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9"/>
  </p:notesMasterIdLst>
  <p:sldIdLst>
    <p:sldId id="256" r:id="rId2"/>
    <p:sldId id="257" r:id="rId3"/>
    <p:sldId id="262" r:id="rId4"/>
    <p:sldId id="258"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 id="282" r:id="rId25"/>
    <p:sldId id="283" r:id="rId26"/>
    <p:sldId id="284" r:id="rId27"/>
    <p:sldId id="285" r:id="rId28"/>
    <p:sldId id="286" r:id="rId29"/>
    <p:sldId id="287" r:id="rId30"/>
    <p:sldId id="288" r:id="rId31"/>
    <p:sldId id="289" r:id="rId32"/>
    <p:sldId id="290" r:id="rId33"/>
    <p:sldId id="291" r:id="rId34"/>
    <p:sldId id="292" r:id="rId35"/>
    <p:sldId id="293" r:id="rId36"/>
    <p:sldId id="294" r:id="rId37"/>
    <p:sldId id="295" r:id="rId38"/>
    <p:sldId id="296" r:id="rId39"/>
    <p:sldId id="297" r:id="rId40"/>
    <p:sldId id="298" r:id="rId41"/>
    <p:sldId id="299" r:id="rId42"/>
    <p:sldId id="300" r:id="rId43"/>
    <p:sldId id="301" r:id="rId44"/>
    <p:sldId id="302" r:id="rId45"/>
    <p:sldId id="303" r:id="rId46"/>
    <p:sldId id="304" r:id="rId47"/>
    <p:sldId id="305" r:id="rId48"/>
    <p:sldId id="306" r:id="rId49"/>
    <p:sldId id="307" r:id="rId50"/>
    <p:sldId id="308" r:id="rId51"/>
    <p:sldId id="309" r:id="rId52"/>
    <p:sldId id="310" r:id="rId53"/>
    <p:sldId id="311" r:id="rId54"/>
    <p:sldId id="312" r:id="rId55"/>
    <p:sldId id="313" r:id="rId56"/>
    <p:sldId id="314" r:id="rId57"/>
    <p:sldId id="315" r:id="rId58"/>
    <p:sldId id="316" r:id="rId59"/>
    <p:sldId id="317" r:id="rId60"/>
    <p:sldId id="318" r:id="rId61"/>
    <p:sldId id="319" r:id="rId62"/>
    <p:sldId id="320" r:id="rId63"/>
    <p:sldId id="321" r:id="rId64"/>
    <p:sldId id="322" r:id="rId65"/>
    <p:sldId id="323" r:id="rId66"/>
    <p:sldId id="324" r:id="rId67"/>
    <p:sldId id="325" r:id="rId68"/>
    <p:sldId id="326" r:id="rId69"/>
    <p:sldId id="327" r:id="rId70"/>
    <p:sldId id="328" r:id="rId71"/>
    <p:sldId id="329" r:id="rId72"/>
    <p:sldId id="330" r:id="rId73"/>
    <p:sldId id="331" r:id="rId74"/>
    <p:sldId id="332" r:id="rId75"/>
    <p:sldId id="333" r:id="rId76"/>
    <p:sldId id="334" r:id="rId77"/>
    <p:sldId id="335" r:id="rId78"/>
    <p:sldId id="336" r:id="rId79"/>
    <p:sldId id="337" r:id="rId80"/>
    <p:sldId id="338" r:id="rId81"/>
    <p:sldId id="339" r:id="rId82"/>
    <p:sldId id="340" r:id="rId83"/>
    <p:sldId id="341" r:id="rId84"/>
    <p:sldId id="342" r:id="rId85"/>
    <p:sldId id="343" r:id="rId86"/>
    <p:sldId id="344" r:id="rId87"/>
    <p:sldId id="345" r:id="rId8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09" autoAdjust="0"/>
    <p:restoredTop sz="94660"/>
  </p:normalViewPr>
  <p:slideViewPr>
    <p:cSldViewPr>
      <p:cViewPr varScale="1">
        <p:scale>
          <a:sx n="86" d="100"/>
          <a:sy n="86" d="100"/>
        </p:scale>
        <p:origin x="-732"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notesMaster" Target="notesMasters/notesMaster1.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presProps" Target="presProps.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theme" Target="theme/theme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7380D16-9A74-474F-A57F-8F3F9C116F80}" type="datetimeFigureOut">
              <a:rPr lang="en-US" smtClean="0"/>
              <a:t>08-Jun-22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A06599E-737B-4A94-BA32-1061272862CB}" type="slidenum">
              <a:rPr lang="en-US" smtClean="0"/>
              <a:t>‹#›</a:t>
            </a:fld>
            <a:endParaRPr lang="en-US"/>
          </a:p>
        </p:txBody>
      </p:sp>
    </p:spTree>
    <p:extLst>
      <p:ext uri="{BB962C8B-B14F-4D97-AF65-F5344CB8AC3E}">
        <p14:creationId xmlns:p14="http://schemas.microsoft.com/office/powerpoint/2010/main" val="37362601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A06599E-737B-4A94-BA32-1061272862CB}" type="slidenum">
              <a:rPr lang="en-US" smtClean="0"/>
              <a:t>29</a:t>
            </a:fld>
            <a:endParaRPr lang="en-US"/>
          </a:p>
        </p:txBody>
      </p:sp>
    </p:spTree>
    <p:extLst>
      <p:ext uri="{BB962C8B-B14F-4D97-AF65-F5344CB8AC3E}">
        <p14:creationId xmlns:p14="http://schemas.microsoft.com/office/powerpoint/2010/main" val="5898417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10"/>
          </p:nvPr>
        </p:nvSpPr>
        <p:spPr/>
        <p:txBody>
          <a:bodyPr/>
          <a:lstStyle/>
          <a:p>
            <a:fld id="{70D1BF68-894B-4482-B807-D50219287CD4}" type="slidenum">
              <a:rPr lang="en-US" smtClean="0"/>
              <a:t>55</a:t>
            </a:fld>
            <a:endParaRPr lang="en-US"/>
          </a:p>
        </p:txBody>
      </p:sp>
    </p:spTree>
    <p:extLst>
      <p:ext uri="{BB962C8B-B14F-4D97-AF65-F5344CB8AC3E}">
        <p14:creationId xmlns:p14="http://schemas.microsoft.com/office/powerpoint/2010/main" val="1492551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B62FC3-576A-4C00-852E-FABE64F52361}" type="datetimeFigureOut">
              <a:rPr lang="en-US" smtClean="0"/>
              <a:t>08-Jun-22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A8A70E-3D3D-4E36-88F8-394594BF6E0F}" type="slidenum">
              <a:rPr lang="en-US" smtClean="0"/>
              <a:t>‹#›</a:t>
            </a:fld>
            <a:endParaRPr lang="en-US"/>
          </a:p>
        </p:txBody>
      </p:sp>
    </p:spTree>
    <p:extLst>
      <p:ext uri="{BB962C8B-B14F-4D97-AF65-F5344CB8AC3E}">
        <p14:creationId xmlns:p14="http://schemas.microsoft.com/office/powerpoint/2010/main" val="35993426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B62FC3-576A-4C00-852E-FABE64F52361}" type="datetimeFigureOut">
              <a:rPr lang="en-US" smtClean="0"/>
              <a:t>08-Jun-22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A8A70E-3D3D-4E36-88F8-394594BF6E0F}" type="slidenum">
              <a:rPr lang="en-US" smtClean="0"/>
              <a:t>‹#›</a:t>
            </a:fld>
            <a:endParaRPr lang="en-US"/>
          </a:p>
        </p:txBody>
      </p:sp>
    </p:spTree>
    <p:extLst>
      <p:ext uri="{BB962C8B-B14F-4D97-AF65-F5344CB8AC3E}">
        <p14:creationId xmlns:p14="http://schemas.microsoft.com/office/powerpoint/2010/main" val="34043171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B62FC3-576A-4C00-852E-FABE64F52361}" type="datetimeFigureOut">
              <a:rPr lang="en-US" smtClean="0"/>
              <a:t>08-Jun-22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A8A70E-3D3D-4E36-88F8-394594BF6E0F}" type="slidenum">
              <a:rPr lang="en-US" smtClean="0"/>
              <a:t>‹#›</a:t>
            </a:fld>
            <a:endParaRPr lang="en-US"/>
          </a:p>
        </p:txBody>
      </p:sp>
    </p:spTree>
    <p:extLst>
      <p:ext uri="{BB962C8B-B14F-4D97-AF65-F5344CB8AC3E}">
        <p14:creationId xmlns:p14="http://schemas.microsoft.com/office/powerpoint/2010/main" val="30891057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B62FC3-576A-4C00-852E-FABE64F52361}" type="datetimeFigureOut">
              <a:rPr lang="en-US" smtClean="0"/>
              <a:t>08-Jun-22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A8A70E-3D3D-4E36-88F8-394594BF6E0F}" type="slidenum">
              <a:rPr lang="en-US" smtClean="0"/>
              <a:t>‹#›</a:t>
            </a:fld>
            <a:endParaRPr lang="en-US"/>
          </a:p>
        </p:txBody>
      </p:sp>
    </p:spTree>
    <p:extLst>
      <p:ext uri="{BB962C8B-B14F-4D97-AF65-F5344CB8AC3E}">
        <p14:creationId xmlns:p14="http://schemas.microsoft.com/office/powerpoint/2010/main" val="9776138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B62FC3-576A-4C00-852E-FABE64F52361}" type="datetimeFigureOut">
              <a:rPr lang="en-US" smtClean="0"/>
              <a:t>08-Jun-22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A8A70E-3D3D-4E36-88F8-394594BF6E0F}" type="slidenum">
              <a:rPr lang="en-US" smtClean="0"/>
              <a:t>‹#›</a:t>
            </a:fld>
            <a:endParaRPr lang="en-US"/>
          </a:p>
        </p:txBody>
      </p:sp>
    </p:spTree>
    <p:extLst>
      <p:ext uri="{BB962C8B-B14F-4D97-AF65-F5344CB8AC3E}">
        <p14:creationId xmlns:p14="http://schemas.microsoft.com/office/powerpoint/2010/main" val="30334271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B62FC3-576A-4C00-852E-FABE64F52361}" type="datetimeFigureOut">
              <a:rPr lang="en-US" smtClean="0"/>
              <a:t>08-Jun-22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A8A70E-3D3D-4E36-88F8-394594BF6E0F}" type="slidenum">
              <a:rPr lang="en-US" smtClean="0"/>
              <a:t>‹#›</a:t>
            </a:fld>
            <a:endParaRPr lang="en-US"/>
          </a:p>
        </p:txBody>
      </p:sp>
    </p:spTree>
    <p:extLst>
      <p:ext uri="{BB962C8B-B14F-4D97-AF65-F5344CB8AC3E}">
        <p14:creationId xmlns:p14="http://schemas.microsoft.com/office/powerpoint/2010/main" val="33678484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B62FC3-576A-4C00-852E-FABE64F52361}" type="datetimeFigureOut">
              <a:rPr lang="en-US" smtClean="0"/>
              <a:t>08-Jun-22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DA8A70E-3D3D-4E36-88F8-394594BF6E0F}" type="slidenum">
              <a:rPr lang="en-US" smtClean="0"/>
              <a:t>‹#›</a:t>
            </a:fld>
            <a:endParaRPr lang="en-US"/>
          </a:p>
        </p:txBody>
      </p:sp>
    </p:spTree>
    <p:extLst>
      <p:ext uri="{BB962C8B-B14F-4D97-AF65-F5344CB8AC3E}">
        <p14:creationId xmlns:p14="http://schemas.microsoft.com/office/powerpoint/2010/main" val="29091255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B62FC3-576A-4C00-852E-FABE64F52361}" type="datetimeFigureOut">
              <a:rPr lang="en-US" smtClean="0"/>
              <a:t>08-Jun-22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DA8A70E-3D3D-4E36-88F8-394594BF6E0F}" type="slidenum">
              <a:rPr lang="en-US" smtClean="0"/>
              <a:t>‹#›</a:t>
            </a:fld>
            <a:endParaRPr lang="en-US"/>
          </a:p>
        </p:txBody>
      </p:sp>
    </p:spTree>
    <p:extLst>
      <p:ext uri="{BB962C8B-B14F-4D97-AF65-F5344CB8AC3E}">
        <p14:creationId xmlns:p14="http://schemas.microsoft.com/office/powerpoint/2010/main" val="6634314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B62FC3-576A-4C00-852E-FABE64F52361}" type="datetimeFigureOut">
              <a:rPr lang="en-US" smtClean="0"/>
              <a:t>08-Jun-22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DA8A70E-3D3D-4E36-88F8-394594BF6E0F}" type="slidenum">
              <a:rPr lang="en-US" smtClean="0"/>
              <a:t>‹#›</a:t>
            </a:fld>
            <a:endParaRPr lang="en-US"/>
          </a:p>
        </p:txBody>
      </p:sp>
    </p:spTree>
    <p:extLst>
      <p:ext uri="{BB962C8B-B14F-4D97-AF65-F5344CB8AC3E}">
        <p14:creationId xmlns:p14="http://schemas.microsoft.com/office/powerpoint/2010/main" val="10419280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B62FC3-576A-4C00-852E-FABE64F52361}" type="datetimeFigureOut">
              <a:rPr lang="en-US" smtClean="0"/>
              <a:t>08-Jun-22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A8A70E-3D3D-4E36-88F8-394594BF6E0F}" type="slidenum">
              <a:rPr lang="en-US" smtClean="0"/>
              <a:t>‹#›</a:t>
            </a:fld>
            <a:endParaRPr lang="en-US"/>
          </a:p>
        </p:txBody>
      </p:sp>
    </p:spTree>
    <p:extLst>
      <p:ext uri="{BB962C8B-B14F-4D97-AF65-F5344CB8AC3E}">
        <p14:creationId xmlns:p14="http://schemas.microsoft.com/office/powerpoint/2010/main" val="22448992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B62FC3-576A-4C00-852E-FABE64F52361}" type="datetimeFigureOut">
              <a:rPr lang="en-US" smtClean="0"/>
              <a:t>08-Jun-22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A8A70E-3D3D-4E36-88F8-394594BF6E0F}" type="slidenum">
              <a:rPr lang="en-US" smtClean="0"/>
              <a:t>‹#›</a:t>
            </a:fld>
            <a:endParaRPr lang="en-US"/>
          </a:p>
        </p:txBody>
      </p:sp>
    </p:spTree>
    <p:extLst>
      <p:ext uri="{BB962C8B-B14F-4D97-AF65-F5344CB8AC3E}">
        <p14:creationId xmlns:p14="http://schemas.microsoft.com/office/powerpoint/2010/main" val="1957757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B62FC3-576A-4C00-852E-FABE64F52361}" type="datetimeFigureOut">
              <a:rPr lang="en-US" smtClean="0"/>
              <a:t>08-Jun-22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A8A70E-3D3D-4E36-88F8-394594BF6E0F}" type="slidenum">
              <a:rPr lang="en-US" smtClean="0"/>
              <a:t>‹#›</a:t>
            </a:fld>
            <a:endParaRPr lang="en-US"/>
          </a:p>
        </p:txBody>
      </p:sp>
    </p:spTree>
    <p:extLst>
      <p:ext uri="{BB962C8B-B14F-4D97-AF65-F5344CB8AC3E}">
        <p14:creationId xmlns:p14="http://schemas.microsoft.com/office/powerpoint/2010/main" val="20807072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MODULE 4</a:t>
            </a:r>
            <a:endParaRPr lang="en-US" dirty="0"/>
          </a:p>
        </p:txBody>
      </p:sp>
      <p:sp>
        <p:nvSpPr>
          <p:cNvPr id="3" name="Subtitle 2"/>
          <p:cNvSpPr>
            <a:spLocks noGrp="1"/>
          </p:cNvSpPr>
          <p:nvPr>
            <p:ph type="subTitle" idx="1"/>
          </p:nvPr>
        </p:nvSpPr>
        <p:spPr/>
        <p:txBody>
          <a:bodyPr/>
          <a:lstStyle/>
          <a:p>
            <a:r>
              <a:rPr lang="en-US" dirty="0" smtClean="0"/>
              <a:t>4.1-SOFTWARE PROJECT MANAGEMENT</a:t>
            </a:r>
            <a:endParaRPr lang="en-US" dirty="0"/>
          </a:p>
        </p:txBody>
      </p:sp>
    </p:spTree>
    <p:extLst>
      <p:ext uri="{BB962C8B-B14F-4D97-AF65-F5344CB8AC3E}">
        <p14:creationId xmlns:p14="http://schemas.microsoft.com/office/powerpoint/2010/main" val="35959549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3200" dirty="0" smtClean="0">
                <a:latin typeface="Times New Roman" panose="02020603050405020304" pitchFamily="18" charset="0"/>
                <a:cs typeface="Times New Roman" panose="02020603050405020304" pitchFamily="18" charset="0"/>
              </a:rPr>
              <a:t>1.2 </a:t>
            </a:r>
            <a:r>
              <a:rPr lang="en-US" sz="3200" dirty="0">
                <a:latin typeface="Times New Roman" panose="02020603050405020304" pitchFamily="18" charset="0"/>
                <a:cs typeface="Times New Roman" panose="02020603050405020304" pitchFamily="18" charset="0"/>
              </a:rPr>
              <a:t>Risk analysis</a:t>
            </a:r>
            <a:br>
              <a:rPr lang="en-US" sz="3200" dirty="0">
                <a:latin typeface="Times New Roman" panose="02020603050405020304" pitchFamily="18" charset="0"/>
                <a:cs typeface="Times New Roman" panose="02020603050405020304" pitchFamily="18" charset="0"/>
              </a:rPr>
            </a:br>
            <a:endParaRPr lang="en-US" sz="32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algn="just"/>
            <a:r>
              <a:rPr lang="en-US" sz="1800" dirty="0" smtClean="0">
                <a:latin typeface="Times New Roman" panose="02020603050405020304" pitchFamily="18" charset="0"/>
                <a:cs typeface="Times New Roman" panose="02020603050405020304" pitchFamily="18" charset="0"/>
              </a:rPr>
              <a:t>During </a:t>
            </a:r>
            <a:r>
              <a:rPr lang="en-US" sz="1800" dirty="0">
                <a:latin typeface="Times New Roman" panose="02020603050405020304" pitchFamily="18" charset="0"/>
                <a:cs typeface="Times New Roman" panose="02020603050405020304" pitchFamily="18" charset="0"/>
              </a:rPr>
              <a:t>the risk analysis process, you have to consider each identified risk and make</a:t>
            </a:r>
          </a:p>
          <a:p>
            <a:pPr algn="just"/>
            <a:r>
              <a:rPr lang="en-US" sz="1800" dirty="0">
                <a:latin typeface="Times New Roman" panose="02020603050405020304" pitchFamily="18" charset="0"/>
                <a:cs typeface="Times New Roman" panose="02020603050405020304" pitchFamily="18" charset="0"/>
              </a:rPr>
              <a:t>a judgment about the probability and seriousness of that risk. There is no easy way to</a:t>
            </a:r>
          </a:p>
          <a:p>
            <a:pPr algn="just"/>
            <a:r>
              <a:rPr lang="en-US" sz="1800" dirty="0">
                <a:latin typeface="Times New Roman" panose="02020603050405020304" pitchFamily="18" charset="0"/>
                <a:cs typeface="Times New Roman" panose="02020603050405020304" pitchFamily="18" charset="0"/>
              </a:rPr>
              <a:t>do so. You have to rely on your judgment and experience of previous projects and</a:t>
            </a:r>
          </a:p>
          <a:p>
            <a:pPr algn="just"/>
            <a:r>
              <a:rPr lang="en-US" sz="1800" dirty="0">
                <a:latin typeface="Times New Roman" panose="02020603050405020304" pitchFamily="18" charset="0"/>
                <a:cs typeface="Times New Roman" panose="02020603050405020304" pitchFamily="18" charset="0"/>
              </a:rPr>
              <a:t>the problems that arose in them. It is not possible to make precise, numeric assessment</a:t>
            </a:r>
          </a:p>
          <a:p>
            <a:pPr algn="just"/>
            <a:r>
              <a:rPr lang="en-US" sz="1800" dirty="0">
                <a:latin typeface="Times New Roman" panose="02020603050405020304" pitchFamily="18" charset="0"/>
                <a:cs typeface="Times New Roman" panose="02020603050405020304" pitchFamily="18" charset="0"/>
              </a:rPr>
              <a:t>of the probability and seriousness of each risk. Rather, you should assign the</a:t>
            </a:r>
          </a:p>
          <a:p>
            <a:pPr algn="just"/>
            <a:r>
              <a:rPr lang="en-US" sz="1800" dirty="0">
                <a:latin typeface="Times New Roman" panose="02020603050405020304" pitchFamily="18" charset="0"/>
                <a:cs typeface="Times New Roman" panose="02020603050405020304" pitchFamily="18" charset="0"/>
              </a:rPr>
              <a:t>risk to one of a number of bands:</a:t>
            </a:r>
          </a:p>
          <a:p>
            <a:pPr algn="just"/>
            <a:r>
              <a:rPr lang="en-US" sz="1800" dirty="0">
                <a:latin typeface="Times New Roman" panose="02020603050405020304" pitchFamily="18" charset="0"/>
                <a:cs typeface="Times New Roman" panose="02020603050405020304" pitchFamily="18" charset="0"/>
              </a:rPr>
              <a:t>1. The probability of the risk might be assessed as insignificant, low, moderate,</a:t>
            </a:r>
          </a:p>
          <a:p>
            <a:pPr algn="just"/>
            <a:r>
              <a:rPr lang="en-US" sz="1800" dirty="0">
                <a:latin typeface="Times New Roman" panose="02020603050405020304" pitchFamily="18" charset="0"/>
                <a:cs typeface="Times New Roman" panose="02020603050405020304" pitchFamily="18" charset="0"/>
              </a:rPr>
              <a:t>high, or very high.</a:t>
            </a:r>
          </a:p>
          <a:p>
            <a:pPr algn="just"/>
            <a:r>
              <a:rPr lang="en-US" sz="1800" dirty="0">
                <a:latin typeface="Times New Roman" panose="02020603050405020304" pitchFamily="18" charset="0"/>
                <a:cs typeface="Times New Roman" panose="02020603050405020304" pitchFamily="18" charset="0"/>
              </a:rPr>
              <a:t>2. The effects of the risk might be assessed as catastrophic (threaten the survival of</a:t>
            </a:r>
          </a:p>
          <a:p>
            <a:pPr algn="just"/>
            <a:r>
              <a:rPr lang="en-US" sz="1800" dirty="0">
                <a:latin typeface="Times New Roman" panose="02020603050405020304" pitchFamily="18" charset="0"/>
                <a:cs typeface="Times New Roman" panose="02020603050405020304" pitchFamily="18" charset="0"/>
              </a:rPr>
              <a:t>the project), serious (would cause major delays), tolerable (delays are within</a:t>
            </a:r>
          </a:p>
          <a:p>
            <a:pPr algn="just"/>
            <a:r>
              <a:rPr lang="en-US" sz="1800" dirty="0">
                <a:latin typeface="Times New Roman" panose="02020603050405020304" pitchFamily="18" charset="0"/>
                <a:cs typeface="Times New Roman" panose="02020603050405020304" pitchFamily="18" charset="0"/>
              </a:rPr>
              <a:t>allowed contingency), or insignificant.</a:t>
            </a:r>
          </a:p>
        </p:txBody>
      </p:sp>
    </p:spTree>
    <p:extLst>
      <p:ext uri="{BB962C8B-B14F-4D97-AF65-F5344CB8AC3E}">
        <p14:creationId xmlns:p14="http://schemas.microsoft.com/office/powerpoint/2010/main" val="33253915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14400" y="685800"/>
            <a:ext cx="7315200" cy="6172200"/>
          </a:xfrm>
        </p:spPr>
      </p:pic>
    </p:spTree>
    <p:extLst>
      <p:ext uri="{BB962C8B-B14F-4D97-AF65-F5344CB8AC3E}">
        <p14:creationId xmlns:p14="http://schemas.microsoft.com/office/powerpoint/2010/main" val="36553313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sz="3600" dirty="0" smtClean="0">
                <a:latin typeface="Times New Roman" panose="02020603050405020304" pitchFamily="18" charset="0"/>
                <a:cs typeface="Times New Roman" panose="02020603050405020304" pitchFamily="18" charset="0"/>
              </a:rPr>
              <a:t>1.3 </a:t>
            </a:r>
            <a:r>
              <a:rPr lang="en-US" sz="3600" dirty="0">
                <a:latin typeface="Times New Roman" panose="02020603050405020304" pitchFamily="18" charset="0"/>
                <a:cs typeface="Times New Roman" panose="02020603050405020304" pitchFamily="18" charset="0"/>
              </a:rPr>
              <a:t>Risk planning</a:t>
            </a:r>
            <a:r>
              <a:rPr lang="en-US" dirty="0"/>
              <a:t/>
            </a:r>
            <a:br>
              <a:rPr lang="en-US" dirty="0"/>
            </a:br>
            <a:endParaRPr lang="en-US" dirty="0"/>
          </a:p>
        </p:txBody>
      </p:sp>
      <p:sp>
        <p:nvSpPr>
          <p:cNvPr id="3" name="Content Placeholder 2"/>
          <p:cNvSpPr>
            <a:spLocks noGrp="1"/>
          </p:cNvSpPr>
          <p:nvPr>
            <p:ph idx="1"/>
          </p:nvPr>
        </p:nvSpPr>
        <p:spPr/>
        <p:txBody>
          <a:bodyPr>
            <a:normAutofit fontScale="40000" lnSpcReduction="20000"/>
          </a:bodyPr>
          <a:lstStyle/>
          <a:p>
            <a:pPr algn="just"/>
            <a:r>
              <a:rPr lang="en-US" sz="4000" b="1" dirty="0" smtClean="0">
                <a:latin typeface="Times New Roman" panose="02020603050405020304" pitchFamily="18" charset="0"/>
                <a:cs typeface="Times New Roman" panose="02020603050405020304" pitchFamily="18" charset="0"/>
              </a:rPr>
              <a:t>The </a:t>
            </a:r>
            <a:r>
              <a:rPr lang="en-US" sz="4000" b="1" dirty="0">
                <a:latin typeface="Times New Roman" panose="02020603050405020304" pitchFamily="18" charset="0"/>
                <a:cs typeface="Times New Roman" panose="02020603050405020304" pitchFamily="18" charset="0"/>
              </a:rPr>
              <a:t>risk planning process develops strategies to manage the key risks that threaten</a:t>
            </a:r>
          </a:p>
          <a:p>
            <a:pPr marL="0" indent="0" algn="just">
              <a:buNone/>
            </a:pPr>
            <a:endParaRPr lang="en-US" sz="4000" b="1" dirty="0" smtClean="0">
              <a:latin typeface="Times New Roman" panose="02020603050405020304" pitchFamily="18" charset="0"/>
              <a:cs typeface="Times New Roman" panose="02020603050405020304" pitchFamily="18" charset="0"/>
            </a:endParaRPr>
          </a:p>
          <a:p>
            <a:pPr marL="0" indent="0" algn="just">
              <a:buNone/>
            </a:pPr>
            <a:r>
              <a:rPr lang="en-US" sz="4000" b="1" dirty="0" smtClean="0">
                <a:latin typeface="Times New Roman" panose="02020603050405020304" pitchFamily="18" charset="0"/>
                <a:cs typeface="Times New Roman" panose="02020603050405020304" pitchFamily="18" charset="0"/>
              </a:rPr>
              <a:t>the </a:t>
            </a:r>
            <a:r>
              <a:rPr lang="en-US" sz="4000" b="1" dirty="0">
                <a:latin typeface="Times New Roman" panose="02020603050405020304" pitchFamily="18" charset="0"/>
                <a:cs typeface="Times New Roman" panose="02020603050405020304" pitchFamily="18" charset="0"/>
              </a:rPr>
              <a:t>project</a:t>
            </a:r>
            <a:r>
              <a:rPr lang="en-US" sz="4000" dirty="0">
                <a:latin typeface="Times New Roman" panose="02020603050405020304" pitchFamily="18" charset="0"/>
                <a:cs typeface="Times New Roman" panose="02020603050405020304" pitchFamily="18" charset="0"/>
              </a:rPr>
              <a:t>. For each risk, you have to think of actions that you might take to minimize</a:t>
            </a:r>
          </a:p>
          <a:p>
            <a:pPr marL="0" indent="0" algn="just">
              <a:buNone/>
            </a:pPr>
            <a:r>
              <a:rPr lang="en-US" sz="4000" dirty="0">
                <a:latin typeface="Times New Roman" panose="02020603050405020304" pitchFamily="18" charset="0"/>
                <a:cs typeface="Times New Roman" panose="02020603050405020304" pitchFamily="18" charset="0"/>
              </a:rPr>
              <a:t>the disruption to the project if the problem identified in the risk occurs. You</a:t>
            </a:r>
          </a:p>
          <a:p>
            <a:pPr marL="0" indent="0" algn="just">
              <a:buNone/>
            </a:pPr>
            <a:r>
              <a:rPr lang="en-US" sz="4000" dirty="0">
                <a:latin typeface="Times New Roman" panose="02020603050405020304" pitchFamily="18" charset="0"/>
                <a:cs typeface="Times New Roman" panose="02020603050405020304" pitchFamily="18" charset="0"/>
              </a:rPr>
              <a:t>should also think about the information that you need to collect while monitoring the</a:t>
            </a:r>
          </a:p>
          <a:p>
            <a:pPr marL="0" indent="0" algn="just">
              <a:buNone/>
            </a:pPr>
            <a:r>
              <a:rPr lang="en-US" sz="4000" dirty="0">
                <a:latin typeface="Times New Roman" panose="02020603050405020304" pitchFamily="18" charset="0"/>
                <a:cs typeface="Times New Roman" panose="02020603050405020304" pitchFamily="18" charset="0"/>
              </a:rPr>
              <a:t>project so that emerging problems can be detected before they become serious.</a:t>
            </a:r>
          </a:p>
          <a:p>
            <a:pPr marL="0" indent="0" algn="just">
              <a:buNone/>
            </a:pPr>
            <a:endParaRPr lang="en-US" sz="4000" dirty="0" smtClean="0">
              <a:latin typeface="Times New Roman" panose="02020603050405020304" pitchFamily="18" charset="0"/>
              <a:cs typeface="Times New Roman" panose="02020603050405020304" pitchFamily="18" charset="0"/>
            </a:endParaRPr>
          </a:p>
          <a:p>
            <a:pPr marL="0" indent="0" algn="just">
              <a:buNone/>
            </a:pPr>
            <a:r>
              <a:rPr lang="en-US" sz="4000" dirty="0" smtClean="0">
                <a:latin typeface="Times New Roman" panose="02020603050405020304" pitchFamily="18" charset="0"/>
                <a:cs typeface="Times New Roman" panose="02020603050405020304" pitchFamily="18" charset="0"/>
              </a:rPr>
              <a:t>In </a:t>
            </a:r>
            <a:r>
              <a:rPr lang="en-US" sz="4000" dirty="0">
                <a:latin typeface="Times New Roman" panose="02020603050405020304" pitchFamily="18" charset="0"/>
                <a:cs typeface="Times New Roman" panose="02020603050405020304" pitchFamily="18" charset="0"/>
              </a:rPr>
              <a:t>risk planning, you have to ask </a:t>
            </a:r>
            <a:r>
              <a:rPr lang="en-US" sz="4000" b="1" dirty="0">
                <a:latin typeface="Times New Roman" panose="02020603050405020304" pitchFamily="18" charset="0"/>
                <a:cs typeface="Times New Roman" panose="02020603050405020304" pitchFamily="18" charset="0"/>
              </a:rPr>
              <a:t>“what-if” questions </a:t>
            </a:r>
            <a:r>
              <a:rPr lang="en-US" sz="4000" dirty="0">
                <a:latin typeface="Times New Roman" panose="02020603050405020304" pitchFamily="18" charset="0"/>
                <a:cs typeface="Times New Roman" panose="02020603050405020304" pitchFamily="18" charset="0"/>
              </a:rPr>
              <a:t>that consider both individual</a:t>
            </a:r>
          </a:p>
          <a:p>
            <a:pPr marL="0" indent="0" algn="just">
              <a:buNone/>
            </a:pPr>
            <a:r>
              <a:rPr lang="en-US" sz="4000" dirty="0" smtClean="0">
                <a:latin typeface="Times New Roman" panose="02020603050405020304" pitchFamily="18" charset="0"/>
                <a:cs typeface="Times New Roman" panose="02020603050405020304" pitchFamily="18" charset="0"/>
              </a:rPr>
              <a:t> risks</a:t>
            </a:r>
            <a:r>
              <a:rPr lang="en-US" sz="4000" dirty="0">
                <a:latin typeface="Times New Roman" panose="02020603050405020304" pitchFamily="18" charset="0"/>
                <a:cs typeface="Times New Roman" panose="02020603050405020304" pitchFamily="18" charset="0"/>
              </a:rPr>
              <a:t>, combinations of risks, and external factors that affect these risks. </a:t>
            </a:r>
            <a:endParaRPr lang="en-US" sz="4000" dirty="0" smtClean="0">
              <a:latin typeface="Times New Roman" panose="02020603050405020304" pitchFamily="18" charset="0"/>
              <a:cs typeface="Times New Roman" panose="02020603050405020304" pitchFamily="18" charset="0"/>
            </a:endParaRPr>
          </a:p>
          <a:p>
            <a:pPr marL="0" indent="0" algn="just">
              <a:buNone/>
            </a:pPr>
            <a:r>
              <a:rPr lang="en-US" sz="4000" dirty="0" smtClean="0">
                <a:latin typeface="Times New Roman" panose="02020603050405020304" pitchFamily="18" charset="0"/>
                <a:cs typeface="Times New Roman" panose="02020603050405020304" pitchFamily="18" charset="0"/>
              </a:rPr>
              <a:t>For </a:t>
            </a:r>
            <a:r>
              <a:rPr lang="en-US" sz="4000" dirty="0" err="1" smtClean="0">
                <a:latin typeface="Times New Roman" panose="02020603050405020304" pitchFamily="18" charset="0"/>
                <a:cs typeface="Times New Roman" panose="02020603050405020304" pitchFamily="18" charset="0"/>
              </a:rPr>
              <a:t>example,questions</a:t>
            </a:r>
            <a:r>
              <a:rPr lang="en-US" sz="4000" dirty="0" smtClean="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that you might ask are:</a:t>
            </a:r>
          </a:p>
          <a:p>
            <a:pPr algn="just"/>
            <a:r>
              <a:rPr lang="en-US" sz="4000" dirty="0">
                <a:latin typeface="Times New Roman" panose="02020603050405020304" pitchFamily="18" charset="0"/>
                <a:cs typeface="Times New Roman" panose="02020603050405020304" pitchFamily="18" charset="0"/>
              </a:rPr>
              <a:t>1. What if several engineers are ill at the same time?</a:t>
            </a:r>
          </a:p>
          <a:p>
            <a:pPr algn="just"/>
            <a:r>
              <a:rPr lang="en-US" sz="4000" dirty="0">
                <a:latin typeface="Times New Roman" panose="02020603050405020304" pitchFamily="18" charset="0"/>
                <a:cs typeface="Times New Roman" panose="02020603050405020304" pitchFamily="18" charset="0"/>
              </a:rPr>
              <a:t>2. What if an economic downturn leads to budget cuts of 20% for the project?</a:t>
            </a:r>
          </a:p>
          <a:p>
            <a:pPr algn="just"/>
            <a:r>
              <a:rPr lang="en-US" sz="4000" dirty="0">
                <a:latin typeface="Times New Roman" panose="02020603050405020304" pitchFamily="18" charset="0"/>
                <a:cs typeface="Times New Roman" panose="02020603050405020304" pitchFamily="18" charset="0"/>
              </a:rPr>
              <a:t>3. What if the performance of open-source software is inadequate and the only</a:t>
            </a:r>
          </a:p>
          <a:p>
            <a:pPr algn="just"/>
            <a:r>
              <a:rPr lang="en-US" sz="4000" dirty="0">
                <a:latin typeface="Times New Roman" panose="02020603050405020304" pitchFamily="18" charset="0"/>
                <a:cs typeface="Times New Roman" panose="02020603050405020304" pitchFamily="18" charset="0"/>
              </a:rPr>
              <a:t>expert on that open-source software leaves?</a:t>
            </a:r>
          </a:p>
          <a:p>
            <a:pPr algn="just"/>
            <a:r>
              <a:rPr lang="en-US" sz="4000" dirty="0">
                <a:latin typeface="Times New Roman" panose="02020603050405020304" pitchFamily="18" charset="0"/>
                <a:cs typeface="Times New Roman" panose="02020603050405020304" pitchFamily="18" charset="0"/>
              </a:rPr>
              <a:t>4. What if the company that supplies and maintains software components goes out</a:t>
            </a:r>
          </a:p>
          <a:p>
            <a:pPr algn="just"/>
            <a:r>
              <a:rPr lang="en-US" sz="4000" dirty="0">
                <a:latin typeface="Times New Roman" panose="02020603050405020304" pitchFamily="18" charset="0"/>
                <a:cs typeface="Times New Roman" panose="02020603050405020304" pitchFamily="18" charset="0"/>
              </a:rPr>
              <a:t>of business?</a:t>
            </a:r>
          </a:p>
          <a:p>
            <a:pPr algn="just"/>
            <a:r>
              <a:rPr lang="en-US" sz="4000" dirty="0">
                <a:latin typeface="Times New Roman" panose="02020603050405020304" pitchFamily="18" charset="0"/>
                <a:cs typeface="Times New Roman" panose="02020603050405020304" pitchFamily="18" charset="0"/>
              </a:rPr>
              <a:t>5. What if the customer fails to deliver the revised </a:t>
            </a:r>
            <a:r>
              <a:rPr lang="en-US" sz="4500" dirty="0">
                <a:latin typeface="Times New Roman" panose="02020603050405020304" pitchFamily="18" charset="0"/>
                <a:cs typeface="Times New Roman" panose="02020603050405020304" pitchFamily="18" charset="0"/>
              </a:rPr>
              <a:t>requirements as predicted?</a:t>
            </a:r>
          </a:p>
        </p:txBody>
      </p:sp>
    </p:spTree>
    <p:extLst>
      <p:ext uri="{BB962C8B-B14F-4D97-AF65-F5344CB8AC3E}">
        <p14:creationId xmlns:p14="http://schemas.microsoft.com/office/powerpoint/2010/main" val="255047387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228600"/>
            <a:ext cx="8229600" cy="5867400"/>
          </a:xfrm>
        </p:spPr>
        <p:txBody>
          <a:bodyPr>
            <a:noAutofit/>
          </a:bodyPr>
          <a:lstStyle/>
          <a:p>
            <a:pPr marL="0" indent="0" algn="just">
              <a:buNone/>
            </a:pPr>
            <a:r>
              <a:rPr lang="en-US" sz="1800" dirty="0" smtClean="0">
                <a:latin typeface="Times New Roman" panose="02020603050405020304" pitchFamily="18" charset="0"/>
                <a:cs typeface="Times New Roman" panose="02020603050405020304" pitchFamily="18" charset="0"/>
              </a:rPr>
              <a:t>	Based </a:t>
            </a:r>
            <a:r>
              <a:rPr lang="en-US" sz="1800" dirty="0">
                <a:latin typeface="Times New Roman" panose="02020603050405020304" pitchFamily="18" charset="0"/>
                <a:cs typeface="Times New Roman" panose="02020603050405020304" pitchFamily="18" charset="0"/>
              </a:rPr>
              <a:t>on the answers to these “what-if” questions, you may devise strategies </a:t>
            </a:r>
            <a:r>
              <a:rPr lang="en-US" sz="1800" dirty="0" smtClean="0">
                <a:latin typeface="Times New Roman" panose="02020603050405020304" pitchFamily="18" charset="0"/>
                <a:cs typeface="Times New Roman" panose="02020603050405020304" pitchFamily="18" charset="0"/>
              </a:rPr>
              <a:t>for managing </a:t>
            </a:r>
            <a:r>
              <a:rPr lang="en-US" sz="1800" dirty="0">
                <a:latin typeface="Times New Roman" panose="02020603050405020304" pitchFamily="18" charset="0"/>
                <a:cs typeface="Times New Roman" panose="02020603050405020304" pitchFamily="18" charset="0"/>
              </a:rPr>
              <a:t>the risks. Figure 22.5 shows possible risk management strategies that </a:t>
            </a:r>
            <a:r>
              <a:rPr lang="en-US" sz="1800" dirty="0" smtClean="0">
                <a:latin typeface="Times New Roman" panose="02020603050405020304" pitchFamily="18" charset="0"/>
                <a:cs typeface="Times New Roman" panose="02020603050405020304" pitchFamily="18" charset="0"/>
              </a:rPr>
              <a:t>have been </a:t>
            </a:r>
            <a:r>
              <a:rPr lang="en-US" sz="1800" dirty="0">
                <a:latin typeface="Times New Roman" panose="02020603050405020304" pitchFamily="18" charset="0"/>
                <a:cs typeface="Times New Roman" panose="02020603050405020304" pitchFamily="18" charset="0"/>
              </a:rPr>
              <a:t>identified for the key risks (i.e., those that are serious or intolerable) shown </a:t>
            </a:r>
            <a:r>
              <a:rPr lang="en-US" sz="1800" dirty="0" smtClean="0">
                <a:latin typeface="Times New Roman" panose="02020603050405020304" pitchFamily="18" charset="0"/>
                <a:cs typeface="Times New Roman" panose="02020603050405020304" pitchFamily="18" charset="0"/>
              </a:rPr>
              <a:t>in Figure </a:t>
            </a:r>
            <a:r>
              <a:rPr lang="en-US" sz="1800" dirty="0">
                <a:latin typeface="Times New Roman" panose="02020603050405020304" pitchFamily="18" charset="0"/>
                <a:cs typeface="Times New Roman" panose="02020603050405020304" pitchFamily="18" charset="0"/>
              </a:rPr>
              <a:t>22.4. These strategies fall into three categories:</a:t>
            </a:r>
          </a:p>
          <a:p>
            <a:pPr marL="0" indent="0" algn="just">
              <a:buNone/>
            </a:pPr>
            <a:r>
              <a:rPr lang="en-US" sz="1800" dirty="0">
                <a:latin typeface="Times New Roman" panose="02020603050405020304" pitchFamily="18" charset="0"/>
                <a:cs typeface="Times New Roman" panose="02020603050405020304" pitchFamily="18" charset="0"/>
              </a:rPr>
              <a:t>1. </a:t>
            </a:r>
            <a:r>
              <a:rPr lang="en-US" sz="1800" b="1" i="1" dirty="0">
                <a:latin typeface="Times New Roman" panose="02020603050405020304" pitchFamily="18" charset="0"/>
                <a:cs typeface="Times New Roman" panose="02020603050405020304" pitchFamily="18" charset="0"/>
              </a:rPr>
              <a:t>Avoidance strategies </a:t>
            </a:r>
            <a:r>
              <a:rPr lang="en-US" sz="1800" dirty="0">
                <a:latin typeface="Times New Roman" panose="02020603050405020304" pitchFamily="18" charset="0"/>
                <a:cs typeface="Times New Roman" panose="02020603050405020304" pitchFamily="18" charset="0"/>
              </a:rPr>
              <a:t>Following these strategies means that the probability that</a:t>
            </a:r>
          </a:p>
          <a:p>
            <a:pPr marL="0" indent="0" algn="just">
              <a:buNone/>
            </a:pPr>
            <a:r>
              <a:rPr lang="en-US" sz="1800" dirty="0">
                <a:latin typeface="Times New Roman" panose="02020603050405020304" pitchFamily="18" charset="0"/>
                <a:cs typeface="Times New Roman" panose="02020603050405020304" pitchFamily="18" charset="0"/>
              </a:rPr>
              <a:t>the risk will arise is reduced. An example of a risk avoidance strategy is the</a:t>
            </a:r>
          </a:p>
          <a:p>
            <a:pPr marL="0" indent="0" algn="just">
              <a:buNone/>
            </a:pPr>
            <a:r>
              <a:rPr lang="en-US" sz="1800" dirty="0">
                <a:latin typeface="Times New Roman" panose="02020603050405020304" pitchFamily="18" charset="0"/>
                <a:cs typeface="Times New Roman" panose="02020603050405020304" pitchFamily="18" charset="0"/>
              </a:rPr>
              <a:t>strategy for dealing with defective components shown in Figure 22.5.</a:t>
            </a:r>
          </a:p>
          <a:p>
            <a:pPr marL="0" indent="0" algn="just">
              <a:buNone/>
            </a:pPr>
            <a:r>
              <a:rPr lang="en-US" sz="1800" dirty="0">
                <a:latin typeface="Times New Roman" panose="02020603050405020304" pitchFamily="18" charset="0"/>
                <a:cs typeface="Times New Roman" panose="02020603050405020304" pitchFamily="18" charset="0"/>
              </a:rPr>
              <a:t>2. </a:t>
            </a:r>
            <a:r>
              <a:rPr lang="en-US" sz="1800" b="1" i="1" dirty="0">
                <a:latin typeface="Times New Roman" panose="02020603050405020304" pitchFamily="18" charset="0"/>
                <a:cs typeface="Times New Roman" panose="02020603050405020304" pitchFamily="18" charset="0"/>
              </a:rPr>
              <a:t>Minimization strategies </a:t>
            </a:r>
            <a:r>
              <a:rPr lang="en-US" sz="1800" dirty="0">
                <a:latin typeface="Times New Roman" panose="02020603050405020304" pitchFamily="18" charset="0"/>
                <a:cs typeface="Times New Roman" panose="02020603050405020304" pitchFamily="18" charset="0"/>
              </a:rPr>
              <a:t>Following these strategies means that the impact of the</a:t>
            </a:r>
          </a:p>
          <a:p>
            <a:pPr marL="0" indent="0" algn="just">
              <a:buNone/>
            </a:pPr>
            <a:r>
              <a:rPr lang="en-US" sz="1800" dirty="0">
                <a:latin typeface="Times New Roman" panose="02020603050405020304" pitchFamily="18" charset="0"/>
                <a:cs typeface="Times New Roman" panose="02020603050405020304" pitchFamily="18" charset="0"/>
              </a:rPr>
              <a:t>risk is reduced. An example of a risk minimization strategy is the strategy for</a:t>
            </a:r>
          </a:p>
          <a:p>
            <a:pPr marL="0" indent="0" algn="just">
              <a:buNone/>
            </a:pPr>
            <a:r>
              <a:rPr lang="en-US" sz="1800" dirty="0">
                <a:latin typeface="Times New Roman" panose="02020603050405020304" pitchFamily="18" charset="0"/>
                <a:cs typeface="Times New Roman" panose="02020603050405020304" pitchFamily="18" charset="0"/>
              </a:rPr>
              <a:t>staff illness shown in Figure 22.5.</a:t>
            </a:r>
          </a:p>
          <a:p>
            <a:pPr marL="0" indent="0" algn="just">
              <a:buNone/>
            </a:pPr>
            <a:r>
              <a:rPr lang="en-US" sz="1800" dirty="0">
                <a:latin typeface="Times New Roman" panose="02020603050405020304" pitchFamily="18" charset="0"/>
                <a:cs typeface="Times New Roman" panose="02020603050405020304" pitchFamily="18" charset="0"/>
              </a:rPr>
              <a:t>3. </a:t>
            </a:r>
            <a:r>
              <a:rPr lang="en-US" sz="1800" b="1" i="1" dirty="0">
                <a:latin typeface="Times New Roman" panose="02020603050405020304" pitchFamily="18" charset="0"/>
                <a:cs typeface="Times New Roman" panose="02020603050405020304" pitchFamily="18" charset="0"/>
              </a:rPr>
              <a:t>Contingency plans </a:t>
            </a:r>
            <a:r>
              <a:rPr lang="en-US" sz="1800" dirty="0">
                <a:latin typeface="Times New Roman" panose="02020603050405020304" pitchFamily="18" charset="0"/>
                <a:cs typeface="Times New Roman" panose="02020603050405020304" pitchFamily="18" charset="0"/>
              </a:rPr>
              <a:t>Following these strategies means that you are prepared for</a:t>
            </a:r>
          </a:p>
          <a:p>
            <a:pPr marL="0" indent="0" algn="just">
              <a:buNone/>
            </a:pPr>
            <a:r>
              <a:rPr lang="en-US" sz="1800" dirty="0">
                <a:latin typeface="Times New Roman" panose="02020603050405020304" pitchFamily="18" charset="0"/>
                <a:cs typeface="Times New Roman" panose="02020603050405020304" pitchFamily="18" charset="0"/>
              </a:rPr>
              <a:t>the worst and have a strategy in place to deal with it. An example of a contingency</a:t>
            </a:r>
          </a:p>
          <a:p>
            <a:pPr marL="0" indent="0" algn="just">
              <a:buNone/>
            </a:pPr>
            <a:r>
              <a:rPr lang="en-US" sz="1800" dirty="0">
                <a:latin typeface="Times New Roman" panose="02020603050405020304" pitchFamily="18" charset="0"/>
                <a:cs typeface="Times New Roman" panose="02020603050405020304" pitchFamily="18" charset="0"/>
              </a:rPr>
              <a:t>strategy is the strategy for organizational financial problems that I have</a:t>
            </a:r>
          </a:p>
          <a:p>
            <a:pPr marL="0" indent="0" algn="just">
              <a:buNone/>
            </a:pPr>
            <a:r>
              <a:rPr lang="en-US" sz="1800" dirty="0">
                <a:latin typeface="Times New Roman" panose="02020603050405020304" pitchFamily="18" charset="0"/>
                <a:cs typeface="Times New Roman" panose="02020603050405020304" pitchFamily="18" charset="0"/>
              </a:rPr>
              <a:t>shown in Figure 22.5</a:t>
            </a:r>
            <a:r>
              <a:rPr lang="en-US" sz="1800" dirty="0" smtClean="0">
                <a:latin typeface="Times New Roman" panose="02020603050405020304" pitchFamily="18" charset="0"/>
                <a:cs typeface="Times New Roman" panose="02020603050405020304" pitchFamily="18" charset="0"/>
              </a:rPr>
              <a:t>.</a:t>
            </a:r>
            <a:endParaRPr lang="en-US"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2252113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66800" y="609600"/>
            <a:ext cx="7086600" cy="5654174"/>
          </a:xfrm>
        </p:spPr>
      </p:pic>
    </p:spTree>
    <p:extLst>
      <p:ext uri="{BB962C8B-B14F-4D97-AF65-F5344CB8AC3E}">
        <p14:creationId xmlns:p14="http://schemas.microsoft.com/office/powerpoint/2010/main" val="358273412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200" dirty="0" smtClean="0">
                <a:latin typeface="Times New Roman" panose="02020603050405020304" pitchFamily="18" charset="0"/>
                <a:cs typeface="Times New Roman" panose="02020603050405020304" pitchFamily="18" charset="0"/>
              </a:rPr>
              <a:t>1.4 </a:t>
            </a:r>
            <a:r>
              <a:rPr lang="en-US" sz="3200" dirty="0">
                <a:latin typeface="Times New Roman" panose="02020603050405020304" pitchFamily="18" charset="0"/>
                <a:cs typeface="Times New Roman" panose="02020603050405020304" pitchFamily="18" charset="0"/>
              </a:rPr>
              <a:t>Risk monitoring</a:t>
            </a:r>
            <a:br>
              <a:rPr lang="en-US" sz="3200" dirty="0">
                <a:latin typeface="Times New Roman" panose="02020603050405020304" pitchFamily="18" charset="0"/>
                <a:cs typeface="Times New Roman" panose="02020603050405020304" pitchFamily="18" charset="0"/>
              </a:rPr>
            </a:br>
            <a:endParaRPr lang="en-US" sz="32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447800"/>
            <a:ext cx="8229600" cy="4953000"/>
          </a:xfrm>
        </p:spPr>
        <p:txBody>
          <a:bodyPr>
            <a:noAutofit/>
          </a:bodyPr>
          <a:lstStyle/>
          <a:p>
            <a:pPr algn="just"/>
            <a:r>
              <a:rPr lang="en-US" sz="1800" b="1" dirty="0" smtClean="0">
                <a:latin typeface="Times New Roman" panose="02020603050405020304" pitchFamily="18" charset="0"/>
                <a:cs typeface="Times New Roman" panose="02020603050405020304" pitchFamily="18" charset="0"/>
              </a:rPr>
              <a:t>Risk </a:t>
            </a:r>
            <a:r>
              <a:rPr lang="en-US" sz="1800" b="1" dirty="0">
                <a:latin typeface="Times New Roman" panose="02020603050405020304" pitchFamily="18" charset="0"/>
                <a:cs typeface="Times New Roman" panose="02020603050405020304" pitchFamily="18" charset="0"/>
              </a:rPr>
              <a:t>monitoring is the process of checking that your assumptions about the </a:t>
            </a:r>
            <a:r>
              <a:rPr lang="en-US" sz="1800" b="1" dirty="0" smtClean="0">
                <a:latin typeface="Times New Roman" panose="02020603050405020304" pitchFamily="18" charset="0"/>
                <a:cs typeface="Times New Roman" panose="02020603050405020304" pitchFamily="18" charset="0"/>
              </a:rPr>
              <a:t>product, process</a:t>
            </a:r>
            <a:r>
              <a:rPr lang="en-US" sz="1800" b="1" dirty="0">
                <a:latin typeface="Times New Roman" panose="02020603050405020304" pitchFamily="18" charset="0"/>
                <a:cs typeface="Times New Roman" panose="02020603050405020304" pitchFamily="18" charset="0"/>
              </a:rPr>
              <a:t>, and business risks have not changed.</a:t>
            </a:r>
            <a:r>
              <a:rPr lang="en-US" sz="1800" dirty="0">
                <a:latin typeface="Times New Roman" panose="02020603050405020304" pitchFamily="18" charset="0"/>
                <a:cs typeface="Times New Roman" panose="02020603050405020304" pitchFamily="18" charset="0"/>
              </a:rPr>
              <a:t> You should regularly assess each </a:t>
            </a:r>
            <a:r>
              <a:rPr lang="en-US" sz="1800" dirty="0" smtClean="0">
                <a:latin typeface="Times New Roman" panose="02020603050405020304" pitchFamily="18" charset="0"/>
                <a:cs typeface="Times New Roman" panose="02020603050405020304" pitchFamily="18" charset="0"/>
              </a:rPr>
              <a:t>of the </a:t>
            </a:r>
            <a:r>
              <a:rPr lang="en-US" sz="1800" dirty="0">
                <a:latin typeface="Times New Roman" panose="02020603050405020304" pitchFamily="18" charset="0"/>
                <a:cs typeface="Times New Roman" panose="02020603050405020304" pitchFamily="18" charset="0"/>
              </a:rPr>
              <a:t>identified risks to decide whether or not that risk is becoming more or less probable.</a:t>
            </a:r>
          </a:p>
          <a:p>
            <a:pPr algn="just"/>
            <a:r>
              <a:rPr lang="en-US" sz="1800" dirty="0" smtClean="0">
                <a:latin typeface="Times New Roman" panose="02020603050405020304" pitchFamily="18" charset="0"/>
                <a:cs typeface="Times New Roman" panose="02020603050405020304" pitchFamily="18" charset="0"/>
              </a:rPr>
              <a:t>Figure </a:t>
            </a:r>
            <a:r>
              <a:rPr lang="en-US" sz="1800" dirty="0">
                <a:latin typeface="Times New Roman" panose="02020603050405020304" pitchFamily="18" charset="0"/>
                <a:cs typeface="Times New Roman" panose="02020603050405020304" pitchFamily="18" charset="0"/>
              </a:rPr>
              <a:t>22.6 gives </a:t>
            </a:r>
            <a:r>
              <a:rPr lang="en-US" sz="1800" dirty="0" smtClean="0">
                <a:latin typeface="Times New Roman" panose="02020603050405020304" pitchFamily="18" charset="0"/>
                <a:cs typeface="Times New Roman" panose="02020603050405020304" pitchFamily="18" charset="0"/>
              </a:rPr>
              <a:t>some examples </a:t>
            </a:r>
            <a:r>
              <a:rPr lang="en-US" sz="1800" dirty="0">
                <a:latin typeface="Times New Roman" panose="02020603050405020304" pitchFamily="18" charset="0"/>
                <a:cs typeface="Times New Roman" panose="02020603050405020304" pitchFamily="18" charset="0"/>
              </a:rPr>
              <a:t>of factors that may be helpful in assessing these risk types.</a:t>
            </a:r>
          </a:p>
          <a:p>
            <a:pPr algn="just"/>
            <a:r>
              <a:rPr lang="en-US" sz="1800" dirty="0">
                <a:latin typeface="Times New Roman" panose="02020603050405020304" pitchFamily="18" charset="0"/>
                <a:cs typeface="Times New Roman" panose="02020603050405020304" pitchFamily="18" charset="0"/>
              </a:rPr>
              <a:t>You should monitor risks regularly at all stages in a project. At every management</a:t>
            </a:r>
          </a:p>
          <a:p>
            <a:pPr algn="just"/>
            <a:r>
              <a:rPr lang="en-US" sz="1800" dirty="0">
                <a:latin typeface="Times New Roman" panose="02020603050405020304" pitchFamily="18" charset="0"/>
                <a:cs typeface="Times New Roman" panose="02020603050405020304" pitchFamily="18" charset="0"/>
              </a:rPr>
              <a:t>review, you should consider and discuss each of the key risks separately. You</a:t>
            </a:r>
          </a:p>
          <a:p>
            <a:pPr algn="just"/>
            <a:r>
              <a:rPr lang="en-US" sz="1800" dirty="0">
                <a:latin typeface="Times New Roman" panose="02020603050405020304" pitchFamily="18" charset="0"/>
                <a:cs typeface="Times New Roman" panose="02020603050405020304" pitchFamily="18" charset="0"/>
              </a:rPr>
              <a:t>should decide if the risk is more or less likely to arise and if the seriousness and</a:t>
            </a:r>
          </a:p>
          <a:p>
            <a:pPr algn="just"/>
            <a:r>
              <a:rPr lang="en-US" sz="1800" dirty="0">
                <a:latin typeface="Times New Roman" panose="02020603050405020304" pitchFamily="18" charset="0"/>
                <a:cs typeface="Times New Roman" panose="02020603050405020304" pitchFamily="18" charset="0"/>
              </a:rPr>
              <a:t>consequences of the risk have changed.</a:t>
            </a:r>
          </a:p>
        </p:txBody>
      </p:sp>
    </p:spTree>
    <p:extLst>
      <p:ext uri="{BB962C8B-B14F-4D97-AF65-F5344CB8AC3E}">
        <p14:creationId xmlns:p14="http://schemas.microsoft.com/office/powerpoint/2010/main" val="17559084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43000" y="0"/>
            <a:ext cx="7391400" cy="5638800"/>
          </a:xfrm>
        </p:spPr>
      </p:pic>
    </p:spTree>
    <p:extLst>
      <p:ext uri="{BB962C8B-B14F-4D97-AF65-F5344CB8AC3E}">
        <p14:creationId xmlns:p14="http://schemas.microsoft.com/office/powerpoint/2010/main" val="49832822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latin typeface="Times New Roman" panose="02020603050405020304" pitchFamily="18" charset="0"/>
                <a:cs typeface="Times New Roman" panose="02020603050405020304" pitchFamily="18" charset="0"/>
              </a:rPr>
              <a:t>2 Managing people</a:t>
            </a:r>
            <a:endParaRPr lang="en-US" sz="3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Autofit/>
          </a:bodyPr>
          <a:lstStyle/>
          <a:p>
            <a:pPr algn="just"/>
            <a:r>
              <a:rPr lang="en-US" sz="1600" dirty="0">
                <a:latin typeface="Times New Roman" panose="02020603050405020304" pitchFamily="18" charset="0"/>
                <a:cs typeface="Times New Roman" panose="02020603050405020304" pitchFamily="18" charset="0"/>
              </a:rPr>
              <a:t>The people working in a software organization are its greatest assets. It is expensive</a:t>
            </a:r>
          </a:p>
          <a:p>
            <a:pPr marL="0" indent="0" algn="just">
              <a:buNone/>
            </a:pPr>
            <a:r>
              <a:rPr lang="en-US" sz="1600" dirty="0">
                <a:latin typeface="Times New Roman" panose="02020603050405020304" pitchFamily="18" charset="0"/>
                <a:cs typeface="Times New Roman" panose="02020603050405020304" pitchFamily="18" charset="0"/>
              </a:rPr>
              <a:t>to recruit and retain good people, and </a:t>
            </a:r>
            <a:r>
              <a:rPr lang="en-US" sz="1600" b="1" dirty="0">
                <a:latin typeface="Times New Roman" panose="02020603050405020304" pitchFamily="18" charset="0"/>
                <a:cs typeface="Times New Roman" panose="02020603050405020304" pitchFamily="18" charset="0"/>
              </a:rPr>
              <a:t>it is up to software managers to ensure</a:t>
            </a:r>
          </a:p>
          <a:p>
            <a:pPr marL="0" indent="0" algn="just">
              <a:buNone/>
            </a:pPr>
            <a:r>
              <a:rPr lang="en-US" sz="1600" b="1" dirty="0">
                <a:latin typeface="Times New Roman" panose="02020603050405020304" pitchFamily="18" charset="0"/>
                <a:cs typeface="Times New Roman" panose="02020603050405020304" pitchFamily="18" charset="0"/>
              </a:rPr>
              <a:t>that the engineers working on a project are as productive as possible</a:t>
            </a:r>
            <a:r>
              <a:rPr lang="en-US" sz="1600" dirty="0">
                <a:latin typeface="Times New Roman" panose="02020603050405020304" pitchFamily="18" charset="0"/>
                <a:cs typeface="Times New Roman" panose="02020603050405020304" pitchFamily="18" charset="0"/>
              </a:rPr>
              <a:t>. </a:t>
            </a:r>
            <a:r>
              <a:rPr lang="en-US" sz="1600" dirty="0" smtClean="0">
                <a:latin typeface="Times New Roman" panose="02020603050405020304" pitchFamily="18" charset="0"/>
                <a:cs typeface="Times New Roman" panose="02020603050405020304" pitchFamily="18" charset="0"/>
              </a:rPr>
              <a:t>In successful</a:t>
            </a:r>
          </a:p>
          <a:p>
            <a:pPr marL="0" indent="0" algn="just">
              <a:buNone/>
            </a:pPr>
            <a:r>
              <a:rPr lang="en-US" sz="1600" dirty="0" smtClean="0">
                <a:latin typeface="Times New Roman" panose="02020603050405020304" pitchFamily="18" charset="0"/>
                <a:cs typeface="Times New Roman" panose="02020603050405020304" pitchFamily="18" charset="0"/>
              </a:rPr>
              <a:t>companies and economies, this productivity is achieved </a:t>
            </a:r>
            <a:r>
              <a:rPr lang="en-US" sz="1600" b="1" dirty="0" smtClean="0">
                <a:latin typeface="Times New Roman" panose="02020603050405020304" pitchFamily="18" charset="0"/>
                <a:cs typeface="Times New Roman" panose="02020603050405020304" pitchFamily="18" charset="0"/>
              </a:rPr>
              <a:t>when people are</a:t>
            </a:r>
          </a:p>
          <a:p>
            <a:pPr marL="0" indent="0" algn="just">
              <a:buNone/>
            </a:pPr>
            <a:r>
              <a:rPr lang="en-US" sz="1600" b="1" dirty="0" smtClean="0">
                <a:latin typeface="Times New Roman" panose="02020603050405020304" pitchFamily="18" charset="0"/>
                <a:cs typeface="Times New Roman" panose="02020603050405020304" pitchFamily="18" charset="0"/>
              </a:rPr>
              <a:t>respected by the organization and are assigned responsibilities that reflect their</a:t>
            </a:r>
          </a:p>
          <a:p>
            <a:pPr marL="0" indent="0" algn="just">
              <a:buNone/>
            </a:pPr>
            <a:r>
              <a:rPr lang="en-US" sz="1600" b="1" dirty="0" smtClean="0">
                <a:latin typeface="Times New Roman" panose="02020603050405020304" pitchFamily="18" charset="0"/>
                <a:cs typeface="Times New Roman" panose="02020603050405020304" pitchFamily="18" charset="0"/>
              </a:rPr>
              <a:t>skills and experience.</a:t>
            </a:r>
          </a:p>
          <a:p>
            <a:pPr algn="just"/>
            <a:r>
              <a:rPr lang="en-US" sz="1600" dirty="0" smtClean="0">
                <a:latin typeface="Times New Roman" panose="02020603050405020304" pitchFamily="18" charset="0"/>
                <a:cs typeface="Times New Roman" panose="02020603050405020304" pitchFamily="18" charset="0"/>
              </a:rPr>
              <a:t>It is important </a:t>
            </a:r>
            <a:r>
              <a:rPr lang="en-US" sz="1600" b="1" dirty="0" smtClean="0">
                <a:latin typeface="Times New Roman" panose="02020603050405020304" pitchFamily="18" charset="0"/>
                <a:cs typeface="Times New Roman" panose="02020603050405020304" pitchFamily="18" charset="0"/>
              </a:rPr>
              <a:t>that software project managers understand the technical issues that</a:t>
            </a:r>
          </a:p>
          <a:p>
            <a:pPr marL="0" indent="0" algn="just">
              <a:buNone/>
            </a:pPr>
            <a:r>
              <a:rPr lang="en-US" sz="1600" b="1" dirty="0" smtClean="0">
                <a:latin typeface="Times New Roman" panose="02020603050405020304" pitchFamily="18" charset="0"/>
                <a:cs typeface="Times New Roman" panose="02020603050405020304" pitchFamily="18" charset="0"/>
              </a:rPr>
              <a:t>influence </a:t>
            </a:r>
            <a:r>
              <a:rPr lang="en-US" sz="1600" b="1" dirty="0">
                <a:latin typeface="Times New Roman" panose="02020603050405020304" pitchFamily="18" charset="0"/>
                <a:cs typeface="Times New Roman" panose="02020603050405020304" pitchFamily="18" charset="0"/>
              </a:rPr>
              <a:t>the work of software development</a:t>
            </a:r>
            <a:r>
              <a:rPr lang="en-US" sz="1600" dirty="0">
                <a:latin typeface="Times New Roman" panose="02020603050405020304" pitchFamily="18" charset="0"/>
                <a:cs typeface="Times New Roman" panose="02020603050405020304" pitchFamily="18" charset="0"/>
              </a:rPr>
              <a:t>. Unfortunately, however, good software</a:t>
            </a:r>
          </a:p>
          <a:p>
            <a:pPr marL="0" indent="0" algn="just">
              <a:buNone/>
            </a:pPr>
            <a:r>
              <a:rPr lang="en-US" sz="1600" dirty="0">
                <a:latin typeface="Times New Roman" panose="02020603050405020304" pitchFamily="18" charset="0"/>
                <a:cs typeface="Times New Roman" panose="02020603050405020304" pitchFamily="18" charset="0"/>
              </a:rPr>
              <a:t>engineers are not always good people managers. Software engineers often have</a:t>
            </a:r>
          </a:p>
          <a:p>
            <a:pPr marL="0" indent="0" algn="just">
              <a:buNone/>
            </a:pPr>
            <a:r>
              <a:rPr lang="en-US" sz="1600" dirty="0">
                <a:latin typeface="Times New Roman" panose="02020603050405020304" pitchFamily="18" charset="0"/>
                <a:cs typeface="Times New Roman" panose="02020603050405020304" pitchFamily="18" charset="0"/>
              </a:rPr>
              <a:t>strong technical skills but may lack the softer skills that enable them to motivate and</a:t>
            </a:r>
          </a:p>
          <a:p>
            <a:pPr marL="0" indent="0" algn="just">
              <a:buNone/>
            </a:pPr>
            <a:r>
              <a:rPr lang="en-US" sz="1600" dirty="0">
                <a:latin typeface="Times New Roman" panose="02020603050405020304" pitchFamily="18" charset="0"/>
                <a:cs typeface="Times New Roman" panose="02020603050405020304" pitchFamily="18" charset="0"/>
              </a:rPr>
              <a:t>lead a project development team. As a project manager, you should be aware of the</a:t>
            </a:r>
          </a:p>
          <a:p>
            <a:pPr marL="0" indent="0" algn="just">
              <a:buNone/>
            </a:pPr>
            <a:r>
              <a:rPr lang="en-US" sz="1600" dirty="0">
                <a:latin typeface="Times New Roman" panose="02020603050405020304" pitchFamily="18" charset="0"/>
                <a:cs typeface="Times New Roman" panose="02020603050405020304" pitchFamily="18" charset="0"/>
              </a:rPr>
              <a:t>potential problems of people management and should try to develop people management</a:t>
            </a:r>
          </a:p>
          <a:p>
            <a:pPr marL="0" indent="0" algn="just">
              <a:buNone/>
            </a:pPr>
            <a:r>
              <a:rPr lang="en-US" sz="1600" dirty="0">
                <a:latin typeface="Times New Roman" panose="02020603050405020304" pitchFamily="18" charset="0"/>
                <a:cs typeface="Times New Roman" panose="02020603050405020304" pitchFamily="18" charset="0"/>
              </a:rPr>
              <a:t>skills.</a:t>
            </a:r>
          </a:p>
          <a:p>
            <a:pPr marL="0" indent="0" algn="just">
              <a:buNone/>
            </a:pPr>
            <a:endParaRPr lang="en-US"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6112877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228600"/>
            <a:ext cx="8229600" cy="6629400"/>
          </a:xfrm>
        </p:spPr>
        <p:txBody>
          <a:bodyPr>
            <a:noAutofit/>
          </a:bodyPr>
          <a:lstStyle/>
          <a:p>
            <a:pPr algn="just"/>
            <a:r>
              <a:rPr lang="en-US" sz="1800" dirty="0">
                <a:latin typeface="Times New Roman" panose="02020603050405020304" pitchFamily="18" charset="0"/>
                <a:cs typeface="Times New Roman" panose="02020603050405020304" pitchFamily="18" charset="0"/>
              </a:rPr>
              <a:t>There are </a:t>
            </a:r>
            <a:r>
              <a:rPr lang="en-US" sz="1800" b="1" dirty="0">
                <a:latin typeface="Times New Roman" panose="02020603050405020304" pitchFamily="18" charset="0"/>
                <a:cs typeface="Times New Roman" panose="02020603050405020304" pitchFamily="18" charset="0"/>
              </a:rPr>
              <a:t>four critical factors </a:t>
            </a:r>
            <a:r>
              <a:rPr lang="en-US" sz="1800" dirty="0">
                <a:latin typeface="Times New Roman" panose="02020603050405020304" pitchFamily="18" charset="0"/>
                <a:cs typeface="Times New Roman" panose="02020603050405020304" pitchFamily="18" charset="0"/>
              </a:rPr>
              <a:t>that influence the </a:t>
            </a:r>
            <a:r>
              <a:rPr lang="en-US" sz="1800" b="1" dirty="0">
                <a:latin typeface="Times New Roman" panose="02020603050405020304" pitchFamily="18" charset="0"/>
                <a:cs typeface="Times New Roman" panose="02020603050405020304" pitchFamily="18" charset="0"/>
              </a:rPr>
              <a:t>relationship between a manager</a:t>
            </a:r>
          </a:p>
          <a:p>
            <a:pPr marL="0" indent="0" algn="just">
              <a:buNone/>
            </a:pPr>
            <a:r>
              <a:rPr lang="en-US" sz="1800" b="1" dirty="0">
                <a:latin typeface="Times New Roman" panose="02020603050405020304" pitchFamily="18" charset="0"/>
                <a:cs typeface="Times New Roman" panose="02020603050405020304" pitchFamily="18" charset="0"/>
              </a:rPr>
              <a:t> </a:t>
            </a:r>
            <a:r>
              <a:rPr lang="en-US" sz="1800" b="1" dirty="0" smtClean="0">
                <a:latin typeface="Times New Roman" panose="02020603050405020304" pitchFamily="18" charset="0"/>
                <a:cs typeface="Times New Roman" panose="02020603050405020304" pitchFamily="18" charset="0"/>
              </a:rPr>
              <a:t>      and </a:t>
            </a:r>
            <a:r>
              <a:rPr lang="en-US" sz="1800" b="1" dirty="0">
                <a:latin typeface="Times New Roman" panose="02020603050405020304" pitchFamily="18" charset="0"/>
                <a:cs typeface="Times New Roman" panose="02020603050405020304" pitchFamily="18" charset="0"/>
              </a:rPr>
              <a:t>the people that he or she manages:</a:t>
            </a:r>
          </a:p>
          <a:p>
            <a:pPr marL="0" indent="0" algn="just">
              <a:buNone/>
            </a:pPr>
            <a:r>
              <a:rPr lang="en-US" sz="1800" dirty="0" smtClean="0">
                <a:latin typeface="Times New Roman" panose="02020603050405020304" pitchFamily="18" charset="0"/>
                <a:cs typeface="Times New Roman" panose="02020603050405020304" pitchFamily="18" charset="0"/>
              </a:rPr>
              <a:t>	</a:t>
            </a:r>
          </a:p>
          <a:p>
            <a:pPr marL="0" indent="0" algn="just">
              <a:buNone/>
            </a:pPr>
            <a:r>
              <a:rPr lang="en-US" sz="1800" dirty="0">
                <a:latin typeface="Times New Roman" panose="02020603050405020304" pitchFamily="18" charset="0"/>
                <a:cs typeface="Times New Roman" panose="02020603050405020304" pitchFamily="18" charset="0"/>
              </a:rPr>
              <a:t> </a:t>
            </a:r>
            <a:r>
              <a:rPr lang="en-US" sz="1800" dirty="0" smtClean="0">
                <a:latin typeface="Times New Roman" panose="02020603050405020304" pitchFamily="18" charset="0"/>
                <a:cs typeface="Times New Roman" panose="02020603050405020304" pitchFamily="18" charset="0"/>
              </a:rPr>
              <a:t>	1</a:t>
            </a:r>
            <a:r>
              <a:rPr lang="en-US" sz="1800" dirty="0">
                <a:latin typeface="Times New Roman" panose="02020603050405020304" pitchFamily="18" charset="0"/>
                <a:cs typeface="Times New Roman" panose="02020603050405020304" pitchFamily="18" charset="0"/>
              </a:rPr>
              <a:t>. </a:t>
            </a:r>
            <a:r>
              <a:rPr lang="en-US" sz="1800" b="1" dirty="0">
                <a:latin typeface="Times New Roman" panose="02020603050405020304" pitchFamily="18" charset="0"/>
                <a:cs typeface="Times New Roman" panose="02020603050405020304" pitchFamily="18" charset="0"/>
              </a:rPr>
              <a:t>Consistenc</a:t>
            </a:r>
            <a:r>
              <a:rPr lang="en-US" sz="1800" dirty="0">
                <a:latin typeface="Times New Roman" panose="02020603050405020304" pitchFamily="18" charset="0"/>
                <a:cs typeface="Times New Roman" panose="02020603050405020304" pitchFamily="18" charset="0"/>
              </a:rPr>
              <a:t>y </a:t>
            </a:r>
            <a:r>
              <a:rPr lang="en-US" sz="1800" b="1" dirty="0">
                <a:latin typeface="Times New Roman" panose="02020603050405020304" pitchFamily="18" charset="0"/>
                <a:cs typeface="Times New Roman" panose="02020603050405020304" pitchFamily="18" charset="0"/>
              </a:rPr>
              <a:t>All the people </a:t>
            </a:r>
            <a:r>
              <a:rPr lang="en-US" sz="1800" dirty="0">
                <a:latin typeface="Times New Roman" panose="02020603050405020304" pitchFamily="18" charset="0"/>
                <a:cs typeface="Times New Roman" panose="02020603050405020304" pitchFamily="18" charset="0"/>
              </a:rPr>
              <a:t>in a project team should be treated </a:t>
            </a:r>
            <a:r>
              <a:rPr lang="en-US" sz="1800" b="1" dirty="0">
                <a:latin typeface="Times New Roman" panose="02020603050405020304" pitchFamily="18" charset="0"/>
                <a:cs typeface="Times New Roman" panose="02020603050405020304" pitchFamily="18" charset="0"/>
              </a:rPr>
              <a:t>in a </a:t>
            </a:r>
            <a:r>
              <a:rPr lang="en-US" sz="1800" b="1" dirty="0" smtClean="0">
                <a:latin typeface="Times New Roman" panose="02020603050405020304" pitchFamily="18" charset="0"/>
                <a:cs typeface="Times New Roman" panose="02020603050405020304" pitchFamily="18" charset="0"/>
              </a:rPr>
              <a:t>	comparable</a:t>
            </a:r>
            <a:r>
              <a:rPr lang="en-US" sz="1800" b="1" dirty="0">
                <a:latin typeface="Times New Roman" panose="02020603050405020304" pitchFamily="18" charset="0"/>
                <a:cs typeface="Times New Roman" panose="02020603050405020304" pitchFamily="18" charset="0"/>
              </a:rPr>
              <a:t> </a:t>
            </a:r>
            <a:r>
              <a:rPr lang="en-US" sz="1800" b="1" dirty="0" smtClean="0">
                <a:latin typeface="Times New Roman" panose="02020603050405020304" pitchFamily="18" charset="0"/>
                <a:cs typeface="Times New Roman" panose="02020603050405020304" pitchFamily="18" charset="0"/>
              </a:rPr>
              <a:t>way</a:t>
            </a:r>
            <a:r>
              <a:rPr lang="en-US" sz="1800" dirty="0">
                <a:latin typeface="Times New Roman" panose="02020603050405020304" pitchFamily="18" charset="0"/>
                <a:cs typeface="Times New Roman" panose="02020603050405020304" pitchFamily="18" charset="0"/>
              </a:rPr>
              <a:t>. No one expects all rewards to be identical, but people </a:t>
            </a:r>
            <a:r>
              <a:rPr lang="en-US" sz="1800" dirty="0" smtClean="0">
                <a:latin typeface="Times New Roman" panose="02020603050405020304" pitchFamily="18" charset="0"/>
                <a:cs typeface="Times New Roman" panose="02020603050405020304" pitchFamily="18" charset="0"/>
              </a:rPr>
              <a:t>	should </a:t>
            </a:r>
            <a:r>
              <a:rPr lang="en-US" sz="1800" dirty="0">
                <a:latin typeface="Times New Roman" panose="02020603050405020304" pitchFamily="18" charset="0"/>
                <a:cs typeface="Times New Roman" panose="02020603050405020304" pitchFamily="18" charset="0"/>
              </a:rPr>
              <a:t>not feel </a:t>
            </a:r>
            <a:r>
              <a:rPr lang="en-US" sz="1800" dirty="0" smtClean="0">
                <a:latin typeface="Times New Roman" panose="02020603050405020304" pitchFamily="18" charset="0"/>
                <a:cs typeface="Times New Roman" panose="02020603050405020304" pitchFamily="18" charset="0"/>
              </a:rPr>
              <a:t>that their </a:t>
            </a:r>
            <a:r>
              <a:rPr lang="en-US" sz="1800" dirty="0">
                <a:latin typeface="Times New Roman" panose="02020603050405020304" pitchFamily="18" charset="0"/>
                <a:cs typeface="Times New Roman" panose="02020603050405020304" pitchFamily="18" charset="0"/>
              </a:rPr>
              <a:t>contribution to the organization is undervalued.</a:t>
            </a:r>
          </a:p>
          <a:p>
            <a:pPr marL="0" indent="0" algn="just">
              <a:buNone/>
            </a:pPr>
            <a:r>
              <a:rPr lang="en-US" sz="1800" dirty="0" smtClean="0">
                <a:latin typeface="Times New Roman" panose="02020603050405020304" pitchFamily="18" charset="0"/>
                <a:cs typeface="Times New Roman" panose="02020603050405020304" pitchFamily="18" charset="0"/>
              </a:rPr>
              <a:t>	2</a:t>
            </a:r>
            <a:r>
              <a:rPr lang="en-US" sz="1800" dirty="0">
                <a:latin typeface="Times New Roman" panose="02020603050405020304" pitchFamily="18" charset="0"/>
                <a:cs typeface="Times New Roman" panose="02020603050405020304" pitchFamily="18" charset="0"/>
              </a:rPr>
              <a:t>. </a:t>
            </a:r>
            <a:r>
              <a:rPr lang="en-US" sz="1800" b="1" dirty="0">
                <a:latin typeface="Times New Roman" panose="02020603050405020304" pitchFamily="18" charset="0"/>
                <a:cs typeface="Times New Roman" panose="02020603050405020304" pitchFamily="18" charset="0"/>
              </a:rPr>
              <a:t>Respect</a:t>
            </a:r>
            <a:r>
              <a:rPr lang="en-US" sz="1800" dirty="0">
                <a:latin typeface="Times New Roman" panose="02020603050405020304" pitchFamily="18" charset="0"/>
                <a:cs typeface="Times New Roman" panose="02020603050405020304" pitchFamily="18" charset="0"/>
              </a:rPr>
              <a:t> Different people have different skills, and </a:t>
            </a:r>
            <a:r>
              <a:rPr lang="en-US" sz="1800" b="1" dirty="0">
                <a:latin typeface="Times New Roman" panose="02020603050405020304" pitchFamily="18" charset="0"/>
                <a:cs typeface="Times New Roman" panose="02020603050405020304" pitchFamily="18" charset="0"/>
              </a:rPr>
              <a:t>managers should</a:t>
            </a:r>
            <a:r>
              <a:rPr lang="en-US" sz="1800" dirty="0">
                <a:latin typeface="Times New Roman" panose="02020603050405020304" pitchFamily="18" charset="0"/>
                <a:cs typeface="Times New Roman" panose="02020603050405020304" pitchFamily="18" charset="0"/>
              </a:rPr>
              <a:t> </a:t>
            </a:r>
            <a:r>
              <a:rPr lang="en-US" sz="1800" dirty="0" smtClean="0">
                <a:latin typeface="Times New Roman" panose="02020603050405020304" pitchFamily="18" charset="0"/>
                <a:cs typeface="Times New Roman" panose="02020603050405020304" pitchFamily="18" charset="0"/>
              </a:rPr>
              <a:t>	</a:t>
            </a:r>
            <a:r>
              <a:rPr lang="en-US" sz="1800" b="1" dirty="0" smtClean="0">
                <a:latin typeface="Times New Roman" panose="02020603050405020304" pitchFamily="18" charset="0"/>
                <a:cs typeface="Times New Roman" panose="02020603050405020304" pitchFamily="18" charset="0"/>
              </a:rPr>
              <a:t>respect these </a:t>
            </a:r>
            <a:r>
              <a:rPr lang="en-US" sz="1800" b="1" dirty="0">
                <a:latin typeface="Times New Roman" panose="02020603050405020304" pitchFamily="18" charset="0"/>
                <a:cs typeface="Times New Roman" panose="02020603050405020304" pitchFamily="18" charset="0"/>
              </a:rPr>
              <a:t>differences</a:t>
            </a:r>
            <a:r>
              <a:rPr lang="en-US" sz="1800" dirty="0">
                <a:latin typeface="Times New Roman" panose="02020603050405020304" pitchFamily="18" charset="0"/>
                <a:cs typeface="Times New Roman" panose="02020603050405020304" pitchFamily="18" charset="0"/>
              </a:rPr>
              <a:t>. All members of the team should be given an </a:t>
            </a:r>
            <a:r>
              <a:rPr lang="en-US" sz="1800" dirty="0" smtClean="0">
                <a:latin typeface="Times New Roman" panose="02020603050405020304" pitchFamily="18" charset="0"/>
                <a:cs typeface="Times New Roman" panose="02020603050405020304" pitchFamily="18" charset="0"/>
              </a:rPr>
              <a:t>	opportunity to make </a:t>
            </a:r>
            <a:r>
              <a:rPr lang="en-US" sz="1800" dirty="0">
                <a:latin typeface="Times New Roman" panose="02020603050405020304" pitchFamily="18" charset="0"/>
                <a:cs typeface="Times New Roman" panose="02020603050405020304" pitchFamily="18" charset="0"/>
              </a:rPr>
              <a:t>a contribution. In some cases, of course, you will find </a:t>
            </a:r>
            <a:r>
              <a:rPr lang="en-US" sz="1800" dirty="0" smtClean="0">
                <a:latin typeface="Times New Roman" panose="02020603050405020304" pitchFamily="18" charset="0"/>
                <a:cs typeface="Times New Roman" panose="02020603050405020304" pitchFamily="18" charset="0"/>
              </a:rPr>
              <a:t>	that </a:t>
            </a:r>
            <a:r>
              <a:rPr lang="en-US" sz="1800" dirty="0">
                <a:latin typeface="Times New Roman" panose="02020603050405020304" pitchFamily="18" charset="0"/>
                <a:cs typeface="Times New Roman" panose="02020603050405020304" pitchFamily="18" charset="0"/>
              </a:rPr>
              <a:t>people </a:t>
            </a:r>
            <a:r>
              <a:rPr lang="en-US" sz="1800" dirty="0" smtClean="0">
                <a:latin typeface="Times New Roman" panose="02020603050405020304" pitchFamily="18" charset="0"/>
                <a:cs typeface="Times New Roman" panose="02020603050405020304" pitchFamily="18" charset="0"/>
              </a:rPr>
              <a:t>simply	don’t </a:t>
            </a:r>
            <a:r>
              <a:rPr lang="en-US" sz="1800" dirty="0">
                <a:latin typeface="Times New Roman" panose="02020603050405020304" pitchFamily="18" charset="0"/>
                <a:cs typeface="Times New Roman" panose="02020603050405020304" pitchFamily="18" charset="0"/>
              </a:rPr>
              <a:t>fit into a team and they cannot continue, but it is </a:t>
            </a:r>
            <a:r>
              <a:rPr lang="en-US" sz="1800" dirty="0" smtClean="0">
                <a:latin typeface="Times New Roman" panose="02020603050405020304" pitchFamily="18" charset="0"/>
                <a:cs typeface="Times New Roman" panose="02020603050405020304" pitchFamily="18" charset="0"/>
              </a:rPr>
              <a:t>	important </a:t>
            </a:r>
            <a:r>
              <a:rPr lang="en-US" sz="1800" dirty="0">
                <a:latin typeface="Times New Roman" panose="02020603050405020304" pitchFamily="18" charset="0"/>
                <a:cs typeface="Times New Roman" panose="02020603050405020304" pitchFamily="18" charset="0"/>
              </a:rPr>
              <a:t>not to jump </a:t>
            </a:r>
            <a:r>
              <a:rPr lang="en-US" sz="1800" dirty="0" smtClean="0">
                <a:latin typeface="Times New Roman" panose="02020603050405020304" pitchFamily="18" charset="0"/>
                <a:cs typeface="Times New Roman" panose="02020603050405020304" pitchFamily="18" charset="0"/>
              </a:rPr>
              <a:t>to conclusions </a:t>
            </a:r>
            <a:r>
              <a:rPr lang="en-US" sz="1800" dirty="0">
                <a:latin typeface="Times New Roman" panose="02020603050405020304" pitchFamily="18" charset="0"/>
                <a:cs typeface="Times New Roman" panose="02020603050405020304" pitchFamily="18" charset="0"/>
              </a:rPr>
              <a:t>about them at an early </a:t>
            </a:r>
            <a:r>
              <a:rPr lang="en-US" sz="1800" dirty="0" smtClean="0">
                <a:latin typeface="Times New Roman" panose="02020603050405020304" pitchFamily="18" charset="0"/>
                <a:cs typeface="Times New Roman" panose="02020603050405020304" pitchFamily="18" charset="0"/>
              </a:rPr>
              <a:t>stage.</a:t>
            </a:r>
          </a:p>
          <a:p>
            <a:pPr marL="0" indent="0" algn="just">
              <a:buNone/>
            </a:pPr>
            <a:r>
              <a:rPr lang="en-US" sz="1800" dirty="0" smtClean="0">
                <a:latin typeface="Times New Roman" panose="02020603050405020304" pitchFamily="18" charset="0"/>
                <a:cs typeface="Times New Roman" panose="02020603050405020304" pitchFamily="18" charset="0"/>
              </a:rPr>
              <a:t>	3</a:t>
            </a:r>
            <a:r>
              <a:rPr lang="en-US" sz="1800" dirty="0">
                <a:latin typeface="Times New Roman" panose="02020603050405020304" pitchFamily="18" charset="0"/>
                <a:cs typeface="Times New Roman" panose="02020603050405020304" pitchFamily="18" charset="0"/>
              </a:rPr>
              <a:t>. </a:t>
            </a:r>
            <a:r>
              <a:rPr lang="en-US" sz="1800" b="1" i="1" dirty="0">
                <a:latin typeface="Times New Roman" panose="02020603050405020304" pitchFamily="18" charset="0"/>
                <a:cs typeface="Times New Roman" panose="02020603050405020304" pitchFamily="18" charset="0"/>
              </a:rPr>
              <a:t>Inclusion</a:t>
            </a:r>
            <a:r>
              <a:rPr lang="en-US" sz="1800" i="1" dirty="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People contribute effectively when they feel that others listen </a:t>
            </a:r>
            <a:r>
              <a:rPr lang="en-US" sz="1800" dirty="0" smtClean="0">
                <a:latin typeface="Times New Roman" panose="02020603050405020304" pitchFamily="18" charset="0"/>
                <a:cs typeface="Times New Roman" panose="02020603050405020304" pitchFamily="18" charset="0"/>
              </a:rPr>
              <a:t>to 	them </a:t>
            </a:r>
            <a:r>
              <a:rPr lang="en-US" sz="1800" dirty="0">
                <a:latin typeface="Times New Roman" panose="02020603050405020304" pitchFamily="18" charset="0"/>
                <a:cs typeface="Times New Roman" panose="02020603050405020304" pitchFamily="18" charset="0"/>
              </a:rPr>
              <a:t>and take account of their proposals. It is important to develop a </a:t>
            </a:r>
            <a:r>
              <a:rPr lang="en-US" sz="1800" dirty="0" smtClean="0">
                <a:latin typeface="Times New Roman" panose="02020603050405020304" pitchFamily="18" charset="0"/>
                <a:cs typeface="Times New Roman" panose="02020603050405020304" pitchFamily="18" charset="0"/>
              </a:rPr>
              <a:t>working 	environment </a:t>
            </a:r>
            <a:r>
              <a:rPr lang="en-US" sz="1800" b="1" dirty="0">
                <a:latin typeface="Times New Roman" panose="02020603050405020304" pitchFamily="18" charset="0"/>
                <a:cs typeface="Times New Roman" panose="02020603050405020304" pitchFamily="18" charset="0"/>
              </a:rPr>
              <a:t>where all views, even those of the least experienced staff, </a:t>
            </a:r>
            <a:r>
              <a:rPr lang="en-US" sz="1800" b="1" dirty="0" smtClean="0">
                <a:latin typeface="Times New Roman" panose="02020603050405020304" pitchFamily="18" charset="0"/>
                <a:cs typeface="Times New Roman" panose="02020603050405020304" pitchFamily="18" charset="0"/>
              </a:rPr>
              <a:t>are 	considered</a:t>
            </a:r>
            <a:r>
              <a:rPr lang="en-US" sz="1800" b="1" dirty="0">
                <a:latin typeface="Times New Roman" panose="02020603050405020304" pitchFamily="18" charset="0"/>
                <a:cs typeface="Times New Roman" panose="02020603050405020304" pitchFamily="18" charset="0"/>
              </a:rPr>
              <a:t>.</a:t>
            </a:r>
          </a:p>
          <a:p>
            <a:pPr marL="0" indent="0" algn="just">
              <a:buNone/>
            </a:pPr>
            <a:r>
              <a:rPr lang="en-US" sz="1800" dirty="0" smtClean="0">
                <a:latin typeface="Times New Roman" panose="02020603050405020304" pitchFamily="18" charset="0"/>
                <a:cs typeface="Times New Roman" panose="02020603050405020304" pitchFamily="18" charset="0"/>
              </a:rPr>
              <a:t>	4</a:t>
            </a:r>
            <a:r>
              <a:rPr lang="en-US" sz="1800" b="1" dirty="0">
                <a:latin typeface="Times New Roman" panose="02020603050405020304" pitchFamily="18" charset="0"/>
                <a:cs typeface="Times New Roman" panose="02020603050405020304" pitchFamily="18" charset="0"/>
              </a:rPr>
              <a:t>. </a:t>
            </a:r>
            <a:r>
              <a:rPr lang="en-US" sz="1800" b="1" i="1" dirty="0">
                <a:latin typeface="Times New Roman" panose="02020603050405020304" pitchFamily="18" charset="0"/>
                <a:cs typeface="Times New Roman" panose="02020603050405020304" pitchFamily="18" charset="0"/>
              </a:rPr>
              <a:t>Honesty </a:t>
            </a:r>
            <a:r>
              <a:rPr lang="en-US" sz="1800" dirty="0">
                <a:latin typeface="Times New Roman" panose="02020603050405020304" pitchFamily="18" charset="0"/>
                <a:cs typeface="Times New Roman" panose="02020603050405020304" pitchFamily="18" charset="0"/>
              </a:rPr>
              <a:t>As a manager, you should always be honest about </a:t>
            </a:r>
            <a:r>
              <a:rPr lang="en-US" sz="1800" b="1" dirty="0">
                <a:latin typeface="Times New Roman" panose="02020603050405020304" pitchFamily="18" charset="0"/>
                <a:cs typeface="Times New Roman" panose="02020603050405020304" pitchFamily="18" charset="0"/>
              </a:rPr>
              <a:t>what is going </a:t>
            </a:r>
            <a:r>
              <a:rPr lang="en-US" sz="1800" b="1" dirty="0" smtClean="0">
                <a:latin typeface="Times New Roman" panose="02020603050405020304" pitchFamily="18" charset="0"/>
                <a:cs typeface="Times New Roman" panose="02020603050405020304" pitchFamily="18" charset="0"/>
              </a:rPr>
              <a:t>	well and </a:t>
            </a:r>
            <a:r>
              <a:rPr lang="en-US" sz="1800" b="1" dirty="0">
                <a:latin typeface="Times New Roman" panose="02020603050405020304" pitchFamily="18" charset="0"/>
                <a:cs typeface="Times New Roman" panose="02020603050405020304" pitchFamily="18" charset="0"/>
              </a:rPr>
              <a:t>what is going badly in the team</a:t>
            </a:r>
            <a:r>
              <a:rPr lang="en-US" sz="1800" dirty="0">
                <a:latin typeface="Times New Roman" panose="02020603050405020304" pitchFamily="18" charset="0"/>
                <a:cs typeface="Times New Roman" panose="02020603050405020304" pitchFamily="18" charset="0"/>
              </a:rPr>
              <a:t>. You should also be honest about </a:t>
            </a:r>
            <a:r>
              <a:rPr lang="en-US" sz="1800" dirty="0" smtClean="0">
                <a:latin typeface="Times New Roman" panose="02020603050405020304" pitchFamily="18" charset="0"/>
                <a:cs typeface="Times New Roman" panose="02020603050405020304" pitchFamily="18" charset="0"/>
              </a:rPr>
              <a:t>	</a:t>
            </a:r>
            <a:r>
              <a:rPr lang="en-US" sz="1800" b="1" dirty="0" smtClean="0">
                <a:latin typeface="Times New Roman" panose="02020603050405020304" pitchFamily="18" charset="0"/>
                <a:cs typeface="Times New Roman" panose="02020603050405020304" pitchFamily="18" charset="0"/>
              </a:rPr>
              <a:t>your level of </a:t>
            </a:r>
            <a:r>
              <a:rPr lang="en-US" sz="1800" b="1" dirty="0">
                <a:latin typeface="Times New Roman" panose="02020603050405020304" pitchFamily="18" charset="0"/>
                <a:cs typeface="Times New Roman" panose="02020603050405020304" pitchFamily="18" charset="0"/>
              </a:rPr>
              <a:t>technical knowledge </a:t>
            </a:r>
            <a:r>
              <a:rPr lang="en-US" sz="1800" dirty="0">
                <a:latin typeface="Times New Roman" panose="02020603050405020304" pitchFamily="18" charset="0"/>
                <a:cs typeface="Times New Roman" panose="02020603050405020304" pitchFamily="18" charset="0"/>
              </a:rPr>
              <a:t>and be willing to defer to staff with more </a:t>
            </a:r>
            <a:r>
              <a:rPr lang="en-US" sz="1800" dirty="0" smtClean="0">
                <a:latin typeface="Times New Roman" panose="02020603050405020304" pitchFamily="18" charset="0"/>
                <a:cs typeface="Times New Roman" panose="02020603050405020304" pitchFamily="18" charset="0"/>
              </a:rPr>
              <a:t>	knowledge when </a:t>
            </a:r>
            <a:r>
              <a:rPr lang="en-US" sz="1800" dirty="0">
                <a:latin typeface="Times New Roman" panose="02020603050405020304" pitchFamily="18" charset="0"/>
                <a:cs typeface="Times New Roman" panose="02020603050405020304" pitchFamily="18" charset="0"/>
              </a:rPr>
              <a:t>necessary. If you try to cover up ignorance or problems, you </a:t>
            </a:r>
            <a:r>
              <a:rPr lang="en-US" sz="1800" dirty="0" smtClean="0">
                <a:latin typeface="Times New Roman" panose="02020603050405020304" pitchFamily="18" charset="0"/>
                <a:cs typeface="Times New Roman" panose="02020603050405020304" pitchFamily="18" charset="0"/>
              </a:rPr>
              <a:t>	will eventually be </a:t>
            </a:r>
            <a:r>
              <a:rPr lang="en-US" sz="1800" dirty="0">
                <a:latin typeface="Times New Roman" panose="02020603050405020304" pitchFamily="18" charset="0"/>
                <a:cs typeface="Times New Roman" panose="02020603050405020304" pitchFamily="18" charset="0"/>
              </a:rPr>
              <a:t>found out and will lose the respect of the group</a:t>
            </a:r>
            <a:r>
              <a:rPr lang="en-US" sz="1800" dirty="0" smtClean="0">
                <a:latin typeface="Times New Roman" panose="02020603050405020304" pitchFamily="18" charset="0"/>
                <a:cs typeface="Times New Roman" panose="02020603050405020304" pitchFamily="18" charset="0"/>
              </a:rPr>
              <a:t>.</a:t>
            </a:r>
            <a:endParaRPr lang="en-US"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7092719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Autofit/>
          </a:bodyPr>
          <a:lstStyle/>
          <a:p>
            <a:pPr algn="just"/>
            <a:r>
              <a:rPr lang="en-US" sz="3200" dirty="0" smtClean="0">
                <a:latin typeface="Times New Roman" panose="02020603050405020304" pitchFamily="18" charset="0"/>
                <a:cs typeface="Times New Roman" panose="02020603050405020304" pitchFamily="18" charset="0"/>
              </a:rPr>
              <a:t>2.1 </a:t>
            </a:r>
            <a:r>
              <a:rPr lang="en-US" sz="3200" dirty="0">
                <a:latin typeface="Times New Roman" panose="02020603050405020304" pitchFamily="18" charset="0"/>
                <a:cs typeface="Times New Roman" panose="02020603050405020304" pitchFamily="18" charset="0"/>
              </a:rPr>
              <a:t>Motivating people</a:t>
            </a:r>
          </a:p>
        </p:txBody>
      </p:sp>
      <p:sp>
        <p:nvSpPr>
          <p:cNvPr id="3" name="Content Placeholder 2"/>
          <p:cNvSpPr>
            <a:spLocks noGrp="1"/>
          </p:cNvSpPr>
          <p:nvPr>
            <p:ph idx="1"/>
          </p:nvPr>
        </p:nvSpPr>
        <p:spPr>
          <a:xfrm>
            <a:off x="457200" y="1219200"/>
            <a:ext cx="8229600" cy="5638800"/>
          </a:xfrm>
        </p:spPr>
        <p:txBody>
          <a:bodyPr>
            <a:noAutofit/>
          </a:bodyPr>
          <a:lstStyle/>
          <a:p>
            <a:pPr algn="just"/>
            <a:endParaRPr lang="en-US" sz="2000" dirty="0" smtClean="0">
              <a:latin typeface="Times New Roman" panose="02020603050405020304" pitchFamily="18" charset="0"/>
              <a:cs typeface="Times New Roman" panose="02020603050405020304" pitchFamily="18" charset="0"/>
            </a:endParaRPr>
          </a:p>
          <a:p>
            <a:pPr algn="just"/>
            <a:endParaRPr lang="en-US" sz="2000" dirty="0">
              <a:latin typeface="Times New Roman" panose="02020603050405020304" pitchFamily="18" charset="0"/>
              <a:cs typeface="Times New Roman" panose="02020603050405020304" pitchFamily="18" charset="0"/>
            </a:endParaRPr>
          </a:p>
          <a:p>
            <a:pPr algn="just"/>
            <a:endParaRPr lang="en-US" sz="2000" dirty="0" smtClean="0">
              <a:latin typeface="Times New Roman" panose="02020603050405020304" pitchFamily="18" charset="0"/>
              <a:cs typeface="Times New Roman" panose="02020603050405020304" pitchFamily="18" charset="0"/>
            </a:endParaRPr>
          </a:p>
          <a:p>
            <a:pPr marL="0" indent="0" algn="just">
              <a:buNone/>
            </a:pPr>
            <a:endParaRPr lang="en-US" sz="2000" dirty="0">
              <a:latin typeface="Times New Roman" panose="02020603050405020304" pitchFamily="18" charset="0"/>
              <a:cs typeface="Times New Roman" panose="02020603050405020304" pitchFamily="18" charset="0"/>
            </a:endParaRPr>
          </a:p>
          <a:p>
            <a:pPr algn="just"/>
            <a:endParaRPr lang="en-US" sz="2000" dirty="0" smtClean="0">
              <a:latin typeface="Times New Roman" panose="02020603050405020304" pitchFamily="18" charset="0"/>
              <a:cs typeface="Times New Roman" panose="02020603050405020304" pitchFamily="18" charset="0"/>
            </a:endParaRPr>
          </a:p>
          <a:p>
            <a:pPr algn="just"/>
            <a:endParaRPr lang="en-US" sz="2000" dirty="0">
              <a:latin typeface="Times New Roman" panose="02020603050405020304" pitchFamily="18" charset="0"/>
              <a:cs typeface="Times New Roman" panose="02020603050405020304" pitchFamily="18" charset="0"/>
            </a:endParaRPr>
          </a:p>
          <a:p>
            <a:pPr algn="just"/>
            <a:r>
              <a:rPr lang="en-US" sz="1600" dirty="0" smtClean="0">
                <a:latin typeface="Times New Roman" panose="02020603050405020304" pitchFamily="18" charset="0"/>
                <a:cs typeface="Times New Roman" panose="02020603050405020304" pitchFamily="18" charset="0"/>
              </a:rPr>
              <a:t>In </a:t>
            </a:r>
            <a:r>
              <a:rPr lang="en-US" sz="1600" dirty="0">
                <a:latin typeface="Times New Roman" panose="02020603050405020304" pitchFamily="18" charset="0"/>
                <a:cs typeface="Times New Roman" panose="02020603050405020304" pitchFamily="18" charset="0"/>
              </a:rPr>
              <a:t>practice, motivation means </a:t>
            </a:r>
            <a:r>
              <a:rPr lang="en-US" sz="1600" dirty="0" smtClean="0">
                <a:latin typeface="Times New Roman" panose="02020603050405020304" pitchFamily="18" charset="0"/>
                <a:cs typeface="Times New Roman" panose="02020603050405020304" pitchFamily="18" charset="0"/>
              </a:rPr>
              <a:t>organizing work </a:t>
            </a:r>
            <a:r>
              <a:rPr lang="en-US" sz="1600" dirty="0">
                <a:latin typeface="Times New Roman" panose="02020603050405020304" pitchFamily="18" charset="0"/>
                <a:cs typeface="Times New Roman" panose="02020603050405020304" pitchFamily="18" charset="0"/>
              </a:rPr>
              <a:t>and its environment to encourage people to work as effectively as possible.</a:t>
            </a:r>
          </a:p>
          <a:p>
            <a:pPr algn="just"/>
            <a:r>
              <a:rPr lang="en-US" sz="1600" dirty="0">
                <a:latin typeface="Times New Roman" panose="02020603050405020304" pitchFamily="18" charset="0"/>
                <a:cs typeface="Times New Roman" panose="02020603050405020304" pitchFamily="18" charset="0"/>
              </a:rPr>
              <a:t>If people are not motivated, they will be less interested in the work they are</a:t>
            </a:r>
          </a:p>
          <a:p>
            <a:pPr marL="0" indent="0" algn="just">
              <a:buNone/>
            </a:pPr>
            <a:r>
              <a:rPr lang="en-US" sz="1600" dirty="0" smtClean="0">
                <a:latin typeface="Times New Roman" panose="02020603050405020304" pitchFamily="18" charset="0"/>
                <a:cs typeface="Times New Roman" panose="02020603050405020304" pitchFamily="18" charset="0"/>
              </a:rPr>
              <a:t>   doing</a:t>
            </a:r>
            <a:r>
              <a:rPr lang="en-US" sz="1600" dirty="0">
                <a:latin typeface="Times New Roman" panose="02020603050405020304" pitchFamily="18" charset="0"/>
                <a:cs typeface="Times New Roman" panose="02020603050405020304" pitchFamily="18" charset="0"/>
              </a:rPr>
              <a:t>. They will work slowly, be more likely to make mistakes, and will not </a:t>
            </a:r>
            <a:r>
              <a:rPr lang="en-US" sz="1600" dirty="0" smtClean="0">
                <a:latin typeface="Times New Roman" panose="02020603050405020304" pitchFamily="18" charset="0"/>
                <a:cs typeface="Times New Roman" panose="02020603050405020304" pitchFamily="18" charset="0"/>
              </a:rPr>
              <a:t>contribute to </a:t>
            </a:r>
            <a:r>
              <a:rPr lang="en-US" sz="1600" dirty="0">
                <a:latin typeface="Times New Roman" panose="02020603050405020304" pitchFamily="18" charset="0"/>
                <a:cs typeface="Times New Roman" panose="02020603050405020304" pitchFamily="18" charset="0"/>
              </a:rPr>
              <a:t>the broader goals of the team or the organization.</a:t>
            </a:r>
          </a:p>
          <a:p>
            <a:pPr algn="just"/>
            <a:r>
              <a:rPr lang="en-US" sz="1600" dirty="0" smtClean="0">
                <a:latin typeface="Times New Roman" panose="02020603050405020304" pitchFamily="18" charset="0"/>
                <a:cs typeface="Times New Roman" panose="02020603050405020304" pitchFamily="18" charset="0"/>
              </a:rPr>
              <a:t>These </a:t>
            </a:r>
            <a:r>
              <a:rPr lang="en-US" sz="1600" dirty="0">
                <a:latin typeface="Times New Roman" panose="02020603050405020304" pitchFamily="18" charset="0"/>
                <a:cs typeface="Times New Roman" panose="02020603050405020304" pitchFamily="18" charset="0"/>
              </a:rPr>
              <a:t>needs are arranged in a series of levels, as shown in Figure 22.7.</a:t>
            </a:r>
          </a:p>
          <a:p>
            <a:pPr algn="just"/>
            <a:r>
              <a:rPr lang="en-US" sz="1600" b="1" dirty="0">
                <a:latin typeface="Times New Roman" panose="02020603050405020304" pitchFamily="18" charset="0"/>
                <a:cs typeface="Times New Roman" panose="02020603050405020304" pitchFamily="18" charset="0"/>
              </a:rPr>
              <a:t>The lower levels of this hierarchy </a:t>
            </a:r>
            <a:r>
              <a:rPr lang="en-US" sz="1600" dirty="0">
                <a:latin typeface="Times New Roman" panose="02020603050405020304" pitchFamily="18" charset="0"/>
                <a:cs typeface="Times New Roman" panose="02020603050405020304" pitchFamily="18" charset="0"/>
              </a:rPr>
              <a:t>represent </a:t>
            </a:r>
            <a:r>
              <a:rPr lang="en-US" sz="1600" b="1" dirty="0" smtClean="0">
                <a:latin typeface="Times New Roman" panose="02020603050405020304" pitchFamily="18" charset="0"/>
                <a:cs typeface="Times New Roman" panose="02020603050405020304" pitchFamily="18" charset="0"/>
              </a:rPr>
              <a:t>fundamental needs for food, sleep, and</a:t>
            </a:r>
          </a:p>
          <a:p>
            <a:pPr marL="0" indent="0" algn="just">
              <a:buNone/>
            </a:pPr>
            <a:r>
              <a:rPr lang="en-US" sz="1600" b="1" dirty="0" smtClean="0">
                <a:latin typeface="Times New Roman" panose="02020603050405020304" pitchFamily="18" charset="0"/>
                <a:cs typeface="Times New Roman" panose="02020603050405020304" pitchFamily="18" charset="0"/>
              </a:rPr>
              <a:t> so on, and the need to feel secure in an environment</a:t>
            </a:r>
            <a:r>
              <a:rPr lang="en-US" sz="1600" dirty="0" smtClean="0">
                <a:latin typeface="Times New Roman" panose="02020603050405020304" pitchFamily="18" charset="0"/>
                <a:cs typeface="Times New Roman" panose="02020603050405020304" pitchFamily="18" charset="0"/>
              </a:rPr>
              <a:t>. </a:t>
            </a:r>
            <a:r>
              <a:rPr lang="en-US" sz="1600" b="1" dirty="0" smtClean="0">
                <a:latin typeface="Times New Roman" panose="02020603050405020304" pitchFamily="18" charset="0"/>
                <a:cs typeface="Times New Roman" panose="02020603050405020304" pitchFamily="18" charset="0"/>
              </a:rPr>
              <a:t>Social need </a:t>
            </a:r>
            <a:r>
              <a:rPr lang="en-US" sz="1600" dirty="0" smtClean="0">
                <a:latin typeface="Times New Roman" panose="02020603050405020304" pitchFamily="18" charset="0"/>
                <a:cs typeface="Times New Roman" panose="02020603050405020304" pitchFamily="18" charset="0"/>
              </a:rPr>
              <a:t>is concerned with</a:t>
            </a:r>
          </a:p>
          <a:p>
            <a:pPr marL="0" indent="0" algn="just">
              <a:buNone/>
            </a:pPr>
            <a:r>
              <a:rPr lang="en-US" sz="1600" dirty="0" smtClean="0">
                <a:latin typeface="Times New Roman" panose="02020603050405020304" pitchFamily="18" charset="0"/>
                <a:cs typeface="Times New Roman" panose="02020603050405020304" pitchFamily="18" charset="0"/>
              </a:rPr>
              <a:t> </a:t>
            </a:r>
            <a:r>
              <a:rPr lang="en-US" sz="1600" b="1" dirty="0" smtClean="0">
                <a:latin typeface="Times New Roman" panose="02020603050405020304" pitchFamily="18" charset="0"/>
                <a:cs typeface="Times New Roman" panose="02020603050405020304" pitchFamily="18" charset="0"/>
              </a:rPr>
              <a:t>the </a:t>
            </a:r>
            <a:r>
              <a:rPr lang="en-US" sz="1600" b="1" dirty="0">
                <a:latin typeface="Times New Roman" panose="02020603050405020304" pitchFamily="18" charset="0"/>
                <a:cs typeface="Times New Roman" panose="02020603050405020304" pitchFamily="18" charset="0"/>
              </a:rPr>
              <a:t>need to feel part of a social grouping</a:t>
            </a:r>
            <a:r>
              <a:rPr lang="en-US" sz="1600" dirty="0">
                <a:latin typeface="Times New Roman" panose="02020603050405020304" pitchFamily="18" charset="0"/>
                <a:cs typeface="Times New Roman" panose="02020603050405020304" pitchFamily="18" charset="0"/>
              </a:rPr>
              <a:t>. </a:t>
            </a:r>
            <a:r>
              <a:rPr lang="en-US" sz="1600" b="1" dirty="0">
                <a:latin typeface="Times New Roman" panose="02020603050405020304" pitchFamily="18" charset="0"/>
                <a:cs typeface="Times New Roman" panose="02020603050405020304" pitchFamily="18" charset="0"/>
              </a:rPr>
              <a:t>Esteem need </a:t>
            </a:r>
            <a:r>
              <a:rPr lang="en-US" sz="1600" dirty="0">
                <a:latin typeface="Times New Roman" panose="02020603050405020304" pitchFamily="18" charset="0"/>
                <a:cs typeface="Times New Roman" panose="02020603050405020304" pitchFamily="18" charset="0"/>
              </a:rPr>
              <a:t>represents </a:t>
            </a:r>
            <a:r>
              <a:rPr lang="en-US" sz="1600" b="1" dirty="0">
                <a:latin typeface="Times New Roman" panose="02020603050405020304" pitchFamily="18" charset="0"/>
                <a:cs typeface="Times New Roman" panose="02020603050405020304" pitchFamily="18" charset="0"/>
              </a:rPr>
              <a:t>the need to feel</a:t>
            </a:r>
          </a:p>
          <a:p>
            <a:pPr marL="0" indent="0" algn="just">
              <a:buNone/>
            </a:pPr>
            <a:r>
              <a:rPr lang="en-US" sz="1600" b="1" dirty="0" smtClean="0">
                <a:latin typeface="Times New Roman" panose="02020603050405020304" pitchFamily="18" charset="0"/>
                <a:cs typeface="Times New Roman" panose="02020603050405020304" pitchFamily="18" charset="0"/>
              </a:rPr>
              <a:t>  respected </a:t>
            </a:r>
            <a:r>
              <a:rPr lang="en-US" sz="1600" b="1" dirty="0">
                <a:latin typeface="Times New Roman" panose="02020603050405020304" pitchFamily="18" charset="0"/>
                <a:cs typeface="Times New Roman" panose="02020603050405020304" pitchFamily="18" charset="0"/>
              </a:rPr>
              <a:t>by others, and self-realization need is concerned with personal development.</a:t>
            </a:r>
          </a:p>
          <a:p>
            <a:pPr algn="just"/>
            <a:r>
              <a:rPr lang="en-US" sz="1600" dirty="0">
                <a:latin typeface="Times New Roman" panose="02020603050405020304" pitchFamily="18" charset="0"/>
                <a:cs typeface="Times New Roman" panose="02020603050405020304" pitchFamily="18" charset="0"/>
              </a:rPr>
              <a:t>People need to satisfy lower-level needs such as hunger before the more</a:t>
            </a:r>
          </a:p>
          <a:p>
            <a:pPr marL="0" indent="0" algn="just">
              <a:buNone/>
            </a:pPr>
            <a:r>
              <a:rPr lang="en-US" sz="1600" dirty="0">
                <a:latin typeface="Times New Roman" panose="02020603050405020304" pitchFamily="18" charset="0"/>
                <a:cs typeface="Times New Roman" panose="02020603050405020304" pitchFamily="18" charset="0"/>
              </a:rPr>
              <a:t> </a:t>
            </a:r>
            <a:r>
              <a:rPr lang="en-US" sz="1600" dirty="0" smtClean="0">
                <a:latin typeface="Times New Roman" panose="02020603050405020304" pitchFamily="18" charset="0"/>
                <a:cs typeface="Times New Roman" panose="02020603050405020304" pitchFamily="18" charset="0"/>
              </a:rPr>
              <a:t>     abstract</a:t>
            </a:r>
            <a:r>
              <a:rPr lang="en-US" sz="1600" dirty="0">
                <a:latin typeface="Times New Roman" panose="02020603050405020304" pitchFamily="18" charset="0"/>
                <a:cs typeface="Times New Roman" panose="02020603050405020304" pitchFamily="18" charset="0"/>
              </a:rPr>
              <a:t>, higher-level needs.</a:t>
            </a:r>
          </a:p>
          <a:p>
            <a:pPr marL="0" indent="0" algn="just">
              <a:buNone/>
            </a:pPr>
            <a:r>
              <a:rPr lang="en-US" sz="2000" dirty="0" smtClean="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00" y="838200"/>
            <a:ext cx="5181600" cy="1952844"/>
          </a:xfrm>
          <a:prstGeom prst="rect">
            <a:avLst/>
          </a:prstGeom>
        </p:spPr>
      </p:pic>
    </p:spTree>
    <p:extLst>
      <p:ext uri="{BB962C8B-B14F-4D97-AF65-F5344CB8AC3E}">
        <p14:creationId xmlns:p14="http://schemas.microsoft.com/office/powerpoint/2010/main" val="6744061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Autofit/>
          </a:bodyPr>
          <a:lstStyle/>
          <a:p>
            <a:r>
              <a:rPr lang="en-US" sz="3600" b="1" dirty="0" smtClean="0">
                <a:latin typeface="Times New Roman" panose="02020603050405020304" pitchFamily="18" charset="0"/>
                <a:cs typeface="Times New Roman" panose="02020603050405020304" pitchFamily="18" charset="0"/>
              </a:rPr>
              <a:t>PROJECT  MANAGEMENT</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914400"/>
            <a:ext cx="8229600" cy="5410200"/>
          </a:xfrm>
        </p:spPr>
        <p:txBody>
          <a:bodyPr>
            <a:noAutofit/>
          </a:bodyPr>
          <a:lstStyle/>
          <a:p>
            <a:pPr algn="just"/>
            <a:r>
              <a:rPr lang="en-US" sz="1600" dirty="0" smtClean="0">
                <a:latin typeface="Times New Roman" panose="02020603050405020304" pitchFamily="18" charset="0"/>
                <a:cs typeface="Times New Roman" panose="02020603050405020304" pitchFamily="18" charset="0"/>
              </a:rPr>
              <a:t>Software project management is an essential part of software engineering. </a:t>
            </a:r>
          </a:p>
          <a:p>
            <a:pPr algn="just"/>
            <a:r>
              <a:rPr lang="en-US" sz="1600" dirty="0" smtClean="0">
                <a:latin typeface="Times New Roman" panose="02020603050405020304" pitchFamily="18" charset="0"/>
                <a:cs typeface="Times New Roman" panose="02020603050405020304" pitchFamily="18" charset="0"/>
              </a:rPr>
              <a:t>Projects need to be managed because professional software engineering is always subject to organizational budget and schedule constraints. The project manager's job is to ensure that the software project meets and overcomes these constraints as well as delivering high-quality software. Good management cannot guarantee project success. However, bad management usually results in project failure: The software may be delivered late, cost more than originally estimated, or fail to meet the expectations of customers.</a:t>
            </a:r>
          </a:p>
          <a:p>
            <a:pPr algn="just"/>
            <a:endParaRPr lang="en-US" sz="1600" dirty="0" smtClean="0">
              <a:latin typeface="Times New Roman" panose="02020603050405020304" pitchFamily="18" charset="0"/>
              <a:cs typeface="Times New Roman" panose="02020603050405020304" pitchFamily="18" charset="0"/>
            </a:endParaRPr>
          </a:p>
          <a:p>
            <a:pPr algn="just"/>
            <a:r>
              <a:rPr lang="en-US" sz="1600" dirty="0" smtClean="0">
                <a:latin typeface="Times New Roman" panose="02020603050405020304" pitchFamily="18" charset="0"/>
                <a:cs typeface="Times New Roman" panose="02020603050405020304" pitchFamily="18" charset="0"/>
              </a:rPr>
              <a:t>The success criteria for project management obviously vary from project to pro </a:t>
            </a:r>
            <a:r>
              <a:rPr lang="en-US" sz="1600" dirty="0" err="1" smtClean="0">
                <a:latin typeface="Times New Roman" panose="02020603050405020304" pitchFamily="18" charset="0"/>
                <a:cs typeface="Times New Roman" panose="02020603050405020304" pitchFamily="18" charset="0"/>
              </a:rPr>
              <a:t>ject</a:t>
            </a:r>
            <a:r>
              <a:rPr lang="en-US" sz="1600" dirty="0" smtClean="0">
                <a:latin typeface="Times New Roman" panose="02020603050405020304" pitchFamily="18" charset="0"/>
                <a:cs typeface="Times New Roman" panose="02020603050405020304" pitchFamily="18" charset="0"/>
              </a:rPr>
              <a:t>, but, for most projects, important </a:t>
            </a:r>
            <a:r>
              <a:rPr lang="en-US" sz="1600" b="1" dirty="0" smtClean="0">
                <a:latin typeface="Times New Roman" panose="02020603050405020304" pitchFamily="18" charset="0"/>
                <a:cs typeface="Times New Roman" panose="02020603050405020304" pitchFamily="18" charset="0"/>
              </a:rPr>
              <a:t>goals are</a:t>
            </a:r>
            <a:r>
              <a:rPr lang="en-US" sz="1600" dirty="0" smtClean="0">
                <a:latin typeface="Times New Roman" panose="02020603050405020304" pitchFamily="18" charset="0"/>
                <a:cs typeface="Times New Roman" panose="02020603050405020304" pitchFamily="18" charset="0"/>
              </a:rPr>
              <a:t>:</a:t>
            </a:r>
          </a:p>
          <a:p>
            <a:pPr marL="0" indent="0" algn="just">
              <a:buNone/>
            </a:pPr>
            <a:endParaRPr lang="en-US" sz="1600" dirty="0" smtClean="0">
              <a:latin typeface="Times New Roman" panose="02020603050405020304" pitchFamily="18" charset="0"/>
              <a:cs typeface="Times New Roman" panose="02020603050405020304" pitchFamily="18" charset="0"/>
            </a:endParaRPr>
          </a:p>
          <a:p>
            <a:pPr algn="just"/>
            <a:r>
              <a:rPr lang="en-US" sz="1600" b="1" dirty="0" smtClean="0">
                <a:latin typeface="Times New Roman" panose="02020603050405020304" pitchFamily="18" charset="0"/>
                <a:cs typeface="Times New Roman" panose="02020603050405020304" pitchFamily="18" charset="0"/>
              </a:rPr>
              <a:t>to deliver the software to the customer at the agreed time:</a:t>
            </a:r>
          </a:p>
          <a:p>
            <a:pPr marL="0" indent="0" algn="just">
              <a:buNone/>
            </a:pPr>
            <a:endParaRPr lang="en-US" sz="1600" b="1" dirty="0" smtClean="0">
              <a:latin typeface="Times New Roman" panose="02020603050405020304" pitchFamily="18" charset="0"/>
              <a:cs typeface="Times New Roman" panose="02020603050405020304" pitchFamily="18" charset="0"/>
            </a:endParaRPr>
          </a:p>
          <a:p>
            <a:pPr algn="just"/>
            <a:r>
              <a:rPr lang="en-US" sz="1600" b="1" dirty="0" smtClean="0">
                <a:latin typeface="Times New Roman" panose="02020603050405020304" pitchFamily="18" charset="0"/>
                <a:cs typeface="Times New Roman" panose="02020603050405020304" pitchFamily="18" charset="0"/>
              </a:rPr>
              <a:t>to keep overall costs within budget;</a:t>
            </a:r>
          </a:p>
          <a:p>
            <a:pPr marL="0" indent="0" algn="just">
              <a:buNone/>
            </a:pPr>
            <a:endParaRPr lang="en-US" sz="1600" b="1" dirty="0" smtClean="0">
              <a:latin typeface="Times New Roman" panose="02020603050405020304" pitchFamily="18" charset="0"/>
              <a:cs typeface="Times New Roman" panose="02020603050405020304" pitchFamily="18" charset="0"/>
            </a:endParaRPr>
          </a:p>
          <a:p>
            <a:pPr algn="just"/>
            <a:r>
              <a:rPr lang="en-US" sz="1600" b="1" dirty="0" smtClean="0">
                <a:latin typeface="Times New Roman" panose="02020603050405020304" pitchFamily="18" charset="0"/>
                <a:cs typeface="Times New Roman" panose="02020603050405020304" pitchFamily="18" charset="0"/>
              </a:rPr>
              <a:t>to deliver software that meets the customer's expectations;</a:t>
            </a:r>
          </a:p>
          <a:p>
            <a:pPr marL="0" indent="0" algn="just">
              <a:buNone/>
            </a:pPr>
            <a:endParaRPr lang="en-US" sz="1600" b="1" dirty="0" smtClean="0">
              <a:latin typeface="Times New Roman" panose="02020603050405020304" pitchFamily="18" charset="0"/>
              <a:cs typeface="Times New Roman" panose="02020603050405020304" pitchFamily="18" charset="0"/>
            </a:endParaRPr>
          </a:p>
          <a:p>
            <a:pPr algn="just"/>
            <a:r>
              <a:rPr lang="en-US" sz="1600" b="1" dirty="0" smtClean="0">
                <a:latin typeface="Times New Roman" panose="02020603050405020304" pitchFamily="18" charset="0"/>
                <a:cs typeface="Times New Roman" panose="02020603050405020304" pitchFamily="18" charset="0"/>
              </a:rPr>
              <a:t>to maintain a coherent and well-functioning development team.</a:t>
            </a:r>
          </a:p>
          <a:p>
            <a:pPr algn="just"/>
            <a:r>
              <a:rPr lang="en-US" sz="1600" b="1" dirty="0" smtClean="0">
                <a:latin typeface="Times New Roman" panose="02020603050405020304" pitchFamily="18" charset="0"/>
                <a:cs typeface="Times New Roman" panose="02020603050405020304" pitchFamily="18" charset="0"/>
              </a:rPr>
              <a:t/>
            </a:r>
            <a:br>
              <a:rPr lang="en-US" sz="1600" b="1" dirty="0" smtClean="0">
                <a:latin typeface="Times New Roman" panose="02020603050405020304" pitchFamily="18" charset="0"/>
                <a:cs typeface="Times New Roman" panose="02020603050405020304" pitchFamily="18" charset="0"/>
              </a:rPr>
            </a:br>
            <a:endParaRPr lang="en-US" sz="1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3873924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457200"/>
            <a:ext cx="8229600" cy="6126163"/>
          </a:xfrm>
        </p:spPr>
        <p:txBody>
          <a:bodyPr>
            <a:normAutofit fontScale="32500" lnSpcReduction="20000"/>
          </a:bodyPr>
          <a:lstStyle/>
          <a:p>
            <a:pPr algn="just"/>
            <a:endParaRPr lang="en-US" dirty="0" smtClean="0">
              <a:latin typeface="Times New Roman" panose="02020603050405020304" pitchFamily="18" charset="0"/>
              <a:cs typeface="Times New Roman" panose="02020603050405020304" pitchFamily="18" charset="0"/>
            </a:endParaRPr>
          </a:p>
          <a:p>
            <a:r>
              <a:rPr lang="en-US" sz="4500" dirty="0" smtClean="0">
                <a:latin typeface="Times New Roman" panose="02020603050405020304" pitchFamily="18" charset="0"/>
                <a:cs typeface="Times New Roman" panose="02020603050405020304" pitchFamily="18" charset="0"/>
              </a:rPr>
              <a:t>Making </a:t>
            </a:r>
            <a:r>
              <a:rPr lang="en-US" sz="4500" dirty="0">
                <a:latin typeface="Times New Roman" panose="02020603050405020304" pitchFamily="18" charset="0"/>
                <a:cs typeface="Times New Roman" panose="02020603050405020304" pitchFamily="18" charset="0"/>
              </a:rPr>
              <a:t>sure </a:t>
            </a:r>
            <a:r>
              <a:rPr lang="en-US" sz="4500" dirty="0" smtClean="0">
                <a:latin typeface="Times New Roman" panose="02020603050405020304" pitchFamily="18" charset="0"/>
                <a:cs typeface="Times New Roman" panose="02020603050405020304" pitchFamily="18" charset="0"/>
              </a:rPr>
              <a:t>that peoples</a:t>
            </a:r>
            <a:r>
              <a:rPr lang="en-US" sz="4500" dirty="0">
                <a:latin typeface="Times New Roman" panose="02020603050405020304" pitchFamily="18" charset="0"/>
                <a:cs typeface="Times New Roman" panose="02020603050405020304" pitchFamily="18" charset="0"/>
              </a:rPr>
              <a:t>’ social, esteem, and self-realization needs are satisfied is most important</a:t>
            </a:r>
          </a:p>
          <a:p>
            <a:pPr marL="0" indent="0">
              <a:buNone/>
            </a:pPr>
            <a:r>
              <a:rPr lang="en-US" sz="4500" dirty="0" smtClean="0">
                <a:latin typeface="Times New Roman" panose="02020603050405020304" pitchFamily="18" charset="0"/>
                <a:cs typeface="Times New Roman" panose="02020603050405020304" pitchFamily="18" charset="0"/>
              </a:rPr>
              <a:t>     from </a:t>
            </a:r>
            <a:r>
              <a:rPr lang="en-US" sz="4500" dirty="0">
                <a:latin typeface="Times New Roman" panose="02020603050405020304" pitchFamily="18" charset="0"/>
                <a:cs typeface="Times New Roman" panose="02020603050405020304" pitchFamily="18" charset="0"/>
              </a:rPr>
              <a:t>a management point of view.</a:t>
            </a:r>
          </a:p>
          <a:p>
            <a:pPr marL="0" indent="0" algn="just">
              <a:buNone/>
            </a:pPr>
            <a:endParaRPr lang="en-US" sz="5000" dirty="0">
              <a:latin typeface="Times New Roman" panose="02020603050405020304" pitchFamily="18" charset="0"/>
              <a:cs typeface="Times New Roman" panose="02020603050405020304" pitchFamily="18" charset="0"/>
            </a:endParaRPr>
          </a:p>
          <a:p>
            <a:pPr marL="0" indent="0" algn="just">
              <a:buNone/>
            </a:pPr>
            <a:r>
              <a:rPr lang="en-US" sz="4500" dirty="0" smtClean="0">
                <a:latin typeface="Times New Roman" panose="02020603050405020304" pitchFamily="18" charset="0"/>
                <a:cs typeface="Times New Roman" panose="02020603050405020304" pitchFamily="18" charset="0"/>
              </a:rPr>
              <a:t> 1</a:t>
            </a:r>
            <a:r>
              <a:rPr lang="en-US" sz="4500" dirty="0">
                <a:latin typeface="Times New Roman" panose="02020603050405020304" pitchFamily="18" charset="0"/>
                <a:cs typeface="Times New Roman" panose="02020603050405020304" pitchFamily="18" charset="0"/>
              </a:rPr>
              <a:t>. </a:t>
            </a:r>
            <a:r>
              <a:rPr lang="en-US" sz="4500" b="1" dirty="0">
                <a:latin typeface="Times New Roman" panose="02020603050405020304" pitchFamily="18" charset="0"/>
                <a:cs typeface="Times New Roman" panose="02020603050405020304" pitchFamily="18" charset="0"/>
              </a:rPr>
              <a:t>To satisfy social needs</a:t>
            </a:r>
            <a:r>
              <a:rPr lang="en-US" sz="4500" dirty="0">
                <a:latin typeface="Times New Roman" panose="02020603050405020304" pitchFamily="18" charset="0"/>
                <a:cs typeface="Times New Roman" panose="02020603050405020304" pitchFamily="18" charset="0"/>
              </a:rPr>
              <a:t>, you need </a:t>
            </a:r>
            <a:r>
              <a:rPr lang="en-US" sz="4500" b="1" dirty="0">
                <a:latin typeface="Times New Roman" panose="02020603050405020304" pitchFamily="18" charset="0"/>
                <a:cs typeface="Times New Roman" panose="02020603050405020304" pitchFamily="18" charset="0"/>
              </a:rPr>
              <a:t>to give people time to meet their co-workers</a:t>
            </a:r>
          </a:p>
          <a:p>
            <a:pPr marL="0" indent="0" algn="just">
              <a:buNone/>
            </a:pPr>
            <a:r>
              <a:rPr lang="en-US" sz="4500" dirty="0" smtClean="0">
                <a:latin typeface="Times New Roman" panose="02020603050405020304" pitchFamily="18" charset="0"/>
                <a:cs typeface="Times New Roman" panose="02020603050405020304" pitchFamily="18" charset="0"/>
              </a:rPr>
              <a:t>      and </a:t>
            </a:r>
            <a:r>
              <a:rPr lang="en-US" sz="4500" dirty="0">
                <a:latin typeface="Times New Roman" panose="02020603050405020304" pitchFamily="18" charset="0"/>
                <a:cs typeface="Times New Roman" panose="02020603050405020304" pitchFamily="18" charset="0"/>
              </a:rPr>
              <a:t>provide places for them to meet. Software companies such as Google provide</a:t>
            </a:r>
          </a:p>
          <a:p>
            <a:pPr marL="0" indent="0" algn="just">
              <a:buNone/>
            </a:pPr>
            <a:r>
              <a:rPr lang="en-US" sz="4500" dirty="0" smtClean="0">
                <a:latin typeface="Times New Roman" panose="02020603050405020304" pitchFamily="18" charset="0"/>
                <a:cs typeface="Times New Roman" panose="02020603050405020304" pitchFamily="18" charset="0"/>
              </a:rPr>
              <a:t>     social </a:t>
            </a:r>
            <a:r>
              <a:rPr lang="en-US" sz="4500" dirty="0">
                <a:latin typeface="Times New Roman" panose="02020603050405020304" pitchFamily="18" charset="0"/>
                <a:cs typeface="Times New Roman" panose="02020603050405020304" pitchFamily="18" charset="0"/>
              </a:rPr>
              <a:t>space in their offices for people to get together. This is relatively</a:t>
            </a:r>
          </a:p>
          <a:p>
            <a:pPr marL="0" indent="0" algn="just">
              <a:buNone/>
            </a:pPr>
            <a:r>
              <a:rPr lang="en-US" sz="4500" dirty="0" smtClean="0">
                <a:latin typeface="Times New Roman" panose="02020603050405020304" pitchFamily="18" charset="0"/>
                <a:cs typeface="Times New Roman" panose="02020603050405020304" pitchFamily="18" charset="0"/>
              </a:rPr>
              <a:t>     easy </a:t>
            </a:r>
            <a:r>
              <a:rPr lang="en-US" sz="4500" dirty="0">
                <a:latin typeface="Times New Roman" panose="02020603050405020304" pitchFamily="18" charset="0"/>
                <a:cs typeface="Times New Roman" panose="02020603050405020304" pitchFamily="18" charset="0"/>
              </a:rPr>
              <a:t>when all of the </a:t>
            </a:r>
            <a:r>
              <a:rPr lang="en-US" sz="4500" b="1" dirty="0">
                <a:latin typeface="Times New Roman" panose="02020603050405020304" pitchFamily="18" charset="0"/>
                <a:cs typeface="Times New Roman" panose="02020603050405020304" pitchFamily="18" charset="0"/>
              </a:rPr>
              <a:t>members of a development team work in the same place,</a:t>
            </a:r>
          </a:p>
          <a:p>
            <a:pPr marL="0" indent="0" algn="just">
              <a:buNone/>
            </a:pPr>
            <a:r>
              <a:rPr lang="en-US" sz="4500" dirty="0" smtClean="0">
                <a:latin typeface="Times New Roman" panose="02020603050405020304" pitchFamily="18" charset="0"/>
                <a:cs typeface="Times New Roman" panose="02020603050405020304" pitchFamily="18" charset="0"/>
              </a:rPr>
              <a:t>    but</a:t>
            </a:r>
            <a:r>
              <a:rPr lang="en-US" sz="4500" dirty="0">
                <a:latin typeface="Times New Roman" panose="02020603050405020304" pitchFamily="18" charset="0"/>
                <a:cs typeface="Times New Roman" panose="02020603050405020304" pitchFamily="18" charset="0"/>
              </a:rPr>
              <a:t>, increasingly, team members are not located in the same </a:t>
            </a:r>
            <a:r>
              <a:rPr lang="en-US" sz="4500" dirty="0" smtClean="0">
                <a:latin typeface="Times New Roman" panose="02020603050405020304" pitchFamily="18" charset="0"/>
                <a:cs typeface="Times New Roman" panose="02020603050405020304" pitchFamily="18" charset="0"/>
              </a:rPr>
              <a:t>building</a:t>
            </a:r>
          </a:p>
          <a:p>
            <a:pPr marL="0" indent="0" algn="just">
              <a:buNone/>
            </a:pPr>
            <a:r>
              <a:rPr lang="en-US" sz="4500" dirty="0" smtClean="0">
                <a:latin typeface="Times New Roman" panose="02020603050405020304" pitchFamily="18" charset="0"/>
                <a:cs typeface="Times New Roman" panose="02020603050405020304" pitchFamily="18" charset="0"/>
              </a:rPr>
              <a:t>    Social </a:t>
            </a:r>
            <a:r>
              <a:rPr lang="en-US" sz="4500" dirty="0">
                <a:latin typeface="Times New Roman" panose="02020603050405020304" pitchFamily="18" charset="0"/>
                <a:cs typeface="Times New Roman" panose="02020603050405020304" pitchFamily="18" charset="0"/>
              </a:rPr>
              <a:t>networking systems and teleconferencing can be used for remote communications,</a:t>
            </a:r>
          </a:p>
          <a:p>
            <a:pPr marL="0" indent="0" algn="just">
              <a:buNone/>
            </a:pPr>
            <a:r>
              <a:rPr lang="en-US" sz="4500" dirty="0" smtClean="0">
                <a:latin typeface="Times New Roman" panose="02020603050405020304" pitchFamily="18" charset="0"/>
                <a:cs typeface="Times New Roman" panose="02020603050405020304" pitchFamily="18" charset="0"/>
              </a:rPr>
              <a:t>    but </a:t>
            </a:r>
            <a:r>
              <a:rPr lang="en-US" sz="4500" dirty="0">
                <a:latin typeface="Times New Roman" panose="02020603050405020304" pitchFamily="18" charset="0"/>
                <a:cs typeface="Times New Roman" panose="02020603050405020304" pitchFamily="18" charset="0"/>
              </a:rPr>
              <a:t>my experience with these systems is that they are most </a:t>
            </a:r>
            <a:r>
              <a:rPr lang="en-US" sz="4500" dirty="0" smtClean="0">
                <a:latin typeface="Times New Roman" panose="02020603050405020304" pitchFamily="18" charset="0"/>
                <a:cs typeface="Times New Roman" panose="02020603050405020304" pitchFamily="18" charset="0"/>
              </a:rPr>
              <a:t>effective   when </a:t>
            </a:r>
            <a:r>
              <a:rPr lang="en-US" sz="4500" dirty="0">
                <a:latin typeface="Times New Roman" panose="02020603050405020304" pitchFamily="18" charset="0"/>
                <a:cs typeface="Times New Roman" panose="02020603050405020304" pitchFamily="18" charset="0"/>
              </a:rPr>
              <a:t>people already know each </a:t>
            </a:r>
            <a:r>
              <a:rPr lang="en-US" sz="4500" dirty="0" smtClean="0">
                <a:latin typeface="Times New Roman" panose="02020603050405020304" pitchFamily="18" charset="0"/>
                <a:cs typeface="Times New Roman" panose="02020603050405020304" pitchFamily="18" charset="0"/>
              </a:rPr>
              <a:t>      other.</a:t>
            </a:r>
            <a:endParaRPr lang="en-US" sz="4500" dirty="0">
              <a:latin typeface="Times New Roman" panose="02020603050405020304" pitchFamily="18" charset="0"/>
              <a:cs typeface="Times New Roman" panose="02020603050405020304" pitchFamily="18" charset="0"/>
            </a:endParaRPr>
          </a:p>
          <a:p>
            <a:pPr marL="0" indent="0" algn="just">
              <a:buNone/>
            </a:pPr>
            <a:r>
              <a:rPr lang="en-US" sz="4500" dirty="0" smtClean="0">
                <a:latin typeface="Times New Roman" panose="02020603050405020304" pitchFamily="18" charset="0"/>
                <a:cs typeface="Times New Roman" panose="02020603050405020304" pitchFamily="18" charset="0"/>
              </a:rPr>
              <a:t> </a:t>
            </a:r>
          </a:p>
          <a:p>
            <a:pPr marL="0" indent="0" algn="just">
              <a:buNone/>
            </a:pPr>
            <a:r>
              <a:rPr lang="en-US" sz="4500" dirty="0">
                <a:latin typeface="Times New Roman" panose="02020603050405020304" pitchFamily="18" charset="0"/>
                <a:cs typeface="Times New Roman" panose="02020603050405020304" pitchFamily="18" charset="0"/>
              </a:rPr>
              <a:t> </a:t>
            </a:r>
            <a:r>
              <a:rPr lang="en-US" sz="4500" dirty="0" smtClean="0">
                <a:latin typeface="Times New Roman" panose="02020603050405020304" pitchFamily="18" charset="0"/>
                <a:cs typeface="Times New Roman" panose="02020603050405020304" pitchFamily="18" charset="0"/>
              </a:rPr>
              <a:t>2</a:t>
            </a:r>
            <a:r>
              <a:rPr lang="en-US" sz="4500" dirty="0">
                <a:latin typeface="Times New Roman" panose="02020603050405020304" pitchFamily="18" charset="0"/>
                <a:cs typeface="Times New Roman" panose="02020603050405020304" pitchFamily="18" charset="0"/>
              </a:rPr>
              <a:t>. </a:t>
            </a:r>
            <a:r>
              <a:rPr lang="en-US" sz="4500" b="1" dirty="0">
                <a:latin typeface="Times New Roman" panose="02020603050405020304" pitchFamily="18" charset="0"/>
                <a:cs typeface="Times New Roman" panose="02020603050405020304" pitchFamily="18" charset="0"/>
              </a:rPr>
              <a:t>To satisfy esteem needs</a:t>
            </a:r>
            <a:r>
              <a:rPr lang="en-US" sz="4500" dirty="0">
                <a:latin typeface="Times New Roman" panose="02020603050405020304" pitchFamily="18" charset="0"/>
                <a:cs typeface="Times New Roman" panose="02020603050405020304" pitchFamily="18" charset="0"/>
              </a:rPr>
              <a:t>, you need </a:t>
            </a:r>
            <a:r>
              <a:rPr lang="en-US" sz="4500" b="1" dirty="0">
                <a:latin typeface="Times New Roman" panose="02020603050405020304" pitchFamily="18" charset="0"/>
                <a:cs typeface="Times New Roman" panose="02020603050405020304" pitchFamily="18" charset="0"/>
              </a:rPr>
              <a:t>to show people that they are valued by the</a:t>
            </a:r>
          </a:p>
          <a:p>
            <a:pPr marL="0" indent="0" algn="just">
              <a:buNone/>
            </a:pPr>
            <a:r>
              <a:rPr lang="en-US" sz="4500" b="1" dirty="0" smtClean="0">
                <a:latin typeface="Times New Roman" panose="02020603050405020304" pitchFamily="18" charset="0"/>
                <a:cs typeface="Times New Roman" panose="02020603050405020304" pitchFamily="18" charset="0"/>
              </a:rPr>
              <a:t>     organization</a:t>
            </a:r>
            <a:r>
              <a:rPr lang="en-US" sz="4500" b="1" dirty="0">
                <a:latin typeface="Times New Roman" panose="02020603050405020304" pitchFamily="18" charset="0"/>
                <a:cs typeface="Times New Roman" panose="02020603050405020304" pitchFamily="18" charset="0"/>
              </a:rPr>
              <a:t>.</a:t>
            </a:r>
            <a:r>
              <a:rPr lang="en-US" sz="4500" dirty="0">
                <a:latin typeface="Times New Roman" panose="02020603050405020304" pitchFamily="18" charset="0"/>
                <a:cs typeface="Times New Roman" panose="02020603050405020304" pitchFamily="18" charset="0"/>
              </a:rPr>
              <a:t> Public recognition of achievements is a simple and effective way</a:t>
            </a:r>
          </a:p>
          <a:p>
            <a:pPr marL="0" indent="0" algn="just">
              <a:buNone/>
            </a:pPr>
            <a:r>
              <a:rPr lang="en-US" sz="4500" dirty="0" smtClean="0">
                <a:latin typeface="Times New Roman" panose="02020603050405020304" pitchFamily="18" charset="0"/>
                <a:cs typeface="Times New Roman" panose="02020603050405020304" pitchFamily="18" charset="0"/>
              </a:rPr>
              <a:t>    of </a:t>
            </a:r>
            <a:r>
              <a:rPr lang="en-US" sz="4500" dirty="0">
                <a:latin typeface="Times New Roman" panose="02020603050405020304" pitchFamily="18" charset="0"/>
                <a:cs typeface="Times New Roman" panose="02020603050405020304" pitchFamily="18" charset="0"/>
              </a:rPr>
              <a:t>doing this. Obviously, people must also feel that they are paid at a level that</a:t>
            </a:r>
          </a:p>
          <a:p>
            <a:pPr marL="0" indent="0" algn="just">
              <a:buNone/>
            </a:pPr>
            <a:r>
              <a:rPr lang="en-US" sz="4500" dirty="0" smtClean="0">
                <a:latin typeface="Times New Roman" panose="02020603050405020304" pitchFamily="18" charset="0"/>
                <a:cs typeface="Times New Roman" panose="02020603050405020304" pitchFamily="18" charset="0"/>
              </a:rPr>
              <a:t>    reflects </a:t>
            </a:r>
            <a:r>
              <a:rPr lang="en-US" sz="4500" dirty="0">
                <a:latin typeface="Times New Roman" panose="02020603050405020304" pitchFamily="18" charset="0"/>
                <a:cs typeface="Times New Roman" panose="02020603050405020304" pitchFamily="18" charset="0"/>
              </a:rPr>
              <a:t>their skills and experience</a:t>
            </a:r>
            <a:r>
              <a:rPr lang="en-US" sz="4500" dirty="0" smtClean="0">
                <a:latin typeface="Times New Roman" panose="02020603050405020304" pitchFamily="18" charset="0"/>
                <a:cs typeface="Times New Roman" panose="02020603050405020304" pitchFamily="18" charset="0"/>
              </a:rPr>
              <a:t>.</a:t>
            </a:r>
          </a:p>
          <a:p>
            <a:pPr marL="0" indent="0" algn="just">
              <a:buNone/>
            </a:pPr>
            <a:endParaRPr lang="en-US" sz="4500" dirty="0">
              <a:latin typeface="Times New Roman" panose="02020603050405020304" pitchFamily="18" charset="0"/>
              <a:cs typeface="Times New Roman" panose="02020603050405020304" pitchFamily="18" charset="0"/>
            </a:endParaRPr>
          </a:p>
          <a:p>
            <a:pPr marL="0" indent="0" algn="just">
              <a:buNone/>
            </a:pPr>
            <a:r>
              <a:rPr lang="en-US" sz="4500" dirty="0">
                <a:latin typeface="Times New Roman" panose="02020603050405020304" pitchFamily="18" charset="0"/>
                <a:cs typeface="Times New Roman" panose="02020603050405020304" pitchFamily="18" charset="0"/>
              </a:rPr>
              <a:t>3. </a:t>
            </a:r>
            <a:r>
              <a:rPr lang="en-US" sz="4500" b="1" dirty="0">
                <a:latin typeface="Times New Roman" panose="02020603050405020304" pitchFamily="18" charset="0"/>
                <a:cs typeface="Times New Roman" panose="02020603050405020304" pitchFamily="18" charset="0"/>
              </a:rPr>
              <a:t>Finally</a:t>
            </a:r>
            <a:r>
              <a:rPr lang="en-US" sz="4500" dirty="0">
                <a:latin typeface="Times New Roman" panose="02020603050405020304" pitchFamily="18" charset="0"/>
                <a:cs typeface="Times New Roman" panose="02020603050405020304" pitchFamily="18" charset="0"/>
              </a:rPr>
              <a:t>, to satisfy </a:t>
            </a:r>
            <a:r>
              <a:rPr lang="en-US" sz="4500" b="1" dirty="0">
                <a:latin typeface="Times New Roman" panose="02020603050405020304" pitchFamily="18" charset="0"/>
                <a:cs typeface="Times New Roman" panose="02020603050405020304" pitchFamily="18" charset="0"/>
              </a:rPr>
              <a:t>self-realization needs</a:t>
            </a:r>
            <a:r>
              <a:rPr lang="en-US" sz="4500" dirty="0">
                <a:latin typeface="Times New Roman" panose="02020603050405020304" pitchFamily="18" charset="0"/>
                <a:cs typeface="Times New Roman" panose="02020603050405020304" pitchFamily="18" charset="0"/>
              </a:rPr>
              <a:t>, you need </a:t>
            </a:r>
            <a:r>
              <a:rPr lang="en-US" sz="4500" b="1" dirty="0">
                <a:latin typeface="Times New Roman" panose="02020603050405020304" pitchFamily="18" charset="0"/>
                <a:cs typeface="Times New Roman" panose="02020603050405020304" pitchFamily="18" charset="0"/>
              </a:rPr>
              <a:t>to give people responsibility</a:t>
            </a:r>
          </a:p>
          <a:p>
            <a:pPr marL="0" indent="0" algn="just">
              <a:buNone/>
            </a:pPr>
            <a:r>
              <a:rPr lang="en-US" sz="4500" b="1" dirty="0" smtClean="0">
                <a:latin typeface="Times New Roman" panose="02020603050405020304" pitchFamily="18" charset="0"/>
                <a:cs typeface="Times New Roman" panose="02020603050405020304" pitchFamily="18" charset="0"/>
              </a:rPr>
              <a:t>      for </a:t>
            </a:r>
            <a:r>
              <a:rPr lang="en-US" sz="4500" b="1" dirty="0">
                <a:latin typeface="Times New Roman" panose="02020603050405020304" pitchFamily="18" charset="0"/>
                <a:cs typeface="Times New Roman" panose="02020603050405020304" pitchFamily="18" charset="0"/>
              </a:rPr>
              <a:t>their work, assign them demanding (but not impossible) tasks, and provide</a:t>
            </a:r>
          </a:p>
          <a:p>
            <a:pPr marL="0" indent="0" algn="just">
              <a:buNone/>
            </a:pPr>
            <a:r>
              <a:rPr lang="en-US" sz="4500" b="1" dirty="0" smtClean="0">
                <a:latin typeface="Times New Roman" panose="02020603050405020304" pitchFamily="18" charset="0"/>
                <a:cs typeface="Times New Roman" panose="02020603050405020304" pitchFamily="18" charset="0"/>
              </a:rPr>
              <a:t>      opportunities </a:t>
            </a:r>
            <a:r>
              <a:rPr lang="en-US" sz="4500" b="1" dirty="0">
                <a:latin typeface="Times New Roman" panose="02020603050405020304" pitchFamily="18" charset="0"/>
                <a:cs typeface="Times New Roman" panose="02020603050405020304" pitchFamily="18" charset="0"/>
              </a:rPr>
              <a:t>for training and development where people can enhance their</a:t>
            </a:r>
          </a:p>
          <a:p>
            <a:pPr marL="0" indent="0" algn="just">
              <a:buNone/>
            </a:pPr>
            <a:r>
              <a:rPr lang="en-US" sz="4500" b="1" dirty="0" smtClean="0">
                <a:latin typeface="Times New Roman" panose="02020603050405020304" pitchFamily="18" charset="0"/>
                <a:cs typeface="Times New Roman" panose="02020603050405020304" pitchFamily="18" charset="0"/>
              </a:rPr>
              <a:t>     skills</a:t>
            </a:r>
            <a:r>
              <a:rPr lang="en-US" sz="4500" b="1" dirty="0">
                <a:latin typeface="Times New Roman" panose="02020603050405020304" pitchFamily="18" charset="0"/>
                <a:cs typeface="Times New Roman" panose="02020603050405020304" pitchFamily="18" charset="0"/>
              </a:rPr>
              <a:t>. </a:t>
            </a:r>
            <a:r>
              <a:rPr lang="en-US" sz="4500" dirty="0">
                <a:latin typeface="Times New Roman" panose="02020603050405020304" pitchFamily="18" charset="0"/>
                <a:cs typeface="Times New Roman" panose="02020603050405020304" pitchFamily="18" charset="0"/>
              </a:rPr>
              <a:t>Training is an important motivating influence as people like to gain new</a:t>
            </a:r>
          </a:p>
          <a:p>
            <a:pPr marL="0" indent="0" algn="just">
              <a:buNone/>
            </a:pPr>
            <a:r>
              <a:rPr lang="en-US" sz="4500" dirty="0" smtClean="0">
                <a:latin typeface="Times New Roman" panose="02020603050405020304" pitchFamily="18" charset="0"/>
                <a:cs typeface="Times New Roman" panose="02020603050405020304" pitchFamily="18" charset="0"/>
              </a:rPr>
              <a:t>     knowledge </a:t>
            </a:r>
            <a:r>
              <a:rPr lang="en-US" sz="4500" dirty="0">
                <a:latin typeface="Times New Roman" panose="02020603050405020304" pitchFamily="18" charset="0"/>
                <a:cs typeface="Times New Roman" panose="02020603050405020304" pitchFamily="18" charset="0"/>
              </a:rPr>
              <a:t>and learn new skills.</a:t>
            </a:r>
          </a:p>
          <a:p>
            <a:pPr algn="just"/>
            <a:endParaRPr lang="en-US" sz="3500" dirty="0"/>
          </a:p>
        </p:txBody>
      </p:sp>
    </p:spTree>
    <p:extLst>
      <p:ext uri="{BB962C8B-B14F-4D97-AF65-F5344CB8AC3E}">
        <p14:creationId xmlns:p14="http://schemas.microsoft.com/office/powerpoint/2010/main" val="320041540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5973763"/>
          </a:xfrm>
        </p:spPr>
        <p:txBody>
          <a:bodyPr>
            <a:normAutofit fontScale="32500" lnSpcReduction="20000"/>
          </a:bodyPr>
          <a:lstStyle/>
          <a:p>
            <a:endParaRPr lang="en-US" dirty="0" smtClean="0"/>
          </a:p>
          <a:p>
            <a:pPr marL="0" indent="0">
              <a:buNone/>
            </a:pPr>
            <a:endParaRPr lang="en-US" dirty="0"/>
          </a:p>
          <a:p>
            <a:endParaRPr lang="en-US" dirty="0" smtClean="0"/>
          </a:p>
          <a:p>
            <a:pPr marL="0" indent="0">
              <a:buNone/>
            </a:pPr>
            <a:endParaRPr lang="en-US" dirty="0" smtClean="0"/>
          </a:p>
          <a:p>
            <a:endParaRPr lang="en-US" dirty="0" smtClean="0"/>
          </a:p>
          <a:p>
            <a:endParaRPr lang="en-US" dirty="0"/>
          </a:p>
          <a:p>
            <a:endParaRPr lang="en-US" dirty="0" smtClean="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pPr algn="just"/>
            <a:endParaRPr lang="en-US" sz="5600" dirty="0" smtClean="0">
              <a:latin typeface="Times New Roman" panose="02020603050405020304" pitchFamily="18" charset="0"/>
              <a:cs typeface="Times New Roman" panose="02020603050405020304" pitchFamily="18" charset="0"/>
            </a:endParaRPr>
          </a:p>
          <a:p>
            <a:pPr algn="just"/>
            <a:endParaRPr lang="en-US" sz="5600" dirty="0">
              <a:latin typeface="Times New Roman" panose="02020603050405020304" pitchFamily="18" charset="0"/>
              <a:cs typeface="Times New Roman" panose="02020603050405020304" pitchFamily="18" charset="0"/>
            </a:endParaRPr>
          </a:p>
          <a:p>
            <a:pPr algn="just"/>
            <a:endParaRPr lang="en-US" sz="5600" dirty="0" smtClean="0">
              <a:latin typeface="Times New Roman" panose="02020603050405020304" pitchFamily="18" charset="0"/>
              <a:cs typeface="Times New Roman" panose="02020603050405020304" pitchFamily="18" charset="0"/>
            </a:endParaRPr>
          </a:p>
          <a:p>
            <a:pPr algn="just"/>
            <a:endParaRPr lang="en-US" sz="5600" dirty="0">
              <a:latin typeface="Times New Roman" panose="02020603050405020304" pitchFamily="18" charset="0"/>
              <a:cs typeface="Times New Roman" panose="02020603050405020304" pitchFamily="18" charset="0"/>
            </a:endParaRPr>
          </a:p>
          <a:p>
            <a:pPr algn="just"/>
            <a:endParaRPr lang="en-US" sz="5600" dirty="0" smtClean="0">
              <a:latin typeface="Times New Roman" panose="02020603050405020304" pitchFamily="18" charset="0"/>
              <a:cs typeface="Times New Roman" panose="02020603050405020304" pitchFamily="18" charset="0"/>
            </a:endParaRPr>
          </a:p>
          <a:p>
            <a:pPr algn="just"/>
            <a:r>
              <a:rPr lang="en-US" sz="4300" dirty="0" smtClean="0">
                <a:latin typeface="Times New Roman" panose="02020603050405020304" pitchFamily="18" charset="0"/>
                <a:cs typeface="Times New Roman" panose="02020603050405020304" pitchFamily="18" charset="0"/>
              </a:rPr>
              <a:t>In </a:t>
            </a:r>
            <a:r>
              <a:rPr lang="en-US" sz="4300" dirty="0">
                <a:latin typeface="Times New Roman" panose="02020603050405020304" pitchFamily="18" charset="0"/>
                <a:cs typeface="Times New Roman" panose="02020603050405020304" pitchFamily="18" charset="0"/>
              </a:rPr>
              <a:t>Figure 22.8, </a:t>
            </a:r>
            <a:r>
              <a:rPr lang="en-US" sz="4300" dirty="0" smtClean="0">
                <a:latin typeface="Times New Roman" panose="02020603050405020304" pitchFamily="18" charset="0"/>
                <a:cs typeface="Times New Roman" panose="02020603050405020304" pitchFamily="18" charset="0"/>
              </a:rPr>
              <a:t>Illustrate </a:t>
            </a:r>
            <a:r>
              <a:rPr lang="en-US" sz="4300" dirty="0">
                <a:latin typeface="Times New Roman" panose="02020603050405020304" pitchFamily="18" charset="0"/>
                <a:cs typeface="Times New Roman" panose="02020603050405020304" pitchFamily="18" charset="0"/>
              </a:rPr>
              <a:t>a problem of motivation that managers often have </a:t>
            </a:r>
            <a:r>
              <a:rPr lang="en-US" sz="4300" dirty="0" smtClean="0">
                <a:latin typeface="Times New Roman" panose="02020603050405020304" pitchFamily="18" charset="0"/>
                <a:cs typeface="Times New Roman" panose="02020603050405020304" pitchFamily="18" charset="0"/>
              </a:rPr>
              <a:t>to face</a:t>
            </a:r>
            <a:r>
              <a:rPr lang="en-US" sz="4300" dirty="0">
                <a:latin typeface="Times New Roman" panose="02020603050405020304" pitchFamily="18" charset="0"/>
                <a:cs typeface="Times New Roman" panose="02020603050405020304" pitchFamily="18" charset="0"/>
              </a:rPr>
              <a:t>. In this example, a competent group member loses interest in the work and </a:t>
            </a:r>
            <a:r>
              <a:rPr lang="en-US" sz="4300" dirty="0" smtClean="0">
                <a:latin typeface="Times New Roman" panose="02020603050405020304" pitchFamily="18" charset="0"/>
                <a:cs typeface="Times New Roman" panose="02020603050405020304" pitchFamily="18" charset="0"/>
              </a:rPr>
              <a:t>in the </a:t>
            </a:r>
            <a:r>
              <a:rPr lang="en-US" sz="4300" dirty="0">
                <a:latin typeface="Times New Roman" panose="02020603050405020304" pitchFamily="18" charset="0"/>
                <a:cs typeface="Times New Roman" panose="02020603050405020304" pitchFamily="18" charset="0"/>
              </a:rPr>
              <a:t>group as a whole. The quality of her work falls and becomes unacceptable. </a:t>
            </a:r>
            <a:r>
              <a:rPr lang="en-US" sz="4300" dirty="0" smtClean="0">
                <a:latin typeface="Times New Roman" panose="02020603050405020304" pitchFamily="18" charset="0"/>
                <a:cs typeface="Times New Roman" panose="02020603050405020304" pitchFamily="18" charset="0"/>
              </a:rPr>
              <a:t>This situation </a:t>
            </a:r>
            <a:r>
              <a:rPr lang="en-US" sz="4300" dirty="0">
                <a:latin typeface="Times New Roman" panose="02020603050405020304" pitchFamily="18" charset="0"/>
                <a:cs typeface="Times New Roman" panose="02020603050405020304" pitchFamily="18" charset="0"/>
              </a:rPr>
              <a:t>has to be dealt with quickly. If you don’t sort out the problem, the </a:t>
            </a:r>
            <a:r>
              <a:rPr lang="en-US" sz="4300" dirty="0" smtClean="0">
                <a:latin typeface="Times New Roman" panose="02020603050405020304" pitchFamily="18" charset="0"/>
                <a:cs typeface="Times New Roman" panose="02020603050405020304" pitchFamily="18" charset="0"/>
              </a:rPr>
              <a:t>other group </a:t>
            </a:r>
            <a:r>
              <a:rPr lang="en-US" sz="4300" dirty="0">
                <a:latin typeface="Times New Roman" panose="02020603050405020304" pitchFamily="18" charset="0"/>
                <a:cs typeface="Times New Roman" panose="02020603050405020304" pitchFamily="18" charset="0"/>
              </a:rPr>
              <a:t>members will become dissatisfied and feel that they are doing an unfair share</a:t>
            </a:r>
          </a:p>
          <a:p>
            <a:pPr marL="0" indent="0" algn="just">
              <a:buNone/>
            </a:pPr>
            <a:r>
              <a:rPr lang="en-US" sz="4300" dirty="0" smtClean="0">
                <a:latin typeface="Times New Roman" panose="02020603050405020304" pitchFamily="18" charset="0"/>
                <a:cs typeface="Times New Roman" panose="02020603050405020304" pitchFamily="18" charset="0"/>
              </a:rPr>
              <a:t>     of </a:t>
            </a:r>
            <a:r>
              <a:rPr lang="en-US" sz="4300" dirty="0">
                <a:latin typeface="Times New Roman" panose="02020603050405020304" pitchFamily="18" charset="0"/>
                <a:cs typeface="Times New Roman" panose="02020603050405020304" pitchFamily="18" charset="0"/>
              </a:rPr>
              <a:t>the </a:t>
            </a:r>
            <a:r>
              <a:rPr lang="en-US" sz="4300" dirty="0" smtClean="0">
                <a:latin typeface="Times New Roman" panose="02020603050405020304" pitchFamily="18" charset="0"/>
                <a:cs typeface="Times New Roman" panose="02020603050405020304" pitchFamily="18" charset="0"/>
              </a:rPr>
              <a:t>work.</a:t>
            </a:r>
          </a:p>
          <a:p>
            <a:r>
              <a:rPr lang="en-US" sz="4300" dirty="0">
                <a:latin typeface="Times New Roman" panose="02020603050405020304" pitchFamily="18" charset="0"/>
                <a:cs typeface="Times New Roman" panose="02020603050405020304" pitchFamily="18" charset="0"/>
              </a:rPr>
              <a:t> </a:t>
            </a:r>
            <a:r>
              <a:rPr lang="en-US" sz="1200" dirty="0">
                <a:latin typeface="Times New Roman" panose="02020603050405020304" pitchFamily="18" charset="0"/>
                <a:cs typeface="Times New Roman" panose="02020603050405020304" pitchFamily="18" charset="0"/>
              </a:rPr>
              <a:t>Personal difficulties commonly affect motivation because people</a:t>
            </a:r>
          </a:p>
          <a:p>
            <a:r>
              <a:rPr lang="en-US" sz="1200" dirty="0">
                <a:latin typeface="Times New Roman" panose="02020603050405020304" pitchFamily="18" charset="0"/>
                <a:cs typeface="Times New Roman" panose="02020603050405020304" pitchFamily="18" charset="0"/>
              </a:rPr>
              <a:t>cannot therefore concentrate on their work. You may have to give them time and</a:t>
            </a:r>
          </a:p>
          <a:p>
            <a:r>
              <a:rPr lang="en-US" sz="1200" dirty="0">
                <a:latin typeface="Times New Roman" panose="02020603050405020304" pitchFamily="18" charset="0"/>
                <a:cs typeface="Times New Roman" panose="02020603050405020304" pitchFamily="18" charset="0"/>
              </a:rPr>
              <a:t>support to resolve these issues, although you also have to make it clear that they still</a:t>
            </a:r>
          </a:p>
          <a:p>
            <a:r>
              <a:rPr lang="en-US" sz="1200" dirty="0">
                <a:latin typeface="Times New Roman" panose="02020603050405020304" pitchFamily="18" charset="0"/>
                <a:cs typeface="Times New Roman" panose="02020603050405020304" pitchFamily="18" charset="0"/>
              </a:rPr>
              <a:t>have a responsibility to their employer.</a:t>
            </a:r>
          </a:p>
          <a:p>
            <a:r>
              <a:rPr lang="en-US" sz="1200" dirty="0">
                <a:latin typeface="Times New Roman" panose="02020603050405020304" pitchFamily="18" charset="0"/>
                <a:cs typeface="Times New Roman" panose="02020603050405020304" pitchFamily="18" charset="0"/>
              </a:rPr>
              <a:t>Dorothy’s motivation problem is one</a:t>
            </a:r>
            <a:endParaRPr lang="en-US" sz="4300"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1000" y="304800"/>
            <a:ext cx="7620000" cy="4191000"/>
          </a:xfrm>
          <a:prstGeom prst="rect">
            <a:avLst/>
          </a:prstGeom>
        </p:spPr>
      </p:pic>
    </p:spTree>
    <p:extLst>
      <p:ext uri="{BB962C8B-B14F-4D97-AF65-F5344CB8AC3E}">
        <p14:creationId xmlns:p14="http://schemas.microsoft.com/office/powerpoint/2010/main" val="33337186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endParaRPr lang="en-US" sz="32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lnSpcReduction="10000"/>
          </a:bodyPr>
          <a:lstStyle/>
          <a:p>
            <a:r>
              <a:rPr lang="en-US" sz="1600" dirty="0">
                <a:latin typeface="Times New Roman" panose="02020603050405020304" pitchFamily="18" charset="0"/>
                <a:cs typeface="Times New Roman" panose="02020603050405020304" pitchFamily="18" charset="0"/>
              </a:rPr>
              <a:t>Personal difficulties commonly affect motivation because </a:t>
            </a:r>
            <a:r>
              <a:rPr lang="en-US" sz="1600" dirty="0" smtClean="0">
                <a:latin typeface="Times New Roman" panose="02020603050405020304" pitchFamily="18" charset="0"/>
                <a:cs typeface="Times New Roman" panose="02020603050405020304" pitchFamily="18" charset="0"/>
              </a:rPr>
              <a:t>people cannot </a:t>
            </a:r>
            <a:r>
              <a:rPr lang="en-US" sz="1600" dirty="0">
                <a:latin typeface="Times New Roman" panose="02020603050405020304" pitchFamily="18" charset="0"/>
                <a:cs typeface="Times New Roman" panose="02020603050405020304" pitchFamily="18" charset="0"/>
              </a:rPr>
              <a:t>therefore concentrate on their work. You may have to give them time </a:t>
            </a:r>
            <a:r>
              <a:rPr lang="en-US" sz="1600" dirty="0" smtClean="0">
                <a:latin typeface="Times New Roman" panose="02020603050405020304" pitchFamily="18" charset="0"/>
                <a:cs typeface="Times New Roman" panose="02020603050405020304" pitchFamily="18" charset="0"/>
              </a:rPr>
              <a:t>and support </a:t>
            </a:r>
            <a:r>
              <a:rPr lang="en-US" sz="1600" dirty="0">
                <a:latin typeface="Times New Roman" panose="02020603050405020304" pitchFamily="18" charset="0"/>
                <a:cs typeface="Times New Roman" panose="02020603050405020304" pitchFamily="18" charset="0"/>
              </a:rPr>
              <a:t>to resolve these issues, although you also have to make it clear that they </a:t>
            </a:r>
            <a:r>
              <a:rPr lang="en-US" sz="1600" dirty="0" smtClean="0">
                <a:latin typeface="Times New Roman" panose="02020603050405020304" pitchFamily="18" charset="0"/>
                <a:cs typeface="Times New Roman" panose="02020603050405020304" pitchFamily="18" charset="0"/>
              </a:rPr>
              <a:t>still have </a:t>
            </a:r>
            <a:r>
              <a:rPr lang="en-US" sz="1600" dirty="0">
                <a:latin typeface="Times New Roman" panose="02020603050405020304" pitchFamily="18" charset="0"/>
                <a:cs typeface="Times New Roman" panose="02020603050405020304" pitchFamily="18" charset="0"/>
              </a:rPr>
              <a:t>a responsibility to their employer</a:t>
            </a:r>
            <a:r>
              <a:rPr lang="en-US" sz="1600" dirty="0" smtClean="0">
                <a:latin typeface="Times New Roman" panose="02020603050405020304" pitchFamily="18" charset="0"/>
                <a:cs typeface="Times New Roman" panose="02020603050405020304" pitchFamily="18" charset="0"/>
              </a:rPr>
              <a:t>.</a:t>
            </a:r>
          </a:p>
          <a:p>
            <a:r>
              <a:rPr lang="en-US" sz="1600" dirty="0"/>
              <a:t>Psychological personality type also influences motivation. Bass and </a:t>
            </a:r>
            <a:r>
              <a:rPr lang="en-US" sz="1600" dirty="0" err="1"/>
              <a:t>Dunteman</a:t>
            </a:r>
            <a:endParaRPr lang="en-US" sz="1600" dirty="0"/>
          </a:p>
          <a:p>
            <a:pPr marL="0" indent="0">
              <a:buNone/>
            </a:pPr>
            <a:r>
              <a:rPr lang="en-US" sz="1600" dirty="0" smtClean="0"/>
              <a:t>    (</a:t>
            </a:r>
            <a:r>
              <a:rPr lang="en-US" sz="1600" dirty="0"/>
              <a:t>Bass and </a:t>
            </a:r>
            <a:r>
              <a:rPr lang="en-US" sz="1600" dirty="0" err="1"/>
              <a:t>Dunteman</a:t>
            </a:r>
            <a:r>
              <a:rPr lang="en-US" sz="1600" dirty="0"/>
              <a:t> 1963) identified </a:t>
            </a:r>
            <a:r>
              <a:rPr lang="en-US" sz="1600" b="1" dirty="0"/>
              <a:t>three classifications for professional workers:</a:t>
            </a:r>
          </a:p>
          <a:p>
            <a:pPr marL="0" indent="0">
              <a:buNone/>
            </a:pPr>
            <a:r>
              <a:rPr lang="en-US" sz="1600" b="1" dirty="0" smtClean="0"/>
              <a:t>    </a:t>
            </a:r>
          </a:p>
          <a:p>
            <a:pPr marL="0" indent="0">
              <a:buNone/>
            </a:pPr>
            <a:r>
              <a:rPr lang="en-US" sz="1600" dirty="0" smtClean="0"/>
              <a:t>1</a:t>
            </a:r>
            <a:r>
              <a:rPr lang="en-US" sz="1600" b="1" dirty="0"/>
              <a:t>. </a:t>
            </a:r>
            <a:r>
              <a:rPr lang="en-US" sz="1600" b="1" i="1" dirty="0"/>
              <a:t>Task-oriented people</a:t>
            </a:r>
            <a:r>
              <a:rPr lang="en-US" sz="1600" i="1" dirty="0"/>
              <a:t>, </a:t>
            </a:r>
            <a:r>
              <a:rPr lang="en-US" sz="1600" dirty="0"/>
              <a:t>who are motivated by the work they do. In software engineering,</a:t>
            </a:r>
          </a:p>
          <a:p>
            <a:pPr marL="0" indent="0">
              <a:buNone/>
            </a:pPr>
            <a:r>
              <a:rPr lang="en-US" sz="1600" dirty="0" smtClean="0"/>
              <a:t> these </a:t>
            </a:r>
            <a:r>
              <a:rPr lang="en-US" sz="1600" dirty="0"/>
              <a:t>are people who are motivated by the intellectual challenge of software</a:t>
            </a:r>
          </a:p>
          <a:p>
            <a:pPr marL="0" indent="0">
              <a:buNone/>
            </a:pPr>
            <a:r>
              <a:rPr lang="en-US" sz="1600" dirty="0" smtClean="0"/>
              <a:t> development.</a:t>
            </a:r>
          </a:p>
          <a:p>
            <a:pPr marL="0" indent="0">
              <a:buNone/>
            </a:pPr>
            <a:r>
              <a:rPr lang="en-US" sz="1600" dirty="0"/>
              <a:t>2</a:t>
            </a:r>
            <a:r>
              <a:rPr lang="en-US" sz="1600" b="1" dirty="0"/>
              <a:t>. </a:t>
            </a:r>
            <a:r>
              <a:rPr lang="en-US" sz="1600" b="1" i="1" dirty="0"/>
              <a:t>Self-oriented people, </a:t>
            </a:r>
            <a:r>
              <a:rPr lang="en-US" sz="1600" dirty="0"/>
              <a:t>who are </a:t>
            </a:r>
            <a:r>
              <a:rPr lang="en-US" sz="1600" b="1" dirty="0"/>
              <a:t>principally motivated by personal success and</a:t>
            </a:r>
          </a:p>
          <a:p>
            <a:pPr marL="0" indent="0">
              <a:buNone/>
            </a:pPr>
            <a:r>
              <a:rPr lang="en-US" sz="1600" b="1" dirty="0"/>
              <a:t>recognition. </a:t>
            </a:r>
            <a:r>
              <a:rPr lang="en-US" sz="1600" dirty="0"/>
              <a:t>They are </a:t>
            </a:r>
            <a:r>
              <a:rPr lang="en-US" sz="1600" b="1" dirty="0"/>
              <a:t>interested in software development as a means of achieving</a:t>
            </a:r>
          </a:p>
          <a:p>
            <a:pPr marL="0" indent="0">
              <a:buNone/>
            </a:pPr>
            <a:r>
              <a:rPr lang="en-US" sz="1600" b="1" dirty="0"/>
              <a:t>their own goals.</a:t>
            </a:r>
            <a:r>
              <a:rPr lang="en-US" sz="1600" dirty="0"/>
              <a:t> They often have longer-term goals, such as career progression,</a:t>
            </a:r>
          </a:p>
          <a:p>
            <a:pPr marL="0" indent="0">
              <a:buNone/>
            </a:pPr>
            <a:r>
              <a:rPr lang="en-US" sz="1600" dirty="0"/>
              <a:t>that motivate them, and they wish to be successful in their work to </a:t>
            </a:r>
            <a:r>
              <a:rPr lang="en-US" sz="1600" dirty="0" smtClean="0"/>
              <a:t>help realize </a:t>
            </a:r>
            <a:r>
              <a:rPr lang="en-US" sz="1600" dirty="0"/>
              <a:t>these goals.</a:t>
            </a:r>
          </a:p>
          <a:p>
            <a:pPr marL="0" indent="0">
              <a:buNone/>
            </a:pPr>
            <a:r>
              <a:rPr lang="en-US" sz="1600" dirty="0"/>
              <a:t>3. </a:t>
            </a:r>
            <a:r>
              <a:rPr lang="en-US" sz="1600" b="1" i="1" dirty="0"/>
              <a:t>Interaction-oriented people</a:t>
            </a:r>
            <a:r>
              <a:rPr lang="en-US" sz="1600" i="1" dirty="0"/>
              <a:t>, </a:t>
            </a:r>
            <a:r>
              <a:rPr lang="en-US" sz="1600" dirty="0"/>
              <a:t>who are </a:t>
            </a:r>
            <a:r>
              <a:rPr lang="en-US" sz="1600" b="1" dirty="0"/>
              <a:t>motivated by the presence and actions of</a:t>
            </a:r>
          </a:p>
          <a:p>
            <a:pPr marL="0" indent="0">
              <a:buNone/>
            </a:pPr>
            <a:r>
              <a:rPr lang="en-US" sz="1600" b="1" dirty="0"/>
              <a:t>co-workers.</a:t>
            </a:r>
            <a:r>
              <a:rPr lang="en-US" sz="1600" dirty="0"/>
              <a:t> As more and more attention is paid to user interface design, interaction-</a:t>
            </a:r>
          </a:p>
          <a:p>
            <a:pPr marL="0" indent="0">
              <a:buNone/>
            </a:pPr>
            <a:r>
              <a:rPr lang="en-US" sz="1600" dirty="0"/>
              <a:t>oriented individuals are becoming more involved in software engineering.</a:t>
            </a:r>
            <a:endParaRPr lang="en-US"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0039507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200" dirty="0">
                <a:latin typeface="Times New Roman" panose="02020603050405020304" pitchFamily="18" charset="0"/>
                <a:cs typeface="Times New Roman" panose="02020603050405020304" pitchFamily="18" charset="0"/>
              </a:rPr>
              <a:t>2.3 Teamwork</a:t>
            </a:r>
            <a:endParaRPr lang="en-US" sz="3200" dirty="0"/>
          </a:p>
        </p:txBody>
      </p:sp>
      <p:sp>
        <p:nvSpPr>
          <p:cNvPr id="3" name="Content Placeholder 2"/>
          <p:cNvSpPr>
            <a:spLocks noGrp="1"/>
          </p:cNvSpPr>
          <p:nvPr>
            <p:ph idx="1"/>
          </p:nvPr>
        </p:nvSpPr>
        <p:spPr/>
        <p:txBody>
          <a:bodyPr>
            <a:normAutofit fontScale="62500" lnSpcReduction="20000"/>
          </a:bodyPr>
          <a:lstStyle/>
          <a:p>
            <a:pPr marL="0" indent="0" algn="just">
              <a:buNone/>
            </a:pPr>
            <a:r>
              <a:rPr lang="en-US" dirty="0" smtClean="0"/>
              <a:t>	</a:t>
            </a:r>
            <a:r>
              <a:rPr lang="en-US" sz="3600" dirty="0" smtClean="0">
                <a:latin typeface="Times New Roman" panose="02020603050405020304" pitchFamily="18" charset="0"/>
                <a:cs typeface="Times New Roman" panose="02020603050405020304" pitchFamily="18" charset="0"/>
              </a:rPr>
              <a:t>It </a:t>
            </a:r>
            <a:r>
              <a:rPr lang="en-US" sz="3600" dirty="0">
                <a:latin typeface="Times New Roman" panose="02020603050405020304" pitchFamily="18" charset="0"/>
                <a:cs typeface="Times New Roman" panose="02020603050405020304" pitchFamily="18" charset="0"/>
              </a:rPr>
              <a:t>is impossible for </a:t>
            </a:r>
            <a:r>
              <a:rPr lang="en-US" sz="3600" b="1" dirty="0">
                <a:latin typeface="Times New Roman" panose="02020603050405020304" pitchFamily="18" charset="0"/>
                <a:cs typeface="Times New Roman" panose="02020603050405020304" pitchFamily="18" charset="0"/>
              </a:rPr>
              <a:t>everyone in a </a:t>
            </a:r>
            <a:r>
              <a:rPr lang="en-US" sz="3600" b="1" dirty="0" smtClean="0">
                <a:latin typeface="Times New Roman" panose="02020603050405020304" pitchFamily="18" charset="0"/>
                <a:cs typeface="Times New Roman" panose="02020603050405020304" pitchFamily="18" charset="0"/>
              </a:rPr>
              <a:t>large group </a:t>
            </a:r>
            <a:r>
              <a:rPr lang="en-US" sz="3600" dirty="0">
                <a:latin typeface="Times New Roman" panose="02020603050405020304" pitchFamily="18" charset="0"/>
                <a:cs typeface="Times New Roman" panose="02020603050405020304" pitchFamily="18" charset="0"/>
              </a:rPr>
              <a:t>to work together </a:t>
            </a:r>
            <a:r>
              <a:rPr lang="en-US" sz="3600" b="1" dirty="0">
                <a:latin typeface="Times New Roman" panose="02020603050405020304" pitchFamily="18" charset="0"/>
                <a:cs typeface="Times New Roman" panose="02020603050405020304" pitchFamily="18" charset="0"/>
              </a:rPr>
              <a:t>on a single problem</a:t>
            </a:r>
            <a:r>
              <a:rPr lang="en-US" sz="3600" dirty="0" smtClean="0">
                <a:latin typeface="Times New Roman" panose="02020603050405020304" pitchFamily="18" charset="0"/>
                <a:cs typeface="Times New Roman" panose="02020603050405020304" pitchFamily="18" charset="0"/>
              </a:rPr>
              <a:t>,</a:t>
            </a:r>
          </a:p>
          <a:p>
            <a:pPr marL="0" indent="0" algn="just">
              <a:buNone/>
            </a:pPr>
            <a:endParaRPr lang="en-US" sz="3600" dirty="0">
              <a:latin typeface="Times New Roman" panose="02020603050405020304" pitchFamily="18" charset="0"/>
              <a:cs typeface="Times New Roman" panose="02020603050405020304" pitchFamily="18" charset="0"/>
            </a:endParaRPr>
          </a:p>
          <a:p>
            <a:pPr marL="0" indent="0" algn="just">
              <a:buNone/>
            </a:pPr>
            <a:r>
              <a:rPr lang="en-US" sz="3600" dirty="0" smtClean="0">
                <a:latin typeface="Times New Roman" panose="02020603050405020304" pitchFamily="18" charset="0"/>
                <a:cs typeface="Times New Roman" panose="02020603050405020304" pitchFamily="18" charset="0"/>
              </a:rPr>
              <a:t> Large </a:t>
            </a:r>
            <a:r>
              <a:rPr lang="en-US" sz="3600" dirty="0">
                <a:latin typeface="Times New Roman" panose="02020603050405020304" pitchFamily="18" charset="0"/>
                <a:cs typeface="Times New Roman" panose="02020603050405020304" pitchFamily="18" charset="0"/>
              </a:rPr>
              <a:t>teams are usually split into </a:t>
            </a:r>
            <a:r>
              <a:rPr lang="en-US" sz="3600" dirty="0" smtClean="0">
                <a:latin typeface="Times New Roman" panose="02020603050405020304" pitchFamily="18" charset="0"/>
                <a:cs typeface="Times New Roman" panose="02020603050405020304" pitchFamily="18" charset="0"/>
              </a:rPr>
              <a:t>a number </a:t>
            </a:r>
            <a:r>
              <a:rPr lang="en-US" sz="3600" dirty="0">
                <a:latin typeface="Times New Roman" panose="02020603050405020304" pitchFamily="18" charset="0"/>
                <a:cs typeface="Times New Roman" panose="02020603050405020304" pitchFamily="18" charset="0"/>
              </a:rPr>
              <a:t>of smaller groups. </a:t>
            </a:r>
            <a:endParaRPr lang="en-US" sz="3600" dirty="0" smtClean="0">
              <a:latin typeface="Times New Roman" panose="02020603050405020304" pitchFamily="18" charset="0"/>
              <a:cs typeface="Times New Roman" panose="02020603050405020304" pitchFamily="18" charset="0"/>
            </a:endParaRPr>
          </a:p>
          <a:p>
            <a:pPr marL="0" indent="0" algn="just">
              <a:buNone/>
            </a:pPr>
            <a:endParaRPr lang="en-US" sz="3600" dirty="0">
              <a:latin typeface="Times New Roman" panose="02020603050405020304" pitchFamily="18" charset="0"/>
              <a:cs typeface="Times New Roman" panose="02020603050405020304" pitchFamily="18" charset="0"/>
            </a:endParaRPr>
          </a:p>
          <a:p>
            <a:pPr marL="0" indent="0" algn="just">
              <a:buNone/>
            </a:pPr>
            <a:r>
              <a:rPr lang="en-US" sz="3600" dirty="0" smtClean="0">
                <a:latin typeface="Times New Roman" panose="02020603050405020304" pitchFamily="18" charset="0"/>
                <a:cs typeface="Times New Roman" panose="02020603050405020304" pitchFamily="18" charset="0"/>
              </a:rPr>
              <a:t>Each </a:t>
            </a:r>
            <a:r>
              <a:rPr lang="en-US" sz="3600" dirty="0">
                <a:latin typeface="Times New Roman" panose="02020603050405020304" pitchFamily="18" charset="0"/>
                <a:cs typeface="Times New Roman" panose="02020603050405020304" pitchFamily="18" charset="0"/>
              </a:rPr>
              <a:t>group is responsible for developing part of </a:t>
            </a:r>
            <a:r>
              <a:rPr lang="en-US" sz="3600" dirty="0" smtClean="0">
                <a:latin typeface="Times New Roman" panose="02020603050405020304" pitchFamily="18" charset="0"/>
                <a:cs typeface="Times New Roman" panose="02020603050405020304" pitchFamily="18" charset="0"/>
              </a:rPr>
              <a:t>the overall </a:t>
            </a:r>
            <a:r>
              <a:rPr lang="en-US" sz="3600" dirty="0">
                <a:latin typeface="Times New Roman" panose="02020603050405020304" pitchFamily="18" charset="0"/>
                <a:cs typeface="Times New Roman" panose="02020603050405020304" pitchFamily="18" charset="0"/>
              </a:rPr>
              <a:t>system. The best size for a software engineering group is </a:t>
            </a:r>
            <a:r>
              <a:rPr lang="en-US" sz="3600" b="1" dirty="0">
                <a:latin typeface="Times New Roman" panose="02020603050405020304" pitchFamily="18" charset="0"/>
                <a:cs typeface="Times New Roman" panose="02020603050405020304" pitchFamily="18" charset="0"/>
              </a:rPr>
              <a:t>4 to 6 </a:t>
            </a:r>
            <a:r>
              <a:rPr lang="en-US" sz="3600" b="1" dirty="0" smtClean="0">
                <a:latin typeface="Times New Roman" panose="02020603050405020304" pitchFamily="18" charset="0"/>
                <a:cs typeface="Times New Roman" panose="02020603050405020304" pitchFamily="18" charset="0"/>
              </a:rPr>
              <a:t>members</a:t>
            </a:r>
            <a:r>
              <a:rPr lang="en-US" sz="3600" dirty="0" smtClean="0">
                <a:latin typeface="Times New Roman" panose="02020603050405020304" pitchFamily="18" charset="0"/>
                <a:cs typeface="Times New Roman" panose="02020603050405020304" pitchFamily="18" charset="0"/>
              </a:rPr>
              <a:t>, </a:t>
            </a:r>
            <a:r>
              <a:rPr lang="en-US" sz="3600" b="1" dirty="0" smtClean="0">
                <a:latin typeface="Times New Roman" panose="02020603050405020304" pitchFamily="18" charset="0"/>
                <a:cs typeface="Times New Roman" panose="02020603050405020304" pitchFamily="18" charset="0"/>
              </a:rPr>
              <a:t>and </a:t>
            </a:r>
            <a:r>
              <a:rPr lang="en-US" sz="3600" b="1" dirty="0">
                <a:latin typeface="Times New Roman" panose="02020603050405020304" pitchFamily="18" charset="0"/>
                <a:cs typeface="Times New Roman" panose="02020603050405020304" pitchFamily="18" charset="0"/>
              </a:rPr>
              <a:t>they should never have more than 12 members</a:t>
            </a:r>
            <a:r>
              <a:rPr lang="en-US" sz="3600" dirty="0">
                <a:latin typeface="Times New Roman" panose="02020603050405020304" pitchFamily="18" charset="0"/>
                <a:cs typeface="Times New Roman" panose="02020603050405020304" pitchFamily="18" charset="0"/>
              </a:rPr>
              <a:t>. When </a:t>
            </a:r>
            <a:r>
              <a:rPr lang="en-US" sz="3600" b="1" dirty="0">
                <a:latin typeface="Times New Roman" panose="02020603050405020304" pitchFamily="18" charset="0"/>
                <a:cs typeface="Times New Roman" panose="02020603050405020304" pitchFamily="18" charset="0"/>
              </a:rPr>
              <a:t>groups are small</a:t>
            </a:r>
            <a:r>
              <a:rPr lang="en-US" sz="3600" dirty="0">
                <a:latin typeface="Times New Roman" panose="02020603050405020304" pitchFamily="18" charset="0"/>
                <a:cs typeface="Times New Roman" panose="02020603050405020304" pitchFamily="18" charset="0"/>
              </a:rPr>
              <a:t>, </a:t>
            </a:r>
            <a:r>
              <a:rPr lang="en-US" sz="3600" b="1" dirty="0" smtClean="0">
                <a:latin typeface="Times New Roman" panose="02020603050405020304" pitchFamily="18" charset="0"/>
                <a:cs typeface="Times New Roman" panose="02020603050405020304" pitchFamily="18" charset="0"/>
              </a:rPr>
              <a:t>communication problems </a:t>
            </a:r>
            <a:r>
              <a:rPr lang="en-US" sz="3600" b="1" dirty="0">
                <a:latin typeface="Times New Roman" panose="02020603050405020304" pitchFamily="18" charset="0"/>
                <a:cs typeface="Times New Roman" panose="02020603050405020304" pitchFamily="18" charset="0"/>
              </a:rPr>
              <a:t>are reduced</a:t>
            </a:r>
            <a:r>
              <a:rPr lang="en-US" sz="3600" dirty="0">
                <a:latin typeface="Times New Roman" panose="02020603050405020304" pitchFamily="18" charset="0"/>
                <a:cs typeface="Times New Roman" panose="02020603050405020304" pitchFamily="18" charset="0"/>
              </a:rPr>
              <a:t>. </a:t>
            </a:r>
            <a:endParaRPr lang="en-US" sz="3600" dirty="0" smtClean="0">
              <a:latin typeface="Times New Roman" panose="02020603050405020304" pitchFamily="18" charset="0"/>
              <a:cs typeface="Times New Roman" panose="02020603050405020304" pitchFamily="18" charset="0"/>
            </a:endParaRPr>
          </a:p>
          <a:p>
            <a:pPr marL="0" indent="0" algn="just">
              <a:buNone/>
            </a:pPr>
            <a:endParaRPr lang="en-US" sz="3600" dirty="0" smtClean="0">
              <a:latin typeface="Times New Roman" panose="02020603050405020304" pitchFamily="18" charset="0"/>
              <a:cs typeface="Times New Roman" panose="02020603050405020304" pitchFamily="18" charset="0"/>
            </a:endParaRPr>
          </a:p>
          <a:p>
            <a:pPr marL="0" indent="0" algn="just">
              <a:buNone/>
            </a:pPr>
            <a:r>
              <a:rPr lang="en-US" sz="3600" dirty="0" smtClean="0">
                <a:latin typeface="Times New Roman" panose="02020603050405020304" pitchFamily="18" charset="0"/>
                <a:cs typeface="Times New Roman" panose="02020603050405020304" pitchFamily="18" charset="0"/>
              </a:rPr>
              <a:t>Everyone </a:t>
            </a:r>
            <a:r>
              <a:rPr lang="en-US" sz="3600" dirty="0">
                <a:latin typeface="Times New Roman" panose="02020603050405020304" pitchFamily="18" charset="0"/>
                <a:cs typeface="Times New Roman" panose="02020603050405020304" pitchFamily="18" charset="0"/>
              </a:rPr>
              <a:t>knows everyone else, and the </a:t>
            </a:r>
            <a:r>
              <a:rPr lang="en-US" sz="3600" dirty="0" smtClean="0">
                <a:latin typeface="Times New Roman" panose="02020603050405020304" pitchFamily="18" charset="0"/>
                <a:cs typeface="Times New Roman" panose="02020603050405020304" pitchFamily="18" charset="0"/>
              </a:rPr>
              <a:t>whole group </a:t>
            </a:r>
            <a:r>
              <a:rPr lang="en-US" sz="3600" dirty="0">
                <a:latin typeface="Times New Roman" panose="02020603050405020304" pitchFamily="18" charset="0"/>
                <a:cs typeface="Times New Roman" panose="02020603050405020304" pitchFamily="18" charset="0"/>
              </a:rPr>
              <a:t>can get around a table for a meeting to discuss the project and the </a:t>
            </a:r>
            <a:r>
              <a:rPr lang="en-US" sz="3600" dirty="0" smtClean="0">
                <a:latin typeface="Times New Roman" panose="02020603050405020304" pitchFamily="18" charset="0"/>
                <a:cs typeface="Times New Roman" panose="02020603050405020304" pitchFamily="18" charset="0"/>
              </a:rPr>
              <a:t>software that </a:t>
            </a:r>
            <a:r>
              <a:rPr lang="en-US" sz="3600" dirty="0">
                <a:latin typeface="Times New Roman" panose="02020603050405020304" pitchFamily="18" charset="0"/>
                <a:cs typeface="Times New Roman" panose="02020603050405020304" pitchFamily="18" charset="0"/>
              </a:rPr>
              <a:t>they are developing</a:t>
            </a:r>
            <a:r>
              <a:rPr lang="en-US" sz="4000" dirty="0" smtClean="0">
                <a:latin typeface="Times New Roman" panose="02020603050405020304" pitchFamily="18" charset="0"/>
                <a:cs typeface="Times New Roman" panose="02020603050405020304" pitchFamily="18" charset="0"/>
              </a:rPr>
              <a:t>.</a:t>
            </a:r>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119184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lgn="just">
              <a:buNone/>
            </a:pPr>
            <a:r>
              <a:rPr lang="en-US" sz="1800" dirty="0">
                <a:latin typeface="Times New Roman" panose="02020603050405020304" pitchFamily="18" charset="0"/>
                <a:cs typeface="Times New Roman" panose="02020603050405020304" pitchFamily="18" charset="0"/>
              </a:rPr>
              <a:t>Putting </a:t>
            </a:r>
            <a:r>
              <a:rPr lang="en-US" sz="1800" b="1" dirty="0">
                <a:latin typeface="Times New Roman" panose="02020603050405020304" pitchFamily="18" charset="0"/>
                <a:cs typeface="Times New Roman" panose="02020603050405020304" pitchFamily="18" charset="0"/>
              </a:rPr>
              <a:t>together a group </a:t>
            </a:r>
            <a:r>
              <a:rPr lang="en-US" sz="1800" dirty="0">
                <a:latin typeface="Times New Roman" panose="02020603050405020304" pitchFamily="18" charset="0"/>
                <a:cs typeface="Times New Roman" panose="02020603050405020304" pitchFamily="18" charset="0"/>
              </a:rPr>
              <a:t>that has </a:t>
            </a:r>
            <a:r>
              <a:rPr lang="en-US" sz="1800" b="1" dirty="0">
                <a:latin typeface="Times New Roman" panose="02020603050405020304" pitchFamily="18" charset="0"/>
                <a:cs typeface="Times New Roman" panose="02020603050405020304" pitchFamily="18" charset="0"/>
              </a:rPr>
              <a:t>the right balance of technical skills, experience</a:t>
            </a:r>
            <a:r>
              <a:rPr lang="en-US" sz="1800" dirty="0">
                <a:latin typeface="Times New Roman" panose="02020603050405020304" pitchFamily="18" charset="0"/>
                <a:cs typeface="Times New Roman" panose="02020603050405020304" pitchFamily="18" charset="0"/>
              </a:rPr>
              <a:t>,</a:t>
            </a:r>
          </a:p>
          <a:p>
            <a:pPr marL="0" indent="0" algn="just">
              <a:buNone/>
            </a:pPr>
            <a:r>
              <a:rPr lang="en-US" sz="1800" b="1" dirty="0">
                <a:latin typeface="Times New Roman" panose="02020603050405020304" pitchFamily="18" charset="0"/>
                <a:cs typeface="Times New Roman" panose="02020603050405020304" pitchFamily="18" charset="0"/>
              </a:rPr>
              <a:t>and personalities is a critical management task</a:t>
            </a:r>
            <a:r>
              <a:rPr lang="en-US" sz="1800" dirty="0">
                <a:latin typeface="Times New Roman" panose="02020603050405020304" pitchFamily="18" charset="0"/>
                <a:cs typeface="Times New Roman" panose="02020603050405020304" pitchFamily="18" charset="0"/>
              </a:rPr>
              <a:t>. </a:t>
            </a:r>
            <a:endParaRPr lang="en-US" sz="1800" dirty="0" smtClean="0">
              <a:latin typeface="Times New Roman" panose="02020603050405020304" pitchFamily="18" charset="0"/>
              <a:cs typeface="Times New Roman" panose="02020603050405020304" pitchFamily="18" charset="0"/>
            </a:endParaRPr>
          </a:p>
          <a:p>
            <a:pPr algn="just"/>
            <a:endParaRPr lang="en-US" sz="1800" dirty="0" smtClean="0">
              <a:latin typeface="Times New Roman" panose="02020603050405020304" pitchFamily="18" charset="0"/>
              <a:cs typeface="Times New Roman" panose="02020603050405020304" pitchFamily="18" charset="0"/>
            </a:endParaRPr>
          </a:p>
          <a:p>
            <a:pPr marL="0" indent="0" algn="just">
              <a:buNone/>
            </a:pPr>
            <a:r>
              <a:rPr lang="en-US" sz="1800" dirty="0" smtClean="0">
                <a:latin typeface="Times New Roman" panose="02020603050405020304" pitchFamily="18" charset="0"/>
                <a:cs typeface="Times New Roman" panose="02020603050405020304" pitchFamily="18" charset="0"/>
              </a:rPr>
              <a:t> </a:t>
            </a:r>
            <a:r>
              <a:rPr lang="en-US" sz="1800" b="1" dirty="0" smtClean="0">
                <a:latin typeface="Times New Roman" panose="02020603050405020304" pitchFamily="18" charset="0"/>
                <a:cs typeface="Times New Roman" panose="02020603050405020304" pitchFamily="18" charset="0"/>
              </a:rPr>
              <a:t>A good </a:t>
            </a:r>
            <a:r>
              <a:rPr lang="en-US" sz="1800" b="1" dirty="0">
                <a:latin typeface="Times New Roman" panose="02020603050405020304" pitchFamily="18" charset="0"/>
                <a:cs typeface="Times New Roman" panose="02020603050405020304" pitchFamily="18" charset="0"/>
              </a:rPr>
              <a:t>group </a:t>
            </a:r>
            <a:r>
              <a:rPr lang="en-US" sz="1800" dirty="0">
                <a:latin typeface="Times New Roman" panose="02020603050405020304" pitchFamily="18" charset="0"/>
                <a:cs typeface="Times New Roman" panose="02020603050405020304" pitchFamily="18" charset="0"/>
              </a:rPr>
              <a:t>is </a:t>
            </a:r>
            <a:r>
              <a:rPr lang="en-US" sz="1800" b="1" dirty="0">
                <a:latin typeface="Times New Roman" panose="02020603050405020304" pitchFamily="18" charset="0"/>
                <a:cs typeface="Times New Roman" panose="02020603050405020304" pitchFamily="18" charset="0"/>
              </a:rPr>
              <a:t>cohesive</a:t>
            </a:r>
            <a:r>
              <a:rPr lang="en-US" sz="1800" dirty="0">
                <a:latin typeface="Times New Roman" panose="02020603050405020304" pitchFamily="18" charset="0"/>
                <a:cs typeface="Times New Roman" panose="02020603050405020304" pitchFamily="18" charset="0"/>
              </a:rPr>
              <a:t> and thinks of </a:t>
            </a:r>
            <a:r>
              <a:rPr lang="en-US" sz="1800" b="1" dirty="0">
                <a:latin typeface="Times New Roman" panose="02020603050405020304" pitchFamily="18" charset="0"/>
                <a:cs typeface="Times New Roman" panose="02020603050405020304" pitchFamily="18" charset="0"/>
              </a:rPr>
              <a:t>itself as a strong, single unit. </a:t>
            </a:r>
            <a:r>
              <a:rPr lang="en-US" sz="1800" dirty="0">
                <a:latin typeface="Times New Roman" panose="02020603050405020304" pitchFamily="18" charset="0"/>
                <a:cs typeface="Times New Roman" panose="02020603050405020304" pitchFamily="18" charset="0"/>
              </a:rPr>
              <a:t>The people</a:t>
            </a:r>
          </a:p>
          <a:p>
            <a:pPr marL="0" indent="0" algn="just">
              <a:buNone/>
            </a:pPr>
            <a:r>
              <a:rPr lang="en-US" sz="1800" dirty="0">
                <a:latin typeface="Times New Roman" panose="02020603050405020304" pitchFamily="18" charset="0"/>
                <a:cs typeface="Times New Roman" panose="02020603050405020304" pitchFamily="18" charset="0"/>
              </a:rPr>
              <a:t>involved are motivated by the success of the group as well as by their own personal</a:t>
            </a:r>
          </a:p>
          <a:p>
            <a:pPr marL="0" indent="0" algn="just">
              <a:buNone/>
            </a:pPr>
            <a:r>
              <a:rPr lang="en-US" sz="1800" dirty="0">
                <a:latin typeface="Times New Roman" panose="02020603050405020304" pitchFamily="18" charset="0"/>
                <a:cs typeface="Times New Roman" panose="02020603050405020304" pitchFamily="18" charset="0"/>
              </a:rPr>
              <a:t>goals.</a:t>
            </a:r>
          </a:p>
          <a:p>
            <a:pPr marL="0" indent="0" algn="just">
              <a:buNone/>
            </a:pPr>
            <a:r>
              <a:rPr lang="en-US" sz="1800" b="1" dirty="0">
                <a:latin typeface="Times New Roman" panose="02020603050405020304" pitchFamily="18" charset="0"/>
                <a:cs typeface="Times New Roman" panose="02020603050405020304" pitchFamily="18" charset="0"/>
              </a:rPr>
              <a:t>In a cohesive group</a:t>
            </a:r>
            <a:r>
              <a:rPr lang="en-US" sz="1800" dirty="0">
                <a:latin typeface="Times New Roman" panose="02020603050405020304" pitchFamily="18" charset="0"/>
                <a:cs typeface="Times New Roman" panose="02020603050405020304" pitchFamily="18" charset="0"/>
              </a:rPr>
              <a:t>, members think of the </a:t>
            </a:r>
            <a:r>
              <a:rPr lang="en-US" sz="1800" b="1" dirty="0">
                <a:latin typeface="Times New Roman" panose="02020603050405020304" pitchFamily="18" charset="0"/>
                <a:cs typeface="Times New Roman" panose="02020603050405020304" pitchFamily="18" charset="0"/>
              </a:rPr>
              <a:t>group as more important</a:t>
            </a:r>
            <a:r>
              <a:rPr lang="en-US" sz="1800" dirty="0">
                <a:latin typeface="Times New Roman" panose="02020603050405020304" pitchFamily="18" charset="0"/>
                <a:cs typeface="Times New Roman" panose="02020603050405020304" pitchFamily="18" charset="0"/>
              </a:rPr>
              <a:t> than the</a:t>
            </a:r>
          </a:p>
          <a:p>
            <a:pPr marL="0" indent="0" algn="just">
              <a:buNone/>
            </a:pPr>
            <a:r>
              <a:rPr lang="en-US" sz="1800" dirty="0">
                <a:latin typeface="Times New Roman" panose="02020603050405020304" pitchFamily="18" charset="0"/>
                <a:cs typeface="Times New Roman" panose="02020603050405020304" pitchFamily="18" charset="0"/>
              </a:rPr>
              <a:t>individuals who are group members. Members of a well-led, cohesive group are</a:t>
            </a:r>
          </a:p>
          <a:p>
            <a:pPr marL="0" indent="0" algn="just">
              <a:buNone/>
            </a:pPr>
            <a:r>
              <a:rPr lang="en-US" sz="1800" dirty="0">
                <a:latin typeface="Times New Roman" panose="02020603050405020304" pitchFamily="18" charset="0"/>
                <a:cs typeface="Times New Roman" panose="02020603050405020304" pitchFamily="18" charset="0"/>
              </a:rPr>
              <a:t>loyal to the group. They identify with group goals and other group members.</a:t>
            </a:r>
          </a:p>
          <a:p>
            <a:pPr marL="0" indent="0" algn="just">
              <a:buNone/>
            </a:pPr>
            <a:r>
              <a:rPr lang="en-US" sz="1800" dirty="0">
                <a:latin typeface="Times New Roman" panose="02020603050405020304" pitchFamily="18" charset="0"/>
                <a:cs typeface="Times New Roman" panose="02020603050405020304" pitchFamily="18" charset="0"/>
              </a:rPr>
              <a:t>They attempt to protect the group, as an entity, from outside interference. This</a:t>
            </a:r>
          </a:p>
          <a:p>
            <a:pPr marL="0" indent="0" algn="just">
              <a:buNone/>
            </a:pPr>
            <a:r>
              <a:rPr lang="en-US" sz="1800" dirty="0">
                <a:latin typeface="Times New Roman" panose="02020603050405020304" pitchFamily="18" charset="0"/>
                <a:cs typeface="Times New Roman" panose="02020603050405020304" pitchFamily="18" charset="0"/>
              </a:rPr>
              <a:t>makes the group robust and able to cope with problems and unexpected</a:t>
            </a:r>
          </a:p>
          <a:p>
            <a:pPr marL="0" indent="0" algn="just">
              <a:buNone/>
            </a:pPr>
            <a:r>
              <a:rPr lang="en-US" sz="1800" dirty="0">
                <a:latin typeface="Times New Roman" panose="02020603050405020304" pitchFamily="18" charset="0"/>
                <a:cs typeface="Times New Roman" panose="02020603050405020304" pitchFamily="18" charset="0"/>
              </a:rPr>
              <a:t>situations.</a:t>
            </a:r>
          </a:p>
        </p:txBody>
      </p:sp>
    </p:spTree>
    <p:extLst>
      <p:ext uri="{BB962C8B-B14F-4D97-AF65-F5344CB8AC3E}">
        <p14:creationId xmlns:p14="http://schemas.microsoft.com/office/powerpoint/2010/main" val="83210601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marL="0" indent="0" algn="just">
              <a:buNone/>
            </a:pPr>
            <a:r>
              <a:rPr lang="en-US" sz="1800" dirty="0">
                <a:latin typeface="Times New Roman" panose="02020603050405020304" pitchFamily="18" charset="0"/>
                <a:cs typeface="Times New Roman" panose="02020603050405020304" pitchFamily="18" charset="0"/>
              </a:rPr>
              <a:t>The </a:t>
            </a:r>
            <a:r>
              <a:rPr lang="en-US" sz="1800" b="1" dirty="0">
                <a:latin typeface="Times New Roman" panose="02020603050405020304" pitchFamily="18" charset="0"/>
                <a:cs typeface="Times New Roman" panose="02020603050405020304" pitchFamily="18" charset="0"/>
              </a:rPr>
              <a:t>benefits</a:t>
            </a:r>
            <a:r>
              <a:rPr lang="en-US" sz="1800" dirty="0">
                <a:latin typeface="Times New Roman" panose="02020603050405020304" pitchFamily="18" charset="0"/>
                <a:cs typeface="Times New Roman" panose="02020603050405020304" pitchFamily="18" charset="0"/>
              </a:rPr>
              <a:t> of </a:t>
            </a:r>
            <a:r>
              <a:rPr lang="en-US" sz="1800" b="1" dirty="0">
                <a:latin typeface="Times New Roman" panose="02020603050405020304" pitchFamily="18" charset="0"/>
                <a:cs typeface="Times New Roman" panose="02020603050405020304" pitchFamily="18" charset="0"/>
              </a:rPr>
              <a:t>creating a cohesive group </a:t>
            </a:r>
            <a:r>
              <a:rPr lang="en-US" sz="1800" dirty="0">
                <a:latin typeface="Times New Roman" panose="02020603050405020304" pitchFamily="18" charset="0"/>
                <a:cs typeface="Times New Roman" panose="02020603050405020304" pitchFamily="18" charset="0"/>
              </a:rPr>
              <a:t>are:</a:t>
            </a:r>
          </a:p>
          <a:p>
            <a:pPr algn="just">
              <a:buFont typeface="Wingdings" panose="05000000000000000000" pitchFamily="2" charset="2"/>
              <a:buChar char="Ø"/>
            </a:pPr>
            <a:r>
              <a:rPr lang="en-US" sz="1800" dirty="0">
                <a:latin typeface="Times New Roman" panose="02020603050405020304" pitchFamily="18" charset="0"/>
                <a:cs typeface="Times New Roman" panose="02020603050405020304" pitchFamily="18" charset="0"/>
              </a:rPr>
              <a:t>1</a:t>
            </a:r>
            <a:r>
              <a:rPr lang="en-US" sz="1800" b="1" dirty="0">
                <a:latin typeface="Times New Roman" panose="02020603050405020304" pitchFamily="18" charset="0"/>
                <a:cs typeface="Times New Roman" panose="02020603050405020304" pitchFamily="18" charset="0"/>
              </a:rPr>
              <a:t>. </a:t>
            </a:r>
            <a:r>
              <a:rPr lang="en-US" sz="1800" b="1" i="1" dirty="0">
                <a:latin typeface="Times New Roman" panose="02020603050405020304" pitchFamily="18" charset="0"/>
                <a:cs typeface="Times New Roman" panose="02020603050405020304" pitchFamily="18" charset="0"/>
              </a:rPr>
              <a:t>The group can establish its own quality standards </a:t>
            </a:r>
            <a:r>
              <a:rPr lang="en-US" sz="1800" dirty="0">
                <a:latin typeface="Times New Roman" panose="02020603050405020304" pitchFamily="18" charset="0"/>
                <a:cs typeface="Times New Roman" panose="02020603050405020304" pitchFamily="18" charset="0"/>
              </a:rPr>
              <a:t>Because these standards are</a:t>
            </a:r>
          </a:p>
          <a:p>
            <a:pPr marL="0" indent="0" algn="just">
              <a:buNone/>
            </a:pPr>
            <a:r>
              <a:rPr lang="en-US" sz="1800" dirty="0" smtClean="0">
                <a:latin typeface="Times New Roman" panose="02020603050405020304" pitchFamily="18" charset="0"/>
                <a:cs typeface="Times New Roman" panose="02020603050405020304" pitchFamily="18" charset="0"/>
              </a:rPr>
              <a:t>       established </a:t>
            </a:r>
            <a:r>
              <a:rPr lang="en-US" sz="1800" dirty="0">
                <a:latin typeface="Times New Roman" panose="02020603050405020304" pitchFamily="18" charset="0"/>
                <a:cs typeface="Times New Roman" panose="02020603050405020304" pitchFamily="18" charset="0"/>
              </a:rPr>
              <a:t>by consensus, they are more likely to be observed than external</a:t>
            </a:r>
          </a:p>
          <a:p>
            <a:pPr marL="0" indent="0" algn="just">
              <a:buNone/>
            </a:pPr>
            <a:r>
              <a:rPr lang="en-US" sz="1800" dirty="0">
                <a:latin typeface="Times New Roman" panose="02020603050405020304" pitchFamily="18" charset="0"/>
                <a:cs typeface="Times New Roman" panose="02020603050405020304" pitchFamily="18" charset="0"/>
              </a:rPr>
              <a:t> </a:t>
            </a:r>
            <a:r>
              <a:rPr lang="en-US" sz="1800" dirty="0" smtClean="0">
                <a:latin typeface="Times New Roman" panose="02020603050405020304" pitchFamily="18" charset="0"/>
                <a:cs typeface="Times New Roman" panose="02020603050405020304" pitchFamily="18" charset="0"/>
              </a:rPr>
              <a:t>      standards </a:t>
            </a:r>
            <a:r>
              <a:rPr lang="en-US" sz="1800" dirty="0">
                <a:latin typeface="Times New Roman" panose="02020603050405020304" pitchFamily="18" charset="0"/>
                <a:cs typeface="Times New Roman" panose="02020603050405020304" pitchFamily="18" charset="0"/>
              </a:rPr>
              <a:t>imposed on the </a:t>
            </a:r>
            <a:r>
              <a:rPr lang="en-US" sz="1800" dirty="0" smtClean="0">
                <a:latin typeface="Times New Roman" panose="02020603050405020304" pitchFamily="18" charset="0"/>
                <a:cs typeface="Times New Roman" panose="02020603050405020304" pitchFamily="18" charset="0"/>
              </a:rPr>
              <a:t>group.</a:t>
            </a:r>
          </a:p>
          <a:p>
            <a:pPr algn="just">
              <a:buFont typeface="Wingdings" panose="05000000000000000000" pitchFamily="2" charset="2"/>
              <a:buChar char="Ø"/>
            </a:pPr>
            <a:r>
              <a:rPr lang="en-US" sz="1800" dirty="0" smtClean="0">
                <a:latin typeface="Times New Roman" panose="02020603050405020304" pitchFamily="18" charset="0"/>
                <a:cs typeface="Times New Roman" panose="02020603050405020304" pitchFamily="18" charset="0"/>
              </a:rPr>
              <a:t>2</a:t>
            </a:r>
            <a:r>
              <a:rPr lang="en-US" sz="1800" b="1" dirty="0">
                <a:latin typeface="Times New Roman" panose="02020603050405020304" pitchFamily="18" charset="0"/>
                <a:cs typeface="Times New Roman" panose="02020603050405020304" pitchFamily="18" charset="0"/>
              </a:rPr>
              <a:t>. </a:t>
            </a:r>
            <a:r>
              <a:rPr lang="en-US" sz="1800" b="1" i="1" dirty="0">
                <a:latin typeface="Times New Roman" panose="02020603050405020304" pitchFamily="18" charset="0"/>
                <a:cs typeface="Times New Roman" panose="02020603050405020304" pitchFamily="18" charset="0"/>
              </a:rPr>
              <a:t>Individuals learn from and support each other </a:t>
            </a:r>
            <a:r>
              <a:rPr lang="en-US" sz="1800" dirty="0">
                <a:latin typeface="Times New Roman" panose="02020603050405020304" pitchFamily="18" charset="0"/>
                <a:cs typeface="Times New Roman" panose="02020603050405020304" pitchFamily="18" charset="0"/>
              </a:rPr>
              <a:t>Group members learn by </a:t>
            </a:r>
            <a:r>
              <a:rPr lang="en-US" sz="1800" dirty="0" smtClean="0">
                <a:latin typeface="Times New Roman" panose="02020603050405020304" pitchFamily="18" charset="0"/>
                <a:cs typeface="Times New Roman" panose="02020603050405020304" pitchFamily="18" charset="0"/>
              </a:rPr>
              <a:t>    working together</a:t>
            </a:r>
            <a:r>
              <a:rPr lang="en-US" sz="1800" dirty="0">
                <a:latin typeface="Times New Roman" panose="02020603050405020304" pitchFamily="18" charset="0"/>
                <a:cs typeface="Times New Roman" panose="02020603050405020304" pitchFamily="18" charset="0"/>
              </a:rPr>
              <a:t>. Inhibitions caused by ignorance are minimized as mutual </a:t>
            </a:r>
            <a:r>
              <a:rPr lang="en-US" sz="1800" dirty="0" smtClean="0">
                <a:latin typeface="Times New Roman" panose="02020603050405020304" pitchFamily="18" charset="0"/>
                <a:cs typeface="Times New Roman" panose="02020603050405020304" pitchFamily="18" charset="0"/>
              </a:rPr>
              <a:t>learning is encouraged.</a:t>
            </a:r>
          </a:p>
          <a:p>
            <a:pPr algn="just">
              <a:buFont typeface="Wingdings" panose="05000000000000000000" pitchFamily="2" charset="2"/>
              <a:buChar char="Ø"/>
            </a:pPr>
            <a:r>
              <a:rPr lang="en-US" sz="1800" dirty="0" smtClean="0">
                <a:latin typeface="Times New Roman" panose="02020603050405020304" pitchFamily="18" charset="0"/>
                <a:cs typeface="Times New Roman" panose="02020603050405020304" pitchFamily="18" charset="0"/>
              </a:rPr>
              <a:t>3</a:t>
            </a:r>
            <a:r>
              <a:rPr lang="en-US" sz="1800" dirty="0">
                <a:latin typeface="Times New Roman" panose="02020603050405020304" pitchFamily="18" charset="0"/>
                <a:cs typeface="Times New Roman" panose="02020603050405020304" pitchFamily="18" charset="0"/>
              </a:rPr>
              <a:t>. </a:t>
            </a:r>
            <a:r>
              <a:rPr lang="en-US" sz="1800" b="1" i="1" dirty="0">
                <a:latin typeface="Times New Roman" panose="02020603050405020304" pitchFamily="18" charset="0"/>
                <a:cs typeface="Times New Roman" panose="02020603050405020304" pitchFamily="18" charset="0"/>
              </a:rPr>
              <a:t>Knowledge is shared </a:t>
            </a:r>
            <a:r>
              <a:rPr lang="en-US" sz="1800" dirty="0">
                <a:latin typeface="Times New Roman" panose="02020603050405020304" pitchFamily="18" charset="0"/>
                <a:cs typeface="Times New Roman" panose="02020603050405020304" pitchFamily="18" charset="0"/>
              </a:rPr>
              <a:t>Continuity can be maintained if a group member leaves.</a:t>
            </a:r>
          </a:p>
          <a:p>
            <a:pPr marL="0" indent="0" algn="just">
              <a:buNone/>
            </a:pPr>
            <a:r>
              <a:rPr lang="en-US" sz="1800" dirty="0" smtClean="0">
                <a:latin typeface="Times New Roman" panose="02020603050405020304" pitchFamily="18" charset="0"/>
                <a:cs typeface="Times New Roman" panose="02020603050405020304" pitchFamily="18" charset="0"/>
              </a:rPr>
              <a:t>       others </a:t>
            </a:r>
            <a:r>
              <a:rPr lang="en-US" sz="1800" dirty="0">
                <a:latin typeface="Times New Roman" panose="02020603050405020304" pitchFamily="18" charset="0"/>
                <a:cs typeface="Times New Roman" panose="02020603050405020304" pitchFamily="18" charset="0"/>
              </a:rPr>
              <a:t>in the group can take over critical tasks and ensure that the project is not</a:t>
            </a:r>
          </a:p>
          <a:p>
            <a:pPr marL="0" indent="0" algn="just">
              <a:buNone/>
            </a:pPr>
            <a:r>
              <a:rPr lang="en-US" sz="1800" dirty="0" smtClean="0">
                <a:latin typeface="Times New Roman" panose="02020603050405020304" pitchFamily="18" charset="0"/>
                <a:cs typeface="Times New Roman" panose="02020603050405020304" pitchFamily="18" charset="0"/>
              </a:rPr>
              <a:t>       unduly disrupted.</a:t>
            </a:r>
          </a:p>
          <a:p>
            <a:pPr algn="just">
              <a:buFont typeface="Wingdings" panose="05000000000000000000" pitchFamily="2" charset="2"/>
              <a:buChar char="Ø"/>
            </a:pPr>
            <a:r>
              <a:rPr lang="en-US" sz="1800" dirty="0" smtClean="0">
                <a:latin typeface="Times New Roman" panose="02020603050405020304" pitchFamily="18" charset="0"/>
                <a:cs typeface="Times New Roman" panose="02020603050405020304" pitchFamily="18" charset="0"/>
              </a:rPr>
              <a:t>4</a:t>
            </a:r>
            <a:r>
              <a:rPr lang="en-US" sz="1800" dirty="0">
                <a:latin typeface="Times New Roman" panose="02020603050405020304" pitchFamily="18" charset="0"/>
                <a:cs typeface="Times New Roman" panose="02020603050405020304" pitchFamily="18" charset="0"/>
              </a:rPr>
              <a:t>. </a:t>
            </a:r>
            <a:r>
              <a:rPr lang="en-US" sz="1800" b="1" i="1" dirty="0">
                <a:latin typeface="Times New Roman" panose="02020603050405020304" pitchFamily="18" charset="0"/>
                <a:cs typeface="Times New Roman" panose="02020603050405020304" pitchFamily="18" charset="0"/>
              </a:rPr>
              <a:t>Refactoring and continual improvement is encouraged </a:t>
            </a:r>
            <a:r>
              <a:rPr lang="en-US" sz="1800" dirty="0">
                <a:latin typeface="Times New Roman" panose="02020603050405020304" pitchFamily="18" charset="0"/>
                <a:cs typeface="Times New Roman" panose="02020603050405020304" pitchFamily="18" charset="0"/>
              </a:rPr>
              <a:t>Group members work</a:t>
            </a:r>
          </a:p>
          <a:p>
            <a:pPr marL="0" indent="0" algn="just">
              <a:buNone/>
            </a:pPr>
            <a:r>
              <a:rPr lang="en-US" sz="1800" dirty="0" smtClean="0">
                <a:latin typeface="Times New Roman" panose="02020603050405020304" pitchFamily="18" charset="0"/>
                <a:cs typeface="Times New Roman" panose="02020603050405020304" pitchFamily="18" charset="0"/>
              </a:rPr>
              <a:t>       collectively </a:t>
            </a:r>
            <a:r>
              <a:rPr lang="en-US" sz="1800" dirty="0">
                <a:latin typeface="Times New Roman" panose="02020603050405020304" pitchFamily="18" charset="0"/>
                <a:cs typeface="Times New Roman" panose="02020603050405020304" pitchFamily="18" charset="0"/>
              </a:rPr>
              <a:t>to deliver high-quality results and fix problems, irrespective of the</a:t>
            </a:r>
          </a:p>
          <a:p>
            <a:pPr marL="0" indent="0" algn="just">
              <a:buNone/>
            </a:pPr>
            <a:r>
              <a:rPr lang="en-US" sz="1800" dirty="0" smtClean="0">
                <a:latin typeface="Times New Roman" panose="02020603050405020304" pitchFamily="18" charset="0"/>
                <a:cs typeface="Times New Roman" panose="02020603050405020304" pitchFamily="18" charset="0"/>
              </a:rPr>
              <a:t>        individuals </a:t>
            </a:r>
            <a:r>
              <a:rPr lang="en-US" sz="1800" dirty="0">
                <a:latin typeface="Times New Roman" panose="02020603050405020304" pitchFamily="18" charset="0"/>
                <a:cs typeface="Times New Roman" panose="02020603050405020304" pitchFamily="18" charset="0"/>
              </a:rPr>
              <a:t>who originally created the design or program</a:t>
            </a:r>
            <a:r>
              <a:rPr lang="en-US" sz="20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1880416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Autofit/>
          </a:bodyPr>
          <a:lstStyle/>
          <a:p>
            <a:pPr algn="just">
              <a:buFont typeface="Wingdings" panose="05000000000000000000" pitchFamily="2" charset="2"/>
              <a:buChar char="Ø"/>
            </a:pPr>
            <a:r>
              <a:rPr lang="en-US" sz="1600" b="1" dirty="0">
                <a:latin typeface="Times New Roman" panose="02020603050405020304" pitchFamily="18" charset="0"/>
                <a:cs typeface="Times New Roman" panose="02020603050405020304" pitchFamily="18" charset="0"/>
              </a:rPr>
              <a:t>Good project managers </a:t>
            </a:r>
            <a:r>
              <a:rPr lang="en-US" sz="1600" dirty="0">
                <a:latin typeface="Times New Roman" panose="02020603050405020304" pitchFamily="18" charset="0"/>
                <a:cs typeface="Times New Roman" panose="02020603050405020304" pitchFamily="18" charset="0"/>
              </a:rPr>
              <a:t>should always try to </a:t>
            </a:r>
            <a:r>
              <a:rPr lang="en-US" sz="1600" b="1" dirty="0">
                <a:latin typeface="Times New Roman" panose="02020603050405020304" pitchFamily="18" charset="0"/>
                <a:cs typeface="Times New Roman" panose="02020603050405020304" pitchFamily="18" charset="0"/>
              </a:rPr>
              <a:t>encourage group cohesiveness</a:t>
            </a:r>
            <a:r>
              <a:rPr lang="en-US" sz="1600" dirty="0">
                <a:latin typeface="Times New Roman" panose="02020603050405020304" pitchFamily="18" charset="0"/>
                <a:cs typeface="Times New Roman" panose="02020603050405020304" pitchFamily="18" charset="0"/>
              </a:rPr>
              <a:t>. They</a:t>
            </a:r>
          </a:p>
          <a:p>
            <a:pPr marL="0" indent="0" algn="just">
              <a:buNone/>
            </a:pPr>
            <a:r>
              <a:rPr lang="en-US" sz="1600" dirty="0" smtClean="0">
                <a:latin typeface="Times New Roman" panose="02020603050405020304" pitchFamily="18" charset="0"/>
                <a:cs typeface="Times New Roman" panose="02020603050405020304" pitchFamily="18" charset="0"/>
              </a:rPr>
              <a:t>      may </a:t>
            </a:r>
            <a:r>
              <a:rPr lang="en-US" sz="1600" dirty="0">
                <a:latin typeface="Times New Roman" panose="02020603050405020304" pitchFamily="18" charset="0"/>
                <a:cs typeface="Times New Roman" panose="02020603050405020304" pitchFamily="18" charset="0"/>
              </a:rPr>
              <a:t>try to establish a sense </a:t>
            </a:r>
            <a:r>
              <a:rPr lang="en-US" sz="1600" b="1" dirty="0">
                <a:latin typeface="Times New Roman" panose="02020603050405020304" pitchFamily="18" charset="0"/>
                <a:cs typeface="Times New Roman" panose="02020603050405020304" pitchFamily="18" charset="0"/>
              </a:rPr>
              <a:t>of group identity </a:t>
            </a:r>
            <a:r>
              <a:rPr lang="en-US" sz="1600" dirty="0">
                <a:latin typeface="Times New Roman" panose="02020603050405020304" pitchFamily="18" charset="0"/>
                <a:cs typeface="Times New Roman" panose="02020603050405020304" pitchFamily="18" charset="0"/>
              </a:rPr>
              <a:t>by </a:t>
            </a:r>
            <a:r>
              <a:rPr lang="en-US" sz="1600" b="1" dirty="0">
                <a:latin typeface="Times New Roman" panose="02020603050405020304" pitchFamily="18" charset="0"/>
                <a:cs typeface="Times New Roman" panose="02020603050405020304" pitchFamily="18" charset="0"/>
              </a:rPr>
              <a:t>naming the group </a:t>
            </a:r>
            <a:r>
              <a:rPr lang="en-US" sz="1600" dirty="0">
                <a:latin typeface="Times New Roman" panose="02020603050405020304" pitchFamily="18" charset="0"/>
                <a:cs typeface="Times New Roman" panose="02020603050405020304" pitchFamily="18" charset="0"/>
              </a:rPr>
              <a:t>and establishing a</a:t>
            </a:r>
          </a:p>
          <a:p>
            <a:pPr marL="0" indent="0" algn="just">
              <a:buNone/>
            </a:pPr>
            <a:r>
              <a:rPr lang="en-US" sz="1600" dirty="0" smtClean="0">
                <a:latin typeface="Times New Roman" panose="02020603050405020304" pitchFamily="18" charset="0"/>
                <a:cs typeface="Times New Roman" panose="02020603050405020304" pitchFamily="18" charset="0"/>
              </a:rPr>
              <a:t>      group </a:t>
            </a:r>
            <a:r>
              <a:rPr lang="en-US" sz="1600" dirty="0">
                <a:latin typeface="Times New Roman" panose="02020603050405020304" pitchFamily="18" charset="0"/>
                <a:cs typeface="Times New Roman" panose="02020603050405020304" pitchFamily="18" charset="0"/>
              </a:rPr>
              <a:t>identity and territory. </a:t>
            </a:r>
          </a:p>
          <a:p>
            <a:pPr algn="just">
              <a:buFont typeface="Wingdings" panose="05000000000000000000" pitchFamily="2" charset="2"/>
              <a:buChar char="Ø"/>
            </a:pPr>
            <a:r>
              <a:rPr lang="en-US" sz="1600" dirty="0" smtClean="0">
                <a:latin typeface="Times New Roman" panose="02020603050405020304" pitchFamily="18" charset="0"/>
                <a:cs typeface="Times New Roman" panose="02020603050405020304" pitchFamily="18" charset="0"/>
              </a:rPr>
              <a:t>  Some </a:t>
            </a:r>
            <a:r>
              <a:rPr lang="en-US" sz="1600" dirty="0">
                <a:latin typeface="Times New Roman" panose="02020603050405020304" pitchFamily="18" charset="0"/>
                <a:cs typeface="Times New Roman" panose="02020603050405020304" pitchFamily="18" charset="0"/>
              </a:rPr>
              <a:t>managers like </a:t>
            </a:r>
            <a:r>
              <a:rPr lang="en-US" sz="1600" b="1" dirty="0">
                <a:latin typeface="Times New Roman" panose="02020603050405020304" pitchFamily="18" charset="0"/>
                <a:cs typeface="Times New Roman" panose="02020603050405020304" pitchFamily="18" charset="0"/>
              </a:rPr>
              <a:t>explicit group-building </a:t>
            </a:r>
            <a:r>
              <a:rPr lang="en-US" sz="1600" b="1" dirty="0" smtClean="0">
                <a:latin typeface="Times New Roman" panose="02020603050405020304" pitchFamily="18" charset="0"/>
                <a:cs typeface="Times New Roman" panose="02020603050405020304" pitchFamily="18" charset="0"/>
              </a:rPr>
              <a:t>activities </a:t>
            </a:r>
            <a:r>
              <a:rPr lang="en-US" sz="1600" dirty="0" smtClean="0">
                <a:latin typeface="Times New Roman" panose="02020603050405020304" pitchFamily="18" charset="0"/>
                <a:cs typeface="Times New Roman" panose="02020603050405020304" pitchFamily="18" charset="0"/>
              </a:rPr>
              <a:t>such </a:t>
            </a:r>
            <a:r>
              <a:rPr lang="en-US" sz="1600" dirty="0">
                <a:latin typeface="Times New Roman" panose="02020603050405020304" pitchFamily="18" charset="0"/>
                <a:cs typeface="Times New Roman" panose="02020603050405020304" pitchFamily="18" charset="0"/>
              </a:rPr>
              <a:t>as </a:t>
            </a:r>
            <a:r>
              <a:rPr lang="en-US" sz="1600" b="1" dirty="0">
                <a:latin typeface="Times New Roman" panose="02020603050405020304" pitchFamily="18" charset="0"/>
                <a:cs typeface="Times New Roman" panose="02020603050405020304" pitchFamily="18" charset="0"/>
              </a:rPr>
              <a:t>sports and games</a:t>
            </a:r>
            <a:r>
              <a:rPr lang="en-US" sz="1600" dirty="0">
                <a:latin typeface="Times New Roman" panose="02020603050405020304" pitchFamily="18" charset="0"/>
                <a:cs typeface="Times New Roman" panose="02020603050405020304" pitchFamily="18" charset="0"/>
              </a:rPr>
              <a:t>, although these are not always popular with group members.</a:t>
            </a:r>
          </a:p>
          <a:p>
            <a:pPr algn="just">
              <a:buFont typeface="Wingdings" panose="05000000000000000000" pitchFamily="2" charset="2"/>
              <a:buChar char="Ø"/>
            </a:pPr>
            <a:r>
              <a:rPr lang="en-US" sz="1600" b="1" dirty="0">
                <a:latin typeface="Times New Roman" panose="02020603050405020304" pitchFamily="18" charset="0"/>
                <a:cs typeface="Times New Roman" panose="02020603050405020304" pitchFamily="18" charset="0"/>
              </a:rPr>
              <a:t>Social events </a:t>
            </a:r>
            <a:r>
              <a:rPr lang="en-US" sz="1600" dirty="0">
                <a:latin typeface="Times New Roman" panose="02020603050405020304" pitchFamily="18" charset="0"/>
                <a:cs typeface="Times New Roman" panose="02020603050405020304" pitchFamily="18" charset="0"/>
              </a:rPr>
              <a:t>for </a:t>
            </a:r>
            <a:r>
              <a:rPr lang="en-US" sz="1600" b="1" dirty="0">
                <a:latin typeface="Times New Roman" panose="02020603050405020304" pitchFamily="18" charset="0"/>
                <a:cs typeface="Times New Roman" panose="02020603050405020304" pitchFamily="18" charset="0"/>
              </a:rPr>
              <a:t>group members and their families </a:t>
            </a:r>
            <a:r>
              <a:rPr lang="en-US" sz="1600" dirty="0">
                <a:latin typeface="Times New Roman" panose="02020603050405020304" pitchFamily="18" charset="0"/>
                <a:cs typeface="Times New Roman" panose="02020603050405020304" pitchFamily="18" charset="0"/>
              </a:rPr>
              <a:t>are a good way to bring</a:t>
            </a:r>
          </a:p>
          <a:p>
            <a:pPr marL="0" indent="0" algn="just">
              <a:buNone/>
            </a:pPr>
            <a:r>
              <a:rPr lang="en-US" sz="1600" dirty="0" smtClean="0">
                <a:latin typeface="Times New Roman" panose="02020603050405020304" pitchFamily="18" charset="0"/>
                <a:cs typeface="Times New Roman" panose="02020603050405020304" pitchFamily="18" charset="0"/>
              </a:rPr>
              <a:t>       people together.</a:t>
            </a:r>
          </a:p>
          <a:p>
            <a:pPr algn="just">
              <a:buFont typeface="Wingdings" panose="05000000000000000000" pitchFamily="2" charset="2"/>
              <a:buChar char="Ø"/>
            </a:pPr>
            <a:r>
              <a:rPr lang="en-US" sz="1600" dirty="0" smtClean="0">
                <a:latin typeface="Times New Roman" panose="02020603050405020304" pitchFamily="18" charset="0"/>
                <a:cs typeface="Times New Roman" panose="02020603050405020304" pitchFamily="18" charset="0"/>
              </a:rPr>
              <a:t>One </a:t>
            </a:r>
            <a:r>
              <a:rPr lang="en-US" sz="1600" dirty="0">
                <a:latin typeface="Times New Roman" panose="02020603050405020304" pitchFamily="18" charset="0"/>
                <a:cs typeface="Times New Roman" panose="02020603050405020304" pitchFamily="18" charset="0"/>
              </a:rPr>
              <a:t>of the </a:t>
            </a:r>
            <a:r>
              <a:rPr lang="en-US" sz="1600" b="1" dirty="0">
                <a:latin typeface="Times New Roman" panose="02020603050405020304" pitchFamily="18" charset="0"/>
                <a:cs typeface="Times New Roman" panose="02020603050405020304" pitchFamily="18" charset="0"/>
              </a:rPr>
              <a:t>most effective ways of promoting cohesion is to be inclusive</a:t>
            </a:r>
            <a:r>
              <a:rPr lang="en-US" sz="1600" dirty="0">
                <a:latin typeface="Times New Roman" panose="02020603050405020304" pitchFamily="18" charset="0"/>
                <a:cs typeface="Times New Roman" panose="02020603050405020304" pitchFamily="18" charset="0"/>
              </a:rPr>
              <a:t>. That is,</a:t>
            </a:r>
          </a:p>
          <a:p>
            <a:pPr marL="0" indent="0" algn="just">
              <a:buNone/>
            </a:pPr>
            <a:r>
              <a:rPr lang="en-US" sz="1600" dirty="0" smtClean="0">
                <a:latin typeface="Times New Roman" panose="02020603050405020304" pitchFamily="18" charset="0"/>
                <a:cs typeface="Times New Roman" panose="02020603050405020304" pitchFamily="18" charset="0"/>
              </a:rPr>
              <a:t>       you </a:t>
            </a:r>
            <a:r>
              <a:rPr lang="en-US" sz="1600" b="1" dirty="0">
                <a:latin typeface="Times New Roman" panose="02020603050405020304" pitchFamily="18" charset="0"/>
                <a:cs typeface="Times New Roman" panose="02020603050405020304" pitchFamily="18" charset="0"/>
              </a:rPr>
              <a:t>should treat group members as responsible and trustworthy</a:t>
            </a:r>
            <a:r>
              <a:rPr lang="en-US" sz="1600" dirty="0">
                <a:latin typeface="Times New Roman" panose="02020603050405020304" pitchFamily="18" charset="0"/>
                <a:cs typeface="Times New Roman" panose="02020603050405020304" pitchFamily="18" charset="0"/>
              </a:rPr>
              <a:t>, and make information</a:t>
            </a:r>
          </a:p>
          <a:p>
            <a:pPr marL="0" indent="0" algn="just">
              <a:buNone/>
            </a:pPr>
            <a:r>
              <a:rPr lang="en-US" sz="1600" dirty="0" smtClean="0">
                <a:latin typeface="Times New Roman" panose="02020603050405020304" pitchFamily="18" charset="0"/>
                <a:cs typeface="Times New Roman" panose="02020603050405020304" pitchFamily="18" charset="0"/>
              </a:rPr>
              <a:t>       freely </a:t>
            </a:r>
            <a:r>
              <a:rPr lang="en-US" sz="1600" dirty="0">
                <a:latin typeface="Times New Roman" panose="02020603050405020304" pitchFamily="18" charset="0"/>
                <a:cs typeface="Times New Roman" panose="02020603050405020304" pitchFamily="18" charset="0"/>
              </a:rPr>
              <a:t>available. Sometimes managers feel that they cannot reveal certain information</a:t>
            </a:r>
          </a:p>
          <a:p>
            <a:pPr marL="0" indent="0" algn="just">
              <a:buNone/>
            </a:pPr>
            <a:r>
              <a:rPr lang="en-US" sz="1600" dirty="0" smtClean="0">
                <a:latin typeface="Times New Roman" panose="02020603050405020304" pitchFamily="18" charset="0"/>
                <a:cs typeface="Times New Roman" panose="02020603050405020304" pitchFamily="18" charset="0"/>
              </a:rPr>
              <a:t>       to </a:t>
            </a:r>
            <a:r>
              <a:rPr lang="en-US" sz="1600" dirty="0">
                <a:latin typeface="Times New Roman" panose="02020603050405020304" pitchFamily="18" charset="0"/>
                <a:cs typeface="Times New Roman" panose="02020603050405020304" pitchFamily="18" charset="0"/>
              </a:rPr>
              <a:t>everyone in the group. This invariably creates a climate of mistrust. An</a:t>
            </a:r>
          </a:p>
          <a:p>
            <a:pPr marL="0" indent="0" algn="just">
              <a:buNone/>
            </a:pPr>
            <a:r>
              <a:rPr lang="en-US" sz="1600" dirty="0" smtClean="0">
                <a:latin typeface="Times New Roman" panose="02020603050405020304" pitchFamily="18" charset="0"/>
                <a:cs typeface="Times New Roman" panose="02020603050405020304" pitchFamily="18" charset="0"/>
              </a:rPr>
              <a:t>       effective </a:t>
            </a:r>
            <a:r>
              <a:rPr lang="en-US" sz="1600" dirty="0">
                <a:latin typeface="Times New Roman" panose="02020603050405020304" pitchFamily="18" charset="0"/>
                <a:cs typeface="Times New Roman" panose="02020603050405020304" pitchFamily="18" charset="0"/>
              </a:rPr>
              <a:t>way of making people feel valued and part of a </a:t>
            </a:r>
            <a:r>
              <a:rPr lang="en-US" sz="1600" b="1" dirty="0">
                <a:latin typeface="Times New Roman" panose="02020603050405020304" pitchFamily="18" charset="0"/>
                <a:cs typeface="Times New Roman" panose="02020603050405020304" pitchFamily="18" charset="0"/>
              </a:rPr>
              <a:t>group is to make sure that</a:t>
            </a:r>
          </a:p>
          <a:p>
            <a:pPr marL="0" indent="0" algn="just">
              <a:buNone/>
            </a:pPr>
            <a:r>
              <a:rPr lang="en-US" sz="1600" b="1" dirty="0" smtClean="0">
                <a:latin typeface="Times New Roman" panose="02020603050405020304" pitchFamily="18" charset="0"/>
                <a:cs typeface="Times New Roman" panose="02020603050405020304" pitchFamily="18" charset="0"/>
              </a:rPr>
              <a:t>       they </a:t>
            </a:r>
            <a:r>
              <a:rPr lang="en-US" sz="1600" b="1" dirty="0">
                <a:latin typeface="Times New Roman" panose="02020603050405020304" pitchFamily="18" charset="0"/>
                <a:cs typeface="Times New Roman" panose="02020603050405020304" pitchFamily="18" charset="0"/>
              </a:rPr>
              <a:t>know what is going on.</a:t>
            </a:r>
          </a:p>
          <a:p>
            <a:pPr marL="0" indent="0" algn="just">
              <a:buNone/>
            </a:pPr>
            <a:endParaRPr lang="en-US"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9656074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28600" y="1600200"/>
            <a:ext cx="8458200" cy="4525963"/>
          </a:xfrm>
        </p:spPr>
        <p:txBody>
          <a:bodyPr>
            <a:noAutofit/>
          </a:bodyPr>
          <a:lstStyle/>
          <a:p>
            <a:pPr marL="0" indent="0" algn="just">
              <a:buNone/>
            </a:pPr>
            <a:r>
              <a:rPr lang="en-US" sz="1800" dirty="0" smtClean="0">
                <a:latin typeface="Times New Roman" panose="02020603050405020304" pitchFamily="18" charset="0"/>
                <a:cs typeface="Times New Roman" panose="02020603050405020304" pitchFamily="18" charset="0"/>
              </a:rPr>
              <a:t>      Given </a:t>
            </a:r>
            <a:r>
              <a:rPr lang="en-US" sz="1800" dirty="0">
                <a:latin typeface="Times New Roman" panose="02020603050405020304" pitchFamily="18" charset="0"/>
                <a:cs typeface="Times New Roman" panose="02020603050405020304" pitchFamily="18" charset="0"/>
              </a:rPr>
              <a:t>a stable organizational and project environment, </a:t>
            </a:r>
            <a:r>
              <a:rPr lang="en-US" sz="1800" b="1" dirty="0">
                <a:latin typeface="Times New Roman" panose="02020603050405020304" pitchFamily="18" charset="0"/>
                <a:cs typeface="Times New Roman" panose="02020603050405020304" pitchFamily="18" charset="0"/>
              </a:rPr>
              <a:t>the three factors </a:t>
            </a:r>
            <a:r>
              <a:rPr lang="en-US" sz="1800" dirty="0">
                <a:latin typeface="Times New Roman" panose="02020603050405020304" pitchFamily="18" charset="0"/>
                <a:cs typeface="Times New Roman" panose="02020603050405020304" pitchFamily="18" charset="0"/>
              </a:rPr>
              <a:t>that </a:t>
            </a:r>
            <a:r>
              <a:rPr lang="en-US" sz="1800" dirty="0" smtClean="0">
                <a:latin typeface="Times New Roman" panose="02020603050405020304" pitchFamily="18" charset="0"/>
                <a:cs typeface="Times New Roman" panose="02020603050405020304" pitchFamily="18" charset="0"/>
              </a:rPr>
              <a:t>have</a:t>
            </a:r>
          </a:p>
          <a:p>
            <a:pPr marL="0" indent="0" algn="just">
              <a:buNone/>
            </a:pPr>
            <a:r>
              <a:rPr lang="en-US" sz="1800" dirty="0" smtClean="0">
                <a:latin typeface="Times New Roman" panose="02020603050405020304" pitchFamily="18" charset="0"/>
                <a:cs typeface="Times New Roman" panose="02020603050405020304" pitchFamily="18" charset="0"/>
              </a:rPr>
              <a:t>      the biggest effect on team working are:</a:t>
            </a:r>
          </a:p>
          <a:p>
            <a:pPr marL="0" indent="0" algn="just">
              <a:buNone/>
            </a:pPr>
            <a:r>
              <a:rPr lang="en-US" sz="1800" dirty="0" smtClean="0">
                <a:latin typeface="Times New Roman" panose="02020603050405020304" pitchFamily="18" charset="0"/>
                <a:cs typeface="Times New Roman" panose="02020603050405020304" pitchFamily="18" charset="0"/>
              </a:rPr>
              <a:t>   </a:t>
            </a:r>
          </a:p>
          <a:p>
            <a:pPr marL="0" indent="0" algn="just">
              <a:buNone/>
            </a:pPr>
            <a:r>
              <a:rPr lang="en-US" sz="1800" dirty="0">
                <a:latin typeface="Times New Roman" panose="02020603050405020304" pitchFamily="18" charset="0"/>
                <a:cs typeface="Times New Roman" panose="02020603050405020304" pitchFamily="18" charset="0"/>
              </a:rPr>
              <a:t> </a:t>
            </a:r>
            <a:r>
              <a:rPr lang="en-US" sz="1800" dirty="0" smtClean="0">
                <a:latin typeface="Times New Roman" panose="02020603050405020304" pitchFamily="18" charset="0"/>
                <a:cs typeface="Times New Roman" panose="02020603050405020304" pitchFamily="18" charset="0"/>
              </a:rPr>
              <a:t>  1</a:t>
            </a:r>
            <a:r>
              <a:rPr lang="en-US" sz="1800" dirty="0">
                <a:latin typeface="Times New Roman" panose="02020603050405020304" pitchFamily="18" charset="0"/>
                <a:cs typeface="Times New Roman" panose="02020603050405020304" pitchFamily="18" charset="0"/>
              </a:rPr>
              <a:t>. </a:t>
            </a:r>
            <a:r>
              <a:rPr lang="en-US" sz="1800" b="1" i="1" dirty="0">
                <a:latin typeface="Times New Roman" panose="02020603050405020304" pitchFamily="18" charset="0"/>
                <a:cs typeface="Times New Roman" panose="02020603050405020304" pitchFamily="18" charset="0"/>
              </a:rPr>
              <a:t>The people in the group </a:t>
            </a:r>
            <a:r>
              <a:rPr lang="en-US" sz="1800" dirty="0">
                <a:latin typeface="Times New Roman" panose="02020603050405020304" pitchFamily="18" charset="0"/>
                <a:cs typeface="Times New Roman" panose="02020603050405020304" pitchFamily="18" charset="0"/>
              </a:rPr>
              <a:t>You need a mix of people in a project group as software</a:t>
            </a:r>
          </a:p>
          <a:p>
            <a:pPr marL="0" indent="0" algn="just">
              <a:buNone/>
            </a:pPr>
            <a:r>
              <a:rPr lang="en-US" sz="1800" dirty="0" smtClean="0">
                <a:latin typeface="Times New Roman" panose="02020603050405020304" pitchFamily="18" charset="0"/>
                <a:cs typeface="Times New Roman" panose="02020603050405020304" pitchFamily="18" charset="0"/>
              </a:rPr>
              <a:t>      development </a:t>
            </a:r>
            <a:r>
              <a:rPr lang="en-US" sz="1800" dirty="0">
                <a:latin typeface="Times New Roman" panose="02020603050405020304" pitchFamily="18" charset="0"/>
                <a:cs typeface="Times New Roman" panose="02020603050405020304" pitchFamily="18" charset="0"/>
              </a:rPr>
              <a:t>involves diverse activities such as negotiating with clients, </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programming,testing</a:t>
            </a:r>
            <a:r>
              <a:rPr lang="en-US" sz="1800" dirty="0">
                <a:latin typeface="Times New Roman" panose="02020603050405020304" pitchFamily="18" charset="0"/>
                <a:cs typeface="Times New Roman" panose="02020603050405020304" pitchFamily="18" charset="0"/>
              </a:rPr>
              <a:t>, and documentation.</a:t>
            </a:r>
          </a:p>
          <a:p>
            <a:pPr marL="0" indent="0" algn="just">
              <a:buNone/>
            </a:pPr>
            <a:r>
              <a:rPr lang="en-US" sz="1800" dirty="0" smtClean="0">
                <a:latin typeface="Times New Roman" panose="02020603050405020304" pitchFamily="18" charset="0"/>
                <a:cs typeface="Times New Roman" panose="02020603050405020304" pitchFamily="18" charset="0"/>
              </a:rPr>
              <a:t>   2</a:t>
            </a:r>
            <a:r>
              <a:rPr lang="en-US" sz="1800" b="1" dirty="0">
                <a:latin typeface="Times New Roman" panose="02020603050405020304" pitchFamily="18" charset="0"/>
                <a:cs typeface="Times New Roman" panose="02020603050405020304" pitchFamily="18" charset="0"/>
              </a:rPr>
              <a:t>. </a:t>
            </a:r>
            <a:r>
              <a:rPr lang="en-US" sz="1800" b="1" i="1" dirty="0">
                <a:latin typeface="Times New Roman" panose="02020603050405020304" pitchFamily="18" charset="0"/>
                <a:cs typeface="Times New Roman" panose="02020603050405020304" pitchFamily="18" charset="0"/>
              </a:rPr>
              <a:t>The way the group is organized </a:t>
            </a:r>
            <a:r>
              <a:rPr lang="en-US" sz="1800" dirty="0">
                <a:latin typeface="Times New Roman" panose="02020603050405020304" pitchFamily="18" charset="0"/>
                <a:cs typeface="Times New Roman" panose="02020603050405020304" pitchFamily="18" charset="0"/>
              </a:rPr>
              <a:t>A group should be organized so that individuals</a:t>
            </a:r>
          </a:p>
          <a:p>
            <a:pPr marL="0" indent="0" algn="just">
              <a:buNone/>
            </a:pPr>
            <a:r>
              <a:rPr lang="en-US" sz="1800" dirty="0" smtClean="0">
                <a:latin typeface="Times New Roman" panose="02020603050405020304" pitchFamily="18" charset="0"/>
                <a:cs typeface="Times New Roman" panose="02020603050405020304" pitchFamily="18" charset="0"/>
              </a:rPr>
              <a:t>       can </a:t>
            </a:r>
            <a:r>
              <a:rPr lang="en-US" sz="1800" dirty="0">
                <a:latin typeface="Times New Roman" panose="02020603050405020304" pitchFamily="18" charset="0"/>
                <a:cs typeface="Times New Roman" panose="02020603050405020304" pitchFamily="18" charset="0"/>
              </a:rPr>
              <a:t>contribute to the best of their abilities and tasks can be completed as</a:t>
            </a:r>
          </a:p>
          <a:p>
            <a:pPr marL="0" indent="0" algn="just">
              <a:buNone/>
            </a:pPr>
            <a:r>
              <a:rPr lang="en-US" sz="1800" dirty="0" smtClean="0">
                <a:latin typeface="Times New Roman" panose="02020603050405020304" pitchFamily="18" charset="0"/>
                <a:cs typeface="Times New Roman" panose="02020603050405020304" pitchFamily="18" charset="0"/>
              </a:rPr>
              <a:t>       expected</a:t>
            </a:r>
            <a:r>
              <a:rPr lang="en-US" sz="1800" dirty="0">
                <a:latin typeface="Times New Roman" panose="02020603050405020304" pitchFamily="18" charset="0"/>
                <a:cs typeface="Times New Roman" panose="02020603050405020304" pitchFamily="18" charset="0"/>
              </a:rPr>
              <a:t>.</a:t>
            </a:r>
          </a:p>
          <a:p>
            <a:pPr marL="0" indent="0" algn="just">
              <a:buNone/>
            </a:pPr>
            <a:r>
              <a:rPr lang="en-US" sz="1800" dirty="0" smtClean="0">
                <a:latin typeface="Times New Roman" panose="02020603050405020304" pitchFamily="18" charset="0"/>
                <a:cs typeface="Times New Roman" panose="02020603050405020304" pitchFamily="18" charset="0"/>
              </a:rPr>
              <a:t>    3</a:t>
            </a:r>
            <a:r>
              <a:rPr lang="en-US" sz="1800" dirty="0">
                <a:latin typeface="Times New Roman" panose="02020603050405020304" pitchFamily="18" charset="0"/>
                <a:cs typeface="Times New Roman" panose="02020603050405020304" pitchFamily="18" charset="0"/>
              </a:rPr>
              <a:t>. </a:t>
            </a:r>
            <a:r>
              <a:rPr lang="en-US" sz="1800" b="1" i="1" dirty="0">
                <a:latin typeface="Times New Roman" panose="02020603050405020304" pitchFamily="18" charset="0"/>
                <a:cs typeface="Times New Roman" panose="02020603050405020304" pitchFamily="18" charset="0"/>
              </a:rPr>
              <a:t>Technical and managerial communications </a:t>
            </a:r>
            <a:r>
              <a:rPr lang="en-US" sz="1800" dirty="0">
                <a:latin typeface="Times New Roman" panose="02020603050405020304" pitchFamily="18" charset="0"/>
                <a:cs typeface="Times New Roman" panose="02020603050405020304" pitchFamily="18" charset="0"/>
              </a:rPr>
              <a:t>Good communication between</a:t>
            </a:r>
          </a:p>
          <a:p>
            <a:pPr marL="0" indent="0" algn="just">
              <a:buNone/>
            </a:pPr>
            <a:r>
              <a:rPr lang="en-US" sz="1800" dirty="0" smtClean="0">
                <a:latin typeface="Times New Roman" panose="02020603050405020304" pitchFamily="18" charset="0"/>
                <a:cs typeface="Times New Roman" panose="02020603050405020304" pitchFamily="18" charset="0"/>
              </a:rPr>
              <a:t>       group </a:t>
            </a:r>
            <a:r>
              <a:rPr lang="en-US" sz="1800" dirty="0">
                <a:latin typeface="Times New Roman" panose="02020603050405020304" pitchFamily="18" charset="0"/>
                <a:cs typeface="Times New Roman" panose="02020603050405020304" pitchFamily="18" charset="0"/>
              </a:rPr>
              <a:t>members, and between the software engineering team and other project</a:t>
            </a:r>
          </a:p>
          <a:p>
            <a:pPr marL="0" indent="0" algn="just">
              <a:buNone/>
            </a:pPr>
            <a:r>
              <a:rPr lang="en-US" sz="1800" dirty="0" smtClean="0">
                <a:latin typeface="Times New Roman" panose="02020603050405020304" pitchFamily="18" charset="0"/>
                <a:cs typeface="Times New Roman" panose="02020603050405020304" pitchFamily="18" charset="0"/>
              </a:rPr>
              <a:t>       stakeholders</a:t>
            </a:r>
            <a:r>
              <a:rPr lang="en-US" sz="1800" dirty="0">
                <a:latin typeface="Times New Roman" panose="02020603050405020304" pitchFamily="18" charset="0"/>
                <a:cs typeface="Times New Roman" panose="02020603050405020304" pitchFamily="18" charset="0"/>
              </a:rPr>
              <a:t>, is essential.</a:t>
            </a:r>
          </a:p>
        </p:txBody>
      </p:sp>
    </p:spTree>
    <p:extLst>
      <p:ext uri="{BB962C8B-B14F-4D97-AF65-F5344CB8AC3E}">
        <p14:creationId xmlns:p14="http://schemas.microsoft.com/office/powerpoint/2010/main" val="311074068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2400" dirty="0" smtClean="0">
                <a:latin typeface="Times New Roman" panose="02020603050405020304" pitchFamily="18" charset="0"/>
                <a:cs typeface="Times New Roman" panose="02020603050405020304" pitchFamily="18" charset="0"/>
              </a:rPr>
              <a:t>3.1 </a:t>
            </a:r>
            <a:r>
              <a:rPr lang="en-US" sz="2400" dirty="0">
                <a:latin typeface="Times New Roman" panose="02020603050405020304" pitchFamily="18" charset="0"/>
                <a:cs typeface="Times New Roman" panose="02020603050405020304" pitchFamily="18" charset="0"/>
              </a:rPr>
              <a:t>Selecting group members</a:t>
            </a:r>
            <a:br>
              <a:rPr lang="en-US" sz="2400" dirty="0">
                <a:latin typeface="Times New Roman" panose="02020603050405020304" pitchFamily="18" charset="0"/>
                <a:cs typeface="Times New Roman" panose="02020603050405020304" pitchFamily="18" charset="0"/>
              </a:rPr>
            </a:br>
            <a:endParaRPr lang="en-US" sz="24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85000" lnSpcReduction="20000"/>
          </a:bodyPr>
          <a:lstStyle/>
          <a:p>
            <a:r>
              <a:rPr lang="en-US" sz="2000" dirty="0" smtClean="0">
                <a:latin typeface="Times New Roman" panose="02020603050405020304" pitchFamily="18" charset="0"/>
                <a:cs typeface="Times New Roman" panose="02020603050405020304" pitchFamily="18" charset="0"/>
              </a:rPr>
              <a:t>A </a:t>
            </a:r>
            <a:r>
              <a:rPr lang="en-US" sz="2000" dirty="0">
                <a:latin typeface="Times New Roman" panose="02020603050405020304" pitchFamily="18" charset="0"/>
                <a:cs typeface="Times New Roman" panose="02020603050405020304" pitchFamily="18" charset="0"/>
              </a:rPr>
              <a:t>manager or team leader’s job is </a:t>
            </a:r>
            <a:r>
              <a:rPr lang="en-US" sz="2000" b="1" dirty="0">
                <a:latin typeface="Times New Roman" panose="02020603050405020304" pitchFamily="18" charset="0"/>
                <a:cs typeface="Times New Roman" panose="02020603050405020304" pitchFamily="18" charset="0"/>
              </a:rPr>
              <a:t>to create a cohesive group and organize that </a:t>
            </a:r>
            <a:r>
              <a:rPr lang="en-US" sz="2000" b="1" dirty="0" smtClean="0">
                <a:latin typeface="Times New Roman" panose="02020603050405020304" pitchFamily="18" charset="0"/>
                <a:cs typeface="Times New Roman" panose="02020603050405020304" pitchFamily="18" charset="0"/>
              </a:rPr>
              <a:t>group so </a:t>
            </a:r>
            <a:r>
              <a:rPr lang="en-US" sz="2000" b="1" dirty="0">
                <a:latin typeface="Times New Roman" panose="02020603050405020304" pitchFamily="18" charset="0"/>
                <a:cs typeface="Times New Roman" panose="02020603050405020304" pitchFamily="18" charset="0"/>
              </a:rPr>
              <a:t>that they work together effectively.</a:t>
            </a:r>
            <a:r>
              <a:rPr lang="en-US" sz="2000" dirty="0">
                <a:latin typeface="Times New Roman" panose="02020603050405020304" pitchFamily="18" charset="0"/>
                <a:cs typeface="Times New Roman" panose="02020603050405020304" pitchFamily="18" charset="0"/>
              </a:rPr>
              <a:t> </a:t>
            </a:r>
            <a:endParaRPr lang="en-US" sz="2000" dirty="0" smtClean="0">
              <a:latin typeface="Times New Roman" panose="02020603050405020304" pitchFamily="18" charset="0"/>
              <a:cs typeface="Times New Roman" panose="02020603050405020304" pitchFamily="18" charset="0"/>
            </a:endParaRPr>
          </a:p>
          <a:p>
            <a:pPr marL="0" indent="0">
              <a:buNone/>
            </a:pPr>
            <a:r>
              <a:rPr lang="en-US" sz="2000" dirty="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 </a:t>
            </a:r>
          </a:p>
          <a:p>
            <a:pPr marL="0" indent="0">
              <a:buNone/>
            </a:pPr>
            <a:r>
              <a:rPr lang="en-US" sz="2000" dirty="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     This </a:t>
            </a:r>
            <a:r>
              <a:rPr lang="en-US" sz="2000" dirty="0">
                <a:latin typeface="Times New Roman" panose="02020603050405020304" pitchFamily="18" charset="0"/>
                <a:cs typeface="Times New Roman" panose="02020603050405020304" pitchFamily="18" charset="0"/>
              </a:rPr>
              <a:t>task involves selecting </a:t>
            </a:r>
            <a:r>
              <a:rPr lang="en-US" sz="2000" b="1" dirty="0">
                <a:latin typeface="Times New Roman" panose="02020603050405020304" pitchFamily="18" charset="0"/>
                <a:cs typeface="Times New Roman" panose="02020603050405020304" pitchFamily="18" charset="0"/>
              </a:rPr>
              <a:t>a group </a:t>
            </a:r>
            <a:r>
              <a:rPr lang="en-US" sz="2000" dirty="0">
                <a:latin typeface="Times New Roman" panose="02020603050405020304" pitchFamily="18" charset="0"/>
                <a:cs typeface="Times New Roman" panose="02020603050405020304" pitchFamily="18" charset="0"/>
              </a:rPr>
              <a:t>with </a:t>
            </a:r>
            <a:r>
              <a:rPr lang="en-US" sz="2000" b="1" dirty="0" smtClean="0">
                <a:latin typeface="Times New Roman" panose="02020603050405020304" pitchFamily="18" charset="0"/>
                <a:cs typeface="Times New Roman" panose="02020603050405020304" pitchFamily="18" charset="0"/>
              </a:rPr>
              <a:t>the  right </a:t>
            </a:r>
            <a:r>
              <a:rPr lang="en-US" sz="2000" b="1" dirty="0">
                <a:latin typeface="Times New Roman" panose="02020603050405020304" pitchFamily="18" charset="0"/>
                <a:cs typeface="Times New Roman" panose="02020603050405020304" pitchFamily="18" charset="0"/>
              </a:rPr>
              <a:t>balance of technical skills and personalities. </a:t>
            </a:r>
            <a:endParaRPr lang="en-US" sz="2000" b="1" dirty="0" smtClean="0">
              <a:latin typeface="Times New Roman" panose="02020603050405020304" pitchFamily="18" charset="0"/>
              <a:cs typeface="Times New Roman" panose="02020603050405020304" pitchFamily="18" charset="0"/>
            </a:endParaRPr>
          </a:p>
          <a:p>
            <a:pPr marL="0" indent="0">
              <a:buNone/>
            </a:pPr>
            <a:r>
              <a:rPr lang="en-US" sz="2000" dirty="0" smtClean="0">
                <a:latin typeface="Times New Roman" panose="02020603050405020304" pitchFamily="18" charset="0"/>
                <a:cs typeface="Times New Roman" panose="02020603050405020304" pitchFamily="18" charset="0"/>
              </a:rPr>
              <a:t>   Sometimes </a:t>
            </a:r>
            <a:r>
              <a:rPr lang="en-US" sz="2000" dirty="0">
                <a:latin typeface="Times New Roman" panose="02020603050405020304" pitchFamily="18" charset="0"/>
                <a:cs typeface="Times New Roman" panose="02020603050405020304" pitchFamily="18" charset="0"/>
              </a:rPr>
              <a:t>people are hired </a:t>
            </a:r>
            <a:r>
              <a:rPr lang="en-US" sz="2000" dirty="0" smtClean="0">
                <a:latin typeface="Times New Roman" panose="02020603050405020304" pitchFamily="18" charset="0"/>
                <a:cs typeface="Times New Roman" panose="02020603050405020304" pitchFamily="18" charset="0"/>
              </a:rPr>
              <a:t>from  outside </a:t>
            </a:r>
            <a:r>
              <a:rPr lang="en-US" sz="2000" dirty="0">
                <a:latin typeface="Times New Roman" panose="02020603050405020304" pitchFamily="18" charset="0"/>
                <a:cs typeface="Times New Roman" panose="02020603050405020304" pitchFamily="18" charset="0"/>
              </a:rPr>
              <a:t>the organization; more often, software engineering groups are put </a:t>
            </a:r>
            <a:r>
              <a:rPr lang="en-US" sz="2000" dirty="0" smtClean="0">
                <a:latin typeface="Times New Roman" panose="02020603050405020304" pitchFamily="18" charset="0"/>
                <a:cs typeface="Times New Roman" panose="02020603050405020304" pitchFamily="18" charset="0"/>
              </a:rPr>
              <a:t>together from </a:t>
            </a:r>
            <a:r>
              <a:rPr lang="en-US" sz="2000" dirty="0">
                <a:latin typeface="Times New Roman" panose="02020603050405020304" pitchFamily="18" charset="0"/>
                <a:cs typeface="Times New Roman" panose="02020603050405020304" pitchFamily="18" charset="0"/>
              </a:rPr>
              <a:t>current employees who have experience on other projects. </a:t>
            </a:r>
            <a:endParaRPr lang="en-US" sz="2000" dirty="0" smtClean="0">
              <a:latin typeface="Times New Roman" panose="02020603050405020304" pitchFamily="18" charset="0"/>
              <a:cs typeface="Times New Roman" panose="02020603050405020304" pitchFamily="18" charset="0"/>
            </a:endParaRPr>
          </a:p>
          <a:p>
            <a:pPr marL="0" indent="0">
              <a:buNone/>
            </a:pPr>
            <a:endParaRPr lang="en-US" sz="2000" dirty="0">
              <a:latin typeface="Times New Roman" panose="02020603050405020304" pitchFamily="18" charset="0"/>
              <a:cs typeface="Times New Roman" panose="02020603050405020304" pitchFamily="18" charset="0"/>
            </a:endParaRPr>
          </a:p>
          <a:p>
            <a:pPr marL="0" indent="0">
              <a:buNone/>
            </a:pPr>
            <a:r>
              <a:rPr lang="en-US" sz="2200" b="1" dirty="0">
                <a:latin typeface="Times New Roman" panose="02020603050405020304" pitchFamily="18" charset="0"/>
                <a:cs typeface="Times New Roman" panose="02020603050405020304" pitchFamily="18" charset="0"/>
              </a:rPr>
              <a:t>Technical knowledge and ability should not </a:t>
            </a:r>
            <a:r>
              <a:rPr lang="en-US" sz="2200" dirty="0">
                <a:latin typeface="Times New Roman" panose="02020603050405020304" pitchFamily="18" charset="0"/>
                <a:cs typeface="Times New Roman" panose="02020603050405020304" pitchFamily="18" charset="0"/>
              </a:rPr>
              <a:t>be the only factor used to select </a:t>
            </a:r>
            <a:r>
              <a:rPr lang="en-US" sz="2200" dirty="0" smtClean="0">
                <a:latin typeface="Times New Roman" panose="02020603050405020304" pitchFamily="18" charset="0"/>
                <a:cs typeface="Times New Roman" panose="02020603050405020304" pitchFamily="18" charset="0"/>
              </a:rPr>
              <a:t>group members </a:t>
            </a:r>
            <a:r>
              <a:rPr lang="en-US" sz="2200" b="1" dirty="0" smtClean="0">
                <a:latin typeface="Times New Roman" panose="02020603050405020304" pitchFamily="18" charset="0"/>
                <a:cs typeface="Times New Roman" panose="02020603050405020304" pitchFamily="18" charset="0"/>
              </a:rPr>
              <a:t>.</a:t>
            </a:r>
            <a:r>
              <a:rPr lang="en-US" sz="2200" b="1" dirty="0">
                <a:latin typeface="Times New Roman" panose="02020603050405020304" pitchFamily="18" charset="0"/>
                <a:cs typeface="Times New Roman" panose="02020603050405020304" pitchFamily="18" charset="0"/>
              </a:rPr>
              <a:t> </a:t>
            </a:r>
            <a:endParaRPr lang="en-US" sz="2200" b="1"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sz="2200" b="1" dirty="0" smtClean="0">
                <a:latin typeface="Times New Roman" panose="02020603050405020304" pitchFamily="18" charset="0"/>
                <a:cs typeface="Times New Roman" panose="02020603050405020304" pitchFamily="18" charset="0"/>
              </a:rPr>
              <a:t>People </a:t>
            </a:r>
            <a:r>
              <a:rPr lang="en-US" sz="2200" b="1" dirty="0">
                <a:latin typeface="Times New Roman" panose="02020603050405020304" pitchFamily="18" charset="0"/>
                <a:cs typeface="Times New Roman" panose="02020603050405020304" pitchFamily="18" charset="0"/>
              </a:rPr>
              <a:t>who are motivated by the work </a:t>
            </a:r>
            <a:r>
              <a:rPr lang="en-US" sz="2200" dirty="0" smtClean="0">
                <a:latin typeface="Times New Roman" panose="02020603050405020304" pitchFamily="18" charset="0"/>
                <a:cs typeface="Times New Roman" panose="02020603050405020304" pitchFamily="18" charset="0"/>
              </a:rPr>
              <a:t>are likely </a:t>
            </a:r>
            <a:r>
              <a:rPr lang="en-US" sz="2200" dirty="0">
                <a:latin typeface="Times New Roman" panose="02020603050405020304" pitchFamily="18" charset="0"/>
                <a:cs typeface="Times New Roman" panose="02020603050405020304" pitchFamily="18" charset="0"/>
              </a:rPr>
              <a:t>to be </a:t>
            </a:r>
            <a:r>
              <a:rPr lang="en-US" sz="2200" b="1" dirty="0">
                <a:latin typeface="Times New Roman" panose="02020603050405020304" pitchFamily="18" charset="0"/>
                <a:cs typeface="Times New Roman" panose="02020603050405020304" pitchFamily="18" charset="0"/>
              </a:rPr>
              <a:t>the strongest technically. </a:t>
            </a:r>
          </a:p>
          <a:p>
            <a:pPr>
              <a:buFont typeface="Wingdings" panose="05000000000000000000" pitchFamily="2" charset="2"/>
              <a:buChar char="Ø"/>
            </a:pPr>
            <a:r>
              <a:rPr lang="en-US" sz="2200" dirty="0" smtClean="0">
                <a:latin typeface="Times New Roman" panose="02020603050405020304" pitchFamily="18" charset="0"/>
                <a:cs typeface="Times New Roman" panose="02020603050405020304" pitchFamily="18" charset="0"/>
              </a:rPr>
              <a:t>People </a:t>
            </a:r>
            <a:r>
              <a:rPr lang="en-US" sz="2200" b="1" dirty="0">
                <a:latin typeface="Times New Roman" panose="02020603050405020304" pitchFamily="18" charset="0"/>
                <a:cs typeface="Times New Roman" panose="02020603050405020304" pitchFamily="18" charset="0"/>
              </a:rPr>
              <a:t>who are self-oriented </a:t>
            </a:r>
            <a:r>
              <a:rPr lang="en-US" sz="2200" dirty="0">
                <a:latin typeface="Times New Roman" panose="02020603050405020304" pitchFamily="18" charset="0"/>
                <a:cs typeface="Times New Roman" panose="02020603050405020304" pitchFamily="18" charset="0"/>
              </a:rPr>
              <a:t>will probably </a:t>
            </a:r>
            <a:r>
              <a:rPr lang="en-US" sz="2200" dirty="0" smtClean="0">
                <a:latin typeface="Times New Roman" panose="02020603050405020304" pitchFamily="18" charset="0"/>
                <a:cs typeface="Times New Roman" panose="02020603050405020304" pitchFamily="18" charset="0"/>
              </a:rPr>
              <a:t>be </a:t>
            </a:r>
            <a:r>
              <a:rPr lang="en-US" sz="2200" b="1" dirty="0" smtClean="0">
                <a:latin typeface="Times New Roman" panose="02020603050405020304" pitchFamily="18" charset="0"/>
                <a:cs typeface="Times New Roman" panose="02020603050405020304" pitchFamily="18" charset="0"/>
              </a:rPr>
              <a:t>best </a:t>
            </a:r>
            <a:r>
              <a:rPr lang="en-US" sz="2200" b="1" dirty="0">
                <a:latin typeface="Times New Roman" panose="02020603050405020304" pitchFamily="18" charset="0"/>
                <a:cs typeface="Times New Roman" panose="02020603050405020304" pitchFamily="18" charset="0"/>
              </a:rPr>
              <a:t>at pushing the work forward to finish the </a:t>
            </a:r>
            <a:r>
              <a:rPr lang="en-US" sz="2200" b="1" dirty="0" smtClean="0">
                <a:latin typeface="Times New Roman" panose="02020603050405020304" pitchFamily="18" charset="0"/>
                <a:cs typeface="Times New Roman" panose="02020603050405020304" pitchFamily="18" charset="0"/>
              </a:rPr>
              <a:t>job.</a:t>
            </a:r>
          </a:p>
          <a:p>
            <a:pPr>
              <a:buFont typeface="Wingdings" panose="05000000000000000000" pitchFamily="2" charset="2"/>
              <a:buChar char="Ø"/>
            </a:pPr>
            <a:r>
              <a:rPr lang="en-US" sz="2200" dirty="0" smtClean="0">
                <a:latin typeface="Times New Roman" panose="02020603050405020304" pitchFamily="18" charset="0"/>
                <a:cs typeface="Times New Roman" panose="02020603050405020304" pitchFamily="18" charset="0"/>
              </a:rPr>
              <a:t>People </a:t>
            </a:r>
            <a:r>
              <a:rPr lang="en-US" sz="2200" dirty="0">
                <a:latin typeface="Times New Roman" panose="02020603050405020304" pitchFamily="18" charset="0"/>
                <a:cs typeface="Times New Roman" panose="02020603050405020304" pitchFamily="18" charset="0"/>
              </a:rPr>
              <a:t>who are </a:t>
            </a:r>
            <a:r>
              <a:rPr lang="en-US" sz="2200" b="1" dirty="0" smtClean="0">
                <a:latin typeface="Times New Roman" panose="02020603050405020304" pitchFamily="18" charset="0"/>
                <a:cs typeface="Times New Roman" panose="02020603050405020304" pitchFamily="18" charset="0"/>
              </a:rPr>
              <a:t>interaction-oriented</a:t>
            </a:r>
            <a:r>
              <a:rPr lang="en-US" sz="2200" dirty="0" smtClean="0">
                <a:latin typeface="Times New Roman" panose="02020603050405020304" pitchFamily="18" charset="0"/>
                <a:cs typeface="Times New Roman" panose="02020603050405020304" pitchFamily="18" charset="0"/>
              </a:rPr>
              <a:t> help </a:t>
            </a:r>
            <a:r>
              <a:rPr lang="en-US" sz="2200" b="1" dirty="0">
                <a:latin typeface="Times New Roman" panose="02020603050405020304" pitchFamily="18" charset="0"/>
                <a:cs typeface="Times New Roman" panose="02020603050405020304" pitchFamily="18" charset="0"/>
              </a:rPr>
              <a:t>facilitate communications within the group</a:t>
            </a:r>
            <a:r>
              <a:rPr lang="en-US" sz="22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66737025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609600" y="0"/>
            <a:ext cx="7448181" cy="3962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780443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096000"/>
          </a:xfrm>
        </p:spPr>
        <p:txBody>
          <a:bodyPr>
            <a:noAutofit/>
          </a:bodyPr>
          <a:lstStyle/>
          <a:p>
            <a:pPr algn="just"/>
            <a:r>
              <a:rPr lang="en-US" sz="1400" dirty="0">
                <a:latin typeface="Times New Roman" panose="02020603050405020304" pitchFamily="18" charset="0"/>
                <a:cs typeface="Times New Roman" panose="02020603050405020304" pitchFamily="18" charset="0"/>
              </a:rPr>
              <a:t>However, a number of fundamental project management </a:t>
            </a:r>
            <a:r>
              <a:rPr lang="en-US" sz="1400" dirty="0" smtClean="0">
                <a:latin typeface="Times New Roman" panose="02020603050405020304" pitchFamily="18" charset="0"/>
                <a:cs typeface="Times New Roman" panose="02020603050405020304" pitchFamily="18" charset="0"/>
              </a:rPr>
              <a:t>activ</a:t>
            </a:r>
            <a:r>
              <a:rPr lang="en-US" sz="1400" dirty="0">
                <a:latin typeface="Times New Roman" panose="02020603050405020304" pitchFamily="18" charset="0"/>
                <a:cs typeface="Times New Roman" panose="02020603050405020304" pitchFamily="18" charset="0"/>
              </a:rPr>
              <a:t>i</a:t>
            </a:r>
            <a:r>
              <a:rPr lang="en-US" sz="1400" dirty="0" smtClean="0">
                <a:latin typeface="Times New Roman" panose="02020603050405020304" pitchFamily="18" charset="0"/>
                <a:cs typeface="Times New Roman" panose="02020603050405020304" pitchFamily="18" charset="0"/>
              </a:rPr>
              <a:t>ties </a:t>
            </a:r>
            <a:r>
              <a:rPr lang="en-US" sz="1400" dirty="0">
                <a:latin typeface="Times New Roman" panose="02020603050405020304" pitchFamily="18" charset="0"/>
                <a:cs typeface="Times New Roman" panose="02020603050405020304" pitchFamily="18" charset="0"/>
              </a:rPr>
              <a:t>are common to all organizations:</a:t>
            </a:r>
          </a:p>
          <a:p>
            <a:pPr algn="just"/>
            <a:r>
              <a:rPr lang="en-US" sz="1400" dirty="0" smtClean="0">
                <a:latin typeface="Times New Roman" panose="02020603050405020304" pitchFamily="18" charset="0"/>
                <a:cs typeface="Times New Roman" panose="02020603050405020304" pitchFamily="18" charset="0"/>
              </a:rPr>
              <a:t>1. </a:t>
            </a:r>
            <a:r>
              <a:rPr lang="en-US" sz="1400" b="1" dirty="0">
                <a:latin typeface="Times New Roman" panose="02020603050405020304" pitchFamily="18" charset="0"/>
                <a:cs typeface="Times New Roman" panose="02020603050405020304" pitchFamily="18" charset="0"/>
              </a:rPr>
              <a:t>Project </a:t>
            </a:r>
            <a:r>
              <a:rPr lang="en-US" sz="1400" b="1" dirty="0" smtClean="0">
                <a:latin typeface="Times New Roman" panose="02020603050405020304" pitchFamily="18" charset="0"/>
                <a:cs typeface="Times New Roman" panose="02020603050405020304" pitchFamily="18" charset="0"/>
              </a:rPr>
              <a:t>planning  </a:t>
            </a:r>
            <a:r>
              <a:rPr lang="en-US" sz="1400" dirty="0" smtClean="0">
                <a:latin typeface="Times New Roman" panose="02020603050405020304" pitchFamily="18" charset="0"/>
                <a:cs typeface="Times New Roman" panose="02020603050405020304" pitchFamily="18" charset="0"/>
              </a:rPr>
              <a:t> </a:t>
            </a:r>
            <a:r>
              <a:rPr lang="en-US" sz="1400" dirty="0">
                <a:latin typeface="Times New Roman" panose="02020603050405020304" pitchFamily="18" charset="0"/>
                <a:cs typeface="Times New Roman" panose="02020603050405020304" pitchFamily="18" charset="0"/>
              </a:rPr>
              <a:t>Project managers </a:t>
            </a:r>
            <a:r>
              <a:rPr lang="en-US" sz="1400" b="1" dirty="0">
                <a:latin typeface="Times New Roman" panose="02020603050405020304" pitchFamily="18" charset="0"/>
                <a:cs typeface="Times New Roman" panose="02020603050405020304" pitchFamily="18" charset="0"/>
              </a:rPr>
              <a:t>are </a:t>
            </a:r>
            <a:r>
              <a:rPr lang="en-US" sz="1400" dirty="0">
                <a:latin typeface="Times New Roman" panose="02020603050405020304" pitchFamily="18" charset="0"/>
                <a:cs typeface="Times New Roman" panose="02020603050405020304" pitchFamily="18" charset="0"/>
              </a:rPr>
              <a:t>responsible for </a:t>
            </a:r>
            <a:r>
              <a:rPr lang="en-US" sz="1400" b="1" dirty="0">
                <a:latin typeface="Times New Roman" panose="02020603050405020304" pitchFamily="18" charset="0"/>
                <a:cs typeface="Times New Roman" panose="02020603050405020304" pitchFamily="18" charset="0"/>
              </a:rPr>
              <a:t>planning, estimating, and scheduling project development and assigning people to tasks</a:t>
            </a:r>
            <a:r>
              <a:rPr lang="en-US" sz="1400" dirty="0">
                <a:latin typeface="Times New Roman" panose="02020603050405020304" pitchFamily="18" charset="0"/>
                <a:cs typeface="Times New Roman" panose="02020603050405020304" pitchFamily="18" charset="0"/>
              </a:rPr>
              <a:t>. They </a:t>
            </a:r>
            <a:r>
              <a:rPr lang="en-US" sz="1400" dirty="0" smtClean="0">
                <a:latin typeface="Times New Roman" panose="02020603050405020304" pitchFamily="18" charset="0"/>
                <a:cs typeface="Times New Roman" panose="02020603050405020304" pitchFamily="18" charset="0"/>
              </a:rPr>
              <a:t>supervise </a:t>
            </a:r>
            <a:r>
              <a:rPr lang="en-US" sz="1400" dirty="0">
                <a:latin typeface="Times New Roman" panose="02020603050405020304" pitchFamily="18" charset="0"/>
                <a:cs typeface="Times New Roman" panose="02020603050405020304" pitchFamily="18" charset="0"/>
              </a:rPr>
              <a:t>the work to ensure that it is carried out to the required standards, and they </a:t>
            </a:r>
            <a:r>
              <a:rPr lang="en-US" sz="1400" dirty="0" smtClean="0">
                <a:latin typeface="Times New Roman" panose="02020603050405020304" pitchFamily="18" charset="0"/>
                <a:cs typeface="Times New Roman" panose="02020603050405020304" pitchFamily="18" charset="0"/>
              </a:rPr>
              <a:t>monitor </a:t>
            </a:r>
            <a:r>
              <a:rPr lang="en-US" sz="1400" dirty="0">
                <a:latin typeface="Times New Roman" panose="02020603050405020304" pitchFamily="18" charset="0"/>
                <a:cs typeface="Times New Roman" panose="02020603050405020304" pitchFamily="18" charset="0"/>
              </a:rPr>
              <a:t>progress to check that the development is on time and within budget.</a:t>
            </a:r>
          </a:p>
          <a:p>
            <a:pPr marL="0" indent="0" algn="just">
              <a:buNone/>
            </a:pPr>
            <a:r>
              <a:rPr lang="en-US" sz="1400" dirty="0">
                <a:latin typeface="Times New Roman" panose="02020603050405020304" pitchFamily="18" charset="0"/>
                <a:cs typeface="Times New Roman" panose="02020603050405020304" pitchFamily="18" charset="0"/>
              </a:rPr>
              <a:t/>
            </a:r>
            <a:br>
              <a:rPr lang="en-US" sz="1400" dirty="0">
                <a:latin typeface="Times New Roman" panose="02020603050405020304" pitchFamily="18" charset="0"/>
                <a:cs typeface="Times New Roman" panose="02020603050405020304" pitchFamily="18" charset="0"/>
              </a:rPr>
            </a:br>
            <a:endParaRPr lang="en-US" sz="1400" dirty="0">
              <a:latin typeface="Times New Roman" panose="02020603050405020304" pitchFamily="18" charset="0"/>
              <a:cs typeface="Times New Roman" panose="02020603050405020304" pitchFamily="18" charset="0"/>
            </a:endParaRPr>
          </a:p>
          <a:p>
            <a:pPr algn="just"/>
            <a:r>
              <a:rPr lang="en-US" sz="1400" dirty="0">
                <a:latin typeface="Times New Roman" panose="02020603050405020304" pitchFamily="18" charset="0"/>
                <a:cs typeface="Times New Roman" panose="02020603050405020304" pitchFamily="18" charset="0"/>
              </a:rPr>
              <a:t>2. </a:t>
            </a:r>
            <a:r>
              <a:rPr lang="en-US" sz="1400" b="1" dirty="0">
                <a:latin typeface="Times New Roman" panose="02020603050405020304" pitchFamily="18" charset="0"/>
                <a:cs typeface="Times New Roman" panose="02020603050405020304" pitchFamily="18" charset="0"/>
              </a:rPr>
              <a:t>Risk management </a:t>
            </a:r>
            <a:r>
              <a:rPr lang="en-US" sz="1400" dirty="0">
                <a:latin typeface="Times New Roman" panose="02020603050405020304" pitchFamily="18" charset="0"/>
                <a:cs typeface="Times New Roman" panose="02020603050405020304" pitchFamily="18" charset="0"/>
              </a:rPr>
              <a:t>Project managers have </a:t>
            </a:r>
            <a:r>
              <a:rPr lang="en-US" sz="1400" b="1" dirty="0">
                <a:latin typeface="Times New Roman" panose="02020603050405020304" pitchFamily="18" charset="0"/>
                <a:cs typeface="Times New Roman" panose="02020603050405020304" pitchFamily="18" charset="0"/>
              </a:rPr>
              <a:t>to assess the risks that may affect a project, monitor these risks, and take action when problems arise.</a:t>
            </a:r>
          </a:p>
          <a:p>
            <a:pPr marL="0" indent="0" algn="just">
              <a:buNone/>
            </a:pPr>
            <a:r>
              <a:rPr lang="en-US" sz="1400" dirty="0">
                <a:latin typeface="Times New Roman" panose="02020603050405020304" pitchFamily="18" charset="0"/>
                <a:cs typeface="Times New Roman" panose="02020603050405020304" pitchFamily="18" charset="0"/>
              </a:rPr>
              <a:t/>
            </a:r>
            <a:br>
              <a:rPr lang="en-US" sz="1400" dirty="0">
                <a:latin typeface="Times New Roman" panose="02020603050405020304" pitchFamily="18" charset="0"/>
                <a:cs typeface="Times New Roman" panose="02020603050405020304" pitchFamily="18" charset="0"/>
              </a:rPr>
            </a:br>
            <a:endParaRPr lang="en-US" sz="1400" dirty="0">
              <a:latin typeface="Times New Roman" panose="02020603050405020304" pitchFamily="18" charset="0"/>
              <a:cs typeface="Times New Roman" panose="02020603050405020304" pitchFamily="18" charset="0"/>
            </a:endParaRPr>
          </a:p>
          <a:p>
            <a:pPr algn="just"/>
            <a:r>
              <a:rPr lang="en-US" sz="1400" dirty="0">
                <a:latin typeface="Times New Roman" panose="02020603050405020304" pitchFamily="18" charset="0"/>
                <a:cs typeface="Times New Roman" panose="02020603050405020304" pitchFamily="18" charset="0"/>
              </a:rPr>
              <a:t>3. </a:t>
            </a:r>
            <a:r>
              <a:rPr lang="en-US" sz="1400" b="1" dirty="0">
                <a:latin typeface="Times New Roman" panose="02020603050405020304" pitchFamily="18" charset="0"/>
                <a:cs typeface="Times New Roman" panose="02020603050405020304" pitchFamily="18" charset="0"/>
              </a:rPr>
              <a:t>People management </a:t>
            </a:r>
            <a:r>
              <a:rPr lang="en-US" sz="1400" dirty="0">
                <a:latin typeface="Times New Roman" panose="02020603050405020304" pitchFamily="18" charset="0"/>
                <a:cs typeface="Times New Roman" panose="02020603050405020304" pitchFamily="18" charset="0"/>
              </a:rPr>
              <a:t>Project managers are responsible for </a:t>
            </a:r>
            <a:r>
              <a:rPr lang="en-US" sz="1400" b="1" dirty="0">
                <a:latin typeface="Times New Roman" panose="02020603050405020304" pitchFamily="18" charset="0"/>
                <a:cs typeface="Times New Roman" panose="02020603050405020304" pitchFamily="18" charset="0"/>
              </a:rPr>
              <a:t>managing a team of people</a:t>
            </a:r>
            <a:r>
              <a:rPr lang="en-US" sz="1400" dirty="0">
                <a:latin typeface="Times New Roman" panose="02020603050405020304" pitchFamily="18" charset="0"/>
                <a:cs typeface="Times New Roman" panose="02020603050405020304" pitchFamily="18" charset="0"/>
              </a:rPr>
              <a:t>. They have to choose people for their team and establish ways of work </a:t>
            </a:r>
            <a:r>
              <a:rPr lang="en-US" sz="1400" dirty="0" err="1">
                <a:latin typeface="Times New Roman" panose="02020603050405020304" pitchFamily="18" charset="0"/>
                <a:cs typeface="Times New Roman" panose="02020603050405020304" pitchFamily="18" charset="0"/>
              </a:rPr>
              <a:t>ing</a:t>
            </a:r>
            <a:r>
              <a:rPr lang="en-US" sz="1400" dirty="0">
                <a:latin typeface="Times New Roman" panose="02020603050405020304" pitchFamily="18" charset="0"/>
                <a:cs typeface="Times New Roman" panose="02020603050405020304" pitchFamily="18" charset="0"/>
              </a:rPr>
              <a:t> that lead to effective team performance.</a:t>
            </a:r>
          </a:p>
          <a:p>
            <a:pPr marL="0" indent="0" algn="just">
              <a:buNone/>
            </a:pPr>
            <a:r>
              <a:rPr lang="en-US" sz="1400" dirty="0">
                <a:latin typeface="Times New Roman" panose="02020603050405020304" pitchFamily="18" charset="0"/>
                <a:cs typeface="Times New Roman" panose="02020603050405020304" pitchFamily="18" charset="0"/>
              </a:rPr>
              <a:t/>
            </a:r>
            <a:br>
              <a:rPr lang="en-US" sz="1400" dirty="0">
                <a:latin typeface="Times New Roman" panose="02020603050405020304" pitchFamily="18" charset="0"/>
                <a:cs typeface="Times New Roman" panose="02020603050405020304" pitchFamily="18" charset="0"/>
              </a:rPr>
            </a:br>
            <a:endParaRPr lang="en-US" sz="1400" dirty="0">
              <a:latin typeface="Times New Roman" panose="02020603050405020304" pitchFamily="18" charset="0"/>
              <a:cs typeface="Times New Roman" panose="02020603050405020304" pitchFamily="18" charset="0"/>
            </a:endParaRPr>
          </a:p>
          <a:p>
            <a:pPr algn="just"/>
            <a:r>
              <a:rPr lang="en-US" sz="1400" dirty="0">
                <a:latin typeface="Times New Roman" panose="02020603050405020304" pitchFamily="18" charset="0"/>
                <a:cs typeface="Times New Roman" panose="02020603050405020304" pitchFamily="18" charset="0"/>
              </a:rPr>
              <a:t>4</a:t>
            </a:r>
            <a:r>
              <a:rPr lang="en-US" sz="1400" b="1" dirty="0">
                <a:latin typeface="Times New Roman" panose="02020603050405020304" pitchFamily="18" charset="0"/>
                <a:cs typeface="Times New Roman" panose="02020603050405020304" pitchFamily="18" charset="0"/>
              </a:rPr>
              <a:t>. Reporting </a:t>
            </a:r>
            <a:r>
              <a:rPr lang="en-US" sz="1400" dirty="0">
                <a:latin typeface="Times New Roman" panose="02020603050405020304" pitchFamily="18" charset="0"/>
                <a:cs typeface="Times New Roman" panose="02020603050405020304" pitchFamily="18" charset="0"/>
              </a:rPr>
              <a:t>Project managers are usually responsible for </a:t>
            </a:r>
            <a:r>
              <a:rPr lang="en-US" sz="1400" b="1" dirty="0">
                <a:latin typeface="Times New Roman" panose="02020603050405020304" pitchFamily="18" charset="0"/>
                <a:cs typeface="Times New Roman" panose="02020603050405020304" pitchFamily="18" charset="0"/>
              </a:rPr>
              <a:t>reporting on the progress of a project to customers and to the managers of the company developing the software.</a:t>
            </a:r>
            <a:r>
              <a:rPr lang="en-US" sz="1400" dirty="0">
                <a:latin typeface="Times New Roman" panose="02020603050405020304" pitchFamily="18" charset="0"/>
                <a:cs typeface="Times New Roman" panose="02020603050405020304" pitchFamily="18" charset="0"/>
              </a:rPr>
              <a:t> They have to be able to communicate at a range of levels, from detailed technical information to management summaries. They have to write concise, coherent documents that abstract critical information from detailed project" reports. They must be able to present this information during progress reviews.</a:t>
            </a:r>
          </a:p>
          <a:p>
            <a:pPr algn="just"/>
            <a:r>
              <a:rPr lang="en-US" sz="1400" dirty="0">
                <a:latin typeface="Times New Roman" panose="02020603050405020304" pitchFamily="18" charset="0"/>
                <a:cs typeface="Times New Roman" panose="02020603050405020304" pitchFamily="18" charset="0"/>
              </a:rPr>
              <a:t/>
            </a:r>
            <a:br>
              <a:rPr lang="en-US" sz="1400" dirty="0">
                <a:latin typeface="Times New Roman" panose="02020603050405020304" pitchFamily="18" charset="0"/>
                <a:cs typeface="Times New Roman" panose="02020603050405020304" pitchFamily="18" charset="0"/>
              </a:rPr>
            </a:br>
            <a:endParaRPr lang="en-US" sz="1400" dirty="0">
              <a:latin typeface="Times New Roman" panose="02020603050405020304" pitchFamily="18" charset="0"/>
              <a:cs typeface="Times New Roman" panose="02020603050405020304" pitchFamily="18" charset="0"/>
            </a:endParaRPr>
          </a:p>
          <a:p>
            <a:pPr algn="just"/>
            <a:r>
              <a:rPr lang="en-US" sz="1400" dirty="0">
                <a:latin typeface="Times New Roman" panose="02020603050405020304" pitchFamily="18" charset="0"/>
                <a:cs typeface="Times New Roman" panose="02020603050405020304" pitchFamily="18" charset="0"/>
              </a:rPr>
              <a:t>5</a:t>
            </a:r>
            <a:r>
              <a:rPr lang="en-US" sz="1400" b="1" dirty="0">
                <a:latin typeface="Times New Roman" panose="02020603050405020304" pitchFamily="18" charset="0"/>
                <a:cs typeface="Times New Roman" panose="02020603050405020304" pitchFamily="18" charset="0"/>
              </a:rPr>
              <a:t>. Proposal writing The first stage</a:t>
            </a:r>
            <a:r>
              <a:rPr lang="en-US" sz="1400" dirty="0">
                <a:latin typeface="Times New Roman" panose="02020603050405020304" pitchFamily="18" charset="0"/>
                <a:cs typeface="Times New Roman" panose="02020603050405020304" pitchFamily="18" charset="0"/>
              </a:rPr>
              <a:t> in a software project may involve </a:t>
            </a:r>
            <a:r>
              <a:rPr lang="en-US" sz="1400" b="1" dirty="0">
                <a:latin typeface="Times New Roman" panose="02020603050405020304" pitchFamily="18" charset="0"/>
                <a:cs typeface="Times New Roman" panose="02020603050405020304" pitchFamily="18" charset="0"/>
              </a:rPr>
              <a:t>writing a proposal to win a contract to carry out an item of work</a:t>
            </a:r>
            <a:r>
              <a:rPr lang="en-US" sz="1400" dirty="0">
                <a:latin typeface="Times New Roman" panose="02020603050405020304" pitchFamily="18" charset="0"/>
                <a:cs typeface="Times New Roman" panose="02020603050405020304" pitchFamily="18" charset="0"/>
              </a:rPr>
              <a:t>. The proposal describes the objectives of the project and how it will be carried out. It usually includes cost and schedule estimates and justifies why the project contract should be awarded to a particular organization or team. Proposal writing is a critical task as the survival of many software companies depends on having enough </a:t>
            </a:r>
            <a:r>
              <a:rPr lang="en-US" sz="1400" dirty="0" smtClean="0">
                <a:latin typeface="Times New Roman" panose="02020603050405020304" pitchFamily="18" charset="0"/>
                <a:cs typeface="Times New Roman" panose="02020603050405020304" pitchFamily="18" charset="0"/>
              </a:rPr>
              <a:t>proposals </a:t>
            </a:r>
            <a:r>
              <a:rPr lang="en-US" sz="1400" dirty="0">
                <a:latin typeface="Times New Roman" panose="02020603050405020304" pitchFamily="18" charset="0"/>
                <a:cs typeface="Times New Roman" panose="02020603050405020304" pitchFamily="18" charset="0"/>
              </a:rPr>
              <a:t>accepted and contracts awarded.</a:t>
            </a:r>
          </a:p>
          <a:p>
            <a:pPr algn="just"/>
            <a:r>
              <a:rPr lang="en-US" sz="1400" dirty="0">
                <a:latin typeface="Times New Roman" panose="02020603050405020304" pitchFamily="18" charset="0"/>
                <a:cs typeface="Times New Roman" panose="02020603050405020304" pitchFamily="18" charset="0"/>
              </a:rPr>
              <a:t/>
            </a:r>
            <a:br>
              <a:rPr lang="en-US" sz="1400" dirty="0">
                <a:latin typeface="Times New Roman" panose="02020603050405020304" pitchFamily="18" charset="0"/>
                <a:cs typeface="Times New Roman" panose="02020603050405020304" pitchFamily="18" charset="0"/>
              </a:rPr>
            </a:br>
            <a:endParaRPr lang="en-US" sz="1400" dirty="0">
              <a:latin typeface="Times New Roman" panose="02020603050405020304" pitchFamily="18" charset="0"/>
              <a:cs typeface="Times New Roman" panose="02020603050405020304" pitchFamily="18" charset="0"/>
            </a:endParaRPr>
          </a:p>
          <a:p>
            <a:pPr algn="just"/>
            <a:r>
              <a:rPr lang="en-US" sz="1400" dirty="0">
                <a:latin typeface="Times New Roman" panose="02020603050405020304" pitchFamily="18" charset="0"/>
                <a:cs typeface="Times New Roman" panose="02020603050405020304" pitchFamily="18" charset="0"/>
              </a:rPr>
              <a:t/>
            </a:r>
            <a:br>
              <a:rPr lang="en-US" sz="1400" dirty="0">
                <a:latin typeface="Times New Roman" panose="02020603050405020304" pitchFamily="18" charset="0"/>
                <a:cs typeface="Times New Roman" panose="02020603050405020304" pitchFamily="18" charset="0"/>
              </a:rPr>
            </a:br>
            <a:endParaRPr lang="en-US" sz="1400" dirty="0">
              <a:latin typeface="Times New Roman" panose="02020603050405020304" pitchFamily="18" charset="0"/>
              <a:cs typeface="Times New Roman" panose="02020603050405020304" pitchFamily="18" charset="0"/>
            </a:endParaRPr>
          </a:p>
          <a:p>
            <a:pPr algn="just"/>
            <a:endParaRPr lang="en-US"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9686868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14400"/>
          </a:xfrm>
        </p:spPr>
        <p:txBody>
          <a:bodyPr>
            <a:normAutofit fontScale="90000"/>
          </a:bodyPr>
          <a:lstStyle/>
          <a:p>
            <a:pPr algn="l"/>
            <a:r>
              <a:rPr lang="en-US" sz="3600" dirty="0" smtClean="0">
                <a:latin typeface="Times New Roman" panose="02020603050405020304" pitchFamily="18" charset="0"/>
                <a:cs typeface="Times New Roman" panose="02020603050405020304" pitchFamily="18" charset="0"/>
              </a:rPr>
              <a:t>2.3 </a:t>
            </a:r>
            <a:r>
              <a:rPr lang="en-US" sz="3600" dirty="0">
                <a:latin typeface="Times New Roman" panose="02020603050405020304" pitchFamily="18" charset="0"/>
                <a:cs typeface="Times New Roman" panose="02020603050405020304" pitchFamily="18" charset="0"/>
              </a:rPr>
              <a:t>Group organization</a:t>
            </a:r>
            <a:r>
              <a:rPr lang="en-US" dirty="0"/>
              <a:t/>
            </a:r>
            <a:br>
              <a:rPr lang="en-US" dirty="0"/>
            </a:br>
            <a:endParaRPr lang="en-US" dirty="0"/>
          </a:p>
        </p:txBody>
      </p:sp>
      <p:sp>
        <p:nvSpPr>
          <p:cNvPr id="3" name="Content Placeholder 2"/>
          <p:cNvSpPr>
            <a:spLocks noGrp="1"/>
          </p:cNvSpPr>
          <p:nvPr>
            <p:ph idx="1"/>
          </p:nvPr>
        </p:nvSpPr>
        <p:spPr/>
        <p:txBody>
          <a:bodyPr/>
          <a:lstStyle/>
          <a:p>
            <a:pPr marL="0" indent="0">
              <a:buNone/>
            </a:pPr>
            <a:endParaRPr lang="en-US" dirty="0"/>
          </a:p>
        </p:txBody>
      </p:sp>
      <p:sp>
        <p:nvSpPr>
          <p:cNvPr id="5" name="Rectangle 4"/>
          <p:cNvSpPr/>
          <p:nvPr/>
        </p:nvSpPr>
        <p:spPr>
          <a:xfrm>
            <a:off x="599048" y="914400"/>
            <a:ext cx="8163952" cy="5355312"/>
          </a:xfrm>
          <a:prstGeom prst="rect">
            <a:avLst/>
          </a:prstGeom>
        </p:spPr>
        <p:txBody>
          <a:bodyPr wrap="square">
            <a:spAutoFit/>
          </a:bodyPr>
          <a:lstStyle/>
          <a:p>
            <a:pPr algn="just"/>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way a group </a:t>
            </a:r>
            <a:r>
              <a:rPr lang="en-US" b="1" dirty="0">
                <a:latin typeface="Times New Roman" panose="02020603050405020304" pitchFamily="18" charset="0"/>
                <a:cs typeface="Times New Roman" panose="02020603050405020304" pitchFamily="18" charset="0"/>
              </a:rPr>
              <a:t>is organized affects the group’s decisions,</a:t>
            </a:r>
            <a:r>
              <a:rPr lang="en-US" dirty="0">
                <a:latin typeface="Times New Roman" panose="02020603050405020304" pitchFamily="18" charset="0"/>
                <a:cs typeface="Times New Roman" panose="02020603050405020304" pitchFamily="18" charset="0"/>
              </a:rPr>
              <a:t> the </a:t>
            </a:r>
            <a:r>
              <a:rPr lang="en-US" b="1" dirty="0">
                <a:latin typeface="Times New Roman" panose="02020603050405020304" pitchFamily="18" charset="0"/>
                <a:cs typeface="Times New Roman" panose="02020603050405020304" pitchFamily="18" charset="0"/>
              </a:rPr>
              <a:t>ways information </a:t>
            </a:r>
            <a:r>
              <a:rPr lang="en-US" b="1" dirty="0" smtClean="0">
                <a:latin typeface="Times New Roman" panose="02020603050405020304" pitchFamily="18" charset="0"/>
                <a:cs typeface="Times New Roman" panose="02020603050405020304" pitchFamily="18" charset="0"/>
              </a:rPr>
              <a:t>is  exchanged</a:t>
            </a:r>
            <a:r>
              <a:rPr lang="en-US" dirty="0">
                <a:latin typeface="Times New Roman" panose="02020603050405020304" pitchFamily="18" charset="0"/>
                <a:cs typeface="Times New Roman" panose="02020603050405020304" pitchFamily="18" charset="0"/>
              </a:rPr>
              <a:t>, and </a:t>
            </a:r>
            <a:r>
              <a:rPr lang="en-US" b="1" dirty="0">
                <a:latin typeface="Times New Roman" panose="02020603050405020304" pitchFamily="18" charset="0"/>
                <a:cs typeface="Times New Roman" panose="02020603050405020304" pitchFamily="18" charset="0"/>
              </a:rPr>
              <a:t>the interactions between the development group and external </a:t>
            </a:r>
            <a:r>
              <a:rPr lang="en-US" b="1" dirty="0" smtClean="0">
                <a:latin typeface="Times New Roman" panose="02020603050405020304" pitchFamily="18" charset="0"/>
                <a:cs typeface="Times New Roman" panose="02020603050405020304" pitchFamily="18" charset="0"/>
              </a:rPr>
              <a:t>project stakeholders</a:t>
            </a:r>
            <a:r>
              <a:rPr lang="en-US" dirty="0">
                <a:latin typeface="Times New Roman" panose="02020603050405020304" pitchFamily="18" charset="0"/>
                <a:cs typeface="Times New Roman" panose="02020603050405020304" pitchFamily="18" charset="0"/>
              </a:rPr>
              <a:t>. Important organizational questions for project managers include </a:t>
            </a:r>
            <a:r>
              <a:rPr lang="en-US" dirty="0" smtClean="0">
                <a:latin typeface="Times New Roman" panose="02020603050405020304" pitchFamily="18" charset="0"/>
                <a:cs typeface="Times New Roman" panose="02020603050405020304" pitchFamily="18" charset="0"/>
              </a:rPr>
              <a:t>the following:</a:t>
            </a:r>
          </a:p>
          <a:p>
            <a:pPr algn="just"/>
            <a:endParaRPr lang="en-US" dirty="0">
              <a:latin typeface="Times New Roman" panose="02020603050405020304" pitchFamily="18" charset="0"/>
              <a:cs typeface="Times New Roman" panose="02020603050405020304" pitchFamily="18" charset="0"/>
            </a:endParaRPr>
          </a:p>
          <a:p>
            <a:pPr marL="342900" indent="-342900" algn="just">
              <a:buAutoNum type="arabicPeriod"/>
            </a:pPr>
            <a:r>
              <a:rPr lang="en-US" b="1" dirty="0" smtClean="0">
                <a:latin typeface="Times New Roman" panose="02020603050405020304" pitchFamily="18" charset="0"/>
                <a:cs typeface="Times New Roman" panose="02020603050405020304" pitchFamily="18" charset="0"/>
              </a:rPr>
              <a:t>Should </a:t>
            </a:r>
            <a:r>
              <a:rPr lang="en-US" b="1" dirty="0">
                <a:latin typeface="Times New Roman" panose="02020603050405020304" pitchFamily="18" charset="0"/>
                <a:cs typeface="Times New Roman" panose="02020603050405020304" pitchFamily="18" charset="0"/>
              </a:rPr>
              <a:t>the project manager be the technical leader of the group</a:t>
            </a:r>
            <a:r>
              <a:rPr lang="en-US" b="1" dirty="0" smtClean="0">
                <a:latin typeface="Times New Roman" panose="02020603050405020304" pitchFamily="18" charset="0"/>
                <a:cs typeface="Times New Roman" panose="02020603050405020304" pitchFamily="18" charset="0"/>
              </a:rPr>
              <a:t>?</a:t>
            </a:r>
          </a:p>
          <a:p>
            <a:pPr algn="just"/>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The </a:t>
            </a:r>
            <a:r>
              <a:rPr lang="en-US" dirty="0" smtClean="0">
                <a:latin typeface="Times New Roman" panose="02020603050405020304" pitchFamily="18" charset="0"/>
                <a:cs typeface="Times New Roman" panose="02020603050405020304" pitchFamily="18" charset="0"/>
              </a:rPr>
              <a:t>technical  leader </a:t>
            </a:r>
            <a:r>
              <a:rPr lang="en-US" dirty="0">
                <a:latin typeface="Times New Roman" panose="02020603050405020304" pitchFamily="18" charset="0"/>
                <a:cs typeface="Times New Roman" panose="02020603050405020304" pitchFamily="18" charset="0"/>
              </a:rPr>
              <a:t>or system architect is responsible for the critical technical decisions </a:t>
            </a:r>
            <a:r>
              <a:rPr lang="en-US" dirty="0" smtClean="0">
                <a:latin typeface="Times New Roman" panose="02020603050405020304" pitchFamily="18" charset="0"/>
                <a:cs typeface="Times New Roman" panose="02020603050405020304" pitchFamily="18" charset="0"/>
              </a:rPr>
              <a:t>made during </a:t>
            </a:r>
            <a:r>
              <a:rPr lang="en-US" dirty="0">
                <a:latin typeface="Times New Roman" panose="02020603050405020304" pitchFamily="18" charset="0"/>
                <a:cs typeface="Times New Roman" panose="02020603050405020304" pitchFamily="18" charset="0"/>
              </a:rPr>
              <a:t>software development</a:t>
            </a:r>
            <a:r>
              <a:rPr lang="en-US" dirty="0" smtClean="0">
                <a:latin typeface="Times New Roman" panose="02020603050405020304" pitchFamily="18" charset="0"/>
                <a:cs typeface="Times New Roman" panose="02020603050405020304" pitchFamily="18" charset="0"/>
              </a:rPr>
              <a:t>.</a:t>
            </a:r>
          </a:p>
          <a:p>
            <a:pPr algn="just"/>
            <a:endParaRPr lang="en-US" dirty="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2. </a:t>
            </a:r>
            <a:r>
              <a:rPr lang="en-US" b="1" dirty="0">
                <a:latin typeface="Times New Roman" panose="02020603050405020304" pitchFamily="18" charset="0"/>
                <a:cs typeface="Times New Roman" panose="02020603050405020304" pitchFamily="18" charset="0"/>
              </a:rPr>
              <a:t>Who will be involved in making critical technical decisions, and how will these</a:t>
            </a:r>
          </a:p>
          <a:p>
            <a:pPr algn="just"/>
            <a:r>
              <a:rPr lang="en-US" b="1" dirty="0">
                <a:latin typeface="Times New Roman" panose="02020603050405020304" pitchFamily="18" charset="0"/>
                <a:cs typeface="Times New Roman" panose="02020603050405020304" pitchFamily="18" charset="0"/>
              </a:rPr>
              <a:t>decisions be made</a:t>
            </a:r>
            <a:r>
              <a:rPr lang="en-US" b="1" dirty="0" smtClean="0">
                <a:latin typeface="Times New Roman" panose="02020603050405020304" pitchFamily="18" charset="0"/>
                <a:cs typeface="Times New Roman" panose="02020603050405020304" pitchFamily="18" charset="0"/>
              </a:rPr>
              <a:t>?</a:t>
            </a:r>
            <a:r>
              <a:rPr lang="en-US" b="1" dirty="0">
                <a:latin typeface="Times New Roman" panose="02020603050405020304" pitchFamily="18" charset="0"/>
                <a:cs typeface="Times New Roman" panose="02020603050405020304" pitchFamily="18" charset="0"/>
              </a:rPr>
              <a:t>	</a:t>
            </a:r>
            <a:r>
              <a:rPr lang="en-US" b="1" dirty="0" smtClean="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Will decisions be made by the system architect or the </a:t>
            </a:r>
            <a:r>
              <a:rPr lang="en-US" b="1" dirty="0" smtClean="0">
                <a:latin typeface="Times New Roman" panose="02020603050405020304" pitchFamily="18" charset="0"/>
                <a:cs typeface="Times New Roman" panose="02020603050405020304" pitchFamily="18" charset="0"/>
              </a:rPr>
              <a:t>project manager </a:t>
            </a:r>
            <a:r>
              <a:rPr lang="en-US" b="1" dirty="0">
                <a:latin typeface="Times New Roman" panose="02020603050405020304" pitchFamily="18" charset="0"/>
                <a:cs typeface="Times New Roman" panose="02020603050405020304" pitchFamily="18" charset="0"/>
              </a:rPr>
              <a:t>or by reaching consensus among a wider range of team members</a:t>
            </a:r>
            <a:r>
              <a:rPr lang="en-US" b="1" dirty="0" smtClean="0">
                <a:latin typeface="Times New Roman" panose="02020603050405020304" pitchFamily="18" charset="0"/>
                <a:cs typeface="Times New Roman" panose="02020603050405020304" pitchFamily="18" charset="0"/>
              </a:rPr>
              <a:t>?</a:t>
            </a:r>
          </a:p>
          <a:p>
            <a:pPr algn="just"/>
            <a:endParaRPr lang="en-US" b="1" dirty="0">
              <a:latin typeface="Times New Roman" panose="02020603050405020304" pitchFamily="18" charset="0"/>
              <a:cs typeface="Times New Roman" panose="02020603050405020304" pitchFamily="18" charset="0"/>
            </a:endParaRPr>
          </a:p>
          <a:p>
            <a:pPr algn="just"/>
            <a:r>
              <a:rPr lang="en-US" b="1" dirty="0">
                <a:latin typeface="Times New Roman" panose="02020603050405020304" pitchFamily="18" charset="0"/>
                <a:cs typeface="Times New Roman" panose="02020603050405020304" pitchFamily="18" charset="0"/>
              </a:rPr>
              <a:t>3. How will interactions with external stakeholders and senior company management</a:t>
            </a:r>
          </a:p>
          <a:p>
            <a:pPr algn="just"/>
            <a:r>
              <a:rPr lang="en-US" b="1" dirty="0">
                <a:latin typeface="Times New Roman" panose="02020603050405020304" pitchFamily="18" charset="0"/>
                <a:cs typeface="Times New Roman" panose="02020603050405020304" pitchFamily="18" charset="0"/>
              </a:rPr>
              <a:t>be handled</a:t>
            </a:r>
            <a:r>
              <a:rPr lang="en-US" b="1" dirty="0" smtClean="0">
                <a:latin typeface="Times New Roman" panose="02020603050405020304" pitchFamily="18" charset="0"/>
                <a:cs typeface="Times New Roman" panose="02020603050405020304" pitchFamily="18" charset="0"/>
              </a:rPr>
              <a:t>?</a:t>
            </a:r>
          </a:p>
          <a:p>
            <a:pPr algn="just"/>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In many cases, the project manager will be responsible for these</a:t>
            </a:r>
          </a:p>
          <a:p>
            <a:pPr algn="just"/>
            <a:r>
              <a:rPr lang="en-US" dirty="0">
                <a:latin typeface="Times New Roman" panose="02020603050405020304" pitchFamily="18" charset="0"/>
                <a:cs typeface="Times New Roman" panose="02020603050405020304" pitchFamily="18" charset="0"/>
              </a:rPr>
              <a:t>interactions, assisted by the system architect if there is one</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4892690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685800"/>
            <a:ext cx="8229600" cy="4525963"/>
          </a:xfrm>
        </p:spPr>
        <p:txBody>
          <a:bodyPr/>
          <a:lstStyle/>
          <a:p>
            <a:pPr marL="0" indent="0">
              <a:buNone/>
            </a:pPr>
            <a:endParaRPr lang="en-US" dirty="0"/>
          </a:p>
        </p:txBody>
      </p:sp>
      <p:sp>
        <p:nvSpPr>
          <p:cNvPr id="4" name="Rectangle 3"/>
          <p:cNvSpPr/>
          <p:nvPr/>
        </p:nvSpPr>
        <p:spPr>
          <a:xfrm>
            <a:off x="669388" y="685800"/>
            <a:ext cx="7772400" cy="2585323"/>
          </a:xfrm>
          <a:prstGeom prst="rect">
            <a:avLst/>
          </a:prstGeom>
        </p:spPr>
        <p:txBody>
          <a:bodyPr wrap="square">
            <a:spAutoFit/>
          </a:bodyPr>
          <a:lstStyle/>
          <a:p>
            <a:pPr algn="just"/>
            <a:r>
              <a:rPr lang="en-US" dirty="0">
                <a:latin typeface="Times New Roman" panose="02020603050405020304" pitchFamily="18" charset="0"/>
                <a:cs typeface="Times New Roman" panose="02020603050405020304" pitchFamily="18" charset="0"/>
              </a:rPr>
              <a:t>4. </a:t>
            </a:r>
            <a:r>
              <a:rPr lang="en-US" b="1" dirty="0">
                <a:latin typeface="Times New Roman" panose="02020603050405020304" pitchFamily="18" charset="0"/>
                <a:cs typeface="Times New Roman" panose="02020603050405020304" pitchFamily="18" charset="0"/>
              </a:rPr>
              <a:t>How can groups integrate people who are not co-located</a:t>
            </a:r>
            <a:r>
              <a:rPr lang="en-US" b="1" dirty="0" smtClean="0">
                <a:latin typeface="Times New Roman" panose="02020603050405020304" pitchFamily="18" charset="0"/>
                <a:cs typeface="Times New Roman" panose="02020603050405020304" pitchFamily="18" charset="0"/>
              </a:rPr>
              <a:t>?</a:t>
            </a:r>
          </a:p>
          <a:p>
            <a:pPr algn="just"/>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It is now common </a:t>
            </a:r>
            <a:r>
              <a:rPr lang="en-US" dirty="0" smtClean="0">
                <a:latin typeface="Times New Roman" panose="02020603050405020304" pitchFamily="18" charset="0"/>
                <a:cs typeface="Times New Roman" panose="02020603050405020304" pitchFamily="18" charset="0"/>
              </a:rPr>
              <a:t>for groups </a:t>
            </a:r>
            <a:r>
              <a:rPr lang="en-US" dirty="0">
                <a:latin typeface="Times New Roman" panose="02020603050405020304" pitchFamily="18" charset="0"/>
                <a:cs typeface="Times New Roman" panose="02020603050405020304" pitchFamily="18" charset="0"/>
              </a:rPr>
              <a:t>to include members from different organizations and for people to </a:t>
            </a:r>
            <a:r>
              <a:rPr lang="en-US" dirty="0" smtClean="0">
                <a:latin typeface="Times New Roman" panose="02020603050405020304" pitchFamily="18" charset="0"/>
                <a:cs typeface="Times New Roman" panose="02020603050405020304" pitchFamily="18" charset="0"/>
              </a:rPr>
              <a:t>work from </a:t>
            </a:r>
            <a:r>
              <a:rPr lang="en-US" dirty="0">
                <a:latin typeface="Times New Roman" panose="02020603050405020304" pitchFamily="18" charset="0"/>
                <a:cs typeface="Times New Roman" panose="02020603050405020304" pitchFamily="18" charset="0"/>
              </a:rPr>
              <a:t>home as well as in a shared office. This change has to be considered </a:t>
            </a:r>
            <a:r>
              <a:rPr lang="en-US" dirty="0" smtClean="0">
                <a:latin typeface="Times New Roman" panose="02020603050405020304" pitchFamily="18" charset="0"/>
                <a:cs typeface="Times New Roman" panose="02020603050405020304" pitchFamily="18" charset="0"/>
              </a:rPr>
              <a:t>in group </a:t>
            </a:r>
            <a:r>
              <a:rPr lang="en-US" dirty="0">
                <a:latin typeface="Times New Roman" panose="02020603050405020304" pitchFamily="18" charset="0"/>
                <a:cs typeface="Times New Roman" panose="02020603050405020304" pitchFamily="18" charset="0"/>
              </a:rPr>
              <a:t>decision-making processes.</a:t>
            </a:r>
          </a:p>
          <a:p>
            <a:pPr algn="just"/>
            <a:r>
              <a:rPr lang="en-US" dirty="0">
                <a:latin typeface="Times New Roman" panose="02020603050405020304" pitchFamily="18" charset="0"/>
                <a:cs typeface="Times New Roman" panose="02020603050405020304" pitchFamily="18" charset="0"/>
              </a:rPr>
              <a:t>5. </a:t>
            </a:r>
            <a:r>
              <a:rPr lang="en-US" b="1" dirty="0">
                <a:latin typeface="Times New Roman" panose="02020603050405020304" pitchFamily="18" charset="0"/>
                <a:cs typeface="Times New Roman" panose="02020603050405020304" pitchFamily="18" charset="0"/>
              </a:rPr>
              <a:t>How can knowledge be shared across the group? </a:t>
            </a:r>
            <a:endParaRPr lang="en-US" b="1" dirty="0" smtClean="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Group </a:t>
            </a:r>
            <a:r>
              <a:rPr lang="en-US" dirty="0">
                <a:latin typeface="Times New Roman" panose="02020603050405020304" pitchFamily="18" charset="0"/>
                <a:cs typeface="Times New Roman" panose="02020603050405020304" pitchFamily="18" charset="0"/>
              </a:rPr>
              <a:t>organization </a:t>
            </a:r>
            <a:r>
              <a:rPr lang="en-US" dirty="0" smtClean="0">
                <a:latin typeface="Times New Roman" panose="02020603050405020304" pitchFamily="18" charset="0"/>
                <a:cs typeface="Times New Roman" panose="02020603050405020304" pitchFamily="18" charset="0"/>
              </a:rPr>
              <a:t>affects information </a:t>
            </a:r>
            <a:r>
              <a:rPr lang="en-US" dirty="0">
                <a:latin typeface="Times New Roman" panose="02020603050405020304" pitchFamily="18" charset="0"/>
                <a:cs typeface="Times New Roman" panose="02020603050405020304" pitchFamily="18" charset="0"/>
              </a:rPr>
              <a:t>sharing as certain methods of organization are better for </a:t>
            </a:r>
            <a:r>
              <a:rPr lang="en-US" dirty="0" smtClean="0">
                <a:latin typeface="Times New Roman" panose="02020603050405020304" pitchFamily="18" charset="0"/>
                <a:cs typeface="Times New Roman" panose="02020603050405020304" pitchFamily="18" charset="0"/>
              </a:rPr>
              <a:t>sharing than </a:t>
            </a:r>
            <a:r>
              <a:rPr lang="en-US" dirty="0">
                <a:latin typeface="Times New Roman" panose="02020603050405020304" pitchFamily="18" charset="0"/>
                <a:cs typeface="Times New Roman" panose="02020603050405020304" pitchFamily="18" charset="0"/>
              </a:rPr>
              <a:t>others. However, you should avoid too much information sharing as </a:t>
            </a:r>
            <a:r>
              <a:rPr lang="en-US" dirty="0" smtClean="0">
                <a:latin typeface="Times New Roman" panose="02020603050405020304" pitchFamily="18" charset="0"/>
                <a:cs typeface="Times New Roman" panose="02020603050405020304" pitchFamily="18" charset="0"/>
              </a:rPr>
              <a:t>people become </a:t>
            </a:r>
            <a:r>
              <a:rPr lang="en-US" dirty="0">
                <a:latin typeface="Times New Roman" panose="02020603050405020304" pitchFamily="18" charset="0"/>
                <a:cs typeface="Times New Roman" panose="02020603050405020304" pitchFamily="18" charset="0"/>
              </a:rPr>
              <a:t>overloaded and excessive information distracts them from their work.</a:t>
            </a:r>
          </a:p>
        </p:txBody>
      </p:sp>
    </p:spTree>
    <p:extLst>
      <p:ext uri="{BB962C8B-B14F-4D97-AF65-F5344CB8AC3E}">
        <p14:creationId xmlns:p14="http://schemas.microsoft.com/office/powerpoint/2010/main" val="104907923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457200"/>
            <a:ext cx="8229600" cy="5562600"/>
          </a:xfrm>
        </p:spPr>
        <p:txBody>
          <a:bodyPr>
            <a:noAutofit/>
          </a:bodyPr>
          <a:lstStyle/>
          <a:p>
            <a:pPr algn="just">
              <a:buFont typeface="Wingdings" panose="05000000000000000000" pitchFamily="2" charset="2"/>
              <a:buChar char="Ø"/>
            </a:pPr>
            <a:r>
              <a:rPr lang="en-US" sz="1600" dirty="0" smtClean="0">
                <a:latin typeface="Times New Roman" panose="02020603050405020304" pitchFamily="18" charset="0"/>
                <a:cs typeface="Times New Roman" panose="02020603050405020304" pitchFamily="18" charset="0"/>
              </a:rPr>
              <a:t> </a:t>
            </a:r>
            <a:r>
              <a:rPr lang="en-US" sz="1600" b="1" dirty="0" smtClean="0">
                <a:latin typeface="Times New Roman" panose="02020603050405020304" pitchFamily="18" charset="0"/>
                <a:cs typeface="Times New Roman" panose="02020603050405020304" pitchFamily="18" charset="0"/>
              </a:rPr>
              <a:t>Small </a:t>
            </a:r>
            <a:r>
              <a:rPr lang="en-US" sz="1600" b="1" dirty="0">
                <a:latin typeface="Times New Roman" panose="02020603050405020304" pitchFamily="18" charset="0"/>
                <a:cs typeface="Times New Roman" panose="02020603050405020304" pitchFamily="18" charset="0"/>
              </a:rPr>
              <a:t>programming groups </a:t>
            </a:r>
            <a:r>
              <a:rPr lang="en-US" sz="1600" dirty="0">
                <a:latin typeface="Times New Roman" panose="02020603050405020304" pitchFamily="18" charset="0"/>
                <a:cs typeface="Times New Roman" panose="02020603050405020304" pitchFamily="18" charset="0"/>
              </a:rPr>
              <a:t>are usually organized in </a:t>
            </a:r>
            <a:r>
              <a:rPr lang="en-US" sz="1600" b="1" dirty="0">
                <a:latin typeface="Times New Roman" panose="02020603050405020304" pitchFamily="18" charset="0"/>
                <a:cs typeface="Times New Roman" panose="02020603050405020304" pitchFamily="18" charset="0"/>
              </a:rPr>
              <a:t>an informal way</a:t>
            </a:r>
            <a:r>
              <a:rPr lang="en-US" sz="1600" dirty="0">
                <a:latin typeface="Times New Roman" panose="02020603050405020304" pitchFamily="18" charset="0"/>
                <a:cs typeface="Times New Roman" panose="02020603050405020304" pitchFamily="18" charset="0"/>
              </a:rPr>
              <a:t>. The group</a:t>
            </a:r>
          </a:p>
          <a:p>
            <a:pPr marL="0" indent="0" algn="just">
              <a:buNone/>
            </a:pPr>
            <a:r>
              <a:rPr lang="en-US" sz="1600" dirty="0">
                <a:latin typeface="Times New Roman" panose="02020603050405020304" pitchFamily="18" charset="0"/>
                <a:cs typeface="Times New Roman" panose="02020603050405020304" pitchFamily="18" charset="0"/>
              </a:rPr>
              <a:t>leader gets involved in the software development with the other group members. In an</a:t>
            </a:r>
          </a:p>
          <a:p>
            <a:pPr marL="0" indent="0" algn="just">
              <a:buNone/>
            </a:pPr>
            <a:r>
              <a:rPr lang="en-US" sz="1600" dirty="0">
                <a:latin typeface="Times New Roman" panose="02020603050405020304" pitchFamily="18" charset="0"/>
                <a:cs typeface="Times New Roman" panose="02020603050405020304" pitchFamily="18" charset="0"/>
              </a:rPr>
              <a:t>informal group, the group as a whole discusses the work to be carried out, and tasks</a:t>
            </a:r>
          </a:p>
          <a:p>
            <a:pPr marL="0" indent="0" algn="just">
              <a:buNone/>
            </a:pPr>
            <a:r>
              <a:rPr lang="en-US" sz="1600" dirty="0">
                <a:latin typeface="Times New Roman" panose="02020603050405020304" pitchFamily="18" charset="0"/>
                <a:cs typeface="Times New Roman" panose="02020603050405020304" pitchFamily="18" charset="0"/>
              </a:rPr>
              <a:t>are allocated according to ability and experience. More senior group members may be</a:t>
            </a:r>
          </a:p>
          <a:p>
            <a:pPr marL="0" indent="0" algn="just">
              <a:buNone/>
            </a:pPr>
            <a:r>
              <a:rPr lang="en-US" sz="1600" dirty="0">
                <a:latin typeface="Times New Roman" panose="02020603050405020304" pitchFamily="18" charset="0"/>
                <a:cs typeface="Times New Roman" panose="02020603050405020304" pitchFamily="18" charset="0"/>
              </a:rPr>
              <a:t>responsible for the architectural design.  </a:t>
            </a:r>
            <a:endParaRPr lang="en-US" sz="1600"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en-US" sz="1600" b="1" dirty="0" smtClean="0">
                <a:latin typeface="Times New Roman" panose="02020603050405020304" pitchFamily="18" charset="0"/>
                <a:cs typeface="Times New Roman" panose="02020603050405020304" pitchFamily="18" charset="0"/>
              </a:rPr>
              <a:t>Agile </a:t>
            </a:r>
            <a:r>
              <a:rPr lang="en-US" sz="1600" b="1" dirty="0">
                <a:latin typeface="Times New Roman" panose="02020603050405020304" pitchFamily="18" charset="0"/>
                <a:cs typeface="Times New Roman" panose="02020603050405020304" pitchFamily="18" charset="0"/>
              </a:rPr>
              <a:t>development teams</a:t>
            </a:r>
            <a:r>
              <a:rPr lang="en-US" sz="1600" dirty="0">
                <a:latin typeface="Times New Roman" panose="02020603050405020304" pitchFamily="18" charset="0"/>
                <a:cs typeface="Times New Roman" panose="02020603050405020304" pitchFamily="18" charset="0"/>
              </a:rPr>
              <a:t> are always </a:t>
            </a:r>
            <a:r>
              <a:rPr lang="en-US" sz="1600" b="1" dirty="0">
                <a:latin typeface="Times New Roman" panose="02020603050405020304" pitchFamily="18" charset="0"/>
                <a:cs typeface="Times New Roman" panose="02020603050405020304" pitchFamily="18" charset="0"/>
              </a:rPr>
              <a:t>informal groups</a:t>
            </a:r>
            <a:r>
              <a:rPr lang="en-US" sz="1600" dirty="0">
                <a:latin typeface="Times New Roman" panose="02020603050405020304" pitchFamily="18" charset="0"/>
                <a:cs typeface="Times New Roman" panose="02020603050405020304" pitchFamily="18" charset="0"/>
              </a:rPr>
              <a:t>. Agile enthusiasts claim</a:t>
            </a:r>
          </a:p>
          <a:p>
            <a:pPr marL="0" indent="0" algn="just">
              <a:buNone/>
            </a:pPr>
            <a:r>
              <a:rPr lang="en-US" sz="1600" dirty="0">
                <a:latin typeface="Times New Roman" panose="02020603050405020304" pitchFamily="18" charset="0"/>
                <a:cs typeface="Times New Roman" panose="02020603050405020304" pitchFamily="18" charset="0"/>
              </a:rPr>
              <a:t>that formal structure inhibits information </a:t>
            </a:r>
            <a:r>
              <a:rPr lang="en-US" sz="1600" dirty="0" smtClean="0">
                <a:latin typeface="Times New Roman" panose="02020603050405020304" pitchFamily="18" charset="0"/>
                <a:cs typeface="Times New Roman" panose="02020603050405020304" pitchFamily="18" charset="0"/>
              </a:rPr>
              <a:t>exchange</a:t>
            </a:r>
          </a:p>
          <a:p>
            <a:pPr algn="just">
              <a:buFont typeface="Wingdings" panose="05000000000000000000" pitchFamily="2" charset="2"/>
              <a:buChar char="Ø"/>
            </a:pPr>
            <a:r>
              <a:rPr lang="en-US" sz="1600" b="1" dirty="0" smtClean="0">
                <a:latin typeface="Times New Roman" panose="02020603050405020304" pitchFamily="18" charset="0"/>
                <a:cs typeface="Times New Roman" panose="02020603050405020304" pitchFamily="18" charset="0"/>
              </a:rPr>
              <a:t>Informal </a:t>
            </a:r>
            <a:r>
              <a:rPr lang="en-US" sz="1600" b="1" dirty="0">
                <a:latin typeface="Times New Roman" panose="02020603050405020304" pitchFamily="18" charset="0"/>
                <a:cs typeface="Times New Roman" panose="02020603050405020304" pitchFamily="18" charset="0"/>
              </a:rPr>
              <a:t>groups </a:t>
            </a:r>
            <a:r>
              <a:rPr lang="en-US" sz="1600" dirty="0">
                <a:latin typeface="Times New Roman" panose="02020603050405020304" pitchFamily="18" charset="0"/>
                <a:cs typeface="Times New Roman" panose="02020603050405020304" pitchFamily="18" charset="0"/>
              </a:rPr>
              <a:t>can be very successful, particularly when </a:t>
            </a:r>
            <a:r>
              <a:rPr lang="en-US" sz="1600" b="1" dirty="0">
                <a:latin typeface="Times New Roman" panose="02020603050405020304" pitchFamily="18" charset="0"/>
                <a:cs typeface="Times New Roman" panose="02020603050405020304" pitchFamily="18" charset="0"/>
              </a:rPr>
              <a:t>most group members</a:t>
            </a:r>
          </a:p>
          <a:p>
            <a:pPr marL="0" indent="0" algn="just">
              <a:buNone/>
            </a:pPr>
            <a:r>
              <a:rPr lang="en-US" sz="1600" b="1" dirty="0">
                <a:latin typeface="Times New Roman" panose="02020603050405020304" pitchFamily="18" charset="0"/>
                <a:cs typeface="Times New Roman" panose="02020603050405020304" pitchFamily="18" charset="0"/>
              </a:rPr>
              <a:t>are experienced and competent.</a:t>
            </a:r>
            <a:r>
              <a:rPr lang="en-US" sz="1600" dirty="0">
                <a:latin typeface="Times New Roman" panose="02020603050405020304" pitchFamily="18" charset="0"/>
                <a:cs typeface="Times New Roman" panose="02020603050405020304" pitchFamily="18" charset="0"/>
              </a:rPr>
              <a:t> Such a group </a:t>
            </a:r>
            <a:r>
              <a:rPr lang="en-US" sz="1600" b="1" dirty="0">
                <a:latin typeface="Times New Roman" panose="02020603050405020304" pitchFamily="18" charset="0"/>
                <a:cs typeface="Times New Roman" panose="02020603050405020304" pitchFamily="18" charset="0"/>
              </a:rPr>
              <a:t>makes decisions by consensus</a:t>
            </a:r>
            <a:r>
              <a:rPr lang="en-US" sz="1600" dirty="0">
                <a:latin typeface="Times New Roman" panose="02020603050405020304" pitchFamily="18" charset="0"/>
                <a:cs typeface="Times New Roman" panose="02020603050405020304" pitchFamily="18" charset="0"/>
              </a:rPr>
              <a:t>, which</a:t>
            </a:r>
          </a:p>
          <a:p>
            <a:pPr marL="0" indent="0" algn="just">
              <a:buNone/>
            </a:pPr>
            <a:r>
              <a:rPr lang="en-US" sz="1600" b="1" dirty="0">
                <a:latin typeface="Times New Roman" panose="02020603050405020304" pitchFamily="18" charset="0"/>
                <a:cs typeface="Times New Roman" panose="02020603050405020304" pitchFamily="18" charset="0"/>
              </a:rPr>
              <a:t>improves cohesiveness and </a:t>
            </a:r>
            <a:r>
              <a:rPr lang="en-US" sz="1600" b="1" dirty="0" smtClean="0">
                <a:latin typeface="Times New Roman" panose="02020603050405020304" pitchFamily="18" charset="0"/>
                <a:cs typeface="Times New Roman" panose="02020603050405020304" pitchFamily="18" charset="0"/>
              </a:rPr>
              <a:t>performance</a:t>
            </a:r>
            <a:r>
              <a:rPr lang="en-US" sz="1600" dirty="0" smtClean="0">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Ø"/>
            </a:pPr>
            <a:r>
              <a:rPr lang="en-US" sz="1600" dirty="0" smtClean="0">
                <a:latin typeface="Times New Roman" panose="02020603050405020304" pitchFamily="18" charset="0"/>
                <a:cs typeface="Times New Roman" panose="02020603050405020304" pitchFamily="18" charset="0"/>
              </a:rPr>
              <a:t>If </a:t>
            </a:r>
            <a:r>
              <a:rPr lang="en-US" sz="1600" dirty="0">
                <a:latin typeface="Times New Roman" panose="02020603050405020304" pitchFamily="18" charset="0"/>
                <a:cs typeface="Times New Roman" panose="02020603050405020304" pitchFamily="18" charset="0"/>
              </a:rPr>
              <a:t>a group is composed </a:t>
            </a:r>
            <a:r>
              <a:rPr lang="en-US" sz="1600" b="1" dirty="0">
                <a:latin typeface="Times New Roman" panose="02020603050405020304" pitchFamily="18" charset="0"/>
                <a:cs typeface="Times New Roman" panose="02020603050405020304" pitchFamily="18" charset="0"/>
              </a:rPr>
              <a:t>mostly </a:t>
            </a:r>
            <a:r>
              <a:rPr lang="en-US" sz="1600" b="1" dirty="0" smtClean="0">
                <a:latin typeface="Times New Roman" panose="02020603050405020304" pitchFamily="18" charset="0"/>
                <a:cs typeface="Times New Roman" panose="02020603050405020304" pitchFamily="18" charset="0"/>
              </a:rPr>
              <a:t>of inexperienced </a:t>
            </a:r>
            <a:r>
              <a:rPr lang="en-US" sz="1600" b="1" dirty="0">
                <a:latin typeface="Times New Roman" panose="02020603050405020304" pitchFamily="18" charset="0"/>
                <a:cs typeface="Times New Roman" panose="02020603050405020304" pitchFamily="18" charset="0"/>
              </a:rPr>
              <a:t>or incompetent </a:t>
            </a:r>
            <a:r>
              <a:rPr lang="en-US" sz="1600" dirty="0">
                <a:latin typeface="Times New Roman" panose="02020603050405020304" pitchFamily="18" charset="0"/>
                <a:cs typeface="Times New Roman" panose="02020603050405020304" pitchFamily="18" charset="0"/>
              </a:rPr>
              <a:t>members, informality can be a hindrance. With </a:t>
            </a:r>
            <a:r>
              <a:rPr lang="en-US" sz="1600" dirty="0" smtClean="0">
                <a:latin typeface="Times New Roman" panose="02020603050405020304" pitchFamily="18" charset="0"/>
                <a:cs typeface="Times New Roman" panose="02020603050405020304" pitchFamily="18" charset="0"/>
              </a:rPr>
              <a:t>no experienced </a:t>
            </a:r>
            <a:r>
              <a:rPr lang="en-US" sz="1600" dirty="0">
                <a:latin typeface="Times New Roman" panose="02020603050405020304" pitchFamily="18" charset="0"/>
                <a:cs typeface="Times New Roman" panose="02020603050405020304" pitchFamily="18" charset="0"/>
              </a:rPr>
              <a:t>engineers to direct the work, </a:t>
            </a:r>
            <a:r>
              <a:rPr lang="en-US" sz="1600" b="1" dirty="0" smtClean="0">
                <a:latin typeface="Times New Roman" panose="02020603050405020304" pitchFamily="18" charset="0"/>
                <a:cs typeface="Times New Roman" panose="02020603050405020304" pitchFamily="18" charset="0"/>
              </a:rPr>
              <a:t> </a:t>
            </a:r>
            <a:r>
              <a:rPr lang="en-US" sz="1600" dirty="0" smtClean="0">
                <a:latin typeface="Times New Roman" panose="02020603050405020304" pitchFamily="18" charset="0"/>
                <a:cs typeface="Times New Roman" panose="02020603050405020304" pitchFamily="18" charset="0"/>
              </a:rPr>
              <a:t>.</a:t>
            </a:r>
            <a:endParaRPr lang="en-US"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4118487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buFont typeface="Wingdings" panose="05000000000000000000" pitchFamily="2" charset="2"/>
              <a:buChar char="Ø"/>
            </a:pPr>
            <a:r>
              <a:rPr lang="en-US" sz="1800" b="1" dirty="0">
                <a:latin typeface="Times New Roman" panose="02020603050405020304" pitchFamily="18" charset="0"/>
                <a:cs typeface="Times New Roman" panose="02020603050405020304" pitchFamily="18" charset="0"/>
              </a:rPr>
              <a:t>In hierarchical groups </a:t>
            </a:r>
            <a:r>
              <a:rPr lang="en-US" sz="1800" dirty="0">
                <a:latin typeface="Times New Roman" panose="02020603050405020304" pitchFamily="18" charset="0"/>
                <a:cs typeface="Times New Roman" panose="02020603050405020304" pitchFamily="18" charset="0"/>
              </a:rPr>
              <a:t>the group leader is at the top of the hierarchy. He or she has</a:t>
            </a:r>
          </a:p>
          <a:p>
            <a:pPr marL="0" indent="0" algn="just">
              <a:buNone/>
            </a:pPr>
            <a:r>
              <a:rPr lang="en-US" sz="1800" dirty="0">
                <a:latin typeface="Times New Roman" panose="02020603050405020304" pitchFamily="18" charset="0"/>
                <a:cs typeface="Times New Roman" panose="02020603050405020304" pitchFamily="18" charset="0"/>
              </a:rPr>
              <a:t>more formal authority than the group members and so can direct their work. </a:t>
            </a:r>
            <a:endParaRPr lang="en-US" sz="1800"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en-US" sz="1800" dirty="0" smtClean="0">
                <a:latin typeface="Times New Roman" panose="02020603050405020304" pitchFamily="18" charset="0"/>
                <a:cs typeface="Times New Roman" panose="02020603050405020304" pitchFamily="18" charset="0"/>
              </a:rPr>
              <a:t>There is a </a:t>
            </a:r>
            <a:r>
              <a:rPr lang="en-US" sz="1800" dirty="0">
                <a:latin typeface="Times New Roman" panose="02020603050405020304" pitchFamily="18" charset="0"/>
                <a:cs typeface="Times New Roman" panose="02020603050405020304" pitchFamily="18" charset="0"/>
              </a:rPr>
              <a:t>clear organizational structure, and decisions are made toward the top of the </a:t>
            </a:r>
            <a:r>
              <a:rPr lang="en-US" sz="1800" dirty="0" smtClean="0">
                <a:latin typeface="Times New Roman" panose="02020603050405020304" pitchFamily="18" charset="0"/>
                <a:cs typeface="Times New Roman" panose="02020603050405020304" pitchFamily="18" charset="0"/>
              </a:rPr>
              <a:t>hierarchy and </a:t>
            </a:r>
            <a:r>
              <a:rPr lang="en-US" sz="1800" dirty="0">
                <a:latin typeface="Times New Roman" panose="02020603050405020304" pitchFamily="18" charset="0"/>
                <a:cs typeface="Times New Roman" panose="02020603050405020304" pitchFamily="18" charset="0"/>
              </a:rPr>
              <a:t>implemented by people lower </a:t>
            </a:r>
            <a:r>
              <a:rPr lang="en-US" sz="1800" dirty="0" smtClean="0">
                <a:latin typeface="Times New Roman" panose="02020603050405020304" pitchFamily="18" charset="0"/>
                <a:cs typeface="Times New Roman" panose="02020603050405020304" pitchFamily="18" charset="0"/>
              </a:rPr>
              <a:t>down.</a:t>
            </a:r>
          </a:p>
          <a:p>
            <a:pPr algn="just">
              <a:buFont typeface="Wingdings" panose="05000000000000000000" pitchFamily="2" charset="2"/>
              <a:buChar char="Ø"/>
            </a:pPr>
            <a:r>
              <a:rPr lang="en-US" sz="1800" dirty="0">
                <a:latin typeface="Times New Roman" panose="02020603050405020304" pitchFamily="18" charset="0"/>
                <a:cs typeface="Times New Roman" panose="02020603050405020304" pitchFamily="18" charset="0"/>
              </a:rPr>
              <a:t>Hierarchical groups can work well when a well-understood problem can be easily</a:t>
            </a:r>
          </a:p>
          <a:p>
            <a:pPr marL="0" indent="0" algn="just">
              <a:buNone/>
            </a:pPr>
            <a:r>
              <a:rPr lang="en-US" sz="1800" b="1" dirty="0">
                <a:latin typeface="Times New Roman" panose="02020603050405020304" pitchFamily="18" charset="0"/>
                <a:cs typeface="Times New Roman" panose="02020603050405020304" pitchFamily="18" charset="0"/>
              </a:rPr>
              <a:t>broken down into software components</a:t>
            </a:r>
            <a:r>
              <a:rPr lang="en-US" sz="1800" dirty="0">
                <a:latin typeface="Times New Roman" panose="02020603050405020304" pitchFamily="18" charset="0"/>
                <a:cs typeface="Times New Roman" panose="02020603050405020304" pitchFamily="18" charset="0"/>
              </a:rPr>
              <a:t> that can be developed in different parts of </a:t>
            </a:r>
            <a:r>
              <a:rPr lang="en-US" sz="1800" dirty="0" smtClean="0">
                <a:latin typeface="Times New Roman" panose="02020603050405020304" pitchFamily="18" charset="0"/>
                <a:cs typeface="Times New Roman" panose="02020603050405020304" pitchFamily="18" charset="0"/>
              </a:rPr>
              <a:t>the hierarchy</a:t>
            </a:r>
            <a:r>
              <a:rPr lang="en-US" sz="1800" dirty="0">
                <a:latin typeface="Times New Roman" panose="02020603050405020304" pitchFamily="18" charset="0"/>
                <a:cs typeface="Times New Roman" panose="02020603050405020304" pitchFamily="18" charset="0"/>
              </a:rPr>
              <a:t>. This grouping allows </a:t>
            </a:r>
            <a:r>
              <a:rPr lang="en-US" sz="1800" b="1" dirty="0">
                <a:latin typeface="Times New Roman" panose="02020603050405020304" pitchFamily="18" charset="0"/>
                <a:cs typeface="Times New Roman" panose="02020603050405020304" pitchFamily="18" charset="0"/>
              </a:rPr>
              <a:t>for rapid decision making</a:t>
            </a:r>
            <a:r>
              <a:rPr lang="en-US" sz="1800" dirty="0">
                <a:latin typeface="Times New Roman" panose="02020603050405020304" pitchFamily="18" charset="0"/>
                <a:cs typeface="Times New Roman" panose="02020603050405020304" pitchFamily="18" charset="0"/>
              </a:rPr>
              <a:t>, which is why </a:t>
            </a:r>
            <a:r>
              <a:rPr lang="en-US" sz="1800" dirty="0" smtClean="0">
                <a:latin typeface="Times New Roman" panose="02020603050405020304" pitchFamily="18" charset="0"/>
                <a:cs typeface="Times New Roman" panose="02020603050405020304" pitchFamily="18" charset="0"/>
              </a:rPr>
              <a:t>military organizations follow </a:t>
            </a:r>
            <a:r>
              <a:rPr lang="en-US" sz="1800" dirty="0">
                <a:latin typeface="Times New Roman" panose="02020603050405020304" pitchFamily="18" charset="0"/>
                <a:cs typeface="Times New Roman" panose="02020603050405020304" pitchFamily="18" charset="0"/>
              </a:rPr>
              <a:t>this model. However, it rarely works well for complex software </a:t>
            </a:r>
            <a:r>
              <a:rPr lang="en-US" sz="1800" dirty="0" smtClean="0">
                <a:latin typeface="Times New Roman" panose="02020603050405020304" pitchFamily="18" charset="0"/>
                <a:cs typeface="Times New Roman" panose="02020603050405020304" pitchFamily="18" charset="0"/>
              </a:rPr>
              <a:t>engineering. </a:t>
            </a:r>
            <a:endParaRPr lang="en-US"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317563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pPr marL="0" indent="0">
              <a:buNone/>
            </a:pPr>
            <a:r>
              <a:rPr lang="en-US" dirty="0">
                <a:latin typeface="Times New Roman" panose="02020603050405020304" pitchFamily="18" charset="0"/>
                <a:cs typeface="Times New Roman" panose="02020603050405020304" pitchFamily="18" charset="0"/>
              </a:rPr>
              <a:t>In software development, </a:t>
            </a:r>
            <a:r>
              <a:rPr lang="en-US" b="1" dirty="0">
                <a:latin typeface="Times New Roman" panose="02020603050405020304" pitchFamily="18" charset="0"/>
                <a:cs typeface="Times New Roman" panose="02020603050405020304" pitchFamily="18" charset="0"/>
              </a:rPr>
              <a:t>effective team communications </a:t>
            </a:r>
            <a:r>
              <a:rPr lang="en-US" dirty="0">
                <a:latin typeface="Times New Roman" panose="02020603050405020304" pitchFamily="18" charset="0"/>
                <a:cs typeface="Times New Roman" panose="02020603050405020304" pitchFamily="18" charset="0"/>
              </a:rPr>
              <a:t>at all levels is essential</a:t>
            </a:r>
            <a:r>
              <a:rPr lang="en-US" dirty="0" smtClean="0">
                <a:latin typeface="Times New Roman" panose="02020603050405020304" pitchFamily="18" charset="0"/>
                <a:cs typeface="Times New Roman" panose="02020603050405020304" pitchFamily="18" charset="0"/>
              </a:rPr>
              <a:t>:</a:t>
            </a:r>
          </a:p>
          <a:p>
            <a:pPr marL="0" indent="0">
              <a:buNone/>
            </a:pPr>
            <a:endParaRPr lang="en-US"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dirty="0"/>
              <a:t>1. Changes to the software often require changes to several parts of the system, </a:t>
            </a:r>
            <a:r>
              <a:rPr lang="en-US" dirty="0" smtClean="0"/>
              <a:t>and this </a:t>
            </a:r>
            <a:r>
              <a:rPr lang="en-US" dirty="0"/>
              <a:t>requires discussion and negotiation at all levels in the hierarchy.</a:t>
            </a:r>
          </a:p>
          <a:p>
            <a:pPr marL="0" indent="0">
              <a:buNone/>
            </a:pPr>
            <a:r>
              <a:rPr lang="en-US" dirty="0" smtClean="0"/>
              <a:t>      2</a:t>
            </a:r>
            <a:r>
              <a:rPr lang="en-US" dirty="0"/>
              <a:t>. Software technologies change so fast that more junior staff may know </a:t>
            </a:r>
            <a:r>
              <a:rPr lang="en-US" dirty="0" smtClean="0"/>
              <a:t>more about </a:t>
            </a:r>
            <a:r>
              <a:rPr lang="en-US" dirty="0"/>
              <a:t>new technologies than experienced staff. </a:t>
            </a:r>
            <a:endParaRPr lang="en-US" dirty="0" smtClean="0"/>
          </a:p>
          <a:p>
            <a:pPr marL="0" indent="0">
              <a:buNone/>
            </a:pPr>
            <a:r>
              <a:rPr lang="en-US" b="1" dirty="0" smtClean="0"/>
              <a:t>Top-down </a:t>
            </a:r>
            <a:r>
              <a:rPr lang="en-US" b="1" dirty="0"/>
              <a:t>communications</a:t>
            </a:r>
            <a:r>
              <a:rPr lang="en-US" dirty="0"/>
              <a:t> </a:t>
            </a:r>
            <a:r>
              <a:rPr lang="en-US" dirty="0" smtClean="0"/>
              <a:t>may mean </a:t>
            </a:r>
            <a:r>
              <a:rPr lang="en-US" b="1" dirty="0"/>
              <a:t>that the project manager does not find out about the opportunities of </a:t>
            </a:r>
            <a:r>
              <a:rPr lang="en-US" b="1" dirty="0" smtClean="0"/>
              <a:t>using these </a:t>
            </a:r>
            <a:r>
              <a:rPr lang="en-US" b="1" dirty="0"/>
              <a:t>new technologies</a:t>
            </a:r>
            <a:r>
              <a:rPr lang="en-US" dirty="0"/>
              <a:t>. </a:t>
            </a:r>
            <a:r>
              <a:rPr lang="en-US" b="1" dirty="0"/>
              <a:t>More junior staff </a:t>
            </a:r>
            <a:r>
              <a:rPr lang="en-US" dirty="0"/>
              <a:t>may become frustrated because </a:t>
            </a:r>
            <a:r>
              <a:rPr lang="en-US" dirty="0" smtClean="0"/>
              <a:t>of what </a:t>
            </a:r>
            <a:r>
              <a:rPr lang="en-US" dirty="0"/>
              <a:t>they see as old-fashioned technologies being used for development.</a:t>
            </a:r>
          </a:p>
        </p:txBody>
      </p:sp>
    </p:spTree>
    <p:extLst>
      <p:ext uri="{BB962C8B-B14F-4D97-AF65-F5344CB8AC3E}">
        <p14:creationId xmlns:p14="http://schemas.microsoft.com/office/powerpoint/2010/main" val="370626817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200" dirty="0" smtClean="0">
                <a:latin typeface="Times New Roman" panose="02020603050405020304" pitchFamily="18" charset="0"/>
                <a:cs typeface="Times New Roman" panose="02020603050405020304" pitchFamily="18" charset="0"/>
              </a:rPr>
              <a:t>3.3 </a:t>
            </a:r>
            <a:r>
              <a:rPr lang="en-US" sz="3200" dirty="0">
                <a:latin typeface="Times New Roman" panose="02020603050405020304" pitchFamily="18" charset="0"/>
                <a:cs typeface="Times New Roman" panose="02020603050405020304" pitchFamily="18" charset="0"/>
              </a:rPr>
              <a:t>Group communications</a:t>
            </a:r>
          </a:p>
        </p:txBody>
      </p:sp>
      <p:sp>
        <p:nvSpPr>
          <p:cNvPr id="3" name="Content Placeholder 2"/>
          <p:cNvSpPr>
            <a:spLocks noGrp="1"/>
          </p:cNvSpPr>
          <p:nvPr>
            <p:ph idx="1"/>
          </p:nvPr>
        </p:nvSpPr>
        <p:spPr>
          <a:xfrm>
            <a:off x="457200" y="1143000"/>
            <a:ext cx="8229600" cy="6705600"/>
          </a:xfrm>
        </p:spPr>
        <p:txBody>
          <a:bodyPr>
            <a:noAutofit/>
          </a:bodyPr>
          <a:lstStyle/>
          <a:p>
            <a:r>
              <a:rPr lang="en-US" sz="1600" dirty="0">
                <a:latin typeface="Times New Roman" panose="02020603050405020304" pitchFamily="18" charset="0"/>
                <a:cs typeface="Times New Roman" panose="02020603050405020304" pitchFamily="18" charset="0"/>
              </a:rPr>
              <a:t>The effectiveness and efficiency of communications are influenced by:</a:t>
            </a:r>
          </a:p>
          <a:p>
            <a:r>
              <a:rPr lang="en-US" sz="1600" dirty="0">
                <a:latin typeface="Times New Roman" panose="02020603050405020304" pitchFamily="18" charset="0"/>
                <a:cs typeface="Times New Roman" panose="02020603050405020304" pitchFamily="18" charset="0"/>
              </a:rPr>
              <a:t>1. </a:t>
            </a:r>
            <a:r>
              <a:rPr lang="en-US" sz="1600" i="1" dirty="0">
                <a:latin typeface="Times New Roman" panose="02020603050405020304" pitchFamily="18" charset="0"/>
                <a:cs typeface="Times New Roman" panose="02020603050405020304" pitchFamily="18" charset="0"/>
              </a:rPr>
              <a:t>Group size </a:t>
            </a:r>
            <a:r>
              <a:rPr lang="en-US" sz="1600" dirty="0">
                <a:latin typeface="Times New Roman" panose="02020603050405020304" pitchFamily="18" charset="0"/>
                <a:cs typeface="Times New Roman" panose="02020603050405020304" pitchFamily="18" charset="0"/>
              </a:rPr>
              <a:t>As a group gets bigger, it gets harder for members to communicate</a:t>
            </a:r>
          </a:p>
          <a:p>
            <a:r>
              <a:rPr lang="en-US" sz="1600" dirty="0">
                <a:latin typeface="Times New Roman" panose="02020603050405020304" pitchFamily="18" charset="0"/>
                <a:cs typeface="Times New Roman" panose="02020603050405020304" pitchFamily="18" charset="0"/>
              </a:rPr>
              <a:t>effectively.</a:t>
            </a:r>
          </a:p>
          <a:p>
            <a:r>
              <a:rPr lang="en-US" sz="1600" dirty="0">
                <a:latin typeface="Times New Roman" panose="02020603050405020304" pitchFamily="18" charset="0"/>
                <a:cs typeface="Times New Roman" panose="02020603050405020304" pitchFamily="18" charset="0"/>
              </a:rPr>
              <a:t>The number of one-way communication links is </a:t>
            </a:r>
            <a:r>
              <a:rPr lang="en-US" sz="1600" i="1" dirty="0">
                <a:latin typeface="Times New Roman" panose="02020603050405020304" pitchFamily="18" charset="0"/>
                <a:cs typeface="Times New Roman" panose="02020603050405020304" pitchFamily="18" charset="0"/>
              </a:rPr>
              <a:t>n </a:t>
            </a:r>
            <a:r>
              <a:rPr lang="en-US" sz="1600" dirty="0">
                <a:latin typeface="Times New Roman" panose="02020603050405020304" pitchFamily="18" charset="0"/>
                <a:cs typeface="Times New Roman" panose="02020603050405020304" pitchFamily="18" charset="0"/>
              </a:rPr>
              <a:t>* (</a:t>
            </a:r>
            <a:r>
              <a:rPr lang="en-US" sz="1600" i="1" dirty="0">
                <a:latin typeface="Times New Roman" panose="02020603050405020304" pitchFamily="18" charset="0"/>
                <a:cs typeface="Times New Roman" panose="02020603050405020304" pitchFamily="18" charset="0"/>
              </a:rPr>
              <a:t>n </a:t>
            </a:r>
            <a:r>
              <a:rPr lang="en-US" sz="1600" dirty="0">
                <a:latin typeface="Times New Roman" panose="02020603050405020304" pitchFamily="18" charset="0"/>
                <a:cs typeface="Times New Roman" panose="02020603050405020304" pitchFamily="18" charset="0"/>
              </a:rPr>
              <a:t>− 1), where </a:t>
            </a:r>
            <a:r>
              <a:rPr lang="en-US" sz="1600" i="1" dirty="0">
                <a:latin typeface="Times New Roman" panose="02020603050405020304" pitchFamily="18" charset="0"/>
                <a:cs typeface="Times New Roman" panose="02020603050405020304" pitchFamily="18" charset="0"/>
              </a:rPr>
              <a:t>n</a:t>
            </a:r>
          </a:p>
          <a:p>
            <a:r>
              <a:rPr lang="en-US" sz="1600" dirty="0">
                <a:latin typeface="Times New Roman" panose="02020603050405020304" pitchFamily="18" charset="0"/>
                <a:cs typeface="Times New Roman" panose="02020603050405020304" pitchFamily="18" charset="0"/>
              </a:rPr>
              <a:t>is the group size, so, with a group of eight members, there are 56 possible</a:t>
            </a:r>
          </a:p>
          <a:p>
            <a:r>
              <a:rPr lang="en-US" sz="1600" dirty="0">
                <a:latin typeface="Times New Roman" panose="02020603050405020304" pitchFamily="18" charset="0"/>
                <a:cs typeface="Times New Roman" panose="02020603050405020304" pitchFamily="18" charset="0"/>
              </a:rPr>
              <a:t>communication</a:t>
            </a:r>
          </a:p>
          <a:p>
            <a:r>
              <a:rPr lang="en-US" sz="1600" dirty="0">
                <a:latin typeface="Times New Roman" panose="02020603050405020304" pitchFamily="18" charset="0"/>
                <a:cs typeface="Times New Roman" panose="02020603050405020304" pitchFamily="18" charset="0"/>
              </a:rPr>
              <a:t>pathways. This means that it is quite possible that some people</a:t>
            </a:r>
          </a:p>
          <a:p>
            <a:r>
              <a:rPr lang="en-US" sz="1600" dirty="0">
                <a:latin typeface="Times New Roman" panose="02020603050405020304" pitchFamily="18" charset="0"/>
                <a:cs typeface="Times New Roman" panose="02020603050405020304" pitchFamily="18" charset="0"/>
              </a:rPr>
              <a:t>will rarely communicate with each other. Status differences between group</a:t>
            </a:r>
          </a:p>
          <a:p>
            <a:r>
              <a:rPr lang="en-US" sz="1600" dirty="0">
                <a:latin typeface="Times New Roman" panose="02020603050405020304" pitchFamily="18" charset="0"/>
                <a:cs typeface="Times New Roman" panose="02020603050405020304" pitchFamily="18" charset="0"/>
              </a:rPr>
              <a:t>members mean that communications are often one-way. Managers and experienced</a:t>
            </a:r>
          </a:p>
          <a:p>
            <a:r>
              <a:rPr lang="en-US" sz="1600" dirty="0">
                <a:latin typeface="Times New Roman" panose="02020603050405020304" pitchFamily="18" charset="0"/>
                <a:cs typeface="Times New Roman" panose="02020603050405020304" pitchFamily="18" charset="0"/>
              </a:rPr>
              <a:t>engineers tend to dominate communications with less experienced staff,</a:t>
            </a:r>
          </a:p>
          <a:p>
            <a:r>
              <a:rPr lang="en-US" sz="1600" dirty="0">
                <a:latin typeface="Times New Roman" panose="02020603050405020304" pitchFamily="18" charset="0"/>
                <a:cs typeface="Times New Roman" panose="02020603050405020304" pitchFamily="18" charset="0"/>
              </a:rPr>
              <a:t>who may be reluctant to start a conversation or make critical </a:t>
            </a:r>
            <a:r>
              <a:rPr lang="en-US" sz="1600" dirty="0" smtClean="0">
                <a:latin typeface="Times New Roman" panose="02020603050405020304" pitchFamily="18" charset="0"/>
                <a:cs typeface="Times New Roman" panose="02020603050405020304" pitchFamily="18" charset="0"/>
              </a:rPr>
              <a:t>remarks</a:t>
            </a:r>
          </a:p>
          <a:p>
            <a:r>
              <a:rPr lang="en-US" sz="1600" dirty="0">
                <a:latin typeface="Times New Roman" panose="02020603050405020304" pitchFamily="18" charset="0"/>
                <a:cs typeface="Times New Roman" panose="02020603050405020304" pitchFamily="18" charset="0"/>
              </a:rPr>
              <a:t>2. </a:t>
            </a:r>
            <a:r>
              <a:rPr lang="en-US" sz="1600" i="1" dirty="0">
                <a:latin typeface="Times New Roman" panose="02020603050405020304" pitchFamily="18" charset="0"/>
                <a:cs typeface="Times New Roman" panose="02020603050405020304" pitchFamily="18" charset="0"/>
              </a:rPr>
              <a:t>Group structure </a:t>
            </a:r>
            <a:r>
              <a:rPr lang="en-US" sz="1600" dirty="0">
                <a:latin typeface="Times New Roman" panose="02020603050405020304" pitchFamily="18" charset="0"/>
                <a:cs typeface="Times New Roman" panose="02020603050405020304" pitchFamily="18" charset="0"/>
              </a:rPr>
              <a:t>People in informally structured groups communicate more</a:t>
            </a:r>
          </a:p>
          <a:p>
            <a:r>
              <a:rPr lang="en-US" sz="1600" dirty="0">
                <a:latin typeface="Times New Roman" panose="02020603050405020304" pitchFamily="18" charset="0"/>
                <a:cs typeface="Times New Roman" panose="02020603050405020304" pitchFamily="18" charset="0"/>
              </a:rPr>
              <a:t>effectively than people in groups with a formal, hierarchical structure. In hierarchical</a:t>
            </a:r>
          </a:p>
          <a:p>
            <a:r>
              <a:rPr lang="en-US" sz="1600" dirty="0">
                <a:latin typeface="Times New Roman" panose="02020603050405020304" pitchFamily="18" charset="0"/>
                <a:cs typeface="Times New Roman" panose="02020603050405020304" pitchFamily="18" charset="0"/>
              </a:rPr>
              <a:t>groups, communications tend to flow up and down the hierarchy. People</a:t>
            </a:r>
          </a:p>
          <a:p>
            <a:r>
              <a:rPr lang="en-US" sz="1600" dirty="0">
                <a:latin typeface="Times New Roman" panose="02020603050405020304" pitchFamily="18" charset="0"/>
                <a:cs typeface="Times New Roman" panose="02020603050405020304" pitchFamily="18" charset="0"/>
              </a:rPr>
              <a:t>at the same level may not talk to each other. This is a particular problem in a</a:t>
            </a:r>
          </a:p>
          <a:p>
            <a:r>
              <a:rPr lang="en-US" sz="1600" dirty="0">
                <a:latin typeface="Times New Roman" panose="02020603050405020304" pitchFamily="18" charset="0"/>
                <a:cs typeface="Times New Roman" panose="02020603050405020304" pitchFamily="18" charset="0"/>
              </a:rPr>
              <a:t>large project with several development groups. If people working on different</a:t>
            </a:r>
          </a:p>
          <a:p>
            <a:r>
              <a:rPr lang="en-US" sz="1600" dirty="0">
                <a:latin typeface="Times New Roman" panose="02020603050405020304" pitchFamily="18" charset="0"/>
                <a:cs typeface="Times New Roman" panose="02020603050405020304" pitchFamily="18" charset="0"/>
              </a:rPr>
              <a:t>subsystems only communicate through their managers, then there are more</a:t>
            </a:r>
          </a:p>
          <a:p>
            <a:r>
              <a:rPr lang="en-US" sz="1600" dirty="0">
                <a:latin typeface="Times New Roman" panose="02020603050405020304" pitchFamily="18" charset="0"/>
                <a:cs typeface="Times New Roman" panose="02020603050405020304" pitchFamily="18" charset="0"/>
              </a:rPr>
              <a:t>likely to be delays and misunderstandings.</a:t>
            </a:r>
          </a:p>
          <a:p>
            <a:r>
              <a:rPr lang="en-US" sz="1600" dirty="0">
                <a:latin typeface="Times New Roman" panose="02020603050405020304" pitchFamily="18" charset="0"/>
                <a:cs typeface="Times New Roman" panose="02020603050405020304" pitchFamily="18" charset="0"/>
              </a:rPr>
              <a:t>3. </a:t>
            </a:r>
            <a:r>
              <a:rPr lang="en-US" sz="1600" i="1" dirty="0">
                <a:latin typeface="Times New Roman" panose="02020603050405020304" pitchFamily="18" charset="0"/>
                <a:cs typeface="Times New Roman" panose="02020603050405020304" pitchFamily="18" charset="0"/>
              </a:rPr>
              <a:t>Group composition </a:t>
            </a:r>
            <a:r>
              <a:rPr lang="en-US" sz="1600" dirty="0">
                <a:latin typeface="Times New Roman" panose="02020603050405020304" pitchFamily="18" charset="0"/>
                <a:cs typeface="Times New Roman" panose="02020603050405020304" pitchFamily="18" charset="0"/>
              </a:rPr>
              <a:t>People with the same personality types (discussed in</a:t>
            </a:r>
          </a:p>
          <a:p>
            <a:r>
              <a:rPr lang="en-US" sz="1600" dirty="0">
                <a:latin typeface="Times New Roman" panose="02020603050405020304" pitchFamily="18" charset="0"/>
                <a:cs typeface="Times New Roman" panose="02020603050405020304" pitchFamily="18" charset="0"/>
              </a:rPr>
              <a:t>Section 22.2) may clash, and, as a result, communications can be inhibited.</a:t>
            </a:r>
          </a:p>
          <a:p>
            <a:r>
              <a:rPr lang="en-US" sz="1600" dirty="0">
                <a:latin typeface="Times New Roman" panose="02020603050405020304" pitchFamily="18" charset="0"/>
                <a:cs typeface="Times New Roman" panose="02020603050405020304" pitchFamily="18" charset="0"/>
              </a:rPr>
              <a:t>Communication is also usually better in mixed-sex groups than in single-sex</a:t>
            </a:r>
          </a:p>
          <a:p>
            <a:r>
              <a:rPr lang="en-US" sz="1600" dirty="0">
                <a:latin typeface="Times New Roman" panose="02020603050405020304" pitchFamily="18" charset="0"/>
                <a:cs typeface="Times New Roman" panose="02020603050405020304" pitchFamily="18" charset="0"/>
              </a:rPr>
              <a:t>groups (Marshall and </a:t>
            </a:r>
            <a:r>
              <a:rPr lang="en-US" sz="1600" dirty="0" err="1">
                <a:latin typeface="Times New Roman" panose="02020603050405020304" pitchFamily="18" charset="0"/>
                <a:cs typeface="Times New Roman" panose="02020603050405020304" pitchFamily="18" charset="0"/>
              </a:rPr>
              <a:t>Heslin</a:t>
            </a:r>
            <a:r>
              <a:rPr lang="en-US" sz="1600" dirty="0">
                <a:latin typeface="Times New Roman" panose="02020603050405020304" pitchFamily="18" charset="0"/>
                <a:cs typeface="Times New Roman" panose="02020603050405020304" pitchFamily="18" charset="0"/>
              </a:rPr>
              <a:t> 1975). Women are often more interaction-oriented</a:t>
            </a:r>
          </a:p>
          <a:p>
            <a:r>
              <a:rPr lang="en-US" sz="1600" dirty="0">
                <a:latin typeface="Times New Roman" panose="02020603050405020304" pitchFamily="18" charset="0"/>
                <a:cs typeface="Times New Roman" panose="02020603050405020304" pitchFamily="18" charset="0"/>
              </a:rPr>
              <a:t>than men and may act as interaction controllers and facilitators for the group.</a:t>
            </a:r>
          </a:p>
          <a:p>
            <a:r>
              <a:rPr lang="en-US" sz="1600" dirty="0">
                <a:latin typeface="Times New Roman" panose="02020603050405020304" pitchFamily="18" charset="0"/>
                <a:cs typeface="Times New Roman" panose="02020603050405020304" pitchFamily="18" charset="0"/>
              </a:rPr>
              <a:t>4. </a:t>
            </a:r>
            <a:r>
              <a:rPr lang="en-US" sz="1600" i="1" dirty="0">
                <a:latin typeface="Times New Roman" panose="02020603050405020304" pitchFamily="18" charset="0"/>
                <a:cs typeface="Times New Roman" panose="02020603050405020304" pitchFamily="18" charset="0"/>
              </a:rPr>
              <a:t>The physical work environment </a:t>
            </a:r>
            <a:r>
              <a:rPr lang="en-US" sz="1600" dirty="0">
                <a:latin typeface="Times New Roman" panose="02020603050405020304" pitchFamily="18" charset="0"/>
                <a:cs typeface="Times New Roman" panose="02020603050405020304" pitchFamily="18" charset="0"/>
              </a:rPr>
              <a:t>The organization of the workplace is a major factor</a:t>
            </a:r>
          </a:p>
          <a:p>
            <a:r>
              <a:rPr lang="en-US" sz="1600" dirty="0">
                <a:latin typeface="Times New Roman" panose="02020603050405020304" pitchFamily="18" charset="0"/>
                <a:cs typeface="Times New Roman" panose="02020603050405020304" pitchFamily="18" charset="0"/>
              </a:rPr>
              <a:t>in facilitating or inhibiting communications. While some companies use standard</a:t>
            </a:r>
          </a:p>
          <a:p>
            <a:r>
              <a:rPr lang="en-US" sz="1600" dirty="0">
                <a:latin typeface="Times New Roman" panose="02020603050405020304" pitchFamily="18" charset="0"/>
                <a:cs typeface="Times New Roman" panose="02020603050405020304" pitchFamily="18" charset="0"/>
              </a:rPr>
              <a:t>open-plan offices for their staff, others invest in providing a workspace that includes</a:t>
            </a:r>
          </a:p>
          <a:p>
            <a:r>
              <a:rPr lang="en-US" sz="1600" dirty="0">
                <a:latin typeface="Times New Roman" panose="02020603050405020304" pitchFamily="18" charset="0"/>
                <a:cs typeface="Times New Roman" panose="02020603050405020304" pitchFamily="18" charset="0"/>
              </a:rPr>
              <a:t>a mixture of private and group working areas. This allows for both collaborative</a:t>
            </a:r>
          </a:p>
          <a:p>
            <a:r>
              <a:rPr lang="en-US" sz="1600" dirty="0">
                <a:latin typeface="Times New Roman" panose="02020603050405020304" pitchFamily="18" charset="0"/>
                <a:cs typeface="Times New Roman" panose="02020603050405020304" pitchFamily="18" charset="0"/>
              </a:rPr>
              <a:t>activities and individual development that require a high level of concentration.</a:t>
            </a:r>
          </a:p>
          <a:p>
            <a:r>
              <a:rPr lang="en-US" sz="1600" dirty="0">
                <a:latin typeface="Times New Roman" panose="02020603050405020304" pitchFamily="18" charset="0"/>
                <a:cs typeface="Times New Roman" panose="02020603050405020304" pitchFamily="18" charset="0"/>
              </a:rPr>
              <a:t>5. </a:t>
            </a:r>
            <a:r>
              <a:rPr lang="en-US" sz="1600" i="1" dirty="0">
                <a:latin typeface="Times New Roman" panose="02020603050405020304" pitchFamily="18" charset="0"/>
                <a:cs typeface="Times New Roman" panose="02020603050405020304" pitchFamily="18" charset="0"/>
              </a:rPr>
              <a:t>The available communication channels </a:t>
            </a:r>
            <a:r>
              <a:rPr lang="en-US" sz="1600" dirty="0">
                <a:latin typeface="Times New Roman" panose="02020603050405020304" pitchFamily="18" charset="0"/>
                <a:cs typeface="Times New Roman" panose="02020603050405020304" pitchFamily="18" charset="0"/>
              </a:rPr>
              <a:t>There are many different forms of</a:t>
            </a:r>
          </a:p>
          <a:p>
            <a:r>
              <a:rPr lang="en-US" sz="1600" dirty="0">
                <a:latin typeface="Times New Roman" panose="02020603050405020304" pitchFamily="18" charset="0"/>
                <a:cs typeface="Times New Roman" panose="02020603050405020304" pitchFamily="18" charset="0"/>
              </a:rPr>
              <a:t>communication—</a:t>
            </a:r>
          </a:p>
          <a:p>
            <a:r>
              <a:rPr lang="en-US" sz="1600" dirty="0">
                <a:latin typeface="Times New Roman" panose="02020603050405020304" pitchFamily="18" charset="0"/>
                <a:cs typeface="Times New Roman" panose="02020603050405020304" pitchFamily="18" charset="0"/>
              </a:rPr>
              <a:t>face to face, email messages, formal documents, telephone,</a:t>
            </a:r>
          </a:p>
          <a:p>
            <a:r>
              <a:rPr lang="en-US" sz="1600" dirty="0">
                <a:latin typeface="Times New Roman" panose="02020603050405020304" pitchFamily="18" charset="0"/>
                <a:cs typeface="Times New Roman" panose="02020603050405020304" pitchFamily="18" charset="0"/>
              </a:rPr>
              <a:t>and technologies such as social networking and wikis. As project teams become</a:t>
            </a:r>
          </a:p>
          <a:p>
            <a:r>
              <a:rPr lang="en-US" sz="1600" dirty="0">
                <a:latin typeface="Times New Roman" panose="02020603050405020304" pitchFamily="18" charset="0"/>
                <a:cs typeface="Times New Roman" panose="02020603050405020304" pitchFamily="18" charset="0"/>
              </a:rPr>
              <a:t>increasingly distributed, with team members working remotely, you need to</a:t>
            </a:r>
          </a:p>
          <a:p>
            <a:r>
              <a:rPr lang="en-US" sz="1600" dirty="0">
                <a:latin typeface="Times New Roman" panose="02020603050405020304" pitchFamily="18" charset="0"/>
                <a:cs typeface="Times New Roman" panose="02020603050405020304" pitchFamily="18" charset="0"/>
              </a:rPr>
              <a:t>make use of interaction technologies, such as conferencing systems, to facilitate</a:t>
            </a:r>
          </a:p>
          <a:p>
            <a:r>
              <a:rPr lang="en-US" sz="1600" dirty="0">
                <a:latin typeface="Times New Roman" panose="02020603050405020304" pitchFamily="18" charset="0"/>
                <a:cs typeface="Times New Roman" panose="02020603050405020304" pitchFamily="18" charset="0"/>
              </a:rPr>
              <a:t>group communications.</a:t>
            </a:r>
          </a:p>
        </p:txBody>
      </p:sp>
    </p:spTree>
    <p:extLst>
      <p:ext uri="{BB962C8B-B14F-4D97-AF65-F5344CB8AC3E}">
        <p14:creationId xmlns:p14="http://schemas.microsoft.com/office/powerpoint/2010/main" val="405174312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MODULE 4.2</a:t>
            </a:r>
            <a:endParaRPr lang="en-US" dirty="0"/>
          </a:p>
        </p:txBody>
      </p:sp>
      <p:sp>
        <p:nvSpPr>
          <p:cNvPr id="3" name="Subtitle 2"/>
          <p:cNvSpPr>
            <a:spLocks noGrp="1"/>
          </p:cNvSpPr>
          <p:nvPr>
            <p:ph type="subTitle" idx="1"/>
          </p:nvPr>
        </p:nvSpPr>
        <p:spPr/>
        <p:txBody>
          <a:bodyPr/>
          <a:lstStyle/>
          <a:p>
            <a:r>
              <a:rPr lang="en-US" dirty="0" smtClean="0"/>
              <a:t>PROJECT PLANNING</a:t>
            </a:r>
            <a:endParaRPr lang="en-US" dirty="0"/>
          </a:p>
        </p:txBody>
      </p:sp>
    </p:spTree>
    <p:extLst>
      <p:ext uri="{BB962C8B-B14F-4D97-AF65-F5344CB8AC3E}">
        <p14:creationId xmlns:p14="http://schemas.microsoft.com/office/powerpoint/2010/main" val="71122443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en-US" dirty="0" smtClean="0">
                <a:latin typeface="Times New Roman" panose="02020603050405020304" pitchFamily="18" charset="0"/>
                <a:cs typeface="Times New Roman" panose="02020603050405020304" pitchFamily="18" charset="0"/>
              </a:rPr>
              <a:t>1 Project </a:t>
            </a:r>
            <a:r>
              <a:rPr lang="en-US" dirty="0">
                <a:latin typeface="Times New Roman" panose="02020603050405020304" pitchFamily="18" charset="0"/>
                <a:cs typeface="Times New Roman" panose="02020603050405020304" pitchFamily="18" charset="0"/>
              </a:rPr>
              <a:t>planning</a:t>
            </a:r>
          </a:p>
        </p:txBody>
      </p:sp>
      <p:sp>
        <p:nvSpPr>
          <p:cNvPr id="3" name="Content Placeholder 2"/>
          <p:cNvSpPr>
            <a:spLocks noGrp="1"/>
          </p:cNvSpPr>
          <p:nvPr>
            <p:ph idx="1"/>
          </p:nvPr>
        </p:nvSpPr>
        <p:spPr/>
        <p:txBody>
          <a:bodyPr>
            <a:noAutofit/>
          </a:bodyPr>
          <a:lstStyle/>
          <a:p>
            <a:pPr algn="just">
              <a:buFont typeface="Wingdings" panose="05000000000000000000" pitchFamily="2" charset="2"/>
              <a:buChar char="Ø"/>
            </a:pPr>
            <a:r>
              <a:rPr lang="en-US" sz="1800" b="1" dirty="0" smtClean="0"/>
              <a:t>Project planning </a:t>
            </a:r>
            <a:r>
              <a:rPr lang="en-US" sz="1800" dirty="0" smtClean="0"/>
              <a:t>is one of the most important jobs of a software project manager. </a:t>
            </a:r>
          </a:p>
          <a:p>
            <a:pPr marL="0" indent="0" algn="just">
              <a:buNone/>
            </a:pPr>
            <a:endParaRPr lang="en-US" sz="1800" dirty="0" smtClean="0"/>
          </a:p>
          <a:p>
            <a:pPr algn="just">
              <a:buFont typeface="Wingdings" panose="05000000000000000000" pitchFamily="2" charset="2"/>
              <a:buChar char="Ø"/>
            </a:pPr>
            <a:r>
              <a:rPr lang="en-US" sz="1800" dirty="0" smtClean="0"/>
              <a:t>As a </a:t>
            </a:r>
            <a:r>
              <a:rPr lang="en-US" sz="1800" dirty="0"/>
              <a:t>manager, you have to </a:t>
            </a:r>
            <a:r>
              <a:rPr lang="en-US" sz="1800" b="1" dirty="0"/>
              <a:t>break down the work into parts and assign them to </a:t>
            </a:r>
            <a:r>
              <a:rPr lang="en-US" sz="1800" b="1" dirty="0" smtClean="0"/>
              <a:t>project team members</a:t>
            </a:r>
            <a:r>
              <a:rPr lang="en-US" sz="1800" dirty="0" smtClean="0"/>
              <a:t>, </a:t>
            </a:r>
            <a:r>
              <a:rPr lang="en-US" sz="1800" b="1" dirty="0" smtClean="0"/>
              <a:t>anticipate </a:t>
            </a:r>
            <a:r>
              <a:rPr lang="en-US" sz="1800" b="1" dirty="0"/>
              <a:t>problems that might arise, and prepare tentative </a:t>
            </a:r>
            <a:r>
              <a:rPr lang="en-US" sz="1800" b="1" dirty="0" smtClean="0"/>
              <a:t>solutions </a:t>
            </a:r>
            <a:r>
              <a:rPr lang="en-US" sz="1800" dirty="0" smtClean="0"/>
              <a:t>to </a:t>
            </a:r>
            <a:r>
              <a:rPr lang="en-US" sz="1800" dirty="0"/>
              <a:t>those problems. </a:t>
            </a:r>
            <a:endParaRPr lang="en-US" sz="1800" dirty="0" smtClean="0"/>
          </a:p>
          <a:p>
            <a:pPr marL="0" indent="0" algn="just">
              <a:buNone/>
            </a:pPr>
            <a:endParaRPr lang="en-US" sz="1800" dirty="0" smtClean="0"/>
          </a:p>
          <a:p>
            <a:pPr algn="just">
              <a:buFont typeface="Wingdings" panose="05000000000000000000" pitchFamily="2" charset="2"/>
              <a:buChar char="Ø"/>
            </a:pPr>
            <a:r>
              <a:rPr lang="en-US" sz="1800" dirty="0" smtClean="0"/>
              <a:t>The </a:t>
            </a:r>
            <a:r>
              <a:rPr lang="en-US" sz="1800" dirty="0"/>
              <a:t>project plan, which is created at the start of a project </a:t>
            </a:r>
            <a:r>
              <a:rPr lang="en-US" sz="1800" dirty="0" smtClean="0"/>
              <a:t>and updated </a:t>
            </a:r>
            <a:r>
              <a:rPr lang="en-US" sz="1800" dirty="0"/>
              <a:t>as the project progresses, is used to show how the work will be done and </a:t>
            </a:r>
            <a:r>
              <a:rPr lang="en-US" sz="1800" dirty="0" smtClean="0"/>
              <a:t>to assess </a:t>
            </a:r>
            <a:r>
              <a:rPr lang="en-US" sz="1800" dirty="0"/>
              <a:t>progress on the project</a:t>
            </a:r>
            <a:r>
              <a:rPr lang="en-US" sz="1800" dirty="0" smtClean="0"/>
              <a:t>.</a:t>
            </a:r>
          </a:p>
          <a:p>
            <a:pPr marL="0" indent="0" algn="just">
              <a:buNone/>
            </a:pPr>
            <a:endParaRPr lang="en-US" sz="1800" dirty="0"/>
          </a:p>
        </p:txBody>
      </p:sp>
    </p:spTree>
    <p:extLst>
      <p:ext uri="{BB962C8B-B14F-4D97-AF65-F5344CB8AC3E}">
        <p14:creationId xmlns:p14="http://schemas.microsoft.com/office/powerpoint/2010/main" val="181945345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81000"/>
            <a:ext cx="8229600" cy="6324600"/>
          </a:xfrm>
        </p:spPr>
        <p:txBody>
          <a:bodyPr>
            <a:normAutofit fontScale="47500" lnSpcReduction="20000"/>
          </a:bodyPr>
          <a:lstStyle/>
          <a:p>
            <a:pPr marL="0" indent="0" algn="just">
              <a:buNone/>
            </a:pPr>
            <a:r>
              <a:rPr lang="en-US" sz="3600" dirty="0">
                <a:latin typeface="Times New Roman" panose="02020603050405020304" pitchFamily="18" charset="0"/>
                <a:cs typeface="Times New Roman" panose="02020603050405020304" pitchFamily="18" charset="0"/>
              </a:rPr>
              <a:t>Project planning takes place at three stages in a project life cycle</a:t>
            </a:r>
            <a:r>
              <a:rPr lang="en-US" sz="3600" dirty="0" smtClean="0">
                <a:latin typeface="Times New Roman" panose="02020603050405020304" pitchFamily="18" charset="0"/>
                <a:cs typeface="Times New Roman" panose="02020603050405020304" pitchFamily="18" charset="0"/>
              </a:rPr>
              <a:t>:</a:t>
            </a:r>
          </a:p>
          <a:p>
            <a:pPr marL="0" indent="0" algn="just">
              <a:buNone/>
            </a:pPr>
            <a:endParaRPr lang="en-US" sz="36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en-US" sz="3600" dirty="0">
                <a:latin typeface="Times New Roman" panose="02020603050405020304" pitchFamily="18" charset="0"/>
                <a:cs typeface="Times New Roman" panose="02020603050405020304" pitchFamily="18" charset="0"/>
              </a:rPr>
              <a:t>1. </a:t>
            </a:r>
            <a:r>
              <a:rPr lang="en-US" sz="3600" b="1" dirty="0">
                <a:latin typeface="Times New Roman" panose="02020603050405020304" pitchFamily="18" charset="0"/>
                <a:cs typeface="Times New Roman" panose="02020603050405020304" pitchFamily="18" charset="0"/>
              </a:rPr>
              <a:t>At the proposal stage</a:t>
            </a:r>
            <a:r>
              <a:rPr lang="en-US" sz="3600" dirty="0">
                <a:latin typeface="Times New Roman" panose="02020603050405020304" pitchFamily="18" charset="0"/>
                <a:cs typeface="Times New Roman" panose="02020603050405020304" pitchFamily="18" charset="0"/>
              </a:rPr>
              <a:t>, when you are bidding for a contract to develop or provide</a:t>
            </a:r>
          </a:p>
          <a:p>
            <a:pPr marL="0" indent="0" algn="just">
              <a:buNone/>
            </a:pPr>
            <a:r>
              <a:rPr lang="en-US" sz="3600" dirty="0" smtClean="0">
                <a:latin typeface="Times New Roman" panose="02020603050405020304" pitchFamily="18" charset="0"/>
                <a:cs typeface="Times New Roman" panose="02020603050405020304" pitchFamily="18" charset="0"/>
              </a:rPr>
              <a:t>  </a:t>
            </a:r>
          </a:p>
          <a:p>
            <a:pPr marL="0" indent="0" algn="just">
              <a:buNone/>
            </a:pPr>
            <a:r>
              <a:rPr lang="en-US" sz="3600" dirty="0" smtClean="0">
                <a:latin typeface="Times New Roman" panose="02020603050405020304" pitchFamily="18" charset="0"/>
                <a:cs typeface="Times New Roman" panose="02020603050405020304" pitchFamily="18" charset="0"/>
              </a:rPr>
              <a:t>a </a:t>
            </a:r>
            <a:r>
              <a:rPr lang="en-US" sz="3600" dirty="0">
                <a:latin typeface="Times New Roman" panose="02020603050405020304" pitchFamily="18" charset="0"/>
                <a:cs typeface="Times New Roman" panose="02020603050405020304" pitchFamily="18" charset="0"/>
              </a:rPr>
              <a:t>software system. You </a:t>
            </a:r>
            <a:r>
              <a:rPr lang="en-US" sz="3600" b="1" dirty="0">
                <a:latin typeface="Times New Roman" panose="02020603050405020304" pitchFamily="18" charset="0"/>
                <a:cs typeface="Times New Roman" panose="02020603050405020304" pitchFamily="18" charset="0"/>
              </a:rPr>
              <a:t>need a plan </a:t>
            </a:r>
            <a:r>
              <a:rPr lang="en-US" sz="3600" dirty="0">
                <a:latin typeface="Times New Roman" panose="02020603050405020304" pitchFamily="18" charset="0"/>
                <a:cs typeface="Times New Roman" panose="02020603050405020304" pitchFamily="18" charset="0"/>
              </a:rPr>
              <a:t>at this stage to help you </a:t>
            </a:r>
            <a:r>
              <a:rPr lang="en-US" sz="3600" b="1" dirty="0">
                <a:latin typeface="Times New Roman" panose="02020603050405020304" pitchFamily="18" charset="0"/>
                <a:cs typeface="Times New Roman" panose="02020603050405020304" pitchFamily="18" charset="0"/>
              </a:rPr>
              <a:t>decide if you </a:t>
            </a:r>
            <a:r>
              <a:rPr lang="en-US" sz="3600" b="1" dirty="0" smtClean="0">
                <a:latin typeface="Times New Roman" panose="02020603050405020304" pitchFamily="18" charset="0"/>
                <a:cs typeface="Times New Roman" panose="02020603050405020304" pitchFamily="18" charset="0"/>
              </a:rPr>
              <a:t>have</a:t>
            </a:r>
          </a:p>
          <a:p>
            <a:pPr marL="0" indent="0" algn="just">
              <a:buNone/>
            </a:pPr>
            <a:endParaRPr lang="en-US" sz="3600" b="1" dirty="0">
              <a:latin typeface="Times New Roman" panose="02020603050405020304" pitchFamily="18" charset="0"/>
              <a:cs typeface="Times New Roman" panose="02020603050405020304" pitchFamily="18" charset="0"/>
            </a:endParaRPr>
          </a:p>
          <a:p>
            <a:pPr marL="0" indent="0" algn="just">
              <a:buNone/>
            </a:pPr>
            <a:r>
              <a:rPr lang="en-US" sz="3600" b="1" dirty="0">
                <a:latin typeface="Times New Roman" panose="02020603050405020304" pitchFamily="18" charset="0"/>
                <a:cs typeface="Times New Roman" panose="02020603050405020304" pitchFamily="18" charset="0"/>
              </a:rPr>
              <a:t>the resources to complete the work and to work out the price that you </a:t>
            </a:r>
            <a:r>
              <a:rPr lang="en-US" sz="3600" b="1" dirty="0" smtClean="0">
                <a:latin typeface="Times New Roman" panose="02020603050405020304" pitchFamily="18" charset="0"/>
                <a:cs typeface="Times New Roman" panose="02020603050405020304" pitchFamily="18" charset="0"/>
              </a:rPr>
              <a:t>should quote </a:t>
            </a:r>
            <a:r>
              <a:rPr lang="en-US" sz="3600" b="1" dirty="0">
                <a:latin typeface="Times New Roman" panose="02020603050405020304" pitchFamily="18" charset="0"/>
                <a:cs typeface="Times New Roman" panose="02020603050405020304" pitchFamily="18" charset="0"/>
              </a:rPr>
              <a:t>to a </a:t>
            </a:r>
            <a:endParaRPr lang="en-US" sz="3600" b="1" dirty="0" smtClean="0">
              <a:latin typeface="Times New Roman" panose="02020603050405020304" pitchFamily="18" charset="0"/>
              <a:cs typeface="Times New Roman" panose="02020603050405020304" pitchFamily="18" charset="0"/>
            </a:endParaRPr>
          </a:p>
          <a:p>
            <a:pPr marL="0" indent="0" algn="just">
              <a:buNone/>
            </a:pPr>
            <a:endParaRPr lang="en-US" sz="3600" b="1" dirty="0" smtClean="0">
              <a:latin typeface="Times New Roman" panose="02020603050405020304" pitchFamily="18" charset="0"/>
              <a:cs typeface="Times New Roman" panose="02020603050405020304" pitchFamily="18" charset="0"/>
            </a:endParaRPr>
          </a:p>
          <a:p>
            <a:pPr marL="0" indent="0" algn="just">
              <a:buNone/>
            </a:pPr>
            <a:r>
              <a:rPr lang="en-US" sz="3600" b="1" dirty="0" smtClean="0">
                <a:latin typeface="Times New Roman" panose="02020603050405020304" pitchFamily="18" charset="0"/>
                <a:cs typeface="Times New Roman" panose="02020603050405020304" pitchFamily="18" charset="0"/>
              </a:rPr>
              <a:t>customer.</a:t>
            </a:r>
          </a:p>
          <a:p>
            <a:pPr marL="0" indent="0" algn="just">
              <a:buNone/>
            </a:pPr>
            <a:endParaRPr lang="en-US" sz="3600" b="1"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en-US" sz="3600" dirty="0" smtClean="0">
                <a:latin typeface="Times New Roman" panose="02020603050405020304" pitchFamily="18" charset="0"/>
                <a:cs typeface="Times New Roman" panose="02020603050405020304" pitchFamily="18" charset="0"/>
              </a:rPr>
              <a:t>2</a:t>
            </a:r>
            <a:r>
              <a:rPr lang="en-US" sz="3600" b="1" dirty="0">
                <a:latin typeface="Times New Roman" panose="02020603050405020304" pitchFamily="18" charset="0"/>
                <a:cs typeface="Times New Roman" panose="02020603050405020304" pitchFamily="18" charset="0"/>
              </a:rPr>
              <a:t>. During the project startup phase</a:t>
            </a:r>
            <a:r>
              <a:rPr lang="en-US" sz="3600" dirty="0">
                <a:latin typeface="Times New Roman" panose="02020603050405020304" pitchFamily="18" charset="0"/>
                <a:cs typeface="Times New Roman" panose="02020603050405020304" pitchFamily="18" charset="0"/>
              </a:rPr>
              <a:t>, when you have to </a:t>
            </a:r>
            <a:r>
              <a:rPr lang="en-US" sz="3600" b="1" dirty="0">
                <a:latin typeface="Times New Roman" panose="02020603050405020304" pitchFamily="18" charset="0"/>
                <a:cs typeface="Times New Roman" panose="02020603050405020304" pitchFamily="18" charset="0"/>
              </a:rPr>
              <a:t>plan who will work on the</a:t>
            </a:r>
          </a:p>
          <a:p>
            <a:pPr marL="0" indent="0" algn="just">
              <a:buNone/>
            </a:pPr>
            <a:endParaRPr lang="en-US" sz="3600" b="1" dirty="0" smtClean="0">
              <a:latin typeface="Times New Roman" panose="02020603050405020304" pitchFamily="18" charset="0"/>
              <a:cs typeface="Times New Roman" panose="02020603050405020304" pitchFamily="18" charset="0"/>
            </a:endParaRPr>
          </a:p>
          <a:p>
            <a:pPr marL="0" indent="0" algn="just">
              <a:buNone/>
            </a:pPr>
            <a:r>
              <a:rPr lang="en-US" sz="3600" b="1" dirty="0" smtClean="0">
                <a:latin typeface="Times New Roman" panose="02020603050405020304" pitchFamily="18" charset="0"/>
                <a:cs typeface="Times New Roman" panose="02020603050405020304" pitchFamily="18" charset="0"/>
              </a:rPr>
              <a:t>project</a:t>
            </a:r>
            <a:r>
              <a:rPr lang="en-US" sz="3600" b="1" dirty="0">
                <a:latin typeface="Times New Roman" panose="02020603050405020304" pitchFamily="18" charset="0"/>
                <a:cs typeface="Times New Roman" panose="02020603050405020304" pitchFamily="18" charset="0"/>
              </a:rPr>
              <a:t>, how the project will be broken down into increments</a:t>
            </a:r>
            <a:r>
              <a:rPr lang="en-US" sz="3600" dirty="0">
                <a:latin typeface="Times New Roman" panose="02020603050405020304" pitchFamily="18" charset="0"/>
                <a:cs typeface="Times New Roman" panose="02020603050405020304" pitchFamily="18" charset="0"/>
              </a:rPr>
              <a:t>, </a:t>
            </a:r>
            <a:r>
              <a:rPr lang="en-US" sz="3600" b="1" dirty="0">
                <a:latin typeface="Times New Roman" panose="02020603050405020304" pitchFamily="18" charset="0"/>
                <a:cs typeface="Times New Roman" panose="02020603050405020304" pitchFamily="18" charset="0"/>
              </a:rPr>
              <a:t>how resources</a:t>
            </a:r>
          </a:p>
          <a:p>
            <a:pPr marL="0" indent="0" algn="just">
              <a:buNone/>
            </a:pPr>
            <a:endParaRPr lang="en-US" sz="3600" b="1" dirty="0" smtClean="0">
              <a:latin typeface="Times New Roman" panose="02020603050405020304" pitchFamily="18" charset="0"/>
              <a:cs typeface="Times New Roman" panose="02020603050405020304" pitchFamily="18" charset="0"/>
            </a:endParaRPr>
          </a:p>
          <a:p>
            <a:pPr marL="0" indent="0" algn="just">
              <a:buNone/>
            </a:pPr>
            <a:r>
              <a:rPr lang="en-US" sz="3600" b="1" dirty="0" smtClean="0">
                <a:latin typeface="Times New Roman" panose="02020603050405020304" pitchFamily="18" charset="0"/>
                <a:cs typeface="Times New Roman" panose="02020603050405020304" pitchFamily="18" charset="0"/>
              </a:rPr>
              <a:t>will </a:t>
            </a:r>
            <a:r>
              <a:rPr lang="en-US" sz="3600" b="1" dirty="0">
                <a:latin typeface="Times New Roman" panose="02020603050405020304" pitchFamily="18" charset="0"/>
                <a:cs typeface="Times New Roman" panose="02020603050405020304" pitchFamily="18" charset="0"/>
              </a:rPr>
              <a:t>be allocated across your company,</a:t>
            </a:r>
            <a:r>
              <a:rPr lang="en-US" sz="3600" dirty="0">
                <a:latin typeface="Times New Roman" panose="02020603050405020304" pitchFamily="18" charset="0"/>
                <a:cs typeface="Times New Roman" panose="02020603050405020304" pitchFamily="18" charset="0"/>
              </a:rPr>
              <a:t> and so on. </a:t>
            </a:r>
            <a:endParaRPr lang="en-US" sz="3600" dirty="0" smtClean="0">
              <a:latin typeface="Times New Roman" panose="02020603050405020304" pitchFamily="18" charset="0"/>
              <a:cs typeface="Times New Roman" panose="02020603050405020304" pitchFamily="18" charset="0"/>
            </a:endParaRPr>
          </a:p>
          <a:p>
            <a:pPr marL="0" indent="0" algn="just">
              <a:buNone/>
            </a:pPr>
            <a:endParaRPr lang="en-US" sz="3600"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en-US" sz="3600" dirty="0" smtClean="0">
                <a:latin typeface="Times New Roman" panose="02020603050405020304" pitchFamily="18" charset="0"/>
                <a:cs typeface="Times New Roman" panose="02020603050405020304" pitchFamily="18" charset="0"/>
              </a:rPr>
              <a:t>3</a:t>
            </a:r>
            <a:r>
              <a:rPr lang="en-US" sz="3600" dirty="0">
                <a:latin typeface="Times New Roman" panose="02020603050405020304" pitchFamily="18" charset="0"/>
                <a:cs typeface="Times New Roman" panose="02020603050405020304" pitchFamily="18" charset="0"/>
              </a:rPr>
              <a:t>. Periodically throughout the project, </a:t>
            </a:r>
            <a:r>
              <a:rPr lang="en-US" sz="3600" b="1" dirty="0">
                <a:latin typeface="Times New Roman" panose="02020603050405020304" pitchFamily="18" charset="0"/>
                <a:cs typeface="Times New Roman" panose="02020603050405020304" pitchFamily="18" charset="0"/>
              </a:rPr>
              <a:t>when you update your plan to reflect new</a:t>
            </a:r>
          </a:p>
          <a:p>
            <a:pPr marL="0" indent="0" algn="just">
              <a:buNone/>
            </a:pPr>
            <a:endParaRPr lang="en-US" sz="3600" b="1" dirty="0" smtClean="0">
              <a:latin typeface="Times New Roman" panose="02020603050405020304" pitchFamily="18" charset="0"/>
              <a:cs typeface="Times New Roman" panose="02020603050405020304" pitchFamily="18" charset="0"/>
            </a:endParaRPr>
          </a:p>
          <a:p>
            <a:pPr marL="0" indent="0" algn="just">
              <a:buNone/>
            </a:pPr>
            <a:r>
              <a:rPr lang="en-US" sz="3600" b="1" dirty="0" smtClean="0">
                <a:latin typeface="Times New Roman" panose="02020603050405020304" pitchFamily="18" charset="0"/>
                <a:cs typeface="Times New Roman" panose="02020603050405020304" pitchFamily="18" charset="0"/>
              </a:rPr>
              <a:t>information </a:t>
            </a:r>
            <a:r>
              <a:rPr lang="en-US" sz="3600" b="1" dirty="0">
                <a:latin typeface="Times New Roman" panose="02020603050405020304" pitchFamily="18" charset="0"/>
                <a:cs typeface="Times New Roman" panose="02020603050405020304" pitchFamily="18" charset="0"/>
              </a:rPr>
              <a:t>about the software and its development. </a:t>
            </a:r>
            <a:r>
              <a:rPr lang="en-US" sz="3600" dirty="0">
                <a:latin typeface="Times New Roman" panose="02020603050405020304" pitchFamily="18" charset="0"/>
                <a:cs typeface="Times New Roman" panose="02020603050405020304" pitchFamily="18" charset="0"/>
              </a:rPr>
              <a:t>You learn more about </a:t>
            </a:r>
            <a:r>
              <a:rPr lang="en-US" sz="3600" dirty="0" smtClean="0">
                <a:latin typeface="Times New Roman" panose="02020603050405020304" pitchFamily="18" charset="0"/>
                <a:cs typeface="Times New Roman" panose="02020603050405020304" pitchFamily="18" charset="0"/>
              </a:rPr>
              <a:t>the</a:t>
            </a:r>
          </a:p>
          <a:p>
            <a:pPr marL="0" indent="0" algn="just">
              <a:buNone/>
            </a:pPr>
            <a:endParaRPr lang="en-US" sz="3600" dirty="0">
              <a:latin typeface="Times New Roman" panose="02020603050405020304" pitchFamily="18" charset="0"/>
              <a:cs typeface="Times New Roman" panose="02020603050405020304" pitchFamily="18" charset="0"/>
            </a:endParaRPr>
          </a:p>
          <a:p>
            <a:pPr marL="0" indent="0" algn="just">
              <a:buNone/>
            </a:pPr>
            <a:r>
              <a:rPr lang="en-US" sz="3600" dirty="0">
                <a:latin typeface="Times New Roman" panose="02020603050405020304" pitchFamily="18" charset="0"/>
                <a:cs typeface="Times New Roman" panose="02020603050405020304" pitchFamily="18" charset="0"/>
              </a:rPr>
              <a:t>system being implemented and the capabilities of your development team. As</a:t>
            </a:r>
          </a:p>
          <a:p>
            <a:pPr marL="0" indent="0" algn="just">
              <a:buNone/>
            </a:pPr>
            <a:r>
              <a:rPr lang="en-US" sz="3600" dirty="0">
                <a:latin typeface="Times New Roman" panose="02020603050405020304" pitchFamily="18" charset="0"/>
                <a:cs typeface="Times New Roman" panose="02020603050405020304" pitchFamily="18" charset="0"/>
              </a:rPr>
              <a:t>software requirements change, the work breakdown has to be altered and the</a:t>
            </a:r>
          </a:p>
          <a:p>
            <a:pPr marL="0" indent="0" algn="just">
              <a:buNone/>
            </a:pPr>
            <a:r>
              <a:rPr lang="en-US" sz="3600" dirty="0">
                <a:latin typeface="Times New Roman" panose="02020603050405020304" pitchFamily="18" charset="0"/>
                <a:cs typeface="Times New Roman" panose="02020603050405020304" pitchFamily="18" charset="0"/>
              </a:rPr>
              <a:t>schedule extended. This information allows you to make more accurate estimates</a:t>
            </a:r>
          </a:p>
          <a:p>
            <a:pPr marL="0" indent="0" algn="just">
              <a:buNone/>
            </a:pPr>
            <a:r>
              <a:rPr lang="en-US" sz="3600" dirty="0">
                <a:latin typeface="Times New Roman" panose="02020603050405020304" pitchFamily="18" charset="0"/>
                <a:cs typeface="Times New Roman" panose="02020603050405020304" pitchFamily="18" charset="0"/>
              </a:rPr>
              <a:t>of how long the work will take.</a:t>
            </a:r>
          </a:p>
          <a:p>
            <a:endParaRPr lang="en-US" dirty="0"/>
          </a:p>
        </p:txBody>
      </p:sp>
    </p:spTree>
    <p:extLst>
      <p:ext uri="{BB962C8B-B14F-4D97-AF65-F5344CB8AC3E}">
        <p14:creationId xmlns:p14="http://schemas.microsoft.com/office/powerpoint/2010/main" val="883724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41606" y="109025"/>
            <a:ext cx="8229600" cy="4525963"/>
          </a:xfrm>
        </p:spPr>
        <p:txBody>
          <a:bodyPr>
            <a:normAutofit/>
          </a:bodyPr>
          <a:lstStyle/>
          <a:p>
            <a:pPr marL="0" indent="0" algn="just">
              <a:buNone/>
            </a:pPr>
            <a:r>
              <a:rPr lang="en-US" sz="1800" dirty="0">
                <a:latin typeface="Times New Roman" panose="02020603050405020304" pitchFamily="18" charset="0"/>
                <a:cs typeface="Times New Roman" panose="02020603050405020304" pitchFamily="18" charset="0"/>
              </a:rPr>
              <a:t>The project plan always evolves during the development process because of</a:t>
            </a:r>
          </a:p>
          <a:p>
            <a:pPr marL="0" indent="0" algn="just">
              <a:buNone/>
            </a:pPr>
            <a:r>
              <a:rPr lang="en-US" sz="1800" dirty="0">
                <a:latin typeface="Times New Roman" panose="02020603050405020304" pitchFamily="18" charset="0"/>
                <a:cs typeface="Times New Roman" panose="02020603050405020304" pitchFamily="18" charset="0"/>
              </a:rPr>
              <a:t>requirements changes, technology issues, and development problems</a:t>
            </a:r>
            <a:r>
              <a:rPr lang="en-US" sz="1800" dirty="0" smtClean="0">
                <a:latin typeface="Times New Roman" panose="02020603050405020304" pitchFamily="18" charset="0"/>
                <a:cs typeface="Times New Roman" panose="02020603050405020304" pitchFamily="18" charset="0"/>
              </a:rPr>
              <a:t>.</a:t>
            </a:r>
          </a:p>
          <a:p>
            <a:pPr marL="0" indent="0" algn="just">
              <a:buNone/>
            </a:pPr>
            <a:endParaRPr lang="en-US" sz="1800" dirty="0">
              <a:latin typeface="Times New Roman" panose="02020603050405020304" pitchFamily="18" charset="0"/>
              <a:cs typeface="Times New Roman" panose="02020603050405020304" pitchFamily="18" charset="0"/>
            </a:endParaRPr>
          </a:p>
          <a:p>
            <a:pPr marL="0" indent="0" algn="just">
              <a:buNone/>
            </a:pPr>
            <a:r>
              <a:rPr lang="en-US" sz="1800" dirty="0" smtClean="0">
                <a:latin typeface="Times New Roman" panose="02020603050405020304" pitchFamily="18" charset="0"/>
                <a:cs typeface="Times New Roman" panose="02020603050405020304" pitchFamily="18" charset="0"/>
              </a:rPr>
              <a:t> </a:t>
            </a:r>
            <a:r>
              <a:rPr lang="en-US" sz="1800" b="1" dirty="0" smtClean="0">
                <a:latin typeface="Times New Roman" panose="02020603050405020304" pitchFamily="18" charset="0"/>
                <a:cs typeface="Times New Roman" panose="02020603050405020304" pitchFamily="18" charset="0"/>
              </a:rPr>
              <a:t>Development planning </a:t>
            </a:r>
            <a:r>
              <a:rPr lang="en-US" sz="1800" b="1" dirty="0">
                <a:latin typeface="Times New Roman" panose="02020603050405020304" pitchFamily="18" charset="0"/>
                <a:cs typeface="Times New Roman" panose="02020603050405020304" pitchFamily="18" charset="0"/>
              </a:rPr>
              <a:t>is intended </a:t>
            </a:r>
            <a:r>
              <a:rPr lang="en-US" sz="1800" dirty="0">
                <a:latin typeface="Times New Roman" panose="02020603050405020304" pitchFamily="18" charset="0"/>
                <a:cs typeface="Times New Roman" panose="02020603050405020304" pitchFamily="18" charset="0"/>
              </a:rPr>
              <a:t>to ensure that the </a:t>
            </a:r>
            <a:r>
              <a:rPr lang="en-US" sz="1800" b="1" dirty="0">
                <a:latin typeface="Times New Roman" panose="02020603050405020304" pitchFamily="18" charset="0"/>
                <a:cs typeface="Times New Roman" panose="02020603050405020304" pitchFamily="18" charset="0"/>
              </a:rPr>
              <a:t>project plan remains a useful document for </a:t>
            </a:r>
            <a:r>
              <a:rPr lang="en-US" sz="1800" b="1" dirty="0" smtClean="0">
                <a:latin typeface="Times New Roman" panose="02020603050405020304" pitchFamily="18" charset="0"/>
                <a:cs typeface="Times New Roman" panose="02020603050405020304" pitchFamily="18" charset="0"/>
              </a:rPr>
              <a:t>staff to </a:t>
            </a:r>
            <a:r>
              <a:rPr lang="en-US" sz="1800" b="1" dirty="0">
                <a:latin typeface="Times New Roman" panose="02020603050405020304" pitchFamily="18" charset="0"/>
                <a:cs typeface="Times New Roman" panose="02020603050405020304" pitchFamily="18" charset="0"/>
              </a:rPr>
              <a:t>understand what is to be achieved and when it is to be delivered</a:t>
            </a:r>
            <a:r>
              <a:rPr lang="en-US" sz="1800" dirty="0">
                <a:latin typeface="Times New Roman" panose="02020603050405020304" pitchFamily="18" charset="0"/>
                <a:cs typeface="Times New Roman" panose="02020603050405020304" pitchFamily="18" charset="0"/>
              </a:rPr>
              <a:t>. Therefore, </a:t>
            </a:r>
            <a:r>
              <a:rPr lang="en-US" sz="1800" dirty="0" smtClean="0">
                <a:latin typeface="Times New Roman" panose="02020603050405020304" pitchFamily="18" charset="0"/>
                <a:cs typeface="Times New Roman" panose="02020603050405020304" pitchFamily="18" charset="0"/>
              </a:rPr>
              <a:t>the schedule</a:t>
            </a:r>
            <a:r>
              <a:rPr lang="en-US" sz="1800" dirty="0">
                <a:latin typeface="Times New Roman" panose="02020603050405020304" pitchFamily="18" charset="0"/>
                <a:cs typeface="Times New Roman" panose="02020603050405020304" pitchFamily="18" charset="0"/>
              </a:rPr>
              <a:t>, cost estimate, and risks all have to be revised as the software is developed</a:t>
            </a:r>
            <a:r>
              <a:rPr lang="en-US" dirty="0" smtClean="0"/>
              <a:t>.</a:t>
            </a:r>
          </a:p>
          <a:p>
            <a:pPr marL="0" indent="0" algn="just">
              <a:buNone/>
            </a:pPr>
            <a:r>
              <a:rPr lang="en-US" sz="1900" dirty="0">
                <a:latin typeface="Times New Roman" panose="02020603050405020304" pitchFamily="18" charset="0"/>
                <a:cs typeface="Times New Roman" panose="02020603050405020304" pitchFamily="18" charset="0"/>
              </a:rPr>
              <a:t>If an agile method is used, there is still a need for a project startup plan because</a:t>
            </a:r>
          </a:p>
          <a:p>
            <a:pPr marL="0" indent="0" algn="just">
              <a:buNone/>
            </a:pPr>
            <a:r>
              <a:rPr lang="en-US" sz="1900" dirty="0">
                <a:latin typeface="Times New Roman" panose="02020603050405020304" pitchFamily="18" charset="0"/>
                <a:cs typeface="Times New Roman" panose="02020603050405020304" pitchFamily="18" charset="0"/>
              </a:rPr>
              <a:t>regardless of the approach used, the company still needs to plan how resources will</a:t>
            </a:r>
          </a:p>
          <a:p>
            <a:pPr marL="0" indent="0" algn="just">
              <a:buNone/>
            </a:pPr>
            <a:r>
              <a:rPr lang="en-US" sz="1900" dirty="0">
                <a:latin typeface="Times New Roman" panose="02020603050405020304" pitchFamily="18" charset="0"/>
                <a:cs typeface="Times New Roman" panose="02020603050405020304" pitchFamily="18" charset="0"/>
              </a:rPr>
              <a:t>be allocated to a project. However, this is not a detailed plan, and you only need to</a:t>
            </a:r>
          </a:p>
          <a:p>
            <a:pPr marL="0" indent="0" algn="just">
              <a:buNone/>
            </a:pPr>
            <a:r>
              <a:rPr lang="en-US" sz="1900" dirty="0">
                <a:latin typeface="Times New Roman" panose="02020603050405020304" pitchFamily="18" charset="0"/>
                <a:cs typeface="Times New Roman" panose="02020603050405020304" pitchFamily="18" charset="0"/>
              </a:rPr>
              <a:t>include essential information about the work breakdown and project </a:t>
            </a:r>
            <a:r>
              <a:rPr lang="en-US" sz="1900" dirty="0" smtClean="0">
                <a:latin typeface="Times New Roman" panose="02020603050405020304" pitchFamily="18" charset="0"/>
                <a:cs typeface="Times New Roman" panose="02020603050405020304" pitchFamily="18" charset="0"/>
              </a:rPr>
              <a:t>schedule.</a:t>
            </a:r>
          </a:p>
          <a:p>
            <a:pPr marL="0" indent="0" algn="just">
              <a:buNone/>
            </a:pPr>
            <a:endParaRPr lang="en-US" dirty="0"/>
          </a:p>
          <a:p>
            <a:pPr marL="0" indent="0" algn="just">
              <a:buNone/>
            </a:pPr>
            <a:endParaRPr lang="en-US" dirty="0"/>
          </a:p>
        </p:txBody>
      </p:sp>
    </p:spTree>
    <p:extLst>
      <p:ext uri="{BB962C8B-B14F-4D97-AF65-F5344CB8AC3E}">
        <p14:creationId xmlns:p14="http://schemas.microsoft.com/office/powerpoint/2010/main" val="2975956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7162800" cy="1143000"/>
          </a:xfrm>
        </p:spPr>
        <p:txBody>
          <a:bodyPr>
            <a:noAutofit/>
          </a:bodyPr>
          <a:lstStyle/>
          <a:p>
            <a:r>
              <a:rPr lang="en-US" sz="3600" dirty="0" smtClean="0">
                <a:latin typeface="Times New Roman" panose="02020603050405020304" pitchFamily="18" charset="0"/>
                <a:cs typeface="Times New Roman" panose="02020603050405020304" pitchFamily="18" charset="0"/>
              </a:rPr>
              <a:t>1 Risk management</a:t>
            </a:r>
            <a:r>
              <a:rPr lang="en-US" b="1" dirty="0" smtClean="0">
                <a:latin typeface="Times New Roman" panose="02020603050405020304" pitchFamily="18" charset="0"/>
                <a:cs typeface="Times New Roman" panose="02020603050405020304" pitchFamily="18" charset="0"/>
              </a:rPr>
              <a:t/>
            </a:r>
            <a:br>
              <a:rPr lang="en-US" b="1" dirty="0" smtClean="0">
                <a:latin typeface="Times New Roman" panose="02020603050405020304" pitchFamily="18" charset="0"/>
                <a:cs typeface="Times New Roman" panose="02020603050405020304" pitchFamily="18" charset="0"/>
              </a:rPr>
            </a:br>
            <a:endParaRPr lang="en-US" b="1" dirty="0"/>
          </a:p>
        </p:txBody>
      </p:sp>
      <p:sp>
        <p:nvSpPr>
          <p:cNvPr id="3" name="Content Placeholder 2"/>
          <p:cNvSpPr>
            <a:spLocks noGrp="1"/>
          </p:cNvSpPr>
          <p:nvPr>
            <p:ph idx="1"/>
          </p:nvPr>
        </p:nvSpPr>
        <p:spPr>
          <a:xfrm>
            <a:off x="609600" y="1143000"/>
            <a:ext cx="8229600" cy="5257800"/>
          </a:xfrm>
        </p:spPr>
        <p:txBody>
          <a:bodyPr>
            <a:noAutofit/>
          </a:bodyPr>
          <a:lstStyle/>
          <a:p>
            <a:pPr marL="0" indent="0" algn="just">
              <a:buNone/>
            </a:pPr>
            <a:endParaRPr lang="en-US" sz="2400" dirty="0">
              <a:latin typeface="Times New Roman" panose="02020603050405020304" pitchFamily="18" charset="0"/>
              <a:cs typeface="Times New Roman" panose="02020603050405020304" pitchFamily="18" charset="0"/>
            </a:endParaRPr>
          </a:p>
          <a:p>
            <a:pPr algn="just"/>
            <a:r>
              <a:rPr lang="en-US" sz="1800" dirty="0">
                <a:latin typeface="Times New Roman" panose="02020603050405020304" pitchFamily="18" charset="0"/>
                <a:cs typeface="Times New Roman" panose="02020603050405020304" pitchFamily="18" charset="0"/>
              </a:rPr>
              <a:t>Risk management one of the most important jobs a project manager. a risk as </a:t>
            </a:r>
            <a:r>
              <a:rPr lang="en-US" sz="1800" dirty="0" smtClean="0">
                <a:latin typeface="Times New Roman" panose="02020603050405020304" pitchFamily="18" charset="0"/>
                <a:cs typeface="Times New Roman" panose="02020603050405020304" pitchFamily="18" charset="0"/>
              </a:rPr>
              <a:t>something </a:t>
            </a:r>
            <a:r>
              <a:rPr lang="en-US" sz="1800" dirty="0">
                <a:latin typeface="Times New Roman" panose="02020603050405020304" pitchFamily="18" charset="0"/>
                <a:cs typeface="Times New Roman" panose="02020603050405020304" pitchFamily="18" charset="0"/>
              </a:rPr>
              <a:t>that you'd prefer to have happen. Risks </a:t>
            </a:r>
            <a:r>
              <a:rPr lang="en-US" sz="1800" dirty="0" smtClean="0">
                <a:latin typeface="Times New Roman" panose="02020603050405020304" pitchFamily="18" charset="0"/>
                <a:cs typeface="Times New Roman" panose="02020603050405020304" pitchFamily="18" charset="0"/>
              </a:rPr>
              <a:t>may the project</a:t>
            </a:r>
            <a:r>
              <a:rPr lang="en-US" sz="1800" dirty="0">
                <a:latin typeface="Times New Roman" panose="02020603050405020304" pitchFamily="18" charset="0"/>
                <a:cs typeface="Times New Roman" panose="02020603050405020304" pitchFamily="18" charset="0"/>
              </a:rPr>
              <a:t>, the is </a:t>
            </a:r>
            <a:r>
              <a:rPr lang="en-US" sz="1800" dirty="0" smtClean="0">
                <a:latin typeface="Times New Roman" panose="02020603050405020304" pitchFamily="18" charset="0"/>
                <a:cs typeface="Times New Roman" panose="02020603050405020304" pitchFamily="18" charset="0"/>
              </a:rPr>
              <a:t> software that is being </a:t>
            </a:r>
            <a:r>
              <a:rPr lang="en-US" sz="1800" dirty="0">
                <a:latin typeface="Times New Roman" panose="02020603050405020304" pitchFamily="18" charset="0"/>
                <a:cs typeface="Times New Roman" panose="02020603050405020304" pitchFamily="18" charset="0"/>
              </a:rPr>
              <a:t>developed</a:t>
            </a:r>
            <a:r>
              <a:rPr lang="en-US" sz="1800" dirty="0" smtClean="0">
                <a:latin typeface="Times New Roman" panose="02020603050405020304" pitchFamily="18" charset="0"/>
                <a:cs typeface="Times New Roman" panose="02020603050405020304" pitchFamily="18" charset="0"/>
              </a:rPr>
              <a:t>, or the </a:t>
            </a:r>
            <a:r>
              <a:rPr lang="en-US" sz="1800" dirty="0">
                <a:latin typeface="Times New Roman" panose="02020603050405020304" pitchFamily="18" charset="0"/>
                <a:cs typeface="Times New Roman" panose="02020603050405020304" pitchFamily="18" charset="0"/>
              </a:rPr>
              <a:t>organization. </a:t>
            </a:r>
          </a:p>
          <a:p>
            <a:pPr algn="just"/>
            <a:r>
              <a:rPr lang="en-US" sz="1800" dirty="0">
                <a:latin typeface="Times New Roman" panose="02020603050405020304" pitchFamily="18" charset="0"/>
                <a:cs typeface="Times New Roman" panose="02020603050405020304" pitchFamily="18" charset="0"/>
              </a:rPr>
              <a:t> A complementary classification is to </a:t>
            </a:r>
            <a:r>
              <a:rPr lang="en-US" sz="1800" dirty="0" smtClean="0">
                <a:latin typeface="Times New Roman" panose="02020603050405020304" pitchFamily="18" charset="0"/>
                <a:cs typeface="Times New Roman" panose="02020603050405020304" pitchFamily="18" charset="0"/>
              </a:rPr>
              <a:t>classify risks </a:t>
            </a:r>
            <a:r>
              <a:rPr lang="en-US" sz="1800" dirty="0">
                <a:latin typeface="Times New Roman" panose="02020603050405020304" pitchFamily="18" charset="0"/>
                <a:cs typeface="Times New Roman" panose="02020603050405020304" pitchFamily="18" charset="0"/>
              </a:rPr>
              <a:t>according to what these risks affect.</a:t>
            </a:r>
          </a:p>
          <a:p>
            <a:pPr algn="just"/>
            <a:r>
              <a:rPr lang="en-US" sz="1800" dirty="0" smtClean="0">
                <a:latin typeface="Times New Roman" panose="02020603050405020304" pitchFamily="18" charset="0"/>
                <a:cs typeface="Times New Roman" panose="02020603050405020304" pitchFamily="18" charset="0"/>
              </a:rPr>
              <a:t>1</a:t>
            </a:r>
            <a:r>
              <a:rPr lang="en-US" sz="1800" dirty="0">
                <a:latin typeface="Times New Roman" panose="02020603050405020304" pitchFamily="18" charset="0"/>
                <a:cs typeface="Times New Roman" panose="02020603050405020304" pitchFamily="18" charset="0"/>
              </a:rPr>
              <a:t>. </a:t>
            </a:r>
            <a:r>
              <a:rPr lang="en-US" sz="1800" b="1" dirty="0">
                <a:latin typeface="Times New Roman" panose="02020603050405020304" pitchFamily="18" charset="0"/>
                <a:cs typeface="Times New Roman" panose="02020603050405020304" pitchFamily="18" charset="0"/>
              </a:rPr>
              <a:t>Project risks </a:t>
            </a:r>
            <a:r>
              <a:rPr lang="en-US" sz="1800" dirty="0">
                <a:latin typeface="Times New Roman" panose="02020603050405020304" pitchFamily="18" charset="0"/>
                <a:cs typeface="Times New Roman" panose="02020603050405020304" pitchFamily="18" charset="0"/>
              </a:rPr>
              <a:t>affect the project schedule or resources. An example of a project risk is the loss of an experienced system architect. Finding a replacement </a:t>
            </a:r>
            <a:r>
              <a:rPr lang="en-US" sz="1800" dirty="0" err="1">
                <a:latin typeface="Times New Roman" panose="02020603050405020304" pitchFamily="18" charset="0"/>
                <a:cs typeface="Times New Roman" panose="02020603050405020304" pitchFamily="18" charset="0"/>
              </a:rPr>
              <a:t>archi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tect</a:t>
            </a:r>
            <a:r>
              <a:rPr lang="en-US" sz="1800" dirty="0">
                <a:latin typeface="Times New Roman" panose="02020603050405020304" pitchFamily="18" charset="0"/>
                <a:cs typeface="Times New Roman" panose="02020603050405020304" pitchFamily="18" charset="0"/>
              </a:rPr>
              <a:t> with appropriate skills and experience may take a long time; consequently, it will take longer to develop the software design than originally planned.</a:t>
            </a:r>
          </a:p>
          <a:p>
            <a:pPr marL="0" indent="0" algn="just">
              <a:buNone/>
            </a:pPr>
            <a:r>
              <a:rPr lang="en-US" sz="1800" dirty="0" smtClean="0">
                <a:latin typeface="Times New Roman" panose="02020603050405020304" pitchFamily="18" charset="0"/>
                <a:cs typeface="Times New Roman" panose="02020603050405020304" pitchFamily="18" charset="0"/>
              </a:rPr>
              <a:t>      2</a:t>
            </a:r>
            <a:r>
              <a:rPr lang="en-US" sz="1800" dirty="0">
                <a:latin typeface="Times New Roman" panose="02020603050405020304" pitchFamily="18" charset="0"/>
                <a:cs typeface="Times New Roman" panose="02020603050405020304" pitchFamily="18" charset="0"/>
              </a:rPr>
              <a:t>. </a:t>
            </a:r>
            <a:r>
              <a:rPr lang="en-US" sz="1800" b="1" dirty="0">
                <a:latin typeface="Times New Roman" panose="02020603050405020304" pitchFamily="18" charset="0"/>
                <a:cs typeface="Times New Roman" panose="02020603050405020304" pitchFamily="18" charset="0"/>
              </a:rPr>
              <a:t>Product risks </a:t>
            </a:r>
            <a:r>
              <a:rPr lang="en-US" sz="1800" dirty="0">
                <a:latin typeface="Times New Roman" panose="02020603050405020304" pitchFamily="18" charset="0"/>
                <a:cs typeface="Times New Roman" panose="02020603050405020304" pitchFamily="18" charset="0"/>
              </a:rPr>
              <a:t>affect the quality or performance of the software being developed.</a:t>
            </a:r>
          </a:p>
          <a:p>
            <a:pPr algn="just"/>
            <a:r>
              <a:rPr lang="en-US" sz="1800" dirty="0" smtClean="0">
                <a:latin typeface="Times New Roman" panose="02020603050405020304" pitchFamily="18" charset="0"/>
                <a:cs typeface="Times New Roman" panose="02020603050405020304" pitchFamily="18" charset="0"/>
              </a:rPr>
              <a:t>An </a:t>
            </a:r>
            <a:r>
              <a:rPr lang="en-US" sz="1800" dirty="0">
                <a:latin typeface="Times New Roman" panose="02020603050405020304" pitchFamily="18" charset="0"/>
                <a:cs typeface="Times New Roman" panose="02020603050405020304" pitchFamily="18" charset="0"/>
              </a:rPr>
              <a:t>example of a product risk is the failure of a purchased component to perform</a:t>
            </a:r>
          </a:p>
          <a:p>
            <a:pPr marL="0" indent="0" algn="just">
              <a:buNone/>
            </a:pPr>
            <a:r>
              <a:rPr lang="en-US" sz="1800" dirty="0">
                <a:latin typeface="Times New Roman" panose="02020603050405020304" pitchFamily="18" charset="0"/>
                <a:cs typeface="Times New Roman" panose="02020603050405020304" pitchFamily="18" charset="0"/>
              </a:rPr>
              <a:t/>
            </a:r>
            <a:br>
              <a:rPr lang="en-US" sz="1800" dirty="0">
                <a:latin typeface="Times New Roman" panose="02020603050405020304" pitchFamily="18" charset="0"/>
                <a:cs typeface="Times New Roman" panose="02020603050405020304" pitchFamily="18" charset="0"/>
              </a:rPr>
            </a:br>
            <a:endParaRPr lang="en-US"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2566380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7514"/>
            <a:ext cx="8229600" cy="800686"/>
          </a:xfrm>
        </p:spPr>
        <p:txBody>
          <a:bodyPr>
            <a:normAutofit/>
          </a:bodyPr>
          <a:lstStyle/>
          <a:p>
            <a:pPr algn="l"/>
            <a:r>
              <a:rPr lang="en-US" sz="2800" dirty="0" smtClean="0">
                <a:latin typeface="Times New Roman" panose="02020603050405020304" pitchFamily="18" charset="0"/>
                <a:cs typeface="Times New Roman" panose="02020603050405020304" pitchFamily="18" charset="0"/>
              </a:rPr>
              <a:t>1.1 Software Pricing</a:t>
            </a:r>
            <a:endParaRPr lang="en-US" sz="2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762000"/>
            <a:ext cx="8229600" cy="4525963"/>
          </a:xfrm>
        </p:spPr>
        <p:txBody>
          <a:bodyPr>
            <a:normAutofit/>
          </a:bodyPr>
          <a:lstStyle/>
          <a:p>
            <a:pPr algn="just"/>
            <a:r>
              <a:rPr lang="en-US" sz="2000" dirty="0">
                <a:latin typeface="Times New Roman" panose="02020603050405020304" pitchFamily="18" charset="0"/>
                <a:cs typeface="Times New Roman" panose="02020603050405020304" pitchFamily="18" charset="0"/>
              </a:rPr>
              <a:t>In principle, </a:t>
            </a:r>
            <a:r>
              <a:rPr lang="en-US" sz="2000" b="1" dirty="0">
                <a:latin typeface="Times New Roman" panose="02020603050405020304" pitchFamily="18" charset="0"/>
                <a:cs typeface="Times New Roman" panose="02020603050405020304" pitchFamily="18" charset="0"/>
              </a:rPr>
              <a:t>the price of a software system developed </a:t>
            </a:r>
            <a:r>
              <a:rPr lang="en-US" sz="2000" dirty="0">
                <a:latin typeface="Times New Roman" panose="02020603050405020304" pitchFamily="18" charset="0"/>
                <a:cs typeface="Times New Roman" panose="02020603050405020304" pitchFamily="18" charset="0"/>
              </a:rPr>
              <a:t>for a customer is simply </a:t>
            </a:r>
            <a:r>
              <a:rPr lang="en-US" sz="2000" b="1" dirty="0" smtClean="0">
                <a:latin typeface="Times New Roman" panose="02020603050405020304" pitchFamily="18" charset="0"/>
                <a:cs typeface="Times New Roman" panose="02020603050405020304" pitchFamily="18" charset="0"/>
              </a:rPr>
              <a:t>the cost </a:t>
            </a:r>
            <a:r>
              <a:rPr lang="en-US" sz="2000" b="1" dirty="0">
                <a:latin typeface="Times New Roman" panose="02020603050405020304" pitchFamily="18" charset="0"/>
                <a:cs typeface="Times New Roman" panose="02020603050405020304" pitchFamily="18" charset="0"/>
              </a:rPr>
              <a:t>of development plus profit for the developer</a:t>
            </a:r>
            <a:r>
              <a:rPr lang="en-US" sz="2000" dirty="0">
                <a:latin typeface="Times New Roman" panose="02020603050405020304" pitchFamily="18" charset="0"/>
                <a:cs typeface="Times New Roman" panose="02020603050405020304" pitchFamily="18" charset="0"/>
              </a:rPr>
              <a:t>. </a:t>
            </a:r>
            <a:endParaRPr lang="en-US" sz="2000" dirty="0" smtClean="0">
              <a:latin typeface="Times New Roman" panose="02020603050405020304" pitchFamily="18" charset="0"/>
              <a:cs typeface="Times New Roman" panose="02020603050405020304" pitchFamily="18" charset="0"/>
            </a:endParaRPr>
          </a:p>
          <a:p>
            <a:pPr algn="just"/>
            <a:r>
              <a:rPr lang="en-US" sz="2000" dirty="0" smtClean="0">
                <a:latin typeface="Times New Roman" panose="02020603050405020304" pitchFamily="18" charset="0"/>
                <a:cs typeface="Times New Roman" panose="02020603050405020304" pitchFamily="18" charset="0"/>
              </a:rPr>
              <a:t>In </a:t>
            </a:r>
            <a:r>
              <a:rPr lang="en-US" sz="2000" dirty="0">
                <a:latin typeface="Times New Roman" panose="02020603050405020304" pitchFamily="18" charset="0"/>
                <a:cs typeface="Times New Roman" panose="02020603050405020304" pitchFamily="18" charset="0"/>
              </a:rPr>
              <a:t>practice, however, the </a:t>
            </a:r>
            <a:r>
              <a:rPr lang="en-US" sz="2000" dirty="0" smtClean="0">
                <a:latin typeface="Times New Roman" panose="02020603050405020304" pitchFamily="18" charset="0"/>
                <a:cs typeface="Times New Roman" panose="02020603050405020304" pitchFamily="18" charset="0"/>
              </a:rPr>
              <a:t>relationship between </a:t>
            </a:r>
            <a:r>
              <a:rPr lang="en-US" sz="2000" dirty="0">
                <a:latin typeface="Times New Roman" panose="02020603050405020304" pitchFamily="18" charset="0"/>
                <a:cs typeface="Times New Roman" panose="02020603050405020304" pitchFamily="18" charset="0"/>
              </a:rPr>
              <a:t>the project cost and the price quoted to the customer is not usually </a:t>
            </a:r>
            <a:r>
              <a:rPr lang="en-US" sz="2000" dirty="0" smtClean="0">
                <a:latin typeface="Times New Roman" panose="02020603050405020304" pitchFamily="18" charset="0"/>
                <a:cs typeface="Times New Roman" panose="02020603050405020304" pitchFamily="18" charset="0"/>
              </a:rPr>
              <a:t>so simple</a:t>
            </a:r>
            <a:r>
              <a:rPr lang="en-US" sz="2000" dirty="0">
                <a:latin typeface="Times New Roman" panose="02020603050405020304" pitchFamily="18" charset="0"/>
                <a:cs typeface="Times New Roman" panose="02020603050405020304" pitchFamily="18" charset="0"/>
              </a:rPr>
              <a:t>. </a:t>
            </a:r>
            <a:endParaRPr lang="en-US" sz="2000" dirty="0" smtClean="0">
              <a:latin typeface="Times New Roman" panose="02020603050405020304" pitchFamily="18" charset="0"/>
              <a:cs typeface="Times New Roman" panose="02020603050405020304" pitchFamily="18" charset="0"/>
            </a:endParaRPr>
          </a:p>
          <a:p>
            <a:pPr algn="just"/>
            <a:r>
              <a:rPr lang="en-US" sz="2000" dirty="0" smtClean="0">
                <a:latin typeface="Times New Roman" panose="02020603050405020304" pitchFamily="18" charset="0"/>
                <a:cs typeface="Times New Roman" panose="02020603050405020304" pitchFamily="18" charset="0"/>
              </a:rPr>
              <a:t>When </a:t>
            </a:r>
            <a:r>
              <a:rPr lang="en-US" sz="2000" dirty="0">
                <a:latin typeface="Times New Roman" panose="02020603050405020304" pitchFamily="18" charset="0"/>
                <a:cs typeface="Times New Roman" panose="02020603050405020304" pitchFamily="18" charset="0"/>
              </a:rPr>
              <a:t>calculating a price, you take broader organizational, economic, </a:t>
            </a:r>
            <a:r>
              <a:rPr lang="en-US" sz="2000" dirty="0" smtClean="0">
                <a:latin typeface="Times New Roman" panose="02020603050405020304" pitchFamily="18" charset="0"/>
                <a:cs typeface="Times New Roman" panose="02020603050405020304" pitchFamily="18" charset="0"/>
              </a:rPr>
              <a:t>political, and </a:t>
            </a:r>
            <a:r>
              <a:rPr lang="en-US" sz="2000" dirty="0">
                <a:latin typeface="Times New Roman" panose="02020603050405020304" pitchFamily="18" charset="0"/>
                <a:cs typeface="Times New Roman" panose="02020603050405020304" pitchFamily="18" charset="0"/>
              </a:rPr>
              <a:t>business considerations into account (Figure 23.1)</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7800" y="2743200"/>
            <a:ext cx="7010400" cy="3962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87820058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r>
              <a:rPr lang="en-US" sz="1600" i="1" dirty="0">
                <a:latin typeface="Times New Roman" panose="02020603050405020304" pitchFamily="18" charset="0"/>
                <a:cs typeface="Times New Roman" panose="02020603050405020304" pitchFamily="18" charset="0"/>
              </a:rPr>
              <a:t>A small software company, </a:t>
            </a:r>
            <a:r>
              <a:rPr lang="en-US" sz="1600" i="1" dirty="0" err="1">
                <a:latin typeface="Times New Roman" panose="02020603050405020304" pitchFamily="18" charset="0"/>
                <a:cs typeface="Times New Roman" panose="02020603050405020304" pitchFamily="18" charset="0"/>
              </a:rPr>
              <a:t>PharmaSoft</a:t>
            </a:r>
            <a:r>
              <a:rPr lang="en-US" sz="1600" i="1" dirty="0">
                <a:latin typeface="Times New Roman" panose="02020603050405020304" pitchFamily="18" charset="0"/>
                <a:cs typeface="Times New Roman" panose="02020603050405020304" pitchFamily="18" charset="0"/>
              </a:rPr>
              <a:t>, employs 10 software engineers. It has</a:t>
            </a:r>
          </a:p>
          <a:p>
            <a:pPr algn="just"/>
            <a:r>
              <a:rPr lang="en-US" sz="1600" i="1" dirty="0">
                <a:latin typeface="Times New Roman" panose="02020603050405020304" pitchFamily="18" charset="0"/>
                <a:cs typeface="Times New Roman" panose="02020603050405020304" pitchFamily="18" charset="0"/>
              </a:rPr>
              <a:t>just finished a large project but only has contracts in place that require five</a:t>
            </a:r>
          </a:p>
          <a:p>
            <a:pPr algn="just"/>
            <a:r>
              <a:rPr lang="en-US" sz="1600" i="1" dirty="0">
                <a:latin typeface="Times New Roman" panose="02020603050405020304" pitchFamily="18" charset="0"/>
                <a:cs typeface="Times New Roman" panose="02020603050405020304" pitchFamily="18" charset="0"/>
              </a:rPr>
              <a:t>development staff. However, it is bidding for a very large contract with a</a:t>
            </a:r>
          </a:p>
          <a:p>
            <a:pPr algn="just"/>
            <a:r>
              <a:rPr lang="en-US" sz="1600" i="1" dirty="0">
                <a:latin typeface="Times New Roman" panose="02020603050405020304" pitchFamily="18" charset="0"/>
                <a:cs typeface="Times New Roman" panose="02020603050405020304" pitchFamily="18" charset="0"/>
              </a:rPr>
              <a:t>major pharmaceutical company that requires 30 person-years of effort over</a:t>
            </a:r>
          </a:p>
          <a:p>
            <a:pPr algn="just"/>
            <a:r>
              <a:rPr lang="en-US" sz="1600" i="1" dirty="0">
                <a:latin typeface="Times New Roman" panose="02020603050405020304" pitchFamily="18" charset="0"/>
                <a:cs typeface="Times New Roman" panose="02020603050405020304" pitchFamily="18" charset="0"/>
              </a:rPr>
              <a:t>two years. The project will not start for at least 12 months but, if granted, it</a:t>
            </a:r>
          </a:p>
          <a:p>
            <a:pPr algn="just"/>
            <a:r>
              <a:rPr lang="en-US" sz="1600" i="1" dirty="0">
                <a:latin typeface="Times New Roman" panose="02020603050405020304" pitchFamily="18" charset="0"/>
                <a:cs typeface="Times New Roman" panose="02020603050405020304" pitchFamily="18" charset="0"/>
              </a:rPr>
              <a:t>will transform the finances of the company.</a:t>
            </a:r>
          </a:p>
          <a:p>
            <a:pPr algn="just"/>
            <a:r>
              <a:rPr lang="en-US" sz="1600" i="1" dirty="0" err="1">
                <a:latin typeface="Times New Roman" panose="02020603050405020304" pitchFamily="18" charset="0"/>
                <a:cs typeface="Times New Roman" panose="02020603050405020304" pitchFamily="18" charset="0"/>
              </a:rPr>
              <a:t>PharmaSoft</a:t>
            </a:r>
            <a:r>
              <a:rPr lang="en-US" sz="1600" i="1" dirty="0">
                <a:latin typeface="Times New Roman" panose="02020603050405020304" pitchFamily="18" charset="0"/>
                <a:cs typeface="Times New Roman" panose="02020603050405020304" pitchFamily="18" charset="0"/>
              </a:rPr>
              <a:t> gets an opportunity to bid on a project that requires six people</a:t>
            </a:r>
          </a:p>
          <a:p>
            <a:pPr algn="just"/>
            <a:r>
              <a:rPr lang="en-US" sz="1600" i="1" dirty="0">
                <a:latin typeface="Times New Roman" panose="02020603050405020304" pitchFamily="18" charset="0"/>
                <a:cs typeface="Times New Roman" panose="02020603050405020304" pitchFamily="18" charset="0"/>
              </a:rPr>
              <a:t>and has to be completed in 10 months. The costs (including overheads of this</a:t>
            </a:r>
          </a:p>
          <a:p>
            <a:pPr algn="just"/>
            <a:r>
              <a:rPr lang="en-US" sz="1600" i="1" dirty="0">
                <a:latin typeface="Times New Roman" panose="02020603050405020304" pitchFamily="18" charset="0"/>
                <a:cs typeface="Times New Roman" panose="02020603050405020304" pitchFamily="18" charset="0"/>
              </a:rPr>
              <a:t>project) are estimated at $1.2 million. However, to improve its competitive</a:t>
            </a:r>
          </a:p>
          <a:p>
            <a:pPr algn="just"/>
            <a:r>
              <a:rPr lang="en-US" sz="1600" i="1" dirty="0">
                <a:latin typeface="Times New Roman" panose="02020603050405020304" pitchFamily="18" charset="0"/>
                <a:cs typeface="Times New Roman" panose="02020603050405020304" pitchFamily="18" charset="0"/>
              </a:rPr>
              <a:t>position, </a:t>
            </a:r>
            <a:r>
              <a:rPr lang="en-US" sz="1600" i="1" dirty="0" err="1">
                <a:latin typeface="Times New Roman" panose="02020603050405020304" pitchFamily="18" charset="0"/>
                <a:cs typeface="Times New Roman" panose="02020603050405020304" pitchFamily="18" charset="0"/>
              </a:rPr>
              <a:t>PharmaSoft</a:t>
            </a:r>
            <a:r>
              <a:rPr lang="en-US" sz="1600" i="1" dirty="0">
                <a:latin typeface="Times New Roman" panose="02020603050405020304" pitchFamily="18" charset="0"/>
                <a:cs typeface="Times New Roman" panose="02020603050405020304" pitchFamily="18" charset="0"/>
              </a:rPr>
              <a:t> decides to bid a price to the customer of $0.8 million.</a:t>
            </a:r>
          </a:p>
          <a:p>
            <a:pPr algn="just"/>
            <a:r>
              <a:rPr lang="en-US" sz="1600" i="1" dirty="0">
                <a:latin typeface="Times New Roman" panose="02020603050405020304" pitchFamily="18" charset="0"/>
                <a:cs typeface="Times New Roman" panose="02020603050405020304" pitchFamily="18" charset="0"/>
              </a:rPr>
              <a:t>This means that, although it loses money on this contract, it can retain specialist</a:t>
            </a:r>
          </a:p>
          <a:p>
            <a:pPr algn="just"/>
            <a:r>
              <a:rPr lang="en-US" sz="1600" i="1" dirty="0">
                <a:latin typeface="Times New Roman" panose="02020603050405020304" pitchFamily="18" charset="0"/>
                <a:cs typeface="Times New Roman" panose="02020603050405020304" pitchFamily="18" charset="0"/>
              </a:rPr>
              <a:t>staff for the more profitable future projects that are likely to come on stream</a:t>
            </a:r>
          </a:p>
          <a:p>
            <a:pPr algn="just"/>
            <a:r>
              <a:rPr lang="en-US" sz="1600" i="1" dirty="0">
                <a:latin typeface="Times New Roman" panose="02020603050405020304" pitchFamily="18" charset="0"/>
                <a:cs typeface="Times New Roman" panose="02020603050405020304" pitchFamily="18" charset="0"/>
              </a:rPr>
              <a:t>in a year’s time.</a:t>
            </a:r>
            <a:endParaRPr lang="en-US"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4500671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47500" lnSpcReduction="20000"/>
          </a:bodyPr>
          <a:lstStyle/>
          <a:p>
            <a:pPr algn="just"/>
            <a:r>
              <a:rPr lang="en-US" sz="3400" dirty="0">
                <a:latin typeface="Times New Roman" panose="02020603050405020304" pitchFamily="18" charset="0"/>
                <a:cs typeface="Times New Roman" panose="02020603050405020304" pitchFamily="18" charset="0"/>
              </a:rPr>
              <a:t>This is an example of an approach to software pricing called “pricing to </a:t>
            </a:r>
            <a:r>
              <a:rPr lang="en-US" sz="3400" dirty="0" err="1">
                <a:latin typeface="Times New Roman" panose="02020603050405020304" pitchFamily="18" charset="0"/>
                <a:cs typeface="Times New Roman" panose="02020603050405020304" pitchFamily="18" charset="0"/>
              </a:rPr>
              <a:t>win.”</a:t>
            </a:r>
            <a:r>
              <a:rPr lang="en-US" sz="3800" dirty="0" err="1" smtClean="0">
                <a:latin typeface="Times New Roman" panose="02020603050405020304" pitchFamily="18" charset="0"/>
                <a:cs typeface="Times New Roman" panose="02020603050405020304" pitchFamily="18" charset="0"/>
              </a:rPr>
              <a:t>Pricing</a:t>
            </a:r>
            <a:r>
              <a:rPr lang="en-US" sz="3800" dirty="0" smtClean="0">
                <a:latin typeface="Times New Roman" panose="02020603050405020304" pitchFamily="18" charset="0"/>
                <a:cs typeface="Times New Roman" panose="02020603050405020304" pitchFamily="18" charset="0"/>
              </a:rPr>
              <a:t> </a:t>
            </a:r>
            <a:r>
              <a:rPr lang="en-US" sz="3800" dirty="0">
                <a:latin typeface="Times New Roman" panose="02020603050405020304" pitchFamily="18" charset="0"/>
                <a:cs typeface="Times New Roman" panose="02020603050405020304" pitchFamily="18" charset="0"/>
              </a:rPr>
              <a:t>to win means that a company has some </a:t>
            </a:r>
            <a:r>
              <a:rPr lang="en-US" sz="3800" i="1" dirty="0">
                <a:latin typeface="Times New Roman" panose="02020603050405020304" pitchFamily="18" charset="0"/>
                <a:cs typeface="Times New Roman" panose="02020603050405020304" pitchFamily="18" charset="0"/>
              </a:rPr>
              <a:t>idea </a:t>
            </a:r>
            <a:r>
              <a:rPr lang="en-US" sz="3800" dirty="0">
                <a:latin typeface="Times New Roman" panose="02020603050405020304" pitchFamily="18" charset="0"/>
                <a:cs typeface="Times New Roman" panose="02020603050405020304" pitchFamily="18" charset="0"/>
              </a:rPr>
              <a:t>of the price that the </a:t>
            </a:r>
            <a:r>
              <a:rPr lang="en-US" sz="3800" dirty="0" smtClean="0">
                <a:latin typeface="Times New Roman" panose="02020603050405020304" pitchFamily="18" charset="0"/>
                <a:cs typeface="Times New Roman" panose="02020603050405020304" pitchFamily="18" charset="0"/>
              </a:rPr>
              <a:t>customer</a:t>
            </a:r>
            <a:endParaRPr lang="en-US" sz="3800" dirty="0">
              <a:latin typeface="Times New Roman" panose="02020603050405020304" pitchFamily="18" charset="0"/>
              <a:cs typeface="Times New Roman" panose="02020603050405020304" pitchFamily="18" charset="0"/>
            </a:endParaRPr>
          </a:p>
          <a:p>
            <a:pPr marL="0" indent="0" algn="just">
              <a:buNone/>
            </a:pPr>
            <a:r>
              <a:rPr lang="en-US" sz="3800" dirty="0">
                <a:latin typeface="Times New Roman" panose="02020603050405020304" pitchFamily="18" charset="0"/>
                <a:cs typeface="Times New Roman" panose="02020603050405020304" pitchFamily="18" charset="0"/>
              </a:rPr>
              <a:t>expects to pay and makes a bid for the contract based on the customer’s expected</a:t>
            </a:r>
          </a:p>
          <a:p>
            <a:pPr marL="0" indent="0" algn="just">
              <a:buNone/>
            </a:pPr>
            <a:r>
              <a:rPr lang="en-US" sz="3800" dirty="0">
                <a:latin typeface="Times New Roman" panose="02020603050405020304" pitchFamily="18" charset="0"/>
                <a:cs typeface="Times New Roman" panose="02020603050405020304" pitchFamily="18" charset="0"/>
              </a:rPr>
              <a:t>price. This may seem unethical and unbusinesslike, but it does have advantages for</a:t>
            </a:r>
          </a:p>
          <a:p>
            <a:pPr marL="0" indent="0" algn="just">
              <a:buNone/>
            </a:pPr>
            <a:r>
              <a:rPr lang="en-US" sz="3800" dirty="0">
                <a:latin typeface="Times New Roman" panose="02020603050405020304" pitchFamily="18" charset="0"/>
                <a:cs typeface="Times New Roman" panose="02020603050405020304" pitchFamily="18" charset="0"/>
              </a:rPr>
              <a:t>both the customer and the system provider.</a:t>
            </a:r>
          </a:p>
          <a:p>
            <a:pPr algn="just"/>
            <a:r>
              <a:rPr lang="en-US" sz="3800" b="1" dirty="0">
                <a:latin typeface="Times New Roman" panose="02020603050405020304" pitchFamily="18" charset="0"/>
                <a:cs typeface="Times New Roman" panose="02020603050405020304" pitchFamily="18" charset="0"/>
              </a:rPr>
              <a:t>A project cost </a:t>
            </a:r>
            <a:r>
              <a:rPr lang="en-US" sz="3800" dirty="0">
                <a:latin typeface="Times New Roman" panose="02020603050405020304" pitchFamily="18" charset="0"/>
                <a:cs typeface="Times New Roman" panose="02020603050405020304" pitchFamily="18" charset="0"/>
              </a:rPr>
              <a:t>is agreed on </a:t>
            </a:r>
            <a:r>
              <a:rPr lang="en-US" sz="3800" b="1" dirty="0">
                <a:latin typeface="Times New Roman" panose="02020603050405020304" pitchFamily="18" charset="0"/>
                <a:cs typeface="Times New Roman" panose="02020603050405020304" pitchFamily="18" charset="0"/>
              </a:rPr>
              <a:t>the basis of an outline proposal</a:t>
            </a:r>
            <a:r>
              <a:rPr lang="en-US" sz="3800" dirty="0">
                <a:latin typeface="Times New Roman" panose="02020603050405020304" pitchFamily="18" charset="0"/>
                <a:cs typeface="Times New Roman" panose="02020603050405020304" pitchFamily="18" charset="0"/>
              </a:rPr>
              <a:t>. Negotiations then </a:t>
            </a:r>
            <a:r>
              <a:rPr lang="en-US" sz="3800" dirty="0" smtClean="0">
                <a:latin typeface="Times New Roman" panose="02020603050405020304" pitchFamily="18" charset="0"/>
                <a:cs typeface="Times New Roman" panose="02020603050405020304" pitchFamily="18" charset="0"/>
              </a:rPr>
              <a:t>take place </a:t>
            </a:r>
            <a:r>
              <a:rPr lang="en-US" sz="3800" dirty="0">
                <a:latin typeface="Times New Roman" panose="02020603050405020304" pitchFamily="18" charset="0"/>
                <a:cs typeface="Times New Roman" panose="02020603050405020304" pitchFamily="18" charset="0"/>
              </a:rPr>
              <a:t>between client and customer to establish the detailed project specification.</a:t>
            </a:r>
          </a:p>
          <a:p>
            <a:pPr algn="just"/>
            <a:r>
              <a:rPr lang="en-US" sz="3800" dirty="0">
                <a:latin typeface="Times New Roman" panose="02020603050405020304" pitchFamily="18" charset="0"/>
                <a:cs typeface="Times New Roman" panose="02020603050405020304" pitchFamily="18" charset="0"/>
              </a:rPr>
              <a:t>This specification is constrained by the agreed cost. The buyer and seller must </a:t>
            </a:r>
            <a:r>
              <a:rPr lang="en-US" sz="3800" dirty="0" smtClean="0">
                <a:latin typeface="Times New Roman" panose="02020603050405020304" pitchFamily="18" charset="0"/>
                <a:cs typeface="Times New Roman" panose="02020603050405020304" pitchFamily="18" charset="0"/>
              </a:rPr>
              <a:t>agree on </a:t>
            </a:r>
            <a:r>
              <a:rPr lang="en-US" sz="3800" dirty="0">
                <a:latin typeface="Times New Roman" panose="02020603050405020304" pitchFamily="18" charset="0"/>
                <a:cs typeface="Times New Roman" panose="02020603050405020304" pitchFamily="18" charset="0"/>
              </a:rPr>
              <a:t>what is acceptable system functionality. </a:t>
            </a:r>
            <a:endParaRPr lang="en-US" sz="3800" dirty="0" smtClean="0">
              <a:latin typeface="Times New Roman" panose="02020603050405020304" pitchFamily="18" charset="0"/>
              <a:cs typeface="Times New Roman" panose="02020603050405020304" pitchFamily="18" charset="0"/>
            </a:endParaRPr>
          </a:p>
          <a:p>
            <a:pPr algn="just"/>
            <a:r>
              <a:rPr lang="en-US" sz="3800" b="1" dirty="0" smtClean="0">
                <a:latin typeface="Times New Roman" panose="02020603050405020304" pitchFamily="18" charset="0"/>
                <a:cs typeface="Times New Roman" panose="02020603050405020304" pitchFamily="18" charset="0"/>
              </a:rPr>
              <a:t>The </a:t>
            </a:r>
            <a:r>
              <a:rPr lang="en-US" sz="3800" b="1" dirty="0">
                <a:latin typeface="Times New Roman" panose="02020603050405020304" pitchFamily="18" charset="0"/>
                <a:cs typeface="Times New Roman" panose="02020603050405020304" pitchFamily="18" charset="0"/>
              </a:rPr>
              <a:t>fixed factor </a:t>
            </a:r>
            <a:r>
              <a:rPr lang="en-US" sz="3800" dirty="0">
                <a:latin typeface="Times New Roman" panose="02020603050405020304" pitchFamily="18" charset="0"/>
                <a:cs typeface="Times New Roman" panose="02020603050405020304" pitchFamily="18" charset="0"/>
              </a:rPr>
              <a:t>in many projects is </a:t>
            </a:r>
            <a:r>
              <a:rPr lang="en-US" sz="3800" dirty="0" smtClean="0">
                <a:latin typeface="Times New Roman" panose="02020603050405020304" pitchFamily="18" charset="0"/>
                <a:cs typeface="Times New Roman" panose="02020603050405020304" pitchFamily="18" charset="0"/>
              </a:rPr>
              <a:t>not the </a:t>
            </a:r>
            <a:r>
              <a:rPr lang="en-US" sz="3800" dirty="0">
                <a:latin typeface="Times New Roman" panose="02020603050405020304" pitchFamily="18" charset="0"/>
                <a:cs typeface="Times New Roman" panose="02020603050405020304" pitchFamily="18" charset="0"/>
              </a:rPr>
              <a:t>project requirements but the </a:t>
            </a:r>
            <a:r>
              <a:rPr lang="en-US" sz="3800" b="1" dirty="0">
                <a:latin typeface="Times New Roman" panose="02020603050405020304" pitchFamily="18" charset="0"/>
                <a:cs typeface="Times New Roman" panose="02020603050405020304" pitchFamily="18" charset="0"/>
              </a:rPr>
              <a:t>cost. </a:t>
            </a:r>
            <a:endParaRPr lang="en-US" sz="3800" b="1" dirty="0" smtClean="0">
              <a:latin typeface="Times New Roman" panose="02020603050405020304" pitchFamily="18" charset="0"/>
              <a:cs typeface="Times New Roman" panose="02020603050405020304" pitchFamily="18" charset="0"/>
            </a:endParaRPr>
          </a:p>
          <a:p>
            <a:pPr algn="just"/>
            <a:r>
              <a:rPr lang="en-US" sz="3800" dirty="0" smtClean="0">
                <a:latin typeface="Times New Roman" panose="02020603050405020304" pitchFamily="18" charset="0"/>
                <a:cs typeface="Times New Roman" panose="02020603050405020304" pitchFamily="18" charset="0"/>
              </a:rPr>
              <a:t>The </a:t>
            </a:r>
            <a:r>
              <a:rPr lang="en-US" sz="3800" dirty="0">
                <a:latin typeface="Times New Roman" panose="02020603050405020304" pitchFamily="18" charset="0"/>
                <a:cs typeface="Times New Roman" panose="02020603050405020304" pitchFamily="18" charset="0"/>
              </a:rPr>
              <a:t>requirements may be changed so that </a:t>
            </a:r>
            <a:r>
              <a:rPr lang="en-US" sz="3800" dirty="0" smtClean="0">
                <a:latin typeface="Times New Roman" panose="02020603050405020304" pitchFamily="18" charset="0"/>
                <a:cs typeface="Times New Roman" panose="02020603050405020304" pitchFamily="18" charset="0"/>
              </a:rPr>
              <a:t>the project </a:t>
            </a:r>
            <a:r>
              <a:rPr lang="en-US" sz="3800" dirty="0">
                <a:latin typeface="Times New Roman" panose="02020603050405020304" pitchFamily="18" charset="0"/>
                <a:cs typeface="Times New Roman" panose="02020603050405020304" pitchFamily="18" charset="0"/>
              </a:rPr>
              <a:t>costs remain within budget</a:t>
            </a:r>
            <a:r>
              <a:rPr lang="en-US" dirty="0"/>
              <a:t>.</a:t>
            </a:r>
          </a:p>
        </p:txBody>
      </p:sp>
    </p:spTree>
    <p:extLst>
      <p:ext uri="{BB962C8B-B14F-4D97-AF65-F5344CB8AC3E}">
        <p14:creationId xmlns:p14="http://schemas.microsoft.com/office/powerpoint/2010/main" val="299828465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r>
              <a:rPr lang="en-US" sz="1600" dirty="0" smtClean="0">
                <a:latin typeface="Times New Roman" panose="02020603050405020304" pitchFamily="18" charset="0"/>
                <a:cs typeface="Times New Roman" panose="02020603050405020304" pitchFamily="18" charset="0"/>
              </a:rPr>
              <a:t>For example, say a company (</a:t>
            </a:r>
            <a:r>
              <a:rPr lang="en-US" sz="1600" dirty="0" err="1" smtClean="0">
                <a:latin typeface="Times New Roman" panose="02020603050405020304" pitchFamily="18" charset="0"/>
                <a:cs typeface="Times New Roman" panose="02020603050405020304" pitchFamily="18" charset="0"/>
              </a:rPr>
              <a:t>OilSoft</a:t>
            </a:r>
            <a:r>
              <a:rPr lang="en-US" sz="1600" dirty="0" smtClean="0">
                <a:latin typeface="Times New Roman" panose="02020603050405020304" pitchFamily="18" charset="0"/>
                <a:cs typeface="Times New Roman" panose="02020603050405020304" pitchFamily="18" charset="0"/>
              </a:rPr>
              <a:t>) is bidding for a contract </a:t>
            </a:r>
            <a:r>
              <a:rPr lang="en-US" sz="1600" b="1" dirty="0" smtClean="0">
                <a:latin typeface="Times New Roman" panose="02020603050405020304" pitchFamily="18" charset="0"/>
                <a:cs typeface="Times New Roman" panose="02020603050405020304" pitchFamily="18" charset="0"/>
              </a:rPr>
              <a:t>to develop a fuel delivery system </a:t>
            </a:r>
            <a:r>
              <a:rPr lang="en-US" sz="1600" dirty="0" smtClean="0">
                <a:latin typeface="Times New Roman" panose="02020603050405020304" pitchFamily="18" charset="0"/>
                <a:cs typeface="Times New Roman" panose="02020603050405020304" pitchFamily="18" charset="0"/>
              </a:rPr>
              <a:t>for an oil company that schedules deliveries of fuel to its service</a:t>
            </a:r>
          </a:p>
          <a:p>
            <a:pPr algn="just"/>
            <a:r>
              <a:rPr lang="en-US" sz="1600" dirty="0" smtClean="0">
                <a:latin typeface="Times New Roman" panose="02020603050405020304" pitchFamily="18" charset="0"/>
                <a:cs typeface="Times New Roman" panose="02020603050405020304" pitchFamily="18" charset="0"/>
              </a:rPr>
              <a:t>stations. There is no detailed requirements document for this system, so </a:t>
            </a:r>
            <a:r>
              <a:rPr lang="en-US" sz="1600" dirty="0" err="1" smtClean="0">
                <a:latin typeface="Times New Roman" panose="02020603050405020304" pitchFamily="18" charset="0"/>
                <a:cs typeface="Times New Roman" panose="02020603050405020304" pitchFamily="18" charset="0"/>
              </a:rPr>
              <a:t>OilSoft</a:t>
            </a:r>
            <a:r>
              <a:rPr lang="en-US" sz="1600" dirty="0" smtClean="0">
                <a:latin typeface="Times New Roman" panose="02020603050405020304" pitchFamily="18" charset="0"/>
                <a:cs typeface="Times New Roman" panose="02020603050405020304" pitchFamily="18" charset="0"/>
              </a:rPr>
              <a:t> estimates that a price of $900,000 is likely to be competitive and within the oil company’s</a:t>
            </a:r>
          </a:p>
          <a:p>
            <a:pPr algn="just"/>
            <a:r>
              <a:rPr lang="en-US" sz="1600" dirty="0" smtClean="0">
                <a:latin typeface="Times New Roman" panose="02020603050405020304" pitchFamily="18" charset="0"/>
                <a:cs typeface="Times New Roman" panose="02020603050405020304" pitchFamily="18" charset="0"/>
              </a:rPr>
              <a:t>budget. After being granted the contract, </a:t>
            </a:r>
            <a:r>
              <a:rPr lang="en-US" sz="1600" dirty="0" err="1" smtClean="0">
                <a:latin typeface="Times New Roman" panose="02020603050405020304" pitchFamily="18" charset="0"/>
                <a:cs typeface="Times New Roman" panose="02020603050405020304" pitchFamily="18" charset="0"/>
              </a:rPr>
              <a:t>OilSoft</a:t>
            </a:r>
            <a:r>
              <a:rPr lang="en-US" sz="1600" dirty="0" smtClean="0">
                <a:latin typeface="Times New Roman" panose="02020603050405020304" pitchFamily="18" charset="0"/>
                <a:cs typeface="Times New Roman" panose="02020603050405020304" pitchFamily="18" charset="0"/>
              </a:rPr>
              <a:t> then negotiates the detailed</a:t>
            </a:r>
          </a:p>
          <a:p>
            <a:pPr algn="just"/>
            <a:r>
              <a:rPr lang="en-US" sz="1600" dirty="0" smtClean="0">
                <a:latin typeface="Times New Roman" panose="02020603050405020304" pitchFamily="18" charset="0"/>
                <a:cs typeface="Times New Roman" panose="02020603050405020304" pitchFamily="18" charset="0"/>
              </a:rPr>
              <a:t>requirements of the system so that basic functionality is delivered. It then estimates</a:t>
            </a:r>
          </a:p>
          <a:p>
            <a:pPr algn="just"/>
            <a:r>
              <a:rPr lang="en-US" sz="1600" dirty="0" smtClean="0">
                <a:latin typeface="Times New Roman" panose="02020603050405020304" pitchFamily="18" charset="0"/>
                <a:cs typeface="Times New Roman" panose="02020603050405020304" pitchFamily="18" charset="0"/>
              </a:rPr>
              <a:t>the additional costs for other requirements.</a:t>
            </a:r>
          </a:p>
          <a:p>
            <a:r>
              <a:rPr lang="en-US" sz="1600" dirty="0">
                <a:latin typeface="Times New Roman" panose="02020603050405020304" pitchFamily="18" charset="0"/>
                <a:cs typeface="Times New Roman" panose="02020603050405020304" pitchFamily="18" charset="0"/>
              </a:rPr>
              <a:t>This approach has advantages for both the software developer and the customer.</a:t>
            </a:r>
          </a:p>
          <a:p>
            <a:r>
              <a:rPr lang="en-US" sz="1600" dirty="0">
                <a:latin typeface="Times New Roman" panose="02020603050405020304" pitchFamily="18" charset="0"/>
                <a:cs typeface="Times New Roman" panose="02020603050405020304" pitchFamily="18" charset="0"/>
              </a:rPr>
              <a:t>The requirements are negotiated to avoid requirements that are difficult</a:t>
            </a:r>
          </a:p>
          <a:p>
            <a:r>
              <a:rPr lang="en-US" sz="1600" dirty="0">
                <a:latin typeface="Times New Roman" panose="02020603050405020304" pitchFamily="18" charset="0"/>
                <a:cs typeface="Times New Roman" panose="02020603050405020304" pitchFamily="18" charset="0"/>
              </a:rPr>
              <a:t>to implement and potentially very expensive. </a:t>
            </a:r>
            <a:r>
              <a:rPr lang="en-US" sz="1600" b="1" dirty="0">
                <a:latin typeface="Times New Roman" panose="02020603050405020304" pitchFamily="18" charset="0"/>
                <a:cs typeface="Times New Roman" panose="02020603050405020304" pitchFamily="18" charset="0"/>
              </a:rPr>
              <a:t>Flexible requirements </a:t>
            </a:r>
            <a:r>
              <a:rPr lang="en-US" sz="1600" dirty="0">
                <a:latin typeface="Times New Roman" panose="02020603050405020304" pitchFamily="18" charset="0"/>
                <a:cs typeface="Times New Roman" panose="02020603050405020304" pitchFamily="18" charset="0"/>
              </a:rPr>
              <a:t>make it </a:t>
            </a:r>
            <a:r>
              <a:rPr lang="en-US" sz="1600" b="1" dirty="0">
                <a:latin typeface="Times New Roman" panose="02020603050405020304" pitchFamily="18" charset="0"/>
                <a:cs typeface="Times New Roman" panose="02020603050405020304" pitchFamily="18" charset="0"/>
              </a:rPr>
              <a:t>easier</a:t>
            </a:r>
          </a:p>
          <a:p>
            <a:r>
              <a:rPr lang="en-US" sz="1600" b="1" dirty="0">
                <a:latin typeface="Times New Roman" panose="02020603050405020304" pitchFamily="18" charset="0"/>
                <a:cs typeface="Times New Roman" panose="02020603050405020304" pitchFamily="18" charset="0"/>
              </a:rPr>
              <a:t>to reuse software. </a:t>
            </a:r>
            <a:r>
              <a:rPr lang="en-US" sz="1600" dirty="0">
                <a:latin typeface="Times New Roman" panose="02020603050405020304" pitchFamily="18" charset="0"/>
                <a:cs typeface="Times New Roman" panose="02020603050405020304" pitchFamily="18" charset="0"/>
              </a:rPr>
              <a:t>The oil company has awarded the contract to a known</a:t>
            </a:r>
          </a:p>
          <a:p>
            <a:r>
              <a:rPr lang="en-US" sz="1600" dirty="0">
                <a:latin typeface="Times New Roman" panose="02020603050405020304" pitchFamily="18" charset="0"/>
                <a:cs typeface="Times New Roman" panose="02020603050405020304" pitchFamily="18" charset="0"/>
              </a:rPr>
              <a:t>company that it can trust. Furthermore, it may be possible to spread the cost of</a:t>
            </a:r>
          </a:p>
        </p:txBody>
      </p:sp>
    </p:spTree>
    <p:extLst>
      <p:ext uri="{BB962C8B-B14F-4D97-AF65-F5344CB8AC3E}">
        <p14:creationId xmlns:p14="http://schemas.microsoft.com/office/powerpoint/2010/main" val="59067715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2400" dirty="0" smtClean="0">
                <a:latin typeface="Times New Roman" panose="02020603050405020304" pitchFamily="18" charset="0"/>
                <a:cs typeface="Times New Roman" panose="02020603050405020304" pitchFamily="18" charset="0"/>
              </a:rPr>
              <a:t>1.2 Plan-driven </a:t>
            </a:r>
            <a:r>
              <a:rPr lang="en-US" sz="2400" dirty="0">
                <a:latin typeface="Times New Roman" panose="02020603050405020304" pitchFamily="18" charset="0"/>
                <a:cs typeface="Times New Roman" panose="02020603050405020304" pitchFamily="18" charset="0"/>
              </a:rPr>
              <a:t>development </a:t>
            </a:r>
          </a:p>
        </p:txBody>
      </p:sp>
      <p:sp>
        <p:nvSpPr>
          <p:cNvPr id="3" name="Content Placeholder 2"/>
          <p:cNvSpPr>
            <a:spLocks noGrp="1"/>
          </p:cNvSpPr>
          <p:nvPr>
            <p:ph idx="1"/>
          </p:nvPr>
        </p:nvSpPr>
        <p:spPr/>
        <p:txBody>
          <a:bodyPr>
            <a:normAutofit fontScale="92500" lnSpcReduction="20000"/>
          </a:bodyPr>
          <a:lstStyle/>
          <a:p>
            <a:pPr marL="0" indent="0" algn="just">
              <a:buNone/>
            </a:pPr>
            <a:r>
              <a:rPr lang="en-US" sz="1600" dirty="0">
                <a:latin typeface="Times New Roman" panose="02020603050405020304" pitchFamily="18" charset="0"/>
                <a:cs typeface="Times New Roman" panose="02020603050405020304" pitchFamily="18" charset="0"/>
              </a:rPr>
              <a:t>Plan-driven or plan-based development is an approach to software engineering</a:t>
            </a:r>
          </a:p>
          <a:p>
            <a:pPr marL="0" indent="0" algn="just">
              <a:buNone/>
            </a:pPr>
            <a:r>
              <a:rPr lang="en-US" sz="1600" b="1" dirty="0">
                <a:latin typeface="Times New Roman" panose="02020603050405020304" pitchFamily="18" charset="0"/>
                <a:cs typeface="Times New Roman" panose="02020603050405020304" pitchFamily="18" charset="0"/>
              </a:rPr>
              <a:t>where the development process is planned in </a:t>
            </a:r>
            <a:r>
              <a:rPr lang="en-US" sz="1600" b="1" dirty="0" smtClean="0">
                <a:latin typeface="Times New Roman" panose="02020603050405020304" pitchFamily="18" charset="0"/>
                <a:cs typeface="Times New Roman" panose="02020603050405020304" pitchFamily="18" charset="0"/>
              </a:rPr>
              <a:t>detail</a:t>
            </a:r>
          </a:p>
          <a:p>
            <a:pPr algn="just">
              <a:buFont typeface="Wingdings" panose="05000000000000000000" pitchFamily="2" charset="2"/>
              <a:buChar char="Ø"/>
            </a:pPr>
            <a:endParaRPr lang="en-US" sz="16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en-US" sz="1600" dirty="0" smtClean="0">
                <a:latin typeface="Times New Roman" panose="02020603050405020304" pitchFamily="18" charset="0"/>
                <a:cs typeface="Times New Roman" panose="02020603050405020304" pitchFamily="18" charset="0"/>
              </a:rPr>
              <a:t>A </a:t>
            </a:r>
            <a:r>
              <a:rPr lang="en-US" sz="1600" b="1" dirty="0">
                <a:latin typeface="Times New Roman" panose="02020603050405020304" pitchFamily="18" charset="0"/>
                <a:cs typeface="Times New Roman" panose="02020603050405020304" pitchFamily="18" charset="0"/>
              </a:rPr>
              <a:t>project plan is created </a:t>
            </a:r>
            <a:r>
              <a:rPr lang="en-US" sz="1600" dirty="0" smtClean="0">
                <a:latin typeface="Times New Roman" panose="02020603050405020304" pitchFamily="18" charset="0"/>
                <a:cs typeface="Times New Roman" panose="02020603050405020304" pitchFamily="18" charset="0"/>
              </a:rPr>
              <a:t>that </a:t>
            </a:r>
            <a:r>
              <a:rPr lang="en-US" sz="1600" b="1" dirty="0" smtClean="0">
                <a:latin typeface="Times New Roman" panose="02020603050405020304" pitchFamily="18" charset="0"/>
                <a:cs typeface="Times New Roman" panose="02020603050405020304" pitchFamily="18" charset="0"/>
              </a:rPr>
              <a:t>records </a:t>
            </a:r>
            <a:r>
              <a:rPr lang="en-US" sz="1600" b="1" dirty="0">
                <a:latin typeface="Times New Roman" panose="02020603050405020304" pitchFamily="18" charset="0"/>
                <a:cs typeface="Times New Roman" panose="02020603050405020304" pitchFamily="18" charset="0"/>
              </a:rPr>
              <a:t>the work to be done</a:t>
            </a:r>
            <a:r>
              <a:rPr lang="en-US" sz="1600" dirty="0">
                <a:latin typeface="Times New Roman" panose="02020603050405020304" pitchFamily="18" charset="0"/>
                <a:cs typeface="Times New Roman" panose="02020603050405020304" pitchFamily="18" charset="0"/>
              </a:rPr>
              <a:t>, </a:t>
            </a:r>
            <a:r>
              <a:rPr lang="en-US" sz="1600" b="1" dirty="0">
                <a:latin typeface="Times New Roman" panose="02020603050405020304" pitchFamily="18" charset="0"/>
                <a:cs typeface="Times New Roman" panose="02020603050405020304" pitchFamily="18" charset="0"/>
              </a:rPr>
              <a:t>who will do it, the development schedule, and the </a:t>
            </a:r>
            <a:r>
              <a:rPr lang="en-US" sz="1600" b="1" dirty="0" smtClean="0">
                <a:latin typeface="Times New Roman" panose="02020603050405020304" pitchFamily="18" charset="0"/>
                <a:cs typeface="Times New Roman" panose="02020603050405020304" pitchFamily="18" charset="0"/>
              </a:rPr>
              <a:t>work products</a:t>
            </a:r>
            <a:r>
              <a:rPr lang="en-US" sz="1600" dirty="0">
                <a:latin typeface="Times New Roman" panose="02020603050405020304" pitchFamily="18" charset="0"/>
                <a:cs typeface="Times New Roman" panose="02020603050405020304" pitchFamily="18" charset="0"/>
              </a:rPr>
              <a:t>. </a:t>
            </a:r>
            <a:endParaRPr lang="en-US" sz="1600" dirty="0" smtClean="0">
              <a:latin typeface="Times New Roman" panose="02020603050405020304" pitchFamily="18" charset="0"/>
              <a:cs typeface="Times New Roman" panose="02020603050405020304" pitchFamily="18" charset="0"/>
            </a:endParaRPr>
          </a:p>
          <a:p>
            <a:pPr marL="0" indent="0" algn="just">
              <a:buNone/>
            </a:pPr>
            <a:endParaRPr lang="en-US" sz="1600"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en-US" sz="1600" dirty="0" smtClean="0">
                <a:latin typeface="Times New Roman" panose="02020603050405020304" pitchFamily="18" charset="0"/>
                <a:cs typeface="Times New Roman" panose="02020603050405020304" pitchFamily="18" charset="0"/>
              </a:rPr>
              <a:t>Managers </a:t>
            </a:r>
            <a:r>
              <a:rPr lang="en-US" sz="1600" dirty="0">
                <a:latin typeface="Times New Roman" panose="02020603050405020304" pitchFamily="18" charset="0"/>
                <a:cs typeface="Times New Roman" panose="02020603050405020304" pitchFamily="18" charset="0"/>
              </a:rPr>
              <a:t>use the plan to support project decision making and as a way of</a:t>
            </a:r>
          </a:p>
          <a:p>
            <a:pPr marL="0" indent="0" algn="just">
              <a:buNone/>
            </a:pPr>
            <a:r>
              <a:rPr lang="en-US" sz="1600" dirty="0">
                <a:latin typeface="Times New Roman" panose="02020603050405020304" pitchFamily="18" charset="0"/>
                <a:cs typeface="Times New Roman" panose="02020603050405020304" pitchFamily="18" charset="0"/>
              </a:rPr>
              <a:t>measuring progress. </a:t>
            </a:r>
            <a:endParaRPr lang="en-US" sz="1600" dirty="0" smtClean="0">
              <a:latin typeface="Times New Roman" panose="02020603050405020304" pitchFamily="18" charset="0"/>
              <a:cs typeface="Times New Roman" panose="02020603050405020304" pitchFamily="18" charset="0"/>
            </a:endParaRPr>
          </a:p>
          <a:p>
            <a:pPr marL="0" indent="0" algn="just">
              <a:buNone/>
            </a:pPr>
            <a:r>
              <a:rPr lang="en-US" sz="1600" dirty="0" smtClean="0">
                <a:latin typeface="Times New Roman" panose="02020603050405020304" pitchFamily="18" charset="0"/>
                <a:cs typeface="Times New Roman" panose="02020603050405020304" pitchFamily="18" charset="0"/>
              </a:rPr>
              <a:t>Plan-driven </a:t>
            </a:r>
            <a:r>
              <a:rPr lang="en-US" sz="1600" dirty="0">
                <a:latin typeface="Times New Roman" panose="02020603050405020304" pitchFamily="18" charset="0"/>
                <a:cs typeface="Times New Roman" panose="02020603050405020304" pitchFamily="18" charset="0"/>
              </a:rPr>
              <a:t>development is based on engineering project </a:t>
            </a:r>
            <a:r>
              <a:rPr lang="en-US" sz="1600" dirty="0" smtClean="0">
                <a:latin typeface="Times New Roman" panose="02020603050405020304" pitchFamily="18" charset="0"/>
                <a:cs typeface="Times New Roman" panose="02020603050405020304" pitchFamily="18" charset="0"/>
              </a:rPr>
              <a:t>management techniques </a:t>
            </a:r>
            <a:r>
              <a:rPr lang="en-US" sz="1600" dirty="0">
                <a:latin typeface="Times New Roman" panose="02020603050405020304" pitchFamily="18" charset="0"/>
                <a:cs typeface="Times New Roman" panose="02020603050405020304" pitchFamily="18" charset="0"/>
              </a:rPr>
              <a:t>and can be thought of as the “traditional” way of managing </a:t>
            </a:r>
            <a:r>
              <a:rPr lang="en-US" sz="1600" dirty="0" smtClean="0">
                <a:latin typeface="Times New Roman" panose="02020603050405020304" pitchFamily="18" charset="0"/>
                <a:cs typeface="Times New Roman" panose="02020603050405020304" pitchFamily="18" charset="0"/>
              </a:rPr>
              <a:t>large software </a:t>
            </a:r>
            <a:r>
              <a:rPr lang="en-US" sz="1600" dirty="0">
                <a:latin typeface="Times New Roman" panose="02020603050405020304" pitchFamily="18" charset="0"/>
                <a:cs typeface="Times New Roman" panose="02020603050405020304" pitchFamily="18" charset="0"/>
              </a:rPr>
              <a:t>development projects. </a:t>
            </a:r>
            <a:endParaRPr lang="en-US" sz="1600" dirty="0" smtClean="0">
              <a:latin typeface="Times New Roman" panose="02020603050405020304" pitchFamily="18" charset="0"/>
              <a:cs typeface="Times New Roman" panose="02020603050405020304" pitchFamily="18" charset="0"/>
            </a:endParaRPr>
          </a:p>
          <a:p>
            <a:pPr marL="0" indent="0" algn="just">
              <a:buNone/>
            </a:pPr>
            <a:endParaRPr lang="en-US" sz="1600"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en-US" sz="1600" b="1" dirty="0" smtClean="0">
                <a:latin typeface="Times New Roman" panose="02020603050405020304" pitchFamily="18" charset="0"/>
                <a:cs typeface="Times New Roman" panose="02020603050405020304" pitchFamily="18" charset="0"/>
              </a:rPr>
              <a:t>Agile </a:t>
            </a:r>
            <a:r>
              <a:rPr lang="en-US" sz="1600" b="1" dirty="0">
                <a:latin typeface="Times New Roman" panose="02020603050405020304" pitchFamily="18" charset="0"/>
                <a:cs typeface="Times New Roman" panose="02020603050405020304" pitchFamily="18" charset="0"/>
              </a:rPr>
              <a:t>development </a:t>
            </a:r>
            <a:r>
              <a:rPr lang="en-US" sz="1600" dirty="0">
                <a:latin typeface="Times New Roman" panose="02020603050405020304" pitchFamily="18" charset="0"/>
                <a:cs typeface="Times New Roman" panose="02020603050405020304" pitchFamily="18" charset="0"/>
              </a:rPr>
              <a:t>involves a </a:t>
            </a:r>
            <a:r>
              <a:rPr lang="en-US" sz="1600" b="1" dirty="0">
                <a:latin typeface="Times New Roman" panose="02020603050405020304" pitchFamily="18" charset="0"/>
                <a:cs typeface="Times New Roman" panose="02020603050405020304" pitchFamily="18" charset="0"/>
              </a:rPr>
              <a:t>different </a:t>
            </a:r>
            <a:r>
              <a:rPr lang="en-US" sz="1600" b="1" dirty="0" smtClean="0">
                <a:latin typeface="Times New Roman" panose="02020603050405020304" pitchFamily="18" charset="0"/>
                <a:cs typeface="Times New Roman" panose="02020603050405020304" pitchFamily="18" charset="0"/>
              </a:rPr>
              <a:t>planning process,</a:t>
            </a:r>
            <a:r>
              <a:rPr lang="en-US" sz="1600" dirty="0" smtClean="0">
                <a:latin typeface="Times New Roman" panose="02020603050405020304" pitchFamily="18" charset="0"/>
                <a:cs typeface="Times New Roman" panose="02020603050405020304" pitchFamily="18" charset="0"/>
              </a:rPr>
              <a:t> </a:t>
            </a:r>
            <a:r>
              <a:rPr lang="en-US" sz="1600" dirty="0">
                <a:latin typeface="Times New Roman" panose="02020603050405020304" pitchFamily="18" charset="0"/>
                <a:cs typeface="Times New Roman" panose="02020603050405020304" pitchFamily="18" charset="0"/>
              </a:rPr>
              <a:t>where </a:t>
            </a:r>
            <a:r>
              <a:rPr lang="en-US" sz="1600" b="1" dirty="0">
                <a:latin typeface="Times New Roman" panose="02020603050405020304" pitchFamily="18" charset="0"/>
                <a:cs typeface="Times New Roman" panose="02020603050405020304" pitchFamily="18" charset="0"/>
              </a:rPr>
              <a:t>decisions are delayed.</a:t>
            </a:r>
          </a:p>
          <a:p>
            <a:pPr algn="just"/>
            <a:r>
              <a:rPr lang="en-US" sz="1600" b="1" dirty="0">
                <a:latin typeface="Times New Roman" panose="02020603050405020304" pitchFamily="18" charset="0"/>
                <a:cs typeface="Times New Roman" panose="02020603050405020304" pitchFamily="18" charset="0"/>
              </a:rPr>
              <a:t>The problem with plan-driven development is that early decisions have to be revised</a:t>
            </a:r>
          </a:p>
          <a:p>
            <a:pPr algn="just"/>
            <a:r>
              <a:rPr lang="en-US" sz="1600" dirty="0">
                <a:latin typeface="Times New Roman" panose="02020603050405020304" pitchFamily="18" charset="0"/>
                <a:cs typeface="Times New Roman" panose="02020603050405020304" pitchFamily="18" charset="0"/>
              </a:rPr>
              <a:t>because of changes to the environments in which the software is developed and used.</a:t>
            </a:r>
          </a:p>
          <a:p>
            <a:pPr algn="just"/>
            <a:r>
              <a:rPr lang="en-US" sz="1600" dirty="0">
                <a:latin typeface="Times New Roman" panose="02020603050405020304" pitchFamily="18" charset="0"/>
                <a:cs typeface="Times New Roman" panose="02020603050405020304" pitchFamily="18" charset="0"/>
              </a:rPr>
              <a:t>Delaying planning decisions avoids unnecessary rework. However, the arguments in favor</a:t>
            </a:r>
          </a:p>
          <a:p>
            <a:pPr algn="just"/>
            <a:r>
              <a:rPr lang="en-US" sz="1600" dirty="0">
                <a:latin typeface="Times New Roman" panose="02020603050405020304" pitchFamily="18" charset="0"/>
                <a:cs typeface="Times New Roman" panose="02020603050405020304" pitchFamily="18" charset="0"/>
              </a:rPr>
              <a:t>of a plan-driven approach are that early planning allows organizational issues (availability</a:t>
            </a:r>
          </a:p>
          <a:p>
            <a:pPr algn="just"/>
            <a:r>
              <a:rPr lang="en-US" sz="1600" dirty="0">
                <a:latin typeface="Times New Roman" panose="02020603050405020304" pitchFamily="18" charset="0"/>
                <a:cs typeface="Times New Roman" panose="02020603050405020304" pitchFamily="18" charset="0"/>
              </a:rPr>
              <a:t>of staff, other projects, etc.) to be taken into account. Potential problems and dependencies</a:t>
            </a:r>
          </a:p>
          <a:p>
            <a:pPr algn="just"/>
            <a:r>
              <a:rPr lang="en-US" sz="1600" dirty="0">
                <a:latin typeface="Times New Roman" panose="02020603050405020304" pitchFamily="18" charset="0"/>
                <a:cs typeface="Times New Roman" panose="02020603050405020304" pitchFamily="18" charset="0"/>
              </a:rPr>
              <a:t>are discovered before the project starts, rather than once the project is underway.</a:t>
            </a:r>
          </a:p>
          <a:p>
            <a:pPr algn="just"/>
            <a:r>
              <a:rPr lang="en-US" sz="1600" dirty="0">
                <a:latin typeface="Times New Roman" panose="02020603050405020304" pitchFamily="18" charset="0"/>
                <a:cs typeface="Times New Roman" panose="02020603050405020304" pitchFamily="18" charset="0"/>
              </a:rPr>
              <a:t>In my view, the best approach to project planning involves a sensible mixture</a:t>
            </a:r>
          </a:p>
        </p:txBody>
      </p:sp>
    </p:spTree>
    <p:extLst>
      <p:ext uri="{BB962C8B-B14F-4D97-AF65-F5344CB8AC3E}">
        <p14:creationId xmlns:p14="http://schemas.microsoft.com/office/powerpoint/2010/main" val="125726276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r>
              <a:rPr lang="en-US" sz="1800" dirty="0" smtClean="0">
                <a:latin typeface="Times New Roman" panose="02020603050405020304" pitchFamily="18" charset="0"/>
                <a:cs typeface="Times New Roman" panose="02020603050405020304" pitchFamily="18" charset="0"/>
              </a:rPr>
              <a:t>The </a:t>
            </a:r>
            <a:r>
              <a:rPr lang="en-US" sz="1800" b="1" dirty="0">
                <a:latin typeface="Times New Roman" panose="02020603050405020304" pitchFamily="18" charset="0"/>
                <a:cs typeface="Times New Roman" panose="02020603050405020304" pitchFamily="18" charset="0"/>
              </a:rPr>
              <a:t>best approach to project planning involves a sensible mixture of</a:t>
            </a:r>
          </a:p>
          <a:p>
            <a:pPr marL="0" indent="0" algn="just">
              <a:buNone/>
            </a:pPr>
            <a:r>
              <a:rPr lang="en-US" sz="1800" b="1" dirty="0">
                <a:latin typeface="Times New Roman" panose="02020603050405020304" pitchFamily="18" charset="0"/>
                <a:cs typeface="Times New Roman" panose="02020603050405020304" pitchFamily="18" charset="0"/>
              </a:rPr>
              <a:t>plan-based and agile development.</a:t>
            </a:r>
            <a:r>
              <a:rPr lang="en-US" sz="1800" dirty="0">
                <a:latin typeface="Times New Roman" panose="02020603050405020304" pitchFamily="18" charset="0"/>
                <a:cs typeface="Times New Roman" panose="02020603050405020304" pitchFamily="18" charset="0"/>
              </a:rPr>
              <a:t> </a:t>
            </a:r>
            <a:endParaRPr lang="en-US" sz="1800"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en-US" sz="1800" dirty="0" smtClean="0">
                <a:latin typeface="Times New Roman" panose="02020603050405020304" pitchFamily="18" charset="0"/>
                <a:cs typeface="Times New Roman" panose="02020603050405020304" pitchFamily="18" charset="0"/>
              </a:rPr>
              <a:t>The </a:t>
            </a:r>
            <a:r>
              <a:rPr lang="en-US" sz="1800" dirty="0">
                <a:latin typeface="Times New Roman" panose="02020603050405020304" pitchFamily="18" charset="0"/>
                <a:cs typeface="Times New Roman" panose="02020603050405020304" pitchFamily="18" charset="0"/>
              </a:rPr>
              <a:t>balance depends on the type of project </a:t>
            </a:r>
            <a:r>
              <a:rPr lang="en-US" sz="1800" dirty="0" smtClean="0">
                <a:latin typeface="Times New Roman" panose="02020603050405020304" pitchFamily="18" charset="0"/>
                <a:cs typeface="Times New Roman" panose="02020603050405020304" pitchFamily="18" charset="0"/>
              </a:rPr>
              <a:t>and skills </a:t>
            </a:r>
            <a:r>
              <a:rPr lang="en-US" sz="1800" dirty="0">
                <a:latin typeface="Times New Roman" panose="02020603050405020304" pitchFamily="18" charset="0"/>
                <a:cs typeface="Times New Roman" panose="02020603050405020304" pitchFamily="18" charset="0"/>
              </a:rPr>
              <a:t>of the people who are available</a:t>
            </a:r>
            <a:r>
              <a:rPr lang="en-US" sz="1800" dirty="0" smtClean="0">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Ø"/>
            </a:pPr>
            <a:r>
              <a:rPr lang="en-US" sz="1800" dirty="0" smtClean="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At one extreme</a:t>
            </a:r>
            <a:r>
              <a:rPr lang="en-US" sz="1800" b="1" dirty="0">
                <a:latin typeface="Times New Roman" panose="02020603050405020304" pitchFamily="18" charset="0"/>
                <a:cs typeface="Times New Roman" panose="02020603050405020304" pitchFamily="18" charset="0"/>
              </a:rPr>
              <a:t>, large security and </a:t>
            </a:r>
            <a:r>
              <a:rPr lang="en-US" sz="1800" b="1" dirty="0" err="1" smtClean="0">
                <a:latin typeface="Times New Roman" panose="02020603050405020304" pitchFamily="18" charset="0"/>
                <a:cs typeface="Times New Roman" panose="02020603050405020304" pitchFamily="18" charset="0"/>
              </a:rPr>
              <a:t>safetycritical</a:t>
            </a:r>
            <a:r>
              <a:rPr lang="en-US" sz="1800" b="1" dirty="0" smtClean="0">
                <a:latin typeface="Times New Roman" panose="02020603050405020304" pitchFamily="18" charset="0"/>
                <a:cs typeface="Times New Roman" panose="02020603050405020304" pitchFamily="18" charset="0"/>
              </a:rPr>
              <a:t> systems </a:t>
            </a:r>
            <a:r>
              <a:rPr lang="en-US" sz="1800" dirty="0">
                <a:latin typeface="Times New Roman" panose="02020603050405020304" pitchFamily="18" charset="0"/>
                <a:cs typeface="Times New Roman" panose="02020603050405020304" pitchFamily="18" charset="0"/>
              </a:rPr>
              <a:t>require extensive up-front analysis and may have to be </a:t>
            </a:r>
            <a:r>
              <a:rPr lang="en-US" sz="1800" dirty="0" smtClean="0">
                <a:latin typeface="Times New Roman" panose="02020603050405020304" pitchFamily="18" charset="0"/>
                <a:cs typeface="Times New Roman" panose="02020603050405020304" pitchFamily="18" charset="0"/>
              </a:rPr>
              <a:t>certified before </a:t>
            </a:r>
            <a:r>
              <a:rPr lang="en-US" sz="1800" dirty="0">
                <a:latin typeface="Times New Roman" panose="02020603050405020304" pitchFamily="18" charset="0"/>
                <a:cs typeface="Times New Roman" panose="02020603050405020304" pitchFamily="18" charset="0"/>
              </a:rPr>
              <a:t>they are put into use. These systems should be mostly plan-driven. </a:t>
            </a:r>
            <a:endParaRPr lang="en-US" sz="1800"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en-US" sz="1800" dirty="0" smtClean="0">
                <a:latin typeface="Times New Roman" panose="02020603050405020304" pitchFamily="18" charset="0"/>
                <a:cs typeface="Times New Roman" panose="02020603050405020304" pitchFamily="18" charset="0"/>
              </a:rPr>
              <a:t>At the other </a:t>
            </a:r>
            <a:r>
              <a:rPr lang="en-US" sz="1800" dirty="0">
                <a:latin typeface="Times New Roman" panose="02020603050405020304" pitchFamily="18" charset="0"/>
                <a:cs typeface="Times New Roman" panose="02020603050405020304" pitchFamily="18" charset="0"/>
              </a:rPr>
              <a:t>extreme, </a:t>
            </a:r>
            <a:r>
              <a:rPr lang="en-US" sz="1800" b="1" dirty="0">
                <a:latin typeface="Times New Roman" panose="02020603050405020304" pitchFamily="18" charset="0"/>
                <a:cs typeface="Times New Roman" panose="02020603050405020304" pitchFamily="18" charset="0"/>
              </a:rPr>
              <a:t>small to medium-size information systems</a:t>
            </a:r>
            <a:r>
              <a:rPr lang="en-US" sz="1800" dirty="0">
                <a:latin typeface="Times New Roman" panose="02020603050405020304" pitchFamily="18" charset="0"/>
                <a:cs typeface="Times New Roman" panose="02020603050405020304" pitchFamily="18" charset="0"/>
              </a:rPr>
              <a:t>, to be used in a </a:t>
            </a:r>
            <a:r>
              <a:rPr lang="en-US" sz="1800" dirty="0" smtClean="0">
                <a:latin typeface="Times New Roman" panose="02020603050405020304" pitchFamily="18" charset="0"/>
                <a:cs typeface="Times New Roman" panose="02020603050405020304" pitchFamily="18" charset="0"/>
              </a:rPr>
              <a:t>rapidly changing </a:t>
            </a:r>
            <a:r>
              <a:rPr lang="en-US" sz="1800" dirty="0">
                <a:latin typeface="Times New Roman" panose="02020603050405020304" pitchFamily="18" charset="0"/>
                <a:cs typeface="Times New Roman" panose="02020603050405020304" pitchFamily="18" charset="0"/>
              </a:rPr>
              <a:t>competitive environment, should be mostly agile. Where several </a:t>
            </a:r>
            <a:r>
              <a:rPr lang="en-US" sz="1800" dirty="0" smtClean="0">
                <a:latin typeface="Times New Roman" panose="02020603050405020304" pitchFamily="18" charset="0"/>
                <a:cs typeface="Times New Roman" panose="02020603050405020304" pitchFamily="18" charset="0"/>
              </a:rPr>
              <a:t>companies are </a:t>
            </a:r>
            <a:r>
              <a:rPr lang="en-US" sz="1800" dirty="0">
                <a:latin typeface="Times New Roman" panose="02020603050405020304" pitchFamily="18" charset="0"/>
                <a:cs typeface="Times New Roman" panose="02020603050405020304" pitchFamily="18" charset="0"/>
              </a:rPr>
              <a:t>involved in a development project, a plan-driven approach is normally </a:t>
            </a:r>
            <a:r>
              <a:rPr lang="en-US" sz="1800" dirty="0" smtClean="0">
                <a:latin typeface="Times New Roman" panose="02020603050405020304" pitchFamily="18" charset="0"/>
                <a:cs typeface="Times New Roman" panose="02020603050405020304" pitchFamily="18" charset="0"/>
              </a:rPr>
              <a:t>used to </a:t>
            </a:r>
            <a:r>
              <a:rPr lang="en-US" sz="1800" dirty="0">
                <a:latin typeface="Times New Roman" panose="02020603050405020304" pitchFamily="18" charset="0"/>
                <a:cs typeface="Times New Roman" panose="02020603050405020304" pitchFamily="18" charset="0"/>
              </a:rPr>
              <a:t>coordinate the work across each development site.</a:t>
            </a:r>
          </a:p>
        </p:txBody>
      </p:sp>
    </p:spTree>
    <p:extLst>
      <p:ext uri="{BB962C8B-B14F-4D97-AF65-F5344CB8AC3E}">
        <p14:creationId xmlns:p14="http://schemas.microsoft.com/office/powerpoint/2010/main" val="170134272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29600" cy="1143000"/>
          </a:xfrm>
        </p:spPr>
        <p:txBody>
          <a:bodyPr>
            <a:normAutofit/>
          </a:bodyPr>
          <a:lstStyle/>
          <a:p>
            <a:pPr algn="l"/>
            <a:r>
              <a:rPr lang="en-US" sz="2000" dirty="0" smtClean="0">
                <a:latin typeface="Times New Roman" panose="02020603050405020304" pitchFamily="18" charset="0"/>
                <a:cs typeface="Times New Roman" panose="02020603050405020304" pitchFamily="18" charset="0"/>
              </a:rPr>
              <a:t>2.1 </a:t>
            </a:r>
            <a:r>
              <a:rPr lang="en-US" sz="2000" dirty="0">
                <a:latin typeface="Times New Roman" panose="02020603050405020304" pitchFamily="18" charset="0"/>
                <a:cs typeface="Times New Roman" panose="02020603050405020304" pitchFamily="18" charset="0"/>
              </a:rPr>
              <a:t>Project plans</a:t>
            </a:r>
          </a:p>
        </p:txBody>
      </p:sp>
      <p:sp>
        <p:nvSpPr>
          <p:cNvPr id="3" name="Content Placeholder 2"/>
          <p:cNvSpPr>
            <a:spLocks noGrp="1"/>
          </p:cNvSpPr>
          <p:nvPr>
            <p:ph idx="1"/>
          </p:nvPr>
        </p:nvSpPr>
        <p:spPr/>
        <p:txBody>
          <a:bodyPr>
            <a:normAutofit fontScale="62500" lnSpcReduction="20000"/>
          </a:bodyPr>
          <a:lstStyle/>
          <a:p>
            <a:r>
              <a:rPr lang="en-US" dirty="0"/>
              <a:t>In a plan-driven development project, a project plan sets out the resources available to</a:t>
            </a:r>
          </a:p>
          <a:p>
            <a:r>
              <a:rPr lang="en-US" dirty="0"/>
              <a:t>the project, the work breakdown, and a schedule for carrying out the work. The plan</a:t>
            </a:r>
          </a:p>
          <a:p>
            <a:r>
              <a:rPr lang="en-US" dirty="0"/>
              <a:t>should identify the approach that is taken to risk management as well as risks to the project</a:t>
            </a:r>
          </a:p>
          <a:p>
            <a:r>
              <a:rPr lang="en-US" dirty="0"/>
              <a:t>and the software under development. The details of project plans vary depending on</a:t>
            </a:r>
          </a:p>
          <a:p>
            <a:r>
              <a:rPr lang="en-US" dirty="0"/>
              <a:t>the type of project and organization but plans normally include the following sections:</a:t>
            </a:r>
          </a:p>
          <a:p>
            <a:pPr>
              <a:buFont typeface="Wingdings" panose="05000000000000000000" pitchFamily="2" charset="2"/>
              <a:buChar char="Ø"/>
            </a:pPr>
            <a:r>
              <a:rPr lang="en-US" dirty="0"/>
              <a:t>1. </a:t>
            </a:r>
            <a:r>
              <a:rPr lang="en-US" b="1" i="1" dirty="0"/>
              <a:t>Introduction </a:t>
            </a:r>
            <a:r>
              <a:rPr lang="en-US" dirty="0"/>
              <a:t>Briefly describes the objectives of the project </a:t>
            </a:r>
            <a:r>
              <a:rPr lang="en-US" b="1" dirty="0"/>
              <a:t>and sets out the </a:t>
            </a:r>
            <a:r>
              <a:rPr lang="en-US" b="1" dirty="0" smtClean="0"/>
              <a:t>constraints  (e.g</a:t>
            </a:r>
            <a:r>
              <a:rPr lang="en-US" b="1" dirty="0"/>
              <a:t>., budget, time)</a:t>
            </a:r>
            <a:r>
              <a:rPr lang="en-US" dirty="0"/>
              <a:t> that affect the management of the project.</a:t>
            </a:r>
          </a:p>
          <a:p>
            <a:pPr>
              <a:buFont typeface="Wingdings" panose="05000000000000000000" pitchFamily="2" charset="2"/>
              <a:buChar char="Ø"/>
            </a:pPr>
            <a:r>
              <a:rPr lang="en-US" dirty="0"/>
              <a:t>2. </a:t>
            </a:r>
            <a:r>
              <a:rPr lang="en-US" b="1" i="1" dirty="0"/>
              <a:t>Project organization </a:t>
            </a:r>
            <a:r>
              <a:rPr lang="en-US" dirty="0"/>
              <a:t>Describes the way in which </a:t>
            </a:r>
            <a:r>
              <a:rPr lang="en-US" b="1" dirty="0"/>
              <a:t>the development team </a:t>
            </a:r>
            <a:r>
              <a:rPr lang="en-US" b="1" dirty="0" smtClean="0"/>
              <a:t>is organized</a:t>
            </a:r>
            <a:r>
              <a:rPr lang="en-US" b="1" dirty="0"/>
              <a:t>, the people involved, and their roles in the team.</a:t>
            </a:r>
          </a:p>
        </p:txBody>
      </p:sp>
    </p:spTree>
    <p:extLst>
      <p:ext uri="{BB962C8B-B14F-4D97-AF65-F5344CB8AC3E}">
        <p14:creationId xmlns:p14="http://schemas.microsoft.com/office/powerpoint/2010/main" val="385041454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algn="just">
              <a:buFont typeface="Wingdings" panose="05000000000000000000" pitchFamily="2" charset="2"/>
              <a:buChar char="Ø"/>
            </a:pPr>
            <a:r>
              <a:rPr lang="en-US" sz="1600" dirty="0">
                <a:latin typeface="Times New Roman" panose="02020603050405020304" pitchFamily="18" charset="0"/>
                <a:cs typeface="Times New Roman" panose="02020603050405020304" pitchFamily="18" charset="0"/>
              </a:rPr>
              <a:t>3. </a:t>
            </a:r>
            <a:r>
              <a:rPr lang="en-US" sz="1600" b="1" i="1" dirty="0">
                <a:latin typeface="Times New Roman" panose="02020603050405020304" pitchFamily="18" charset="0"/>
                <a:cs typeface="Times New Roman" panose="02020603050405020304" pitchFamily="18" charset="0"/>
              </a:rPr>
              <a:t>Risk analysis </a:t>
            </a:r>
            <a:r>
              <a:rPr lang="en-US" sz="1600" dirty="0">
                <a:latin typeface="Times New Roman" panose="02020603050405020304" pitchFamily="18" charset="0"/>
                <a:cs typeface="Times New Roman" panose="02020603050405020304" pitchFamily="18" charset="0"/>
              </a:rPr>
              <a:t>Describes </a:t>
            </a:r>
            <a:r>
              <a:rPr lang="en-US" sz="1600" b="1" dirty="0">
                <a:latin typeface="Times New Roman" panose="02020603050405020304" pitchFamily="18" charset="0"/>
                <a:cs typeface="Times New Roman" panose="02020603050405020304" pitchFamily="18" charset="0"/>
              </a:rPr>
              <a:t>possible project risks</a:t>
            </a:r>
            <a:r>
              <a:rPr lang="en-US" sz="1600" dirty="0">
                <a:latin typeface="Times New Roman" panose="02020603050405020304" pitchFamily="18" charset="0"/>
                <a:cs typeface="Times New Roman" panose="02020603050405020304" pitchFamily="18" charset="0"/>
              </a:rPr>
              <a:t>, </a:t>
            </a:r>
            <a:r>
              <a:rPr lang="en-US" sz="1600" b="1" dirty="0">
                <a:latin typeface="Times New Roman" panose="02020603050405020304" pitchFamily="18" charset="0"/>
                <a:cs typeface="Times New Roman" panose="02020603050405020304" pitchFamily="18" charset="0"/>
              </a:rPr>
              <a:t>the likelihood of these risks arising,</a:t>
            </a:r>
          </a:p>
          <a:p>
            <a:pPr marL="0" indent="0" algn="just">
              <a:buNone/>
            </a:pPr>
            <a:r>
              <a:rPr lang="en-US" sz="1600" b="1" dirty="0" smtClean="0">
                <a:latin typeface="Times New Roman" panose="02020603050405020304" pitchFamily="18" charset="0"/>
                <a:cs typeface="Times New Roman" panose="02020603050405020304" pitchFamily="18" charset="0"/>
              </a:rPr>
              <a:t>         and </a:t>
            </a:r>
            <a:r>
              <a:rPr lang="en-US" sz="1600" b="1" dirty="0">
                <a:latin typeface="Times New Roman" panose="02020603050405020304" pitchFamily="18" charset="0"/>
                <a:cs typeface="Times New Roman" panose="02020603050405020304" pitchFamily="18" charset="0"/>
              </a:rPr>
              <a:t>the risk reduction strategies</a:t>
            </a:r>
            <a:r>
              <a:rPr lang="en-US" sz="1600" dirty="0">
                <a:latin typeface="Times New Roman" panose="02020603050405020304" pitchFamily="18" charset="0"/>
                <a:cs typeface="Times New Roman" panose="02020603050405020304" pitchFamily="18" charset="0"/>
              </a:rPr>
              <a:t> (discussed in Chapter 22) that are proposed</a:t>
            </a:r>
            <a:r>
              <a:rPr lang="en-US" sz="1600" dirty="0" smtClean="0">
                <a:latin typeface="Times New Roman" panose="02020603050405020304" pitchFamily="18" charset="0"/>
                <a:cs typeface="Times New Roman" panose="02020603050405020304" pitchFamily="18" charset="0"/>
              </a:rPr>
              <a:t>.</a:t>
            </a:r>
          </a:p>
          <a:p>
            <a:pPr marL="0" indent="0" algn="just">
              <a:buNone/>
            </a:pPr>
            <a:endParaRPr lang="en-US" sz="16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en-US" sz="1600" dirty="0">
                <a:latin typeface="Times New Roman" panose="02020603050405020304" pitchFamily="18" charset="0"/>
                <a:cs typeface="Times New Roman" panose="02020603050405020304" pitchFamily="18" charset="0"/>
              </a:rPr>
              <a:t>4. </a:t>
            </a:r>
            <a:r>
              <a:rPr lang="en-US" sz="1600" b="1" i="1" dirty="0">
                <a:latin typeface="Times New Roman" panose="02020603050405020304" pitchFamily="18" charset="0"/>
                <a:cs typeface="Times New Roman" panose="02020603050405020304" pitchFamily="18" charset="0"/>
              </a:rPr>
              <a:t>Hardware and software resource requirements</a:t>
            </a:r>
            <a:r>
              <a:rPr lang="en-US" sz="1600" i="1" dirty="0">
                <a:latin typeface="Times New Roman" panose="02020603050405020304" pitchFamily="18" charset="0"/>
                <a:cs typeface="Times New Roman" panose="02020603050405020304" pitchFamily="18" charset="0"/>
              </a:rPr>
              <a:t> </a:t>
            </a:r>
            <a:r>
              <a:rPr lang="en-US" sz="1600" dirty="0">
                <a:latin typeface="Times New Roman" panose="02020603050405020304" pitchFamily="18" charset="0"/>
                <a:cs typeface="Times New Roman" panose="02020603050405020304" pitchFamily="18" charset="0"/>
              </a:rPr>
              <a:t>Specifies the hardware and support</a:t>
            </a:r>
          </a:p>
          <a:p>
            <a:pPr marL="0" indent="0" algn="just">
              <a:buNone/>
            </a:pPr>
            <a:r>
              <a:rPr lang="en-US" sz="1600" dirty="0" smtClean="0">
                <a:latin typeface="Times New Roman" panose="02020603050405020304" pitchFamily="18" charset="0"/>
                <a:cs typeface="Times New Roman" panose="02020603050405020304" pitchFamily="18" charset="0"/>
              </a:rPr>
              <a:t>        software </a:t>
            </a:r>
            <a:r>
              <a:rPr lang="en-US" sz="1600" dirty="0">
                <a:latin typeface="Times New Roman" panose="02020603050405020304" pitchFamily="18" charset="0"/>
                <a:cs typeface="Times New Roman" panose="02020603050405020304" pitchFamily="18" charset="0"/>
              </a:rPr>
              <a:t>required to carry out the development. If hardware has to be purchased,</a:t>
            </a:r>
          </a:p>
          <a:p>
            <a:pPr marL="0" indent="0" algn="just">
              <a:buNone/>
            </a:pPr>
            <a:r>
              <a:rPr lang="en-US" sz="1600" dirty="0" smtClean="0">
                <a:latin typeface="Times New Roman" panose="02020603050405020304" pitchFamily="18" charset="0"/>
                <a:cs typeface="Times New Roman" panose="02020603050405020304" pitchFamily="18" charset="0"/>
              </a:rPr>
              <a:t>        estimates </a:t>
            </a:r>
            <a:r>
              <a:rPr lang="en-US" sz="1600" dirty="0">
                <a:latin typeface="Times New Roman" panose="02020603050405020304" pitchFamily="18" charset="0"/>
                <a:cs typeface="Times New Roman" panose="02020603050405020304" pitchFamily="18" charset="0"/>
              </a:rPr>
              <a:t>of the prices and the delivery schedule may be included.</a:t>
            </a:r>
          </a:p>
          <a:p>
            <a:pPr algn="just">
              <a:buFont typeface="Wingdings" panose="05000000000000000000" pitchFamily="2" charset="2"/>
              <a:buChar char="Ø"/>
            </a:pPr>
            <a:r>
              <a:rPr lang="en-US" sz="1600" dirty="0">
                <a:latin typeface="Times New Roman" panose="02020603050405020304" pitchFamily="18" charset="0"/>
                <a:cs typeface="Times New Roman" panose="02020603050405020304" pitchFamily="18" charset="0"/>
              </a:rPr>
              <a:t>5. </a:t>
            </a:r>
            <a:r>
              <a:rPr lang="en-US" sz="1600" b="1" i="1" dirty="0">
                <a:latin typeface="Times New Roman" panose="02020603050405020304" pitchFamily="18" charset="0"/>
                <a:cs typeface="Times New Roman" panose="02020603050405020304" pitchFamily="18" charset="0"/>
              </a:rPr>
              <a:t>Work breakdown</a:t>
            </a:r>
            <a:r>
              <a:rPr lang="en-US" sz="1600" i="1" dirty="0">
                <a:latin typeface="Times New Roman" panose="02020603050405020304" pitchFamily="18" charset="0"/>
                <a:cs typeface="Times New Roman" panose="02020603050405020304" pitchFamily="18" charset="0"/>
              </a:rPr>
              <a:t> </a:t>
            </a:r>
            <a:r>
              <a:rPr lang="en-US" sz="1600" dirty="0">
                <a:latin typeface="Times New Roman" panose="02020603050405020304" pitchFamily="18" charset="0"/>
                <a:cs typeface="Times New Roman" panose="02020603050405020304" pitchFamily="18" charset="0"/>
              </a:rPr>
              <a:t>Sets </a:t>
            </a:r>
            <a:r>
              <a:rPr lang="en-US" sz="1600" b="1" dirty="0">
                <a:latin typeface="Times New Roman" panose="02020603050405020304" pitchFamily="18" charset="0"/>
                <a:cs typeface="Times New Roman" panose="02020603050405020304" pitchFamily="18" charset="0"/>
              </a:rPr>
              <a:t>out the breakdown of the project into activities and identifies</a:t>
            </a:r>
          </a:p>
          <a:p>
            <a:pPr marL="0" indent="0" algn="just">
              <a:buNone/>
            </a:pPr>
            <a:r>
              <a:rPr lang="en-US" sz="1600" b="1" dirty="0" smtClean="0">
                <a:latin typeface="Times New Roman" panose="02020603050405020304" pitchFamily="18" charset="0"/>
                <a:cs typeface="Times New Roman" panose="02020603050405020304" pitchFamily="18" charset="0"/>
              </a:rPr>
              <a:t>          the </a:t>
            </a:r>
            <a:r>
              <a:rPr lang="en-US" sz="1600" b="1" dirty="0">
                <a:latin typeface="Times New Roman" panose="02020603050405020304" pitchFamily="18" charset="0"/>
                <a:cs typeface="Times New Roman" panose="02020603050405020304" pitchFamily="18" charset="0"/>
              </a:rPr>
              <a:t>inputs to and the outputs from each project activity.</a:t>
            </a:r>
          </a:p>
          <a:p>
            <a:pPr algn="just">
              <a:buFont typeface="Wingdings" panose="05000000000000000000" pitchFamily="2" charset="2"/>
              <a:buChar char="Ø"/>
            </a:pPr>
            <a:r>
              <a:rPr lang="en-US" sz="1600" dirty="0">
                <a:latin typeface="Times New Roman" panose="02020603050405020304" pitchFamily="18" charset="0"/>
                <a:cs typeface="Times New Roman" panose="02020603050405020304" pitchFamily="18" charset="0"/>
              </a:rPr>
              <a:t>6. </a:t>
            </a:r>
            <a:r>
              <a:rPr lang="en-US" sz="1600" b="1" i="1" dirty="0">
                <a:latin typeface="Times New Roman" panose="02020603050405020304" pitchFamily="18" charset="0"/>
                <a:cs typeface="Times New Roman" panose="02020603050405020304" pitchFamily="18" charset="0"/>
              </a:rPr>
              <a:t>Project schedule </a:t>
            </a:r>
            <a:r>
              <a:rPr lang="en-US" sz="1600" dirty="0">
                <a:latin typeface="Times New Roman" panose="02020603050405020304" pitchFamily="18" charset="0"/>
                <a:cs typeface="Times New Roman" panose="02020603050405020304" pitchFamily="18" charset="0"/>
              </a:rPr>
              <a:t>Shows </a:t>
            </a:r>
            <a:r>
              <a:rPr lang="en-US" sz="1600" b="1" dirty="0">
                <a:latin typeface="Times New Roman" panose="02020603050405020304" pitchFamily="18" charset="0"/>
                <a:cs typeface="Times New Roman" panose="02020603050405020304" pitchFamily="18" charset="0"/>
              </a:rPr>
              <a:t>the dependencies between activities, the estimated time</a:t>
            </a:r>
          </a:p>
          <a:p>
            <a:pPr marL="0" indent="0" algn="just">
              <a:buNone/>
            </a:pPr>
            <a:r>
              <a:rPr lang="en-US" sz="1600" b="1" dirty="0" smtClean="0">
                <a:latin typeface="Times New Roman" panose="02020603050405020304" pitchFamily="18" charset="0"/>
                <a:cs typeface="Times New Roman" panose="02020603050405020304" pitchFamily="18" charset="0"/>
              </a:rPr>
              <a:t>         required </a:t>
            </a:r>
            <a:r>
              <a:rPr lang="en-US" sz="1600" b="1" dirty="0">
                <a:latin typeface="Times New Roman" panose="02020603050405020304" pitchFamily="18" charset="0"/>
                <a:cs typeface="Times New Roman" panose="02020603050405020304" pitchFamily="18" charset="0"/>
              </a:rPr>
              <a:t>to reach each milestone, and the allocation of people to activities</a:t>
            </a:r>
            <a:r>
              <a:rPr lang="en-US" sz="1600" dirty="0">
                <a:latin typeface="Times New Roman" panose="02020603050405020304" pitchFamily="18" charset="0"/>
                <a:cs typeface="Times New Roman" panose="02020603050405020304" pitchFamily="18" charset="0"/>
              </a:rPr>
              <a:t>. The</a:t>
            </a:r>
          </a:p>
          <a:p>
            <a:pPr marL="0" indent="0" algn="just">
              <a:buNone/>
            </a:pPr>
            <a:r>
              <a:rPr lang="en-US" sz="1600" dirty="0" smtClean="0">
                <a:latin typeface="Times New Roman" panose="02020603050405020304" pitchFamily="18" charset="0"/>
                <a:cs typeface="Times New Roman" panose="02020603050405020304" pitchFamily="18" charset="0"/>
              </a:rPr>
              <a:t>         ways </a:t>
            </a:r>
            <a:r>
              <a:rPr lang="en-US" sz="1600" dirty="0">
                <a:latin typeface="Times New Roman" panose="02020603050405020304" pitchFamily="18" charset="0"/>
                <a:cs typeface="Times New Roman" panose="02020603050405020304" pitchFamily="18" charset="0"/>
              </a:rPr>
              <a:t>in which the schedule may be presented are discussed in the next section</a:t>
            </a:r>
          </a:p>
          <a:p>
            <a:pPr marL="0" indent="0" algn="just">
              <a:buNone/>
            </a:pPr>
            <a:r>
              <a:rPr lang="en-US" sz="1600" dirty="0" smtClean="0">
                <a:latin typeface="Times New Roman" panose="02020603050405020304" pitchFamily="18" charset="0"/>
                <a:cs typeface="Times New Roman" panose="02020603050405020304" pitchFamily="18" charset="0"/>
              </a:rPr>
              <a:t>         of </a:t>
            </a:r>
            <a:r>
              <a:rPr lang="en-US" sz="1600" dirty="0">
                <a:latin typeface="Times New Roman" panose="02020603050405020304" pitchFamily="18" charset="0"/>
                <a:cs typeface="Times New Roman" panose="02020603050405020304" pitchFamily="18" charset="0"/>
              </a:rPr>
              <a:t>the chapter.</a:t>
            </a:r>
          </a:p>
          <a:p>
            <a:pPr algn="just">
              <a:buFont typeface="Wingdings" panose="05000000000000000000" pitchFamily="2" charset="2"/>
              <a:buChar char="Ø"/>
            </a:pPr>
            <a:r>
              <a:rPr lang="en-US" sz="1600" dirty="0">
                <a:latin typeface="Times New Roman" panose="02020603050405020304" pitchFamily="18" charset="0"/>
                <a:cs typeface="Times New Roman" panose="02020603050405020304" pitchFamily="18" charset="0"/>
              </a:rPr>
              <a:t>7. </a:t>
            </a:r>
            <a:r>
              <a:rPr lang="en-US" sz="1600" i="1" dirty="0">
                <a:latin typeface="Times New Roman" panose="02020603050405020304" pitchFamily="18" charset="0"/>
                <a:cs typeface="Times New Roman" panose="02020603050405020304" pitchFamily="18" charset="0"/>
              </a:rPr>
              <a:t>Monitoring and reporting mechanisms </a:t>
            </a:r>
            <a:r>
              <a:rPr lang="en-US" sz="1600" dirty="0">
                <a:latin typeface="Times New Roman" panose="02020603050405020304" pitchFamily="18" charset="0"/>
                <a:cs typeface="Times New Roman" panose="02020603050405020304" pitchFamily="18" charset="0"/>
              </a:rPr>
              <a:t>Defines the management reports </a:t>
            </a:r>
            <a:r>
              <a:rPr lang="en-US" sz="1600" dirty="0" smtClean="0">
                <a:latin typeface="Times New Roman" panose="02020603050405020304" pitchFamily="18" charset="0"/>
                <a:cs typeface="Times New Roman" panose="02020603050405020304" pitchFamily="18" charset="0"/>
              </a:rPr>
              <a:t>that should </a:t>
            </a:r>
            <a:r>
              <a:rPr lang="en-US" sz="1600" dirty="0">
                <a:latin typeface="Times New Roman" panose="02020603050405020304" pitchFamily="18" charset="0"/>
                <a:cs typeface="Times New Roman" panose="02020603050405020304" pitchFamily="18" charset="0"/>
              </a:rPr>
              <a:t>be produced, when these should be produced, and the project </a:t>
            </a:r>
            <a:r>
              <a:rPr lang="en-US" sz="1600" dirty="0" smtClean="0">
                <a:latin typeface="Times New Roman" panose="02020603050405020304" pitchFamily="18" charset="0"/>
                <a:cs typeface="Times New Roman" panose="02020603050405020304" pitchFamily="18" charset="0"/>
              </a:rPr>
              <a:t>monitoring mechanisms </a:t>
            </a:r>
            <a:r>
              <a:rPr lang="en-US" sz="1600" dirty="0">
                <a:latin typeface="Times New Roman" panose="02020603050405020304" pitchFamily="18" charset="0"/>
                <a:cs typeface="Times New Roman" panose="02020603050405020304" pitchFamily="18" charset="0"/>
              </a:rPr>
              <a:t>to be used.</a:t>
            </a:r>
          </a:p>
        </p:txBody>
      </p:sp>
    </p:spTree>
    <p:extLst>
      <p:ext uri="{BB962C8B-B14F-4D97-AF65-F5344CB8AC3E}">
        <p14:creationId xmlns:p14="http://schemas.microsoft.com/office/powerpoint/2010/main" val="197900356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5265" y="304800"/>
            <a:ext cx="8229600" cy="4525963"/>
          </a:xfrm>
        </p:spPr>
        <p:txBody>
          <a:bodyPr>
            <a:normAutofit/>
          </a:bodyPr>
          <a:lstStyle/>
          <a:p>
            <a:pPr algn="just"/>
            <a:r>
              <a:rPr lang="en-US" sz="2000" dirty="0">
                <a:latin typeface="Times New Roman" panose="02020603050405020304" pitchFamily="18" charset="0"/>
                <a:cs typeface="Times New Roman" panose="02020603050405020304" pitchFamily="18" charset="0"/>
              </a:rPr>
              <a:t>The main project plan should always </a:t>
            </a:r>
            <a:r>
              <a:rPr lang="en-US" sz="2000" b="1" dirty="0">
                <a:latin typeface="Times New Roman" panose="02020603050405020304" pitchFamily="18" charset="0"/>
                <a:cs typeface="Times New Roman" panose="02020603050405020304" pitchFamily="18" charset="0"/>
              </a:rPr>
              <a:t>include a project risk assessment and </a:t>
            </a:r>
            <a:r>
              <a:rPr lang="en-US" sz="2000" b="1" dirty="0" smtClean="0">
                <a:latin typeface="Times New Roman" panose="02020603050405020304" pitchFamily="18" charset="0"/>
                <a:cs typeface="Times New Roman" panose="02020603050405020304" pitchFamily="18" charset="0"/>
              </a:rPr>
              <a:t>a schedule </a:t>
            </a:r>
            <a:r>
              <a:rPr lang="en-US" sz="2000" b="1" dirty="0">
                <a:latin typeface="Times New Roman" panose="02020603050405020304" pitchFamily="18" charset="0"/>
                <a:cs typeface="Times New Roman" panose="02020603050405020304" pitchFamily="18" charset="0"/>
              </a:rPr>
              <a:t>for the project.</a:t>
            </a:r>
            <a:r>
              <a:rPr lang="en-US" sz="2000" dirty="0">
                <a:latin typeface="Times New Roman" panose="02020603050405020304" pitchFamily="18" charset="0"/>
                <a:cs typeface="Times New Roman" panose="02020603050405020304" pitchFamily="18" charset="0"/>
              </a:rPr>
              <a:t> In addition</a:t>
            </a:r>
            <a:r>
              <a:rPr lang="en-US" sz="2000" b="1" dirty="0">
                <a:latin typeface="Times New Roman" panose="02020603050405020304" pitchFamily="18" charset="0"/>
                <a:cs typeface="Times New Roman" panose="02020603050405020304" pitchFamily="18" charset="0"/>
              </a:rPr>
              <a:t>, you may develop a number of </a:t>
            </a:r>
            <a:r>
              <a:rPr lang="en-US" sz="2000" b="1" dirty="0" smtClean="0">
                <a:latin typeface="Times New Roman" panose="02020603050405020304" pitchFamily="18" charset="0"/>
                <a:cs typeface="Times New Roman" panose="02020603050405020304" pitchFamily="18" charset="0"/>
              </a:rPr>
              <a:t>supplementary plans </a:t>
            </a:r>
            <a:r>
              <a:rPr lang="en-US" sz="2000" b="1" dirty="0">
                <a:latin typeface="Times New Roman" panose="02020603050405020304" pitchFamily="18" charset="0"/>
                <a:cs typeface="Times New Roman" panose="02020603050405020304" pitchFamily="18" charset="0"/>
              </a:rPr>
              <a:t>for activities such as testing and configuration management.</a:t>
            </a:r>
            <a:r>
              <a:rPr lang="en-US" sz="2000" dirty="0">
                <a:latin typeface="Times New Roman" panose="02020603050405020304" pitchFamily="18" charset="0"/>
                <a:cs typeface="Times New Roman" panose="02020603050405020304" pitchFamily="18" charset="0"/>
              </a:rPr>
              <a:t> Figure 23.2 </a:t>
            </a:r>
            <a:r>
              <a:rPr lang="en-US" sz="2000" dirty="0" smtClean="0">
                <a:latin typeface="Times New Roman" panose="02020603050405020304" pitchFamily="18" charset="0"/>
                <a:cs typeface="Times New Roman" panose="02020603050405020304" pitchFamily="18" charset="0"/>
              </a:rPr>
              <a:t>shows some </a:t>
            </a:r>
            <a:r>
              <a:rPr lang="en-US" sz="2000" dirty="0">
                <a:latin typeface="Times New Roman" panose="02020603050405020304" pitchFamily="18" charset="0"/>
                <a:cs typeface="Times New Roman" panose="02020603050405020304" pitchFamily="18" charset="0"/>
              </a:rPr>
              <a:t>supplementary plans that may be developed</a:t>
            </a:r>
            <a:r>
              <a:rPr lang="en-US" sz="2000" dirty="0" smtClean="0">
                <a:latin typeface="Times New Roman" panose="02020603050405020304" pitchFamily="18" charset="0"/>
                <a:cs typeface="Times New Roman" panose="02020603050405020304" pitchFamily="18" charset="0"/>
              </a:rPr>
              <a:t>.</a:t>
            </a:r>
          </a:p>
          <a:p>
            <a:pPr algn="just"/>
            <a:endParaRPr lang="en-US" sz="2000"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3399" y="1981200"/>
            <a:ext cx="8392697" cy="3448532"/>
          </a:xfrm>
          <a:prstGeom prst="rect">
            <a:avLst/>
          </a:prstGeom>
        </p:spPr>
      </p:pic>
    </p:spTree>
    <p:extLst>
      <p:ext uri="{BB962C8B-B14F-4D97-AF65-F5344CB8AC3E}">
        <p14:creationId xmlns:p14="http://schemas.microsoft.com/office/powerpoint/2010/main" val="1224437669"/>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5169"/>
            <a:ext cx="8229600" cy="720969"/>
          </a:xfrm>
        </p:spPr>
        <p:txBody>
          <a:bodyPr>
            <a:normAutofit/>
          </a:bodyPr>
          <a:lstStyle/>
          <a:p>
            <a:pPr algn="l"/>
            <a:r>
              <a:rPr lang="en-US" sz="2000" dirty="0" smtClean="0">
                <a:latin typeface="Times New Roman" panose="02020603050405020304" pitchFamily="18" charset="0"/>
                <a:cs typeface="Times New Roman" panose="02020603050405020304" pitchFamily="18" charset="0"/>
              </a:rPr>
              <a:t>2.2 </a:t>
            </a:r>
            <a:r>
              <a:rPr lang="en-US" sz="2000" dirty="0">
                <a:latin typeface="Times New Roman" panose="02020603050405020304" pitchFamily="18" charset="0"/>
                <a:cs typeface="Times New Roman" panose="02020603050405020304" pitchFamily="18" charset="0"/>
              </a:rPr>
              <a:t>The planning process</a:t>
            </a:r>
          </a:p>
        </p:txBody>
      </p:sp>
      <p:sp>
        <p:nvSpPr>
          <p:cNvPr id="3" name="Content Placeholder 2"/>
          <p:cNvSpPr>
            <a:spLocks noGrp="1"/>
          </p:cNvSpPr>
          <p:nvPr>
            <p:ph idx="1"/>
          </p:nvPr>
        </p:nvSpPr>
        <p:spPr>
          <a:xfrm>
            <a:off x="381000" y="609600"/>
            <a:ext cx="8229600" cy="6096000"/>
          </a:xfrm>
        </p:spPr>
        <p:txBody>
          <a:bodyPr>
            <a:normAutofit/>
          </a:bodyPr>
          <a:lstStyle/>
          <a:p>
            <a:pPr algn="just"/>
            <a:r>
              <a:rPr lang="en-US" sz="1800" dirty="0" smtClean="0">
                <a:latin typeface="Times New Roman" panose="02020603050405020304" pitchFamily="18" charset="0"/>
                <a:cs typeface="Times New Roman" panose="02020603050405020304" pitchFamily="18" charset="0"/>
              </a:rPr>
              <a:t>Project planning is </a:t>
            </a:r>
            <a:r>
              <a:rPr lang="en-US" sz="1800" b="1" dirty="0" smtClean="0">
                <a:latin typeface="Times New Roman" panose="02020603050405020304" pitchFamily="18" charset="0"/>
                <a:cs typeface="Times New Roman" panose="02020603050405020304" pitchFamily="18" charset="0"/>
              </a:rPr>
              <a:t>an iterative process</a:t>
            </a:r>
            <a:r>
              <a:rPr lang="en-US" sz="1800" dirty="0" smtClean="0">
                <a:latin typeface="Times New Roman" panose="02020603050405020304" pitchFamily="18" charset="0"/>
                <a:cs typeface="Times New Roman" panose="02020603050405020304" pitchFamily="18" charset="0"/>
              </a:rPr>
              <a:t> that starts when you create an initial project   plan </a:t>
            </a:r>
            <a:r>
              <a:rPr lang="en-US" sz="1800" dirty="0">
                <a:latin typeface="Times New Roman" panose="02020603050405020304" pitchFamily="18" charset="0"/>
                <a:cs typeface="Times New Roman" panose="02020603050405020304" pitchFamily="18" charset="0"/>
              </a:rPr>
              <a:t>during the project startup phase. Figure 23.3 is a UML activity diagram </a:t>
            </a:r>
            <a:r>
              <a:rPr lang="en-US" sz="1800" dirty="0" smtClean="0">
                <a:latin typeface="Times New Roman" panose="02020603050405020304" pitchFamily="18" charset="0"/>
                <a:cs typeface="Times New Roman" panose="02020603050405020304" pitchFamily="18" charset="0"/>
              </a:rPr>
              <a:t>that   shows </a:t>
            </a:r>
            <a:r>
              <a:rPr lang="en-US" sz="1800" dirty="0">
                <a:latin typeface="Times New Roman" panose="02020603050405020304" pitchFamily="18" charset="0"/>
                <a:cs typeface="Times New Roman" panose="02020603050405020304" pitchFamily="18" charset="0"/>
              </a:rPr>
              <a:t>a typical workflow for a project planning </a:t>
            </a:r>
            <a:r>
              <a:rPr lang="en-US" sz="1800" dirty="0" smtClean="0">
                <a:latin typeface="Times New Roman" panose="02020603050405020304" pitchFamily="18" charset="0"/>
                <a:cs typeface="Times New Roman" panose="02020603050405020304" pitchFamily="18" charset="0"/>
              </a:rPr>
              <a:t>process.</a:t>
            </a:r>
          </a:p>
          <a:p>
            <a:pPr algn="just"/>
            <a:endParaRPr lang="en-US" sz="1800" dirty="0">
              <a:latin typeface="Times New Roman" panose="02020603050405020304" pitchFamily="18" charset="0"/>
              <a:cs typeface="Times New Roman" panose="02020603050405020304" pitchFamily="18" charset="0"/>
            </a:endParaRPr>
          </a:p>
          <a:p>
            <a:pPr algn="just"/>
            <a:endParaRPr lang="en-US" sz="1800" dirty="0" smtClean="0">
              <a:latin typeface="Times New Roman" panose="02020603050405020304" pitchFamily="18" charset="0"/>
              <a:cs typeface="Times New Roman" panose="02020603050405020304" pitchFamily="18" charset="0"/>
            </a:endParaRPr>
          </a:p>
          <a:p>
            <a:pPr algn="just"/>
            <a:endParaRPr lang="en-US" sz="1800" dirty="0">
              <a:latin typeface="Times New Roman" panose="02020603050405020304" pitchFamily="18" charset="0"/>
              <a:cs typeface="Times New Roman" panose="02020603050405020304" pitchFamily="18" charset="0"/>
            </a:endParaRPr>
          </a:p>
          <a:p>
            <a:pPr algn="just"/>
            <a:endParaRPr lang="en-US" sz="18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323953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r>
              <a:rPr lang="en-US" sz="2000" dirty="0">
                <a:latin typeface="Times New Roman" panose="02020603050405020304" pitchFamily="18" charset="0"/>
                <a:cs typeface="Times New Roman" panose="02020603050405020304" pitchFamily="18" charset="0"/>
              </a:rPr>
              <a:t>as expected. This may affect the overall performance of the system so that it </a:t>
            </a:r>
            <a:r>
              <a:rPr lang="en-US" sz="2000" dirty="0" smtClean="0">
                <a:latin typeface="Times New Roman" panose="02020603050405020304" pitchFamily="18" charset="0"/>
                <a:cs typeface="Times New Roman" panose="02020603050405020304" pitchFamily="18" charset="0"/>
              </a:rPr>
              <a:t>is slower </a:t>
            </a:r>
            <a:r>
              <a:rPr lang="en-US" sz="2000" dirty="0">
                <a:latin typeface="Times New Roman" panose="02020603050405020304" pitchFamily="18" charset="0"/>
                <a:cs typeface="Times New Roman" panose="02020603050405020304" pitchFamily="18" charset="0"/>
              </a:rPr>
              <a:t>than expected.</a:t>
            </a:r>
          </a:p>
          <a:p>
            <a:pPr algn="just"/>
            <a:r>
              <a:rPr lang="en-US" sz="2000" dirty="0">
                <a:latin typeface="Times New Roman" panose="02020603050405020304" pitchFamily="18" charset="0"/>
                <a:cs typeface="Times New Roman" panose="02020603050405020304" pitchFamily="18" charset="0"/>
              </a:rPr>
              <a:t>3. </a:t>
            </a:r>
            <a:r>
              <a:rPr lang="en-US" sz="2000" b="1" dirty="0">
                <a:latin typeface="Times New Roman" panose="02020603050405020304" pitchFamily="18" charset="0"/>
                <a:cs typeface="Times New Roman" panose="02020603050405020304" pitchFamily="18" charset="0"/>
              </a:rPr>
              <a:t>Business risks </a:t>
            </a:r>
            <a:r>
              <a:rPr lang="en-US" sz="2000" dirty="0">
                <a:latin typeface="Times New Roman" panose="02020603050405020304" pitchFamily="18" charset="0"/>
                <a:cs typeface="Times New Roman" panose="02020603050405020304" pitchFamily="18" charset="0"/>
              </a:rPr>
              <a:t>affect the organization developing or procuring the software. </a:t>
            </a:r>
            <a:r>
              <a:rPr lang="en-US" sz="2000" dirty="0" smtClean="0">
                <a:latin typeface="Times New Roman" panose="02020603050405020304" pitchFamily="18" charset="0"/>
                <a:cs typeface="Times New Roman" panose="02020603050405020304" pitchFamily="18" charset="0"/>
              </a:rPr>
              <a:t>For example</a:t>
            </a:r>
            <a:r>
              <a:rPr lang="en-US" sz="2000" dirty="0">
                <a:latin typeface="Times New Roman" panose="02020603050405020304" pitchFamily="18" charset="0"/>
                <a:cs typeface="Times New Roman" panose="02020603050405020304" pitchFamily="18" charset="0"/>
              </a:rPr>
              <a:t>, a competitor introducing a new product is a business risk. The </a:t>
            </a:r>
            <a:r>
              <a:rPr lang="en-US" sz="2000" dirty="0" smtClean="0">
                <a:latin typeface="Times New Roman" panose="02020603050405020304" pitchFamily="18" charset="0"/>
                <a:cs typeface="Times New Roman" panose="02020603050405020304" pitchFamily="18" charset="0"/>
              </a:rPr>
              <a:t>introduction of </a:t>
            </a:r>
            <a:r>
              <a:rPr lang="en-US" sz="2000" dirty="0">
                <a:latin typeface="Times New Roman" panose="02020603050405020304" pitchFamily="18" charset="0"/>
                <a:cs typeface="Times New Roman" panose="02020603050405020304" pitchFamily="18" charset="0"/>
              </a:rPr>
              <a:t>a competitive product may mean that the assumptions made </a:t>
            </a:r>
            <a:r>
              <a:rPr lang="en-US" sz="2000" dirty="0" smtClean="0">
                <a:latin typeface="Times New Roman" panose="02020603050405020304" pitchFamily="18" charset="0"/>
                <a:cs typeface="Times New Roman" panose="02020603050405020304" pitchFamily="18" charset="0"/>
              </a:rPr>
              <a:t>about sales </a:t>
            </a:r>
            <a:r>
              <a:rPr lang="en-US" sz="2000" dirty="0">
                <a:latin typeface="Times New Roman" panose="02020603050405020304" pitchFamily="18" charset="0"/>
                <a:cs typeface="Times New Roman" panose="02020603050405020304" pitchFamily="18" charset="0"/>
              </a:rPr>
              <a:t>of existing software products may be unduly optimistic</a:t>
            </a:r>
          </a:p>
        </p:txBody>
      </p:sp>
    </p:spTree>
    <p:extLst>
      <p:ext uri="{BB962C8B-B14F-4D97-AF65-F5344CB8AC3E}">
        <p14:creationId xmlns:p14="http://schemas.microsoft.com/office/powerpoint/2010/main" val="323748344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1652" y="537484"/>
            <a:ext cx="8068802" cy="3286584"/>
          </a:xfrm>
          <a:prstGeom prst="rect">
            <a:avLst/>
          </a:prstGeom>
        </p:spPr>
      </p:pic>
      <p:sp>
        <p:nvSpPr>
          <p:cNvPr id="5" name="Rectangle 4"/>
          <p:cNvSpPr/>
          <p:nvPr/>
        </p:nvSpPr>
        <p:spPr>
          <a:xfrm>
            <a:off x="856956" y="3810000"/>
            <a:ext cx="7525043" cy="2585323"/>
          </a:xfrm>
          <a:prstGeom prst="rect">
            <a:avLst/>
          </a:prstGeom>
        </p:spPr>
        <p:txBody>
          <a:bodyPr wrap="square">
            <a:spAutoFit/>
          </a:bodyPr>
          <a:lstStyle/>
          <a:p>
            <a:pPr algn="just"/>
            <a:r>
              <a:rPr lang="en-US" dirty="0">
                <a:latin typeface="Times New Roman" panose="02020603050405020304" pitchFamily="18" charset="0"/>
                <a:cs typeface="Times New Roman" panose="02020603050405020304" pitchFamily="18" charset="0"/>
              </a:rPr>
              <a:t>At the beginning of a planning process, you should assess the constraints affecting</a:t>
            </a:r>
          </a:p>
          <a:p>
            <a:pPr algn="just"/>
            <a:r>
              <a:rPr lang="en-US" dirty="0">
                <a:latin typeface="Times New Roman" panose="02020603050405020304" pitchFamily="18" charset="0"/>
                <a:cs typeface="Times New Roman" panose="02020603050405020304" pitchFamily="18" charset="0"/>
              </a:rPr>
              <a:t>the project. These constraints are the required delivery date, staff available, </a:t>
            </a:r>
            <a:r>
              <a:rPr lang="en-US" dirty="0" smtClean="0">
                <a:latin typeface="Times New Roman" panose="02020603050405020304" pitchFamily="18" charset="0"/>
                <a:cs typeface="Times New Roman" panose="02020603050405020304" pitchFamily="18" charset="0"/>
              </a:rPr>
              <a:t>overall budget</a:t>
            </a:r>
            <a:r>
              <a:rPr lang="en-US" dirty="0">
                <a:latin typeface="Times New Roman" panose="02020603050405020304" pitchFamily="18" charset="0"/>
                <a:cs typeface="Times New Roman" panose="02020603050405020304" pitchFamily="18" charset="0"/>
              </a:rPr>
              <a:t>, available tools, and so on. In conjunction with this assessment, </a:t>
            </a:r>
            <a:r>
              <a:rPr lang="en-US" dirty="0" smtClean="0">
                <a:latin typeface="Times New Roman" panose="02020603050405020304" pitchFamily="18" charset="0"/>
                <a:cs typeface="Times New Roman" panose="02020603050405020304" pitchFamily="18" charset="0"/>
              </a:rPr>
              <a:t>you should </a:t>
            </a:r>
            <a:r>
              <a:rPr lang="en-US" dirty="0">
                <a:latin typeface="Times New Roman" panose="02020603050405020304" pitchFamily="18" charset="0"/>
                <a:cs typeface="Times New Roman" panose="02020603050405020304" pitchFamily="18" charset="0"/>
              </a:rPr>
              <a:t>also identify the project milestones and deliverables. Milestones are points </a:t>
            </a:r>
            <a:r>
              <a:rPr lang="en-US" dirty="0" smtClean="0">
                <a:latin typeface="Times New Roman" panose="02020603050405020304" pitchFamily="18" charset="0"/>
                <a:cs typeface="Times New Roman" panose="02020603050405020304" pitchFamily="18" charset="0"/>
              </a:rPr>
              <a:t>in the </a:t>
            </a:r>
            <a:r>
              <a:rPr lang="en-US" dirty="0">
                <a:latin typeface="Times New Roman" panose="02020603050405020304" pitchFamily="18" charset="0"/>
                <a:cs typeface="Times New Roman" panose="02020603050405020304" pitchFamily="18" charset="0"/>
              </a:rPr>
              <a:t>schedule against which you can assess progress, for example, the handover of </a:t>
            </a:r>
            <a:r>
              <a:rPr lang="en-US" dirty="0" smtClean="0">
                <a:latin typeface="Times New Roman" panose="02020603050405020304" pitchFamily="18" charset="0"/>
                <a:cs typeface="Times New Roman" panose="02020603050405020304" pitchFamily="18" charset="0"/>
              </a:rPr>
              <a:t>the system </a:t>
            </a:r>
            <a:r>
              <a:rPr lang="en-US" dirty="0">
                <a:latin typeface="Times New Roman" panose="02020603050405020304" pitchFamily="18" charset="0"/>
                <a:cs typeface="Times New Roman" panose="02020603050405020304" pitchFamily="18" charset="0"/>
              </a:rPr>
              <a:t>for testing. Deliverables are work products that are delivered to the </a:t>
            </a:r>
            <a:r>
              <a:rPr lang="en-US" dirty="0" smtClean="0">
                <a:latin typeface="Times New Roman" panose="02020603050405020304" pitchFamily="18" charset="0"/>
                <a:cs typeface="Times New Roman" panose="02020603050405020304" pitchFamily="18" charset="0"/>
              </a:rPr>
              <a:t>customer, for </a:t>
            </a:r>
            <a:r>
              <a:rPr lang="en-US" dirty="0">
                <a:latin typeface="Times New Roman" panose="02020603050405020304" pitchFamily="18" charset="0"/>
                <a:cs typeface="Times New Roman" panose="02020603050405020304" pitchFamily="18" charset="0"/>
              </a:rPr>
              <a:t>example, a requirements document for the system.</a:t>
            </a:r>
          </a:p>
        </p:txBody>
      </p:sp>
    </p:spTree>
    <p:extLst>
      <p:ext uri="{BB962C8B-B14F-4D97-AF65-F5344CB8AC3E}">
        <p14:creationId xmlns:p14="http://schemas.microsoft.com/office/powerpoint/2010/main" val="1967450534"/>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latin typeface="Times New Roman" panose="02020603050405020304" pitchFamily="18" charset="0"/>
                <a:cs typeface="Times New Roman" panose="02020603050405020304" pitchFamily="18" charset="0"/>
              </a:rPr>
              <a:t>3 </a:t>
            </a:r>
            <a:r>
              <a:rPr lang="en-US" sz="4000" dirty="0">
                <a:latin typeface="Times New Roman" panose="02020603050405020304" pitchFamily="18" charset="0"/>
                <a:cs typeface="Times New Roman" panose="02020603050405020304" pitchFamily="18" charset="0"/>
              </a:rPr>
              <a:t>Project scheduling</a:t>
            </a:r>
          </a:p>
        </p:txBody>
      </p:sp>
      <p:sp>
        <p:nvSpPr>
          <p:cNvPr id="3" name="Content Placeholder 2"/>
          <p:cNvSpPr>
            <a:spLocks noGrp="1"/>
          </p:cNvSpPr>
          <p:nvPr>
            <p:ph idx="1"/>
          </p:nvPr>
        </p:nvSpPr>
        <p:spPr/>
        <p:txBody>
          <a:bodyPr>
            <a:normAutofit fontScale="70000" lnSpcReduction="20000"/>
          </a:bodyPr>
          <a:lstStyle/>
          <a:p>
            <a:pPr algn="jus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Project scheduling is the process of </a:t>
            </a:r>
            <a:r>
              <a:rPr lang="en-US" b="1" dirty="0">
                <a:latin typeface="Times New Roman" panose="02020603050405020304" pitchFamily="18" charset="0"/>
                <a:cs typeface="Times New Roman" panose="02020603050405020304" pitchFamily="18" charset="0"/>
              </a:rPr>
              <a:t>deciding how the work in a project will be </a:t>
            </a:r>
            <a:r>
              <a:rPr lang="en-US" b="1" dirty="0" smtClean="0">
                <a:latin typeface="Times New Roman" panose="02020603050405020304" pitchFamily="18" charset="0"/>
                <a:cs typeface="Times New Roman" panose="02020603050405020304" pitchFamily="18" charset="0"/>
              </a:rPr>
              <a:t>organized </a:t>
            </a:r>
            <a:r>
              <a:rPr lang="en-US" dirty="0" smtClean="0">
                <a:latin typeface="Times New Roman" panose="02020603050405020304" pitchFamily="18" charset="0"/>
                <a:cs typeface="Times New Roman" panose="02020603050405020304" pitchFamily="18" charset="0"/>
              </a:rPr>
              <a:t>as </a:t>
            </a:r>
            <a:r>
              <a:rPr lang="en-US" dirty="0">
                <a:latin typeface="Times New Roman" panose="02020603050405020304" pitchFamily="18" charset="0"/>
                <a:cs typeface="Times New Roman" panose="02020603050405020304" pitchFamily="18" charset="0"/>
              </a:rPr>
              <a:t>separate tasks, and </a:t>
            </a:r>
            <a:r>
              <a:rPr lang="en-US" b="1" dirty="0">
                <a:latin typeface="Times New Roman" panose="02020603050405020304" pitchFamily="18" charset="0"/>
                <a:cs typeface="Times New Roman" panose="02020603050405020304" pitchFamily="18" charset="0"/>
              </a:rPr>
              <a:t>when and how these tasks will be executed</a:t>
            </a:r>
            <a:r>
              <a:rPr lang="en-US" dirty="0">
                <a:latin typeface="Times New Roman" panose="02020603050405020304" pitchFamily="18" charset="0"/>
                <a:cs typeface="Times New Roman" panose="02020603050405020304" pitchFamily="18" charset="0"/>
              </a:rPr>
              <a:t>. </a:t>
            </a:r>
            <a:endParaRPr lang="en-US"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endParaRPr lang="en-US"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You estimate the </a:t>
            </a:r>
            <a:r>
              <a:rPr lang="en-US" dirty="0">
                <a:latin typeface="Times New Roman" panose="02020603050405020304" pitchFamily="18" charset="0"/>
                <a:cs typeface="Times New Roman" panose="02020603050405020304" pitchFamily="18" charset="0"/>
              </a:rPr>
              <a:t>calendar time needed to complete each task and the effort required, and you </a:t>
            </a:r>
            <a:r>
              <a:rPr lang="en-US" dirty="0" smtClean="0">
                <a:latin typeface="Times New Roman" panose="02020603050405020304" pitchFamily="18" charset="0"/>
                <a:cs typeface="Times New Roman" panose="02020603050405020304" pitchFamily="18" charset="0"/>
              </a:rPr>
              <a:t>suggest who </a:t>
            </a:r>
            <a:r>
              <a:rPr lang="en-US" dirty="0">
                <a:latin typeface="Times New Roman" panose="02020603050405020304" pitchFamily="18" charset="0"/>
                <a:cs typeface="Times New Roman" panose="02020603050405020304" pitchFamily="18" charset="0"/>
              </a:rPr>
              <a:t>will work on the tasks that have been identified. </a:t>
            </a:r>
            <a:endParaRPr lang="en-US"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endParaRPr lang="en-US"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You </a:t>
            </a:r>
            <a:r>
              <a:rPr lang="en-US" dirty="0">
                <a:latin typeface="Times New Roman" panose="02020603050405020304" pitchFamily="18" charset="0"/>
                <a:cs typeface="Times New Roman" panose="02020603050405020304" pitchFamily="18" charset="0"/>
              </a:rPr>
              <a:t>also have to </a:t>
            </a:r>
            <a:r>
              <a:rPr lang="en-US" dirty="0" smtClean="0">
                <a:latin typeface="Times New Roman" panose="02020603050405020304" pitchFamily="18" charset="0"/>
                <a:cs typeface="Times New Roman" panose="02020603050405020304" pitchFamily="18" charset="0"/>
              </a:rPr>
              <a:t>estimate the </a:t>
            </a:r>
            <a:r>
              <a:rPr lang="en-US" dirty="0">
                <a:latin typeface="Times New Roman" panose="02020603050405020304" pitchFamily="18" charset="0"/>
                <a:cs typeface="Times New Roman" panose="02020603050405020304" pitchFamily="18" charset="0"/>
              </a:rPr>
              <a:t>hardware and software resources that are needed to complete each task</a:t>
            </a:r>
            <a:r>
              <a:rPr lang="en-US" dirty="0" smtClean="0">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Ø"/>
            </a:pPr>
            <a:endParaRPr lang="en-US"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 For example, if you </a:t>
            </a:r>
            <a:r>
              <a:rPr lang="en-US" b="1" dirty="0" smtClean="0">
                <a:latin typeface="Times New Roman" panose="02020603050405020304" pitchFamily="18" charset="0"/>
                <a:cs typeface="Times New Roman" panose="02020603050405020304" pitchFamily="18" charset="0"/>
              </a:rPr>
              <a:t>are developing an embedded system</a:t>
            </a:r>
            <a:r>
              <a:rPr lang="en-US" dirty="0" smtClean="0">
                <a:latin typeface="Times New Roman" panose="02020603050405020304" pitchFamily="18" charset="0"/>
                <a:cs typeface="Times New Roman" panose="02020603050405020304" pitchFamily="18" charset="0"/>
              </a:rPr>
              <a:t>, you have to estimate the time that </a:t>
            </a:r>
            <a:r>
              <a:rPr lang="en-US" dirty="0">
                <a:latin typeface="Times New Roman" panose="02020603050405020304" pitchFamily="18" charset="0"/>
                <a:cs typeface="Times New Roman" panose="02020603050405020304" pitchFamily="18" charset="0"/>
              </a:rPr>
              <a:t>you need on specialized hardware and the costs of running a system simulator.</a:t>
            </a:r>
          </a:p>
          <a:p>
            <a:pPr marL="0" indent="0" algn="just">
              <a:buNone/>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52323087"/>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en-US" sz="1800" b="1" dirty="0">
                <a:latin typeface="Times New Roman" panose="02020603050405020304" pitchFamily="18" charset="0"/>
                <a:cs typeface="Times New Roman" panose="02020603050405020304" pitchFamily="18" charset="0"/>
              </a:rPr>
              <a:t>Both plan-based and agile processes</a:t>
            </a:r>
            <a:r>
              <a:rPr lang="en-US" sz="1800" dirty="0">
                <a:latin typeface="Times New Roman" panose="02020603050405020304" pitchFamily="18" charset="0"/>
                <a:cs typeface="Times New Roman" panose="02020603050405020304" pitchFamily="18" charset="0"/>
              </a:rPr>
              <a:t> need an initial project schedule, although </a:t>
            </a:r>
            <a:r>
              <a:rPr lang="en-US" sz="1800" b="1" dirty="0" smtClean="0">
                <a:latin typeface="Times New Roman" panose="02020603050405020304" pitchFamily="18" charset="0"/>
                <a:cs typeface="Times New Roman" panose="02020603050405020304" pitchFamily="18" charset="0"/>
              </a:rPr>
              <a:t>less detail </a:t>
            </a:r>
            <a:r>
              <a:rPr lang="en-US" sz="1800" b="1" dirty="0">
                <a:latin typeface="Times New Roman" panose="02020603050405020304" pitchFamily="18" charset="0"/>
                <a:cs typeface="Times New Roman" panose="02020603050405020304" pitchFamily="18" charset="0"/>
              </a:rPr>
              <a:t>is included in an agile project plan</a:t>
            </a:r>
            <a:r>
              <a:rPr lang="en-US" sz="1800" dirty="0">
                <a:latin typeface="Times New Roman" panose="02020603050405020304" pitchFamily="18" charset="0"/>
                <a:cs typeface="Times New Roman" panose="02020603050405020304" pitchFamily="18" charset="0"/>
              </a:rPr>
              <a:t>. </a:t>
            </a:r>
            <a:endParaRPr lang="en-US" sz="1800" dirty="0" smtClean="0">
              <a:latin typeface="Times New Roman" panose="02020603050405020304" pitchFamily="18" charset="0"/>
              <a:cs typeface="Times New Roman" panose="02020603050405020304" pitchFamily="18" charset="0"/>
            </a:endParaRPr>
          </a:p>
          <a:p>
            <a:pPr algn="just"/>
            <a:endParaRPr lang="en-US" sz="1800" dirty="0">
              <a:latin typeface="Times New Roman" panose="02020603050405020304" pitchFamily="18" charset="0"/>
              <a:cs typeface="Times New Roman" panose="02020603050405020304" pitchFamily="18" charset="0"/>
            </a:endParaRPr>
          </a:p>
          <a:p>
            <a:pPr algn="just"/>
            <a:r>
              <a:rPr lang="en-US" sz="1800" dirty="0" smtClean="0">
                <a:latin typeface="Times New Roman" panose="02020603050405020304" pitchFamily="18" charset="0"/>
                <a:cs typeface="Times New Roman" panose="02020603050405020304" pitchFamily="18" charset="0"/>
              </a:rPr>
              <a:t>This </a:t>
            </a:r>
            <a:r>
              <a:rPr lang="en-US" sz="1800" dirty="0">
                <a:latin typeface="Times New Roman" panose="02020603050405020304" pitchFamily="18" charset="0"/>
                <a:cs typeface="Times New Roman" panose="02020603050405020304" pitchFamily="18" charset="0"/>
              </a:rPr>
              <a:t>initial schedule is used to plan how </a:t>
            </a:r>
            <a:r>
              <a:rPr lang="en-US" sz="1800" dirty="0" smtClean="0">
                <a:latin typeface="Times New Roman" panose="02020603050405020304" pitchFamily="18" charset="0"/>
                <a:cs typeface="Times New Roman" panose="02020603050405020304" pitchFamily="18" charset="0"/>
              </a:rPr>
              <a:t>people will </a:t>
            </a:r>
            <a:r>
              <a:rPr lang="en-US" sz="1800" dirty="0">
                <a:latin typeface="Times New Roman" panose="02020603050405020304" pitchFamily="18" charset="0"/>
                <a:cs typeface="Times New Roman" panose="02020603050405020304" pitchFamily="18" charset="0"/>
              </a:rPr>
              <a:t>be allocated to projects and to check the progress of the project against </a:t>
            </a:r>
            <a:r>
              <a:rPr lang="en-US" sz="1800" dirty="0" smtClean="0">
                <a:latin typeface="Times New Roman" panose="02020603050405020304" pitchFamily="18" charset="0"/>
                <a:cs typeface="Times New Roman" panose="02020603050405020304" pitchFamily="18" charset="0"/>
              </a:rPr>
              <a:t>its contractual </a:t>
            </a:r>
            <a:r>
              <a:rPr lang="en-US" sz="1800" dirty="0">
                <a:latin typeface="Times New Roman" panose="02020603050405020304" pitchFamily="18" charset="0"/>
                <a:cs typeface="Times New Roman" panose="02020603050405020304" pitchFamily="18" charset="0"/>
              </a:rPr>
              <a:t>commitments</a:t>
            </a:r>
            <a:r>
              <a:rPr lang="en-US" sz="1800" dirty="0" smtClean="0">
                <a:latin typeface="Times New Roman" panose="02020603050405020304" pitchFamily="18" charset="0"/>
                <a:cs typeface="Times New Roman" panose="02020603050405020304" pitchFamily="18" charset="0"/>
              </a:rPr>
              <a:t>.</a:t>
            </a:r>
          </a:p>
          <a:p>
            <a:pPr algn="just"/>
            <a:endParaRPr lang="en-US" sz="1800" dirty="0">
              <a:latin typeface="Times New Roman" panose="02020603050405020304" pitchFamily="18" charset="0"/>
              <a:cs typeface="Times New Roman" panose="02020603050405020304" pitchFamily="18" charset="0"/>
            </a:endParaRPr>
          </a:p>
          <a:p>
            <a:pPr algn="just"/>
            <a:r>
              <a:rPr lang="en-US" sz="1800" dirty="0" smtClean="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In traditional development processes, the complete </a:t>
            </a:r>
            <a:r>
              <a:rPr lang="en-US" sz="1800" dirty="0" smtClean="0">
                <a:latin typeface="Times New Roman" panose="02020603050405020304" pitchFamily="18" charset="0"/>
                <a:cs typeface="Times New Roman" panose="02020603050405020304" pitchFamily="18" charset="0"/>
              </a:rPr>
              <a:t>schedule is </a:t>
            </a:r>
            <a:r>
              <a:rPr lang="en-US" sz="1800" dirty="0">
                <a:latin typeface="Times New Roman" panose="02020603050405020304" pitchFamily="18" charset="0"/>
                <a:cs typeface="Times New Roman" panose="02020603050405020304" pitchFamily="18" charset="0"/>
              </a:rPr>
              <a:t>initially developed and then modified as the project progresses. </a:t>
            </a:r>
            <a:endParaRPr lang="en-US" sz="1800" dirty="0" smtClean="0">
              <a:latin typeface="Times New Roman" panose="02020603050405020304" pitchFamily="18" charset="0"/>
              <a:cs typeface="Times New Roman" panose="02020603050405020304" pitchFamily="18" charset="0"/>
            </a:endParaRPr>
          </a:p>
          <a:p>
            <a:pPr algn="just"/>
            <a:r>
              <a:rPr lang="en-US" sz="1800" b="1" dirty="0" smtClean="0">
                <a:latin typeface="Times New Roman" panose="02020603050405020304" pitchFamily="18" charset="0"/>
                <a:cs typeface="Times New Roman" panose="02020603050405020304" pitchFamily="18" charset="0"/>
              </a:rPr>
              <a:t>In </a:t>
            </a:r>
            <a:r>
              <a:rPr lang="en-US" sz="1800" b="1" dirty="0">
                <a:latin typeface="Times New Roman" panose="02020603050405020304" pitchFamily="18" charset="0"/>
                <a:cs typeface="Times New Roman" panose="02020603050405020304" pitchFamily="18" charset="0"/>
              </a:rPr>
              <a:t>agile </a:t>
            </a:r>
            <a:r>
              <a:rPr lang="en-US" sz="1800" b="1" dirty="0" smtClean="0">
                <a:latin typeface="Times New Roman" panose="02020603050405020304" pitchFamily="18" charset="0"/>
                <a:cs typeface="Times New Roman" panose="02020603050405020304" pitchFamily="18" charset="0"/>
              </a:rPr>
              <a:t>processes </a:t>
            </a:r>
            <a:r>
              <a:rPr lang="en-US" sz="1800" dirty="0" smtClean="0">
                <a:latin typeface="Times New Roman" panose="02020603050405020304" pitchFamily="18" charset="0"/>
                <a:cs typeface="Times New Roman" panose="02020603050405020304" pitchFamily="18" charset="0"/>
              </a:rPr>
              <a:t>,there </a:t>
            </a:r>
            <a:r>
              <a:rPr lang="en-US" sz="1800" dirty="0">
                <a:latin typeface="Times New Roman" panose="02020603050405020304" pitchFamily="18" charset="0"/>
                <a:cs typeface="Times New Roman" panose="02020603050405020304" pitchFamily="18" charset="0"/>
              </a:rPr>
              <a:t>has to be an overall schedule that identifies </a:t>
            </a:r>
            <a:r>
              <a:rPr lang="en-US" sz="1800" b="1" dirty="0">
                <a:latin typeface="Times New Roman" panose="02020603050405020304" pitchFamily="18" charset="0"/>
                <a:cs typeface="Times New Roman" panose="02020603050405020304" pitchFamily="18" charset="0"/>
              </a:rPr>
              <a:t>when the major phases of the </a:t>
            </a:r>
            <a:r>
              <a:rPr lang="en-US" sz="1800" b="1" dirty="0" smtClean="0">
                <a:latin typeface="Times New Roman" panose="02020603050405020304" pitchFamily="18" charset="0"/>
                <a:cs typeface="Times New Roman" panose="02020603050405020304" pitchFamily="18" charset="0"/>
              </a:rPr>
              <a:t>project will </a:t>
            </a:r>
            <a:r>
              <a:rPr lang="en-US" sz="1800" b="1" dirty="0">
                <a:latin typeface="Times New Roman" panose="02020603050405020304" pitchFamily="18" charset="0"/>
                <a:cs typeface="Times New Roman" panose="02020603050405020304" pitchFamily="18" charset="0"/>
              </a:rPr>
              <a:t>be completed. An iterative approach</a:t>
            </a:r>
            <a:r>
              <a:rPr lang="en-US" sz="1800" dirty="0">
                <a:latin typeface="Times New Roman" panose="02020603050405020304" pitchFamily="18" charset="0"/>
                <a:cs typeface="Times New Roman" panose="02020603050405020304" pitchFamily="18" charset="0"/>
              </a:rPr>
              <a:t> to scheduling is then used to plan each phase.</a:t>
            </a:r>
          </a:p>
        </p:txBody>
      </p:sp>
    </p:spTree>
    <p:extLst>
      <p:ext uri="{BB962C8B-B14F-4D97-AF65-F5344CB8AC3E}">
        <p14:creationId xmlns:p14="http://schemas.microsoft.com/office/powerpoint/2010/main" val="484171963"/>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2819400"/>
            <a:ext cx="8229600" cy="4525963"/>
          </a:xfrm>
        </p:spPr>
        <p:txBody>
          <a:bodyPr>
            <a:noAutofit/>
          </a:bodyPr>
          <a:lstStyle/>
          <a:p>
            <a:pPr algn="just"/>
            <a:r>
              <a:rPr lang="en-US" sz="1800" b="1" dirty="0">
                <a:latin typeface="Times New Roman" panose="02020603050405020304" pitchFamily="18" charset="0"/>
                <a:cs typeface="Times New Roman" panose="02020603050405020304" pitchFamily="18" charset="0"/>
              </a:rPr>
              <a:t>Scheduling in plan-driven projects </a:t>
            </a:r>
            <a:r>
              <a:rPr lang="en-US" sz="1800" dirty="0">
                <a:latin typeface="Times New Roman" panose="02020603050405020304" pitchFamily="18" charset="0"/>
                <a:cs typeface="Times New Roman" panose="02020603050405020304" pitchFamily="18" charset="0"/>
              </a:rPr>
              <a:t>(Figure 23.4) involves </a:t>
            </a:r>
            <a:r>
              <a:rPr lang="en-US" sz="1800" b="1" dirty="0">
                <a:latin typeface="Times New Roman" panose="02020603050405020304" pitchFamily="18" charset="0"/>
                <a:cs typeface="Times New Roman" panose="02020603050405020304" pitchFamily="18" charset="0"/>
              </a:rPr>
              <a:t>breaking down the </a:t>
            </a:r>
            <a:r>
              <a:rPr lang="en-US" sz="1800" b="1" dirty="0" smtClean="0">
                <a:latin typeface="Times New Roman" panose="02020603050405020304" pitchFamily="18" charset="0"/>
                <a:cs typeface="Times New Roman" panose="02020603050405020304" pitchFamily="18" charset="0"/>
              </a:rPr>
              <a:t>total work </a:t>
            </a:r>
            <a:r>
              <a:rPr lang="en-US" sz="1800" b="1" dirty="0">
                <a:latin typeface="Times New Roman" panose="02020603050405020304" pitchFamily="18" charset="0"/>
                <a:cs typeface="Times New Roman" panose="02020603050405020304" pitchFamily="18" charset="0"/>
              </a:rPr>
              <a:t>involved in a project into separate tasks and estimating the time required to</a:t>
            </a:r>
          </a:p>
          <a:p>
            <a:pPr algn="just"/>
            <a:r>
              <a:rPr lang="en-US" sz="1800" b="1" dirty="0">
                <a:latin typeface="Times New Roman" panose="02020603050405020304" pitchFamily="18" charset="0"/>
                <a:cs typeface="Times New Roman" panose="02020603050405020304" pitchFamily="18" charset="0"/>
              </a:rPr>
              <a:t>complete each task. </a:t>
            </a:r>
            <a:r>
              <a:rPr lang="en-US" sz="1800" dirty="0">
                <a:latin typeface="Times New Roman" panose="02020603050405020304" pitchFamily="18" charset="0"/>
                <a:cs typeface="Times New Roman" panose="02020603050405020304" pitchFamily="18" charset="0"/>
              </a:rPr>
              <a:t>Tasks should normally last at least a week and no longer than</a:t>
            </a:r>
          </a:p>
          <a:p>
            <a:pPr algn="just"/>
            <a:r>
              <a:rPr lang="en-US" sz="1800" dirty="0">
                <a:latin typeface="Times New Roman" panose="02020603050405020304" pitchFamily="18" charset="0"/>
                <a:cs typeface="Times New Roman" panose="02020603050405020304" pitchFamily="18" charset="0"/>
              </a:rPr>
              <a:t>2 months. Finer subdivision means that a disproportionate amount of time must be</a:t>
            </a:r>
          </a:p>
          <a:p>
            <a:pPr algn="just"/>
            <a:r>
              <a:rPr lang="en-US" sz="1800" dirty="0">
                <a:latin typeface="Times New Roman" panose="02020603050405020304" pitchFamily="18" charset="0"/>
                <a:cs typeface="Times New Roman" panose="02020603050405020304" pitchFamily="18" charset="0"/>
              </a:rPr>
              <a:t>spent on re-planning and updating the project plan. The maximum amount of time</a:t>
            </a:r>
          </a:p>
          <a:p>
            <a:pPr algn="just"/>
            <a:r>
              <a:rPr lang="en-US" sz="1800" dirty="0">
                <a:latin typeface="Times New Roman" panose="02020603050405020304" pitchFamily="18" charset="0"/>
                <a:cs typeface="Times New Roman" panose="02020603050405020304" pitchFamily="18" charset="0"/>
              </a:rPr>
              <a:t>for any task should be 6 to 8 weeks. If a task will take longer than this, it should be</a:t>
            </a:r>
          </a:p>
          <a:p>
            <a:pPr algn="just"/>
            <a:r>
              <a:rPr lang="en-US" sz="1800" dirty="0">
                <a:latin typeface="Times New Roman" panose="02020603050405020304" pitchFamily="18" charset="0"/>
                <a:cs typeface="Times New Roman" panose="02020603050405020304" pitchFamily="18" charset="0"/>
              </a:rPr>
              <a:t>split into subtasks for project planning and scheduling.</a:t>
            </a:r>
            <a:endParaRPr lang="en-US" sz="1800" b="1"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8625" y="381000"/>
            <a:ext cx="7238999" cy="2286000"/>
          </a:xfrm>
          <a:prstGeom prst="rect">
            <a:avLst/>
          </a:prstGeom>
        </p:spPr>
      </p:pic>
    </p:spTree>
    <p:extLst>
      <p:ext uri="{BB962C8B-B14F-4D97-AF65-F5344CB8AC3E}">
        <p14:creationId xmlns:p14="http://schemas.microsoft.com/office/powerpoint/2010/main" val="1186826538"/>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4525963"/>
          </a:xfrm>
        </p:spPr>
        <p:txBody>
          <a:bodyPr>
            <a:normAutofit/>
          </a:bodyPr>
          <a:lstStyle/>
          <a:p>
            <a:pPr algn="just"/>
            <a:r>
              <a:rPr lang="en-US" sz="1600" dirty="0">
                <a:latin typeface="Times New Roman" panose="02020603050405020304" pitchFamily="18" charset="0"/>
                <a:cs typeface="Times New Roman" panose="02020603050405020304" pitchFamily="18" charset="0"/>
              </a:rPr>
              <a:t>If a project is technically advanced, initial estimates will almost certainly be optimistic</a:t>
            </a:r>
          </a:p>
          <a:p>
            <a:pPr algn="just"/>
            <a:r>
              <a:rPr lang="en-US" sz="1600" dirty="0">
                <a:latin typeface="Times New Roman" panose="02020603050405020304" pitchFamily="18" charset="0"/>
                <a:cs typeface="Times New Roman" panose="02020603050405020304" pitchFamily="18" charset="0"/>
              </a:rPr>
              <a:t>even when you try to consider all eventualities. </a:t>
            </a:r>
            <a:endParaRPr lang="en-US" sz="1600" dirty="0" smtClean="0">
              <a:latin typeface="Times New Roman" panose="02020603050405020304" pitchFamily="18" charset="0"/>
              <a:cs typeface="Times New Roman" panose="02020603050405020304" pitchFamily="18" charset="0"/>
            </a:endParaRPr>
          </a:p>
          <a:p>
            <a:pPr algn="just"/>
            <a:r>
              <a:rPr lang="en-US" sz="1600" dirty="0" smtClean="0">
                <a:latin typeface="Times New Roman" panose="02020603050405020304" pitchFamily="18" charset="0"/>
                <a:cs typeface="Times New Roman" panose="02020603050405020304" pitchFamily="18" charset="0"/>
              </a:rPr>
              <a:t>In </a:t>
            </a:r>
            <a:r>
              <a:rPr lang="en-US" sz="1600" dirty="0">
                <a:latin typeface="Times New Roman" panose="02020603050405020304" pitchFamily="18" charset="0"/>
                <a:cs typeface="Times New Roman" panose="02020603050405020304" pitchFamily="18" charset="0"/>
              </a:rPr>
              <a:t>this respect, </a:t>
            </a:r>
            <a:r>
              <a:rPr lang="en-US" sz="1600" b="1" dirty="0" smtClean="0">
                <a:latin typeface="Times New Roman" panose="02020603050405020304" pitchFamily="18" charset="0"/>
                <a:cs typeface="Times New Roman" panose="02020603050405020304" pitchFamily="18" charset="0"/>
              </a:rPr>
              <a:t>software scheduling </a:t>
            </a:r>
            <a:r>
              <a:rPr lang="en-US" sz="1600" b="1" dirty="0">
                <a:latin typeface="Times New Roman" panose="02020603050405020304" pitchFamily="18" charset="0"/>
                <a:cs typeface="Times New Roman" panose="02020603050405020304" pitchFamily="18" charset="0"/>
              </a:rPr>
              <a:t>is no different from scheduling any other type of large advanced project.</a:t>
            </a:r>
          </a:p>
          <a:p>
            <a:pPr algn="just"/>
            <a:r>
              <a:rPr lang="en-US" sz="1600" dirty="0">
                <a:latin typeface="Times New Roman" panose="02020603050405020304" pitchFamily="18" charset="0"/>
                <a:cs typeface="Times New Roman" panose="02020603050405020304" pitchFamily="18" charset="0"/>
              </a:rPr>
              <a:t>New aircraft, bridges, and even new models of cars are frequently late because of</a:t>
            </a:r>
          </a:p>
          <a:p>
            <a:pPr algn="just"/>
            <a:r>
              <a:rPr lang="en-US" sz="1600" dirty="0">
                <a:latin typeface="Times New Roman" panose="02020603050405020304" pitchFamily="18" charset="0"/>
                <a:cs typeface="Times New Roman" panose="02020603050405020304" pitchFamily="18" charset="0"/>
              </a:rPr>
              <a:t>unanticipated problems. Schedules, therefore, must be continually updated as better</a:t>
            </a:r>
          </a:p>
          <a:p>
            <a:pPr algn="just"/>
            <a:r>
              <a:rPr lang="en-US" sz="1600" dirty="0">
                <a:latin typeface="Times New Roman" panose="02020603050405020304" pitchFamily="18" charset="0"/>
                <a:cs typeface="Times New Roman" panose="02020603050405020304" pitchFamily="18" charset="0"/>
              </a:rPr>
              <a:t>progress information becomes available. If the project being scheduled is similar to</a:t>
            </a:r>
          </a:p>
          <a:p>
            <a:pPr algn="just"/>
            <a:r>
              <a:rPr lang="en-US" sz="1600" dirty="0">
                <a:latin typeface="Times New Roman" panose="02020603050405020304" pitchFamily="18" charset="0"/>
                <a:cs typeface="Times New Roman" panose="02020603050405020304" pitchFamily="18" charset="0"/>
              </a:rPr>
              <a:t>a previous project, previous estimates may be reused. However, projects may use</a:t>
            </a:r>
          </a:p>
          <a:p>
            <a:pPr algn="just"/>
            <a:r>
              <a:rPr lang="en-US" sz="1600" dirty="0">
                <a:latin typeface="Times New Roman" panose="02020603050405020304" pitchFamily="18" charset="0"/>
                <a:cs typeface="Times New Roman" panose="02020603050405020304" pitchFamily="18" charset="0"/>
              </a:rPr>
              <a:t>different design methods and implementation languages, so experience from previous</a:t>
            </a:r>
          </a:p>
          <a:p>
            <a:pPr algn="just"/>
            <a:r>
              <a:rPr lang="en-US" sz="1600" dirty="0">
                <a:latin typeface="Times New Roman" panose="02020603050405020304" pitchFamily="18" charset="0"/>
                <a:cs typeface="Times New Roman" panose="02020603050405020304" pitchFamily="18" charset="0"/>
              </a:rPr>
              <a:t>projects may not be applicable in the planning of a new project</a:t>
            </a:r>
            <a:r>
              <a:rPr lang="en-US" sz="1600" dirty="0" smtClean="0">
                <a:latin typeface="Times New Roman" panose="02020603050405020304" pitchFamily="18" charset="0"/>
                <a:cs typeface="Times New Roman" panose="02020603050405020304" pitchFamily="18" charset="0"/>
              </a:rPr>
              <a:t>.</a:t>
            </a:r>
          </a:p>
          <a:p>
            <a:pPr marL="457200" lvl="1" indent="0">
              <a:buNone/>
            </a:pPr>
            <a:r>
              <a:rPr lang="en-US" sz="1200" dirty="0" smtClean="0">
                <a:latin typeface="Times New Roman" panose="02020603050405020304" pitchFamily="18" charset="0"/>
                <a:cs typeface="Times New Roman" panose="02020603050405020304" pitchFamily="18" charset="0"/>
              </a:rPr>
              <a:t>	</a:t>
            </a:r>
            <a:r>
              <a:rPr lang="en-US" sz="1600" b="1" dirty="0" smtClean="0">
                <a:latin typeface="Times New Roman" panose="02020603050405020304" pitchFamily="18" charset="0"/>
                <a:cs typeface="Times New Roman" panose="02020603050405020304" pitchFamily="18" charset="0"/>
              </a:rPr>
              <a:t>When </a:t>
            </a:r>
            <a:r>
              <a:rPr lang="en-US" sz="1600" b="1" dirty="0">
                <a:latin typeface="Times New Roman" panose="02020603050405020304" pitchFamily="18" charset="0"/>
                <a:cs typeface="Times New Roman" panose="02020603050405020304" pitchFamily="18" charset="0"/>
              </a:rPr>
              <a:t>you are estimating schedules, you must take into account the possibility</a:t>
            </a:r>
          </a:p>
          <a:p>
            <a:r>
              <a:rPr lang="en-US" sz="1600" b="1" dirty="0">
                <a:latin typeface="Times New Roman" panose="02020603050405020304" pitchFamily="18" charset="0"/>
                <a:cs typeface="Times New Roman" panose="02020603050405020304" pitchFamily="18" charset="0"/>
              </a:rPr>
              <a:t>that things will go wrong.</a:t>
            </a:r>
            <a:r>
              <a:rPr lang="en-US" sz="1600" dirty="0">
                <a:latin typeface="Times New Roman" panose="02020603050405020304" pitchFamily="18" charset="0"/>
                <a:cs typeface="Times New Roman" panose="02020603050405020304" pitchFamily="18" charset="0"/>
              </a:rPr>
              <a:t> People working on a project may fall ill or leave, hardware</a:t>
            </a:r>
          </a:p>
          <a:p>
            <a:r>
              <a:rPr lang="en-US" sz="1600" dirty="0">
                <a:latin typeface="Times New Roman" panose="02020603050405020304" pitchFamily="18" charset="0"/>
                <a:cs typeface="Times New Roman" panose="02020603050405020304" pitchFamily="18" charset="0"/>
              </a:rPr>
              <a:t>may fail, and essential support software or hardware may be delivered late. If the</a:t>
            </a:r>
          </a:p>
          <a:p>
            <a:r>
              <a:rPr lang="en-US" sz="1600" dirty="0">
                <a:latin typeface="Times New Roman" panose="02020603050405020304" pitchFamily="18" charset="0"/>
                <a:cs typeface="Times New Roman" panose="02020603050405020304" pitchFamily="18" charset="0"/>
              </a:rPr>
              <a:t>project is new and technically advanced, parts of it may turn out to be more difficult</a:t>
            </a:r>
          </a:p>
          <a:p>
            <a:r>
              <a:rPr lang="en-US" sz="1600" dirty="0">
                <a:latin typeface="Times New Roman" panose="02020603050405020304" pitchFamily="18" charset="0"/>
                <a:cs typeface="Times New Roman" panose="02020603050405020304" pitchFamily="18" charset="0"/>
              </a:rPr>
              <a:t>and take longer than originally anticipated.</a:t>
            </a:r>
          </a:p>
        </p:txBody>
      </p:sp>
    </p:spTree>
    <p:extLst>
      <p:ext uri="{BB962C8B-B14F-4D97-AF65-F5344CB8AC3E}">
        <p14:creationId xmlns:p14="http://schemas.microsoft.com/office/powerpoint/2010/main" val="2611406360"/>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pPr algn="l"/>
            <a:r>
              <a:rPr lang="en-US" sz="2800" dirty="0" smtClean="0"/>
              <a:t>3.1 </a:t>
            </a:r>
            <a:r>
              <a:rPr lang="en-US" sz="2800" dirty="0"/>
              <a:t>Schedule presentation</a:t>
            </a:r>
          </a:p>
        </p:txBody>
      </p:sp>
      <p:sp>
        <p:nvSpPr>
          <p:cNvPr id="3" name="Content Placeholder 2"/>
          <p:cNvSpPr>
            <a:spLocks noGrp="1"/>
          </p:cNvSpPr>
          <p:nvPr>
            <p:ph idx="1"/>
          </p:nvPr>
        </p:nvSpPr>
        <p:spPr>
          <a:xfrm>
            <a:off x="381000" y="1066800"/>
            <a:ext cx="8229600" cy="5410200"/>
          </a:xfrm>
        </p:spPr>
        <p:txBody>
          <a:bodyPr>
            <a:normAutofit/>
          </a:bodyPr>
          <a:lstStyle/>
          <a:p>
            <a:pPr algn="just"/>
            <a:r>
              <a:rPr lang="en-US" sz="2000" dirty="0">
                <a:latin typeface="Times New Roman" panose="02020603050405020304" pitchFamily="18" charset="0"/>
                <a:cs typeface="Times New Roman" panose="02020603050405020304" pitchFamily="18" charset="0"/>
              </a:rPr>
              <a:t>Project schedules may simply be documented in a table or spreadsheet showing </a:t>
            </a:r>
            <a:r>
              <a:rPr lang="en-US" sz="2000" b="1" dirty="0" smtClean="0">
                <a:latin typeface="Times New Roman" panose="02020603050405020304" pitchFamily="18" charset="0"/>
                <a:cs typeface="Times New Roman" panose="02020603050405020304" pitchFamily="18" charset="0"/>
              </a:rPr>
              <a:t>the tasks</a:t>
            </a:r>
            <a:r>
              <a:rPr lang="en-US" sz="2000" b="1" dirty="0">
                <a:latin typeface="Times New Roman" panose="02020603050405020304" pitchFamily="18" charset="0"/>
                <a:cs typeface="Times New Roman" panose="02020603050405020304" pitchFamily="18" charset="0"/>
              </a:rPr>
              <a:t>, estimated effort, duration, and task dependencies </a:t>
            </a:r>
            <a:r>
              <a:rPr lang="en-US" sz="2000" dirty="0">
                <a:latin typeface="Times New Roman" panose="02020603050405020304" pitchFamily="18" charset="0"/>
                <a:cs typeface="Times New Roman" panose="02020603050405020304" pitchFamily="18" charset="0"/>
              </a:rPr>
              <a:t>(Figure 23.5). </a:t>
            </a:r>
            <a:endParaRPr lang="en-US" sz="2000" dirty="0" smtClean="0">
              <a:latin typeface="Times New Roman" panose="02020603050405020304" pitchFamily="18" charset="0"/>
              <a:cs typeface="Times New Roman" panose="02020603050405020304" pitchFamily="18" charset="0"/>
            </a:endParaRPr>
          </a:p>
          <a:p>
            <a:pPr algn="just"/>
            <a:r>
              <a:rPr lang="en-US" sz="2000" dirty="0" smtClean="0">
                <a:latin typeface="Times New Roman" panose="02020603050405020304" pitchFamily="18" charset="0"/>
                <a:cs typeface="Times New Roman" panose="02020603050405020304" pitchFamily="18" charset="0"/>
              </a:rPr>
              <a:t>However</a:t>
            </a:r>
            <a:r>
              <a:rPr lang="en-US" sz="2000" dirty="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this style </a:t>
            </a:r>
            <a:r>
              <a:rPr lang="en-US" sz="2000" dirty="0">
                <a:latin typeface="Times New Roman" panose="02020603050405020304" pitchFamily="18" charset="0"/>
                <a:cs typeface="Times New Roman" panose="02020603050405020304" pitchFamily="18" charset="0"/>
              </a:rPr>
              <a:t>of presentation makes it </a:t>
            </a:r>
            <a:r>
              <a:rPr lang="en-US" sz="2000" b="1" dirty="0">
                <a:latin typeface="Times New Roman" panose="02020603050405020304" pitchFamily="18" charset="0"/>
                <a:cs typeface="Times New Roman" panose="02020603050405020304" pitchFamily="18" charset="0"/>
              </a:rPr>
              <a:t>difficult to see the relationships and </a:t>
            </a:r>
            <a:r>
              <a:rPr lang="en-US" sz="2000" b="1" dirty="0" smtClean="0">
                <a:latin typeface="Times New Roman" panose="02020603050405020304" pitchFamily="18" charset="0"/>
                <a:cs typeface="Times New Roman" panose="02020603050405020304" pitchFamily="18" charset="0"/>
              </a:rPr>
              <a:t>dependencies between </a:t>
            </a:r>
            <a:r>
              <a:rPr lang="en-US" sz="2000" b="1" dirty="0">
                <a:latin typeface="Times New Roman" panose="02020603050405020304" pitchFamily="18" charset="0"/>
                <a:cs typeface="Times New Roman" panose="02020603050405020304" pitchFamily="18" charset="0"/>
              </a:rPr>
              <a:t>the different activities. </a:t>
            </a:r>
            <a:endParaRPr lang="en-US" sz="2000" b="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97402703"/>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lstStyle/>
          <a:p>
            <a:endParaRPr lang="en-US"/>
          </a:p>
        </p:txBody>
      </p:sp>
      <p:pic>
        <p:nvPicPr>
          <p:cNvPr id="4" name="Content Placeholder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2505" y="533400"/>
            <a:ext cx="8610600" cy="5638800"/>
          </a:xfrm>
          <a:prstGeom prst="rect">
            <a:avLst/>
          </a:prstGeom>
        </p:spPr>
      </p:pic>
    </p:spTree>
    <p:extLst>
      <p:ext uri="{BB962C8B-B14F-4D97-AF65-F5344CB8AC3E}">
        <p14:creationId xmlns:p14="http://schemas.microsoft.com/office/powerpoint/2010/main" val="2198749330"/>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sz="2000" dirty="0">
                <a:latin typeface="Times New Roman" panose="02020603050405020304" pitchFamily="18" charset="0"/>
                <a:cs typeface="Times New Roman" panose="02020603050405020304" pitchFamily="18" charset="0"/>
              </a:rPr>
              <a:t>For this reason, alternative graphical visualizations of project schedules have been developed that are often easier to read and understand.</a:t>
            </a:r>
          </a:p>
          <a:p>
            <a:pPr algn="just"/>
            <a:r>
              <a:rPr lang="en-US" sz="2000" dirty="0">
                <a:latin typeface="Times New Roman" panose="02020603050405020304" pitchFamily="18" charset="0"/>
                <a:cs typeface="Times New Roman" panose="02020603050405020304" pitchFamily="18" charset="0"/>
              </a:rPr>
              <a:t>Two types of visualization are commonly used:</a:t>
            </a:r>
          </a:p>
          <a:p>
            <a:pPr marL="0" indent="0" algn="just">
              <a:buNone/>
            </a:pPr>
            <a:endParaRPr lang="en-US" sz="2000" dirty="0">
              <a:latin typeface="Times New Roman" panose="02020603050405020304" pitchFamily="18" charset="0"/>
              <a:cs typeface="Times New Roman" panose="02020603050405020304" pitchFamily="18" charset="0"/>
            </a:endParaRPr>
          </a:p>
          <a:p>
            <a:pPr marL="800100" lvl="1" indent="-342900" algn="just">
              <a:buFont typeface="+mj-lt"/>
              <a:buAutoNum type="arabicPeriod"/>
            </a:pPr>
            <a:r>
              <a:rPr lang="en-US" sz="1800" b="1" dirty="0">
                <a:latin typeface="Times New Roman" panose="02020603050405020304" pitchFamily="18" charset="0"/>
                <a:cs typeface="Times New Roman" panose="02020603050405020304" pitchFamily="18" charset="0"/>
              </a:rPr>
              <a:t>Calendar-based bar charts </a:t>
            </a:r>
            <a:r>
              <a:rPr lang="en-US" sz="1800" dirty="0">
                <a:latin typeface="Times New Roman" panose="02020603050405020304" pitchFamily="18" charset="0"/>
                <a:cs typeface="Times New Roman" panose="02020603050405020304" pitchFamily="18" charset="0"/>
              </a:rPr>
              <a:t>show </a:t>
            </a:r>
            <a:r>
              <a:rPr lang="en-US" sz="1800" b="1" dirty="0">
                <a:latin typeface="Times New Roman" panose="02020603050405020304" pitchFamily="18" charset="0"/>
                <a:cs typeface="Times New Roman" panose="02020603050405020304" pitchFamily="18" charset="0"/>
              </a:rPr>
              <a:t>who</a:t>
            </a:r>
            <a:r>
              <a:rPr lang="en-US" sz="1800" dirty="0">
                <a:latin typeface="Times New Roman" panose="02020603050405020304" pitchFamily="18" charset="0"/>
                <a:cs typeface="Times New Roman" panose="02020603050405020304" pitchFamily="18" charset="0"/>
              </a:rPr>
              <a:t> is </a:t>
            </a:r>
            <a:r>
              <a:rPr lang="en-US" sz="1800" b="1" dirty="0">
                <a:latin typeface="Times New Roman" panose="02020603050405020304" pitchFamily="18" charset="0"/>
                <a:cs typeface="Times New Roman" panose="02020603050405020304" pitchFamily="18" charset="0"/>
              </a:rPr>
              <a:t>responsible for each activity, the expected elapsed time, and when the activity is scheduled to begin and end.</a:t>
            </a:r>
            <a:r>
              <a:rPr lang="en-US" sz="1800" dirty="0">
                <a:latin typeface="Times New Roman" panose="02020603050405020304" pitchFamily="18" charset="0"/>
                <a:cs typeface="Times New Roman" panose="02020603050405020304" pitchFamily="18" charset="0"/>
              </a:rPr>
              <a:t> Bar charts are also called </a:t>
            </a:r>
            <a:r>
              <a:rPr lang="en-US" sz="1800" b="1" dirty="0">
                <a:latin typeface="Times New Roman" panose="02020603050405020304" pitchFamily="18" charset="0"/>
                <a:cs typeface="Times New Roman" panose="02020603050405020304" pitchFamily="18" charset="0"/>
              </a:rPr>
              <a:t>Gantt charts.</a:t>
            </a:r>
            <a:r>
              <a:rPr lang="en-US" dirty="0"/>
              <a:t> </a:t>
            </a:r>
          </a:p>
          <a:p>
            <a:pPr marL="457200" lvl="1" indent="0">
              <a:buNone/>
            </a:pPr>
            <a:r>
              <a:rPr lang="en-US" sz="1500" dirty="0">
                <a:latin typeface="Times New Roman" panose="02020603050405020304" pitchFamily="18" charset="0"/>
                <a:cs typeface="Times New Roman" panose="02020603050405020304" pitchFamily="18" charset="0"/>
              </a:rPr>
              <a:t> </a:t>
            </a:r>
            <a:r>
              <a:rPr lang="en-US" sz="1500" b="1" dirty="0">
                <a:latin typeface="Times New Roman" panose="02020603050405020304" pitchFamily="18" charset="0"/>
                <a:cs typeface="Times New Roman" panose="02020603050405020304" pitchFamily="18" charset="0"/>
              </a:rPr>
              <a:t>2.</a:t>
            </a:r>
            <a:r>
              <a:rPr lang="en-US" sz="1500" dirty="0">
                <a:latin typeface="Times New Roman" panose="02020603050405020304" pitchFamily="18" charset="0"/>
                <a:cs typeface="Times New Roman" panose="02020603050405020304" pitchFamily="18" charset="0"/>
              </a:rPr>
              <a:t> </a:t>
            </a:r>
            <a:r>
              <a:rPr lang="en-US" sz="1500" b="1" dirty="0">
                <a:latin typeface="Times New Roman" panose="02020603050405020304" pitchFamily="18" charset="0"/>
                <a:cs typeface="Times New Roman" panose="02020603050405020304" pitchFamily="18" charset="0"/>
              </a:rPr>
              <a:t>Activity networks </a:t>
            </a:r>
            <a:r>
              <a:rPr lang="en-US" sz="1500" dirty="0">
                <a:latin typeface="Times New Roman" panose="02020603050405020304" pitchFamily="18" charset="0"/>
                <a:cs typeface="Times New Roman" panose="02020603050405020304" pitchFamily="18" charset="0"/>
              </a:rPr>
              <a:t>show </a:t>
            </a:r>
            <a:r>
              <a:rPr lang="en-US" sz="1500" b="1" dirty="0">
                <a:latin typeface="Times New Roman" panose="02020603050405020304" pitchFamily="18" charset="0"/>
                <a:cs typeface="Times New Roman" panose="02020603050405020304" pitchFamily="18" charset="0"/>
              </a:rPr>
              <a:t>the dependencies between the different activities making up a project</a:t>
            </a:r>
            <a:r>
              <a:rPr lang="en-US" sz="1500" dirty="0">
                <a:latin typeface="Times New Roman" panose="02020603050405020304" pitchFamily="18" charset="0"/>
                <a:cs typeface="Times New Roman" panose="02020603050405020304" pitchFamily="18" charset="0"/>
              </a:rPr>
              <a:t>.</a:t>
            </a:r>
            <a:r>
              <a:rPr lang="en-US" sz="1500" b="1" dirty="0">
                <a:latin typeface="Times New Roman" panose="02020603050405020304" pitchFamily="18" charset="0"/>
                <a:cs typeface="Times New Roman" panose="02020603050405020304" pitchFamily="18" charset="0"/>
              </a:rPr>
              <a:t> </a:t>
            </a:r>
            <a:endParaRPr lang="en-US" sz="1400" b="1"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372466891"/>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r>
              <a:rPr lang="en-US" sz="2400" b="1" dirty="0">
                <a:latin typeface="Times New Roman" panose="02020603050405020304" pitchFamily="18" charset="0"/>
                <a:cs typeface="Times New Roman" panose="02020603050405020304" pitchFamily="18" charset="0"/>
              </a:rPr>
              <a:t>Project activities </a:t>
            </a:r>
            <a:r>
              <a:rPr lang="en-US" sz="2400" dirty="0">
                <a:latin typeface="Times New Roman" panose="02020603050405020304" pitchFamily="18" charset="0"/>
                <a:cs typeface="Times New Roman" panose="02020603050405020304" pitchFamily="18" charset="0"/>
              </a:rPr>
              <a:t>are the basic planning element. </a:t>
            </a:r>
            <a:endParaRPr lang="en-US" sz="2400" dirty="0" smtClean="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Each </a:t>
            </a:r>
            <a:r>
              <a:rPr lang="en-US" sz="2400" dirty="0">
                <a:latin typeface="Times New Roman" panose="02020603050405020304" pitchFamily="18" charset="0"/>
                <a:cs typeface="Times New Roman" panose="02020603050405020304" pitchFamily="18" charset="0"/>
              </a:rPr>
              <a:t>activity has:</a:t>
            </a:r>
          </a:p>
          <a:p>
            <a:pPr algn="just"/>
            <a:r>
              <a:rPr lang="en-US" sz="2400" dirty="0">
                <a:latin typeface="Times New Roman" panose="02020603050405020304" pitchFamily="18" charset="0"/>
                <a:cs typeface="Times New Roman" panose="02020603050405020304" pitchFamily="18" charset="0"/>
              </a:rPr>
              <a:t>■ </a:t>
            </a:r>
            <a:r>
              <a:rPr lang="en-US" sz="2400" b="1" dirty="0">
                <a:latin typeface="Times New Roman" panose="02020603050405020304" pitchFamily="18" charset="0"/>
                <a:cs typeface="Times New Roman" panose="02020603050405020304" pitchFamily="18" charset="0"/>
              </a:rPr>
              <a:t>a duration </a:t>
            </a:r>
            <a:r>
              <a:rPr lang="en-US" sz="2400" dirty="0">
                <a:latin typeface="Times New Roman" panose="02020603050405020304" pitchFamily="18" charset="0"/>
                <a:cs typeface="Times New Roman" panose="02020603050405020304" pitchFamily="18" charset="0"/>
              </a:rPr>
              <a:t>in </a:t>
            </a:r>
            <a:r>
              <a:rPr lang="en-US" sz="2400" b="1" dirty="0">
                <a:latin typeface="Times New Roman" panose="02020603050405020304" pitchFamily="18" charset="0"/>
                <a:cs typeface="Times New Roman" panose="02020603050405020304" pitchFamily="18" charset="0"/>
              </a:rPr>
              <a:t>calendar days or months</a:t>
            </a:r>
            <a:r>
              <a:rPr lang="en-US" sz="2400" dirty="0">
                <a:latin typeface="Times New Roman" panose="02020603050405020304" pitchFamily="18" charset="0"/>
                <a:cs typeface="Times New Roman" panose="02020603050405020304" pitchFamily="18" charset="0"/>
              </a:rPr>
              <a:t>;</a:t>
            </a:r>
          </a:p>
          <a:p>
            <a:pPr algn="just"/>
            <a:r>
              <a:rPr lang="en-US" sz="2400" dirty="0">
                <a:latin typeface="Times New Roman" panose="02020603050405020304" pitchFamily="18" charset="0"/>
                <a:cs typeface="Times New Roman" panose="02020603050405020304" pitchFamily="18" charset="0"/>
              </a:rPr>
              <a:t>■ </a:t>
            </a:r>
            <a:r>
              <a:rPr lang="en-US" sz="2400" b="1" dirty="0">
                <a:latin typeface="Times New Roman" panose="02020603050405020304" pitchFamily="18" charset="0"/>
                <a:cs typeface="Times New Roman" panose="02020603050405020304" pitchFamily="18" charset="0"/>
              </a:rPr>
              <a:t>an effort estimate</a:t>
            </a:r>
            <a:r>
              <a:rPr lang="en-US" sz="2400" dirty="0">
                <a:latin typeface="Times New Roman" panose="02020603050405020304" pitchFamily="18" charset="0"/>
                <a:cs typeface="Times New Roman" panose="02020603050405020304" pitchFamily="18" charset="0"/>
              </a:rPr>
              <a:t>, which </a:t>
            </a:r>
            <a:r>
              <a:rPr lang="en-US" sz="2400" b="1" dirty="0">
                <a:latin typeface="Times New Roman" panose="02020603050405020304" pitchFamily="18" charset="0"/>
                <a:cs typeface="Times New Roman" panose="02020603050405020304" pitchFamily="18" charset="0"/>
              </a:rPr>
              <a:t>shows the number of person-days or person-months </a:t>
            </a:r>
            <a:r>
              <a:rPr lang="en-US" sz="2400" b="1" dirty="0" smtClean="0">
                <a:latin typeface="Times New Roman" panose="02020603050405020304" pitchFamily="18" charset="0"/>
                <a:cs typeface="Times New Roman" panose="02020603050405020304" pitchFamily="18" charset="0"/>
              </a:rPr>
              <a:t>to </a:t>
            </a:r>
            <a:r>
              <a:rPr lang="en-US" sz="2400" dirty="0" smtClean="0">
                <a:latin typeface="Times New Roman" panose="02020603050405020304" pitchFamily="18" charset="0"/>
                <a:cs typeface="Times New Roman" panose="02020603050405020304" pitchFamily="18" charset="0"/>
              </a:rPr>
              <a:t>complete </a:t>
            </a:r>
            <a:r>
              <a:rPr lang="en-US" sz="2400" dirty="0">
                <a:latin typeface="Times New Roman" panose="02020603050405020304" pitchFamily="18" charset="0"/>
                <a:cs typeface="Times New Roman" panose="02020603050405020304" pitchFamily="18" charset="0"/>
              </a:rPr>
              <a:t>the work;</a:t>
            </a:r>
          </a:p>
          <a:p>
            <a:pPr algn="just"/>
            <a:r>
              <a:rPr lang="en-US" sz="2400" dirty="0">
                <a:latin typeface="Times New Roman" panose="02020603050405020304" pitchFamily="18" charset="0"/>
                <a:cs typeface="Times New Roman" panose="02020603050405020304" pitchFamily="18" charset="0"/>
              </a:rPr>
              <a:t>■ </a:t>
            </a:r>
            <a:r>
              <a:rPr lang="en-US" sz="2400" b="1" dirty="0">
                <a:latin typeface="Times New Roman" panose="02020603050405020304" pitchFamily="18" charset="0"/>
                <a:cs typeface="Times New Roman" panose="02020603050405020304" pitchFamily="18" charset="0"/>
              </a:rPr>
              <a:t>a deadline </a:t>
            </a:r>
            <a:r>
              <a:rPr lang="en-US" sz="2400" dirty="0">
                <a:latin typeface="Times New Roman" panose="02020603050405020304" pitchFamily="18" charset="0"/>
                <a:cs typeface="Times New Roman" panose="02020603050405020304" pitchFamily="18" charset="0"/>
              </a:rPr>
              <a:t>by which the activity should be complete; and</a:t>
            </a:r>
          </a:p>
          <a:p>
            <a:pPr algn="just"/>
            <a:r>
              <a:rPr lang="en-US" sz="2400" b="1" dirty="0">
                <a:latin typeface="Times New Roman" panose="02020603050405020304" pitchFamily="18" charset="0"/>
                <a:cs typeface="Times New Roman" panose="02020603050405020304" pitchFamily="18" charset="0"/>
              </a:rPr>
              <a:t>■ a defined endpoint</a:t>
            </a:r>
            <a:r>
              <a:rPr lang="en-US" sz="2400" dirty="0">
                <a:latin typeface="Times New Roman" panose="02020603050405020304" pitchFamily="18" charset="0"/>
                <a:cs typeface="Times New Roman" panose="02020603050405020304" pitchFamily="18" charset="0"/>
              </a:rPr>
              <a:t>, which might be a document, the holding of a review </a:t>
            </a:r>
            <a:r>
              <a:rPr lang="en-US" sz="2400" dirty="0" err="1" smtClean="0">
                <a:latin typeface="Times New Roman" panose="02020603050405020304" pitchFamily="18" charset="0"/>
                <a:cs typeface="Times New Roman" panose="02020603050405020304" pitchFamily="18" charset="0"/>
              </a:rPr>
              <a:t>meeting,the</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successful execution of all tests, or the like.</a:t>
            </a:r>
          </a:p>
        </p:txBody>
      </p:sp>
    </p:spTree>
    <p:extLst>
      <p:ext uri="{BB962C8B-B14F-4D97-AF65-F5344CB8AC3E}">
        <p14:creationId xmlns:p14="http://schemas.microsoft.com/office/powerpoint/2010/main" val="1554776892"/>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229600" cy="6126163"/>
          </a:xfrm>
        </p:spPr>
        <p:txBody>
          <a:bodyPr>
            <a:normAutofit/>
          </a:bodyPr>
          <a:lstStyle/>
          <a:p>
            <a:pPr algn="just">
              <a:buFont typeface="Wingdings" panose="05000000000000000000" pitchFamily="2" charset="2"/>
              <a:buChar char="Ø"/>
            </a:pPr>
            <a:endParaRPr lang="en-US" sz="1800"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endParaRPr lang="en-US" sz="18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endParaRPr lang="en-US" sz="1800"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endParaRPr lang="en-US" sz="18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endParaRPr lang="en-US" sz="1800" dirty="0" smtClean="0">
              <a:latin typeface="Times New Roman" panose="02020603050405020304" pitchFamily="18" charset="0"/>
              <a:cs typeface="Times New Roman" panose="02020603050405020304" pitchFamily="18" charset="0"/>
            </a:endParaRPr>
          </a:p>
          <a:p>
            <a:pPr marL="0" indent="0" algn="just">
              <a:buNone/>
            </a:pPr>
            <a:endParaRPr lang="en-US" sz="18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endParaRPr lang="en-US" sz="1800"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endParaRPr lang="en-US" sz="1800"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endParaRPr lang="en-US" sz="18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en-US" sz="1800" dirty="0" smtClean="0">
                <a:latin typeface="Times New Roman" panose="02020603050405020304" pitchFamily="18" charset="0"/>
                <a:cs typeface="Times New Roman" panose="02020603050405020304" pitchFamily="18" charset="0"/>
              </a:rPr>
              <a:t>When </a:t>
            </a:r>
            <a:r>
              <a:rPr lang="en-US" sz="1800" dirty="0">
                <a:latin typeface="Times New Roman" panose="02020603050405020304" pitchFamily="18" charset="0"/>
                <a:cs typeface="Times New Roman" panose="02020603050405020304" pitchFamily="18" charset="0"/>
              </a:rPr>
              <a:t>planning a project, you may </a:t>
            </a:r>
            <a:r>
              <a:rPr lang="en-US" sz="1800" b="1" dirty="0">
                <a:latin typeface="Times New Roman" panose="02020603050405020304" pitchFamily="18" charset="0"/>
                <a:cs typeface="Times New Roman" panose="02020603050405020304" pitchFamily="18" charset="0"/>
              </a:rPr>
              <a:t>decide to define project milestones</a:t>
            </a:r>
            <a:r>
              <a:rPr lang="en-US" sz="1800" dirty="0" smtClean="0">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Ø"/>
            </a:pPr>
            <a:r>
              <a:rPr lang="en-US" sz="1800" b="1" dirty="0" smtClean="0">
                <a:latin typeface="Times New Roman" panose="02020603050405020304" pitchFamily="18" charset="0"/>
                <a:cs typeface="Times New Roman" panose="02020603050405020304" pitchFamily="18" charset="0"/>
              </a:rPr>
              <a:t> </a:t>
            </a:r>
            <a:r>
              <a:rPr lang="en-US" sz="1800" b="1" dirty="0">
                <a:latin typeface="Times New Roman" panose="02020603050405020304" pitchFamily="18" charset="0"/>
                <a:cs typeface="Times New Roman" panose="02020603050405020304" pitchFamily="18" charset="0"/>
              </a:rPr>
              <a:t>A </a:t>
            </a:r>
            <a:r>
              <a:rPr lang="en-US" sz="1800" b="1" dirty="0" smtClean="0">
                <a:latin typeface="Times New Roman" panose="02020603050405020304" pitchFamily="18" charset="0"/>
                <a:cs typeface="Times New Roman" panose="02020603050405020304" pitchFamily="18" charset="0"/>
              </a:rPr>
              <a:t>milestone </a:t>
            </a:r>
            <a:r>
              <a:rPr lang="en-US" sz="1800" dirty="0" smtClean="0">
                <a:latin typeface="Times New Roman" panose="02020603050405020304" pitchFamily="18" charset="0"/>
                <a:cs typeface="Times New Roman" panose="02020603050405020304" pitchFamily="18" charset="0"/>
              </a:rPr>
              <a:t>is </a:t>
            </a:r>
            <a:r>
              <a:rPr lang="en-US" sz="1800" b="1" dirty="0">
                <a:latin typeface="Times New Roman" panose="02020603050405020304" pitchFamily="18" charset="0"/>
                <a:cs typeface="Times New Roman" panose="02020603050405020304" pitchFamily="18" charset="0"/>
              </a:rPr>
              <a:t>a logical end to a stage of the project where the progress of the work </a:t>
            </a:r>
            <a:r>
              <a:rPr lang="en-US" sz="1800" b="1" dirty="0" smtClean="0">
                <a:latin typeface="Times New Roman" panose="02020603050405020304" pitchFamily="18" charset="0"/>
                <a:cs typeface="Times New Roman" panose="02020603050405020304" pitchFamily="18" charset="0"/>
              </a:rPr>
              <a:t>can be </a:t>
            </a:r>
            <a:r>
              <a:rPr lang="en-US" sz="1800" b="1" dirty="0">
                <a:latin typeface="Times New Roman" panose="02020603050405020304" pitchFamily="18" charset="0"/>
                <a:cs typeface="Times New Roman" panose="02020603050405020304" pitchFamily="18" charset="0"/>
              </a:rPr>
              <a:t>reviewed. </a:t>
            </a:r>
          </a:p>
          <a:p>
            <a:pPr algn="just">
              <a:buFont typeface="Wingdings" panose="05000000000000000000" pitchFamily="2" charset="2"/>
              <a:buChar char="Ø"/>
            </a:pPr>
            <a:r>
              <a:rPr lang="en-US" sz="1800" dirty="0" smtClean="0">
                <a:latin typeface="Times New Roman" panose="02020603050405020304" pitchFamily="18" charset="0"/>
                <a:cs typeface="Times New Roman" panose="02020603050405020304" pitchFamily="18" charset="0"/>
              </a:rPr>
              <a:t>Each </a:t>
            </a:r>
            <a:r>
              <a:rPr lang="en-US" sz="1800" dirty="0">
                <a:latin typeface="Times New Roman" panose="02020603050405020304" pitchFamily="18" charset="0"/>
                <a:cs typeface="Times New Roman" panose="02020603050405020304" pitchFamily="18" charset="0"/>
              </a:rPr>
              <a:t>milestone should be documented by a brief report</a:t>
            </a:r>
            <a:r>
              <a:rPr lang="en-US" sz="1800" b="1" dirty="0">
                <a:latin typeface="Times New Roman" panose="02020603050405020304" pitchFamily="18" charset="0"/>
                <a:cs typeface="Times New Roman" panose="02020603050405020304" pitchFamily="18" charset="0"/>
              </a:rPr>
              <a:t> (o</a:t>
            </a:r>
            <a:r>
              <a:rPr lang="en-US" sz="1800" dirty="0">
                <a:latin typeface="Times New Roman" panose="02020603050405020304" pitchFamily="18" charset="0"/>
                <a:cs typeface="Times New Roman" panose="02020603050405020304" pitchFamily="18" charset="0"/>
              </a:rPr>
              <a:t>ften simply</a:t>
            </a:r>
          </a:p>
          <a:p>
            <a:pPr algn="just"/>
            <a:r>
              <a:rPr lang="en-US" sz="1800" dirty="0" smtClean="0">
                <a:latin typeface="Times New Roman" panose="02020603050405020304" pitchFamily="18" charset="0"/>
                <a:cs typeface="Times New Roman" panose="02020603050405020304" pitchFamily="18" charset="0"/>
              </a:rPr>
              <a:t>      an </a:t>
            </a:r>
            <a:r>
              <a:rPr lang="en-US" sz="1800" dirty="0">
                <a:latin typeface="Times New Roman" panose="02020603050405020304" pitchFamily="18" charset="0"/>
                <a:cs typeface="Times New Roman" panose="02020603050405020304" pitchFamily="18" charset="0"/>
              </a:rPr>
              <a:t>email) that summarizes the work done and whether or not the work </a:t>
            </a:r>
            <a:r>
              <a:rPr lang="en-US" sz="1800" dirty="0" smtClean="0">
                <a:latin typeface="Times New Roman" panose="02020603050405020304" pitchFamily="18" charset="0"/>
                <a:cs typeface="Times New Roman" panose="02020603050405020304" pitchFamily="18" charset="0"/>
              </a:rPr>
              <a:t>has been         completed </a:t>
            </a:r>
            <a:r>
              <a:rPr lang="en-US" sz="1800" dirty="0">
                <a:latin typeface="Times New Roman" panose="02020603050405020304" pitchFamily="18" charset="0"/>
                <a:cs typeface="Times New Roman" panose="02020603050405020304" pitchFamily="18" charset="0"/>
              </a:rPr>
              <a:t>as </a:t>
            </a:r>
            <a:r>
              <a:rPr lang="en-US" sz="1800" dirty="0" smtClean="0">
                <a:latin typeface="Times New Roman" panose="02020603050405020304" pitchFamily="18" charset="0"/>
                <a:cs typeface="Times New Roman" panose="02020603050405020304" pitchFamily="18" charset="0"/>
              </a:rPr>
              <a:t>planned. </a:t>
            </a:r>
          </a:p>
          <a:p>
            <a:pPr algn="just">
              <a:buFont typeface="Wingdings" panose="05000000000000000000" pitchFamily="2" charset="2"/>
              <a:buChar char="Ø"/>
            </a:pPr>
            <a:r>
              <a:rPr lang="en-US" sz="1800" dirty="0" smtClean="0">
                <a:latin typeface="Times New Roman" panose="02020603050405020304" pitchFamily="18" charset="0"/>
                <a:cs typeface="Times New Roman" panose="02020603050405020304" pitchFamily="18" charset="0"/>
              </a:rPr>
              <a:t>Milestones </a:t>
            </a:r>
            <a:r>
              <a:rPr lang="en-US" sz="1800" dirty="0">
                <a:latin typeface="Times New Roman" panose="02020603050405020304" pitchFamily="18" charset="0"/>
                <a:cs typeface="Times New Roman" panose="02020603050405020304" pitchFamily="18" charset="0"/>
              </a:rPr>
              <a:t>may be associated with a single task </a:t>
            </a:r>
            <a:r>
              <a:rPr lang="en-US" sz="1800" dirty="0" smtClean="0">
                <a:latin typeface="Times New Roman" panose="02020603050405020304" pitchFamily="18" charset="0"/>
                <a:cs typeface="Times New Roman" panose="02020603050405020304" pitchFamily="18" charset="0"/>
              </a:rPr>
              <a:t>or with </a:t>
            </a:r>
            <a:r>
              <a:rPr lang="en-US" sz="1800" dirty="0">
                <a:latin typeface="Times New Roman" panose="02020603050405020304" pitchFamily="18" charset="0"/>
                <a:cs typeface="Times New Roman" panose="02020603050405020304" pitchFamily="18" charset="0"/>
              </a:rPr>
              <a:t>groups of related activities. For example, in Figure 23.5, milestone M1 </a:t>
            </a:r>
            <a:r>
              <a:rPr lang="en-US" sz="1800" dirty="0" smtClean="0">
                <a:latin typeface="Times New Roman" panose="02020603050405020304" pitchFamily="18" charset="0"/>
                <a:cs typeface="Times New Roman" panose="02020603050405020304" pitchFamily="18" charset="0"/>
              </a:rPr>
              <a:t>is associated </a:t>
            </a:r>
            <a:r>
              <a:rPr lang="en-US" sz="1800" dirty="0">
                <a:latin typeface="Times New Roman" panose="02020603050405020304" pitchFamily="18" charset="0"/>
                <a:cs typeface="Times New Roman" panose="02020603050405020304" pitchFamily="18" charset="0"/>
              </a:rPr>
              <a:t>with task T1 and marks the end of that activity. Milestone M3 is </a:t>
            </a:r>
            <a:r>
              <a:rPr lang="en-US" sz="1800" dirty="0" smtClean="0">
                <a:latin typeface="Times New Roman" panose="02020603050405020304" pitchFamily="18" charset="0"/>
                <a:cs typeface="Times New Roman" panose="02020603050405020304" pitchFamily="18" charset="0"/>
              </a:rPr>
              <a:t>associated with </a:t>
            </a:r>
            <a:r>
              <a:rPr lang="en-US" sz="1800" dirty="0">
                <a:latin typeface="Times New Roman" panose="02020603050405020304" pitchFamily="18" charset="0"/>
                <a:cs typeface="Times New Roman" panose="02020603050405020304" pitchFamily="18" charset="0"/>
              </a:rPr>
              <a:t>a pair of tasks T2 and T4; there is no individual milestone at the </a:t>
            </a:r>
            <a:r>
              <a:rPr lang="en-US" sz="1800" dirty="0" smtClean="0">
                <a:latin typeface="Times New Roman" panose="02020603050405020304" pitchFamily="18" charset="0"/>
                <a:cs typeface="Times New Roman" panose="02020603050405020304" pitchFamily="18" charset="0"/>
              </a:rPr>
              <a:t>end of </a:t>
            </a:r>
            <a:r>
              <a:rPr lang="en-US" sz="1800" dirty="0">
                <a:latin typeface="Times New Roman" panose="02020603050405020304" pitchFamily="18" charset="0"/>
                <a:cs typeface="Times New Roman" panose="02020603050405020304" pitchFamily="18" charset="0"/>
              </a:rPr>
              <a:t>these tasks.</a:t>
            </a:r>
          </a:p>
        </p:txBody>
      </p:sp>
      <p:pic>
        <p:nvPicPr>
          <p:cNvPr id="5" name="Content Placeholder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5103" y="0"/>
            <a:ext cx="8610600" cy="2971800"/>
          </a:xfrm>
          <a:prstGeom prst="rect">
            <a:avLst/>
          </a:prstGeom>
        </p:spPr>
      </p:pic>
    </p:spTree>
    <p:extLst>
      <p:ext uri="{BB962C8B-B14F-4D97-AF65-F5344CB8AC3E}">
        <p14:creationId xmlns:p14="http://schemas.microsoft.com/office/powerpoint/2010/main" val="28918608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228600"/>
            <a:ext cx="8229600" cy="6629400"/>
          </a:xfrm>
        </p:spPr>
        <p:txBody>
          <a:bodyPr>
            <a:normAutofit/>
          </a:bodyPr>
          <a:lstStyle/>
          <a:p>
            <a:pPr algn="just"/>
            <a:r>
              <a:rPr lang="en-US" sz="1800" dirty="0">
                <a:latin typeface="Times New Roman" panose="02020603050405020304" pitchFamily="18" charset="0"/>
                <a:cs typeface="Times New Roman" panose="02020603050405020304" pitchFamily="18" charset="0"/>
              </a:rPr>
              <a:t>The specific risks that may affect a project depend on the project and the </a:t>
            </a:r>
            <a:r>
              <a:rPr lang="en-US" sz="1800" dirty="0" smtClean="0">
                <a:latin typeface="Times New Roman" panose="02020603050405020304" pitchFamily="18" charset="0"/>
                <a:cs typeface="Times New Roman" panose="02020603050405020304" pitchFamily="18" charset="0"/>
              </a:rPr>
              <a:t>organizational environment </a:t>
            </a:r>
            <a:r>
              <a:rPr lang="en-US" sz="1800" dirty="0">
                <a:latin typeface="Times New Roman" panose="02020603050405020304" pitchFamily="18" charset="0"/>
                <a:cs typeface="Times New Roman" panose="02020603050405020304" pitchFamily="18" charset="0"/>
              </a:rPr>
              <a:t>in which the software is being developed. However, there </a:t>
            </a:r>
            <a:r>
              <a:rPr lang="en-US" sz="1800" dirty="0" smtClean="0">
                <a:latin typeface="Times New Roman" panose="02020603050405020304" pitchFamily="18" charset="0"/>
                <a:cs typeface="Times New Roman" panose="02020603050405020304" pitchFamily="18" charset="0"/>
              </a:rPr>
              <a:t>are also </a:t>
            </a:r>
            <a:r>
              <a:rPr lang="en-US" sz="1800" dirty="0">
                <a:latin typeface="Times New Roman" panose="02020603050405020304" pitchFamily="18" charset="0"/>
                <a:cs typeface="Times New Roman" panose="02020603050405020304" pitchFamily="18" charset="0"/>
              </a:rPr>
              <a:t>common risks that are independent of the type of software being developed.</a:t>
            </a:r>
          </a:p>
          <a:p>
            <a:pPr algn="just"/>
            <a:r>
              <a:rPr lang="en-US" sz="1800" dirty="0">
                <a:latin typeface="Times New Roman" panose="02020603050405020304" pitchFamily="18" charset="0"/>
                <a:cs typeface="Times New Roman" panose="02020603050405020304" pitchFamily="18" charset="0"/>
              </a:rPr>
              <a:t>These can occur in any software development project. Some examples of these </a:t>
            </a:r>
            <a:r>
              <a:rPr lang="en-US" sz="1800" dirty="0" smtClean="0">
                <a:latin typeface="Times New Roman" panose="02020603050405020304" pitchFamily="18" charset="0"/>
                <a:cs typeface="Times New Roman" panose="02020603050405020304" pitchFamily="18" charset="0"/>
              </a:rPr>
              <a:t>common risks </a:t>
            </a:r>
            <a:r>
              <a:rPr lang="en-US" sz="1800" dirty="0">
                <a:latin typeface="Times New Roman" panose="02020603050405020304" pitchFamily="18" charset="0"/>
                <a:cs typeface="Times New Roman" panose="02020603050405020304" pitchFamily="18" charset="0"/>
              </a:rPr>
              <a:t>are shown in Figure </a:t>
            </a:r>
            <a:r>
              <a:rPr lang="en-US" sz="1800" dirty="0" smtClean="0">
                <a:latin typeface="Times New Roman" panose="02020603050405020304" pitchFamily="18" charset="0"/>
                <a:cs typeface="Times New Roman" panose="02020603050405020304" pitchFamily="18" charset="0"/>
              </a:rPr>
              <a:t>22.1.Software </a:t>
            </a:r>
            <a:r>
              <a:rPr lang="en-US" sz="1800" dirty="0">
                <a:latin typeface="Times New Roman" panose="02020603050405020304" pitchFamily="18" charset="0"/>
                <a:cs typeface="Times New Roman" panose="02020603050405020304" pitchFamily="18" charset="0"/>
              </a:rPr>
              <a:t>risk management is important</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36896" y="2256783"/>
            <a:ext cx="6782747" cy="4601217"/>
          </a:xfrm>
          <a:prstGeom prst="rect">
            <a:avLst/>
          </a:prstGeom>
        </p:spPr>
      </p:pic>
    </p:spTree>
    <p:extLst>
      <p:ext uri="{BB962C8B-B14F-4D97-AF65-F5344CB8AC3E}">
        <p14:creationId xmlns:p14="http://schemas.microsoft.com/office/powerpoint/2010/main" val="1266781837"/>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524000"/>
            <a:ext cx="8229600" cy="4525963"/>
          </a:xfrm>
        </p:spPr>
        <p:txBody>
          <a:bodyPr>
            <a:normAutofit fontScale="55000" lnSpcReduction="20000"/>
          </a:bodyPr>
          <a:lstStyle/>
          <a:p>
            <a:pPr algn="just"/>
            <a:r>
              <a:rPr lang="en-US" dirty="0">
                <a:latin typeface="Times New Roman" panose="02020603050405020304" pitchFamily="18" charset="0"/>
                <a:cs typeface="Times New Roman" panose="02020603050405020304" pitchFamily="18" charset="0"/>
              </a:rPr>
              <a:t>Figure 23.5 shows a hypothetical set of tasks, their estimated effort and duration</a:t>
            </a:r>
            <a:r>
              <a:rPr lang="en-US" dirty="0" smtClean="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and task dependencies</a:t>
            </a:r>
            <a:r>
              <a:rPr lang="en-US" dirty="0" smtClean="0">
                <a:latin typeface="Times New Roman" panose="02020603050405020304" pitchFamily="18" charset="0"/>
                <a:cs typeface="Times New Roman" panose="02020603050405020304" pitchFamily="18" charset="0"/>
              </a:rPr>
              <a:t>.</a:t>
            </a:r>
          </a:p>
          <a:p>
            <a:pPr algn="just"/>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From this table, you can see that </a:t>
            </a:r>
            <a:endParaRPr lang="en-US"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endParaRPr lang="en-US" b="1"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en-US" b="1" dirty="0" smtClean="0">
                <a:latin typeface="Times New Roman" panose="02020603050405020304" pitchFamily="18" charset="0"/>
                <a:cs typeface="Times New Roman" panose="02020603050405020304" pitchFamily="18" charset="0"/>
              </a:rPr>
              <a:t>task </a:t>
            </a:r>
            <a:r>
              <a:rPr lang="en-US" b="1" dirty="0">
                <a:latin typeface="Times New Roman" panose="02020603050405020304" pitchFamily="18" charset="0"/>
                <a:cs typeface="Times New Roman" panose="02020603050405020304" pitchFamily="18" charset="0"/>
              </a:rPr>
              <a:t>T3 is dependent on </a:t>
            </a:r>
            <a:r>
              <a:rPr lang="en-US" b="1" dirty="0" smtClean="0">
                <a:latin typeface="Times New Roman" panose="02020603050405020304" pitchFamily="18" charset="0"/>
                <a:cs typeface="Times New Roman" panose="02020603050405020304" pitchFamily="18" charset="0"/>
              </a:rPr>
              <a:t>task T1</a:t>
            </a:r>
            <a:r>
              <a:rPr lang="en-US" b="1" dirty="0">
                <a:latin typeface="Times New Roman" panose="02020603050405020304" pitchFamily="18" charset="0"/>
                <a:cs typeface="Times New Roman" panose="02020603050405020304" pitchFamily="18" charset="0"/>
              </a:rPr>
              <a:t>. This means that task T1 has to be completed </a:t>
            </a:r>
            <a:endParaRPr lang="en-US" b="1" dirty="0" smtClean="0">
              <a:latin typeface="Times New Roman" panose="02020603050405020304" pitchFamily="18" charset="0"/>
              <a:cs typeface="Times New Roman" panose="02020603050405020304" pitchFamily="18" charset="0"/>
            </a:endParaRPr>
          </a:p>
          <a:p>
            <a:pPr marL="0" indent="0" algn="just">
              <a:buNone/>
            </a:pPr>
            <a:r>
              <a:rPr lang="en-US" b="1" dirty="0">
                <a:latin typeface="Times New Roman" panose="02020603050405020304" pitchFamily="18" charset="0"/>
                <a:cs typeface="Times New Roman" panose="02020603050405020304" pitchFamily="18" charset="0"/>
              </a:rPr>
              <a:t> </a:t>
            </a:r>
            <a:r>
              <a:rPr lang="en-US" b="1" dirty="0" smtClean="0">
                <a:latin typeface="Times New Roman" panose="02020603050405020304" pitchFamily="18" charset="0"/>
                <a:cs typeface="Times New Roman" panose="02020603050405020304" pitchFamily="18" charset="0"/>
              </a:rPr>
              <a:t>      before </a:t>
            </a:r>
            <a:r>
              <a:rPr lang="en-US" b="1" dirty="0">
                <a:latin typeface="Times New Roman" panose="02020603050405020304" pitchFamily="18" charset="0"/>
                <a:cs typeface="Times New Roman" panose="02020603050405020304" pitchFamily="18" charset="0"/>
              </a:rPr>
              <a:t>T3 starts</a:t>
            </a:r>
            <a:r>
              <a:rPr lang="en-US" dirty="0">
                <a:latin typeface="Times New Roman" panose="02020603050405020304" pitchFamily="18" charset="0"/>
                <a:cs typeface="Times New Roman" panose="02020603050405020304" pitchFamily="18" charset="0"/>
              </a:rPr>
              <a:t>. </a:t>
            </a:r>
          </a:p>
          <a:p>
            <a:pPr lvl="1" algn="just"/>
            <a:r>
              <a:rPr lang="en-US" dirty="0" smtClean="0">
                <a:latin typeface="Times New Roman" panose="02020603050405020304" pitchFamily="18" charset="0"/>
                <a:cs typeface="Times New Roman" panose="02020603050405020304" pitchFamily="18" charset="0"/>
              </a:rPr>
              <a:t>For </a:t>
            </a:r>
            <a:r>
              <a:rPr lang="en-US" dirty="0">
                <a:latin typeface="Times New Roman" panose="02020603050405020304" pitchFamily="18" charset="0"/>
                <a:cs typeface="Times New Roman" panose="02020603050405020304" pitchFamily="18" charset="0"/>
              </a:rPr>
              <a:t>example, </a:t>
            </a:r>
            <a:r>
              <a:rPr lang="en-US" dirty="0" smtClean="0">
                <a:latin typeface="Times New Roman" panose="02020603050405020304" pitchFamily="18" charset="0"/>
                <a:cs typeface="Times New Roman" panose="02020603050405020304" pitchFamily="18" charset="0"/>
              </a:rPr>
              <a:t>T1 might </a:t>
            </a:r>
            <a:r>
              <a:rPr lang="en-US" dirty="0">
                <a:latin typeface="Times New Roman" panose="02020603050405020304" pitchFamily="18" charset="0"/>
                <a:cs typeface="Times New Roman" panose="02020603050405020304" pitchFamily="18" charset="0"/>
              </a:rPr>
              <a:t>be the selection of a system for reuse and T3, the configuration of the </a:t>
            </a:r>
            <a:r>
              <a:rPr lang="en-US" dirty="0" smtClean="0">
                <a:latin typeface="Times New Roman" panose="02020603050405020304" pitchFamily="18" charset="0"/>
                <a:cs typeface="Times New Roman" panose="02020603050405020304" pitchFamily="18" charset="0"/>
              </a:rPr>
              <a:t>selected system</a:t>
            </a:r>
            <a:r>
              <a:rPr lang="en-US" dirty="0">
                <a:latin typeface="Times New Roman" panose="02020603050405020304" pitchFamily="18" charset="0"/>
                <a:cs typeface="Times New Roman" panose="02020603050405020304" pitchFamily="18" charset="0"/>
              </a:rPr>
              <a:t>. You can’t start system configuration until you have chosen and installed </a:t>
            </a:r>
            <a:r>
              <a:rPr lang="en-US" dirty="0" smtClean="0">
                <a:latin typeface="Times New Roman" panose="02020603050405020304" pitchFamily="18" charset="0"/>
                <a:cs typeface="Times New Roman" panose="02020603050405020304" pitchFamily="18" charset="0"/>
              </a:rPr>
              <a:t>the application </a:t>
            </a:r>
            <a:r>
              <a:rPr lang="en-US" dirty="0">
                <a:latin typeface="Times New Roman" panose="02020603050405020304" pitchFamily="18" charset="0"/>
                <a:cs typeface="Times New Roman" panose="02020603050405020304" pitchFamily="18" charset="0"/>
              </a:rPr>
              <a:t>system to be modified.</a:t>
            </a:r>
          </a:p>
          <a:p>
            <a:pPr algn="just"/>
            <a:endParaRPr lang="en-US"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Notice </a:t>
            </a:r>
            <a:r>
              <a:rPr lang="en-US" dirty="0">
                <a:latin typeface="Times New Roman" panose="02020603050405020304" pitchFamily="18" charset="0"/>
                <a:cs typeface="Times New Roman" panose="02020603050405020304" pitchFamily="18" charset="0"/>
              </a:rPr>
              <a:t>that </a:t>
            </a:r>
            <a:r>
              <a:rPr lang="en-US" b="1" dirty="0">
                <a:latin typeface="Times New Roman" panose="02020603050405020304" pitchFamily="18" charset="0"/>
                <a:cs typeface="Times New Roman" panose="02020603050405020304" pitchFamily="18" charset="0"/>
              </a:rPr>
              <a:t>the estimated duration </a:t>
            </a:r>
            <a:r>
              <a:rPr lang="en-US" dirty="0">
                <a:latin typeface="Times New Roman" panose="02020603050405020304" pitchFamily="18" charset="0"/>
                <a:cs typeface="Times New Roman" panose="02020603050405020304" pitchFamily="18" charset="0"/>
              </a:rPr>
              <a:t>for some tasks </a:t>
            </a:r>
            <a:r>
              <a:rPr lang="en-US" b="1" dirty="0">
                <a:latin typeface="Times New Roman" panose="02020603050405020304" pitchFamily="18" charset="0"/>
                <a:cs typeface="Times New Roman" panose="02020603050405020304" pitchFamily="18" charset="0"/>
              </a:rPr>
              <a:t>is more than the effort </a:t>
            </a:r>
            <a:r>
              <a:rPr lang="en-US" b="1" dirty="0" smtClean="0">
                <a:latin typeface="Times New Roman" panose="02020603050405020304" pitchFamily="18" charset="0"/>
                <a:cs typeface="Times New Roman" panose="02020603050405020304" pitchFamily="18" charset="0"/>
              </a:rPr>
              <a:t>required </a:t>
            </a:r>
            <a:r>
              <a:rPr lang="en-US" dirty="0" smtClean="0">
                <a:latin typeface="Times New Roman" panose="02020603050405020304" pitchFamily="18" charset="0"/>
                <a:cs typeface="Times New Roman" panose="02020603050405020304" pitchFamily="18" charset="0"/>
              </a:rPr>
              <a:t>and </a:t>
            </a:r>
            <a:r>
              <a:rPr lang="en-US" dirty="0">
                <a:latin typeface="Times New Roman" panose="02020603050405020304" pitchFamily="18" charset="0"/>
                <a:cs typeface="Times New Roman" panose="02020603050405020304" pitchFamily="18" charset="0"/>
              </a:rPr>
              <a:t>vice versa. </a:t>
            </a:r>
            <a:endParaRPr lang="en-US" dirty="0" smtClean="0">
              <a:latin typeface="Times New Roman" panose="02020603050405020304" pitchFamily="18" charset="0"/>
              <a:cs typeface="Times New Roman" panose="02020603050405020304" pitchFamily="18" charset="0"/>
            </a:endParaRPr>
          </a:p>
          <a:p>
            <a:pPr marL="0" indent="0" algn="just">
              <a:buNone/>
            </a:pPr>
            <a:endParaRPr lang="en-US" dirty="0">
              <a:latin typeface="Times New Roman" panose="02020603050405020304" pitchFamily="18" charset="0"/>
              <a:cs typeface="Times New Roman" panose="02020603050405020304" pitchFamily="18" charset="0"/>
            </a:endParaRPr>
          </a:p>
          <a:p>
            <a:pPr lvl="1" algn="just">
              <a:buFont typeface="Wingdings" panose="05000000000000000000" pitchFamily="2" charset="2"/>
              <a:buChar char="Ø"/>
            </a:pPr>
            <a:r>
              <a:rPr lang="en-US" b="1" dirty="0" smtClean="0">
                <a:latin typeface="Times New Roman" panose="02020603050405020304" pitchFamily="18" charset="0"/>
                <a:cs typeface="Times New Roman" panose="02020603050405020304" pitchFamily="18" charset="0"/>
              </a:rPr>
              <a:t>If </a:t>
            </a:r>
            <a:r>
              <a:rPr lang="en-US" b="1" dirty="0">
                <a:latin typeface="Times New Roman" panose="02020603050405020304" pitchFamily="18" charset="0"/>
                <a:cs typeface="Times New Roman" panose="02020603050405020304" pitchFamily="18" charset="0"/>
              </a:rPr>
              <a:t>the effort is less than the duration</a:t>
            </a:r>
            <a:r>
              <a:rPr lang="en-US" dirty="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the people allocated to that task</a:t>
            </a:r>
          </a:p>
          <a:p>
            <a:pPr algn="just"/>
            <a:r>
              <a:rPr lang="en-US" b="1" dirty="0">
                <a:latin typeface="Times New Roman" panose="02020603050405020304" pitchFamily="18" charset="0"/>
                <a:cs typeface="Times New Roman" panose="02020603050405020304" pitchFamily="18" charset="0"/>
              </a:rPr>
              <a:t>are not working full time on it</a:t>
            </a:r>
            <a:r>
              <a:rPr lang="en-US" dirty="0">
                <a:latin typeface="Times New Roman" panose="02020603050405020304" pitchFamily="18" charset="0"/>
                <a:cs typeface="Times New Roman" panose="02020603050405020304" pitchFamily="18" charset="0"/>
              </a:rPr>
              <a:t>. </a:t>
            </a:r>
            <a:endParaRPr lang="en-US" dirty="0" smtClean="0">
              <a:latin typeface="Times New Roman" panose="02020603050405020304" pitchFamily="18" charset="0"/>
              <a:cs typeface="Times New Roman" panose="02020603050405020304" pitchFamily="18" charset="0"/>
            </a:endParaRPr>
          </a:p>
          <a:p>
            <a:pPr algn="just"/>
            <a:endParaRPr lang="en-US" dirty="0">
              <a:latin typeface="Times New Roman" panose="02020603050405020304" pitchFamily="18" charset="0"/>
              <a:cs typeface="Times New Roman" panose="02020603050405020304" pitchFamily="18" charset="0"/>
            </a:endParaRPr>
          </a:p>
          <a:p>
            <a:pPr lvl="1" algn="just">
              <a:buFont typeface="Wingdings" panose="05000000000000000000" pitchFamily="2" charset="2"/>
              <a:buChar char="Ø"/>
            </a:pPr>
            <a:r>
              <a:rPr lang="en-US" b="1" dirty="0" smtClean="0">
                <a:latin typeface="Times New Roman" panose="02020603050405020304" pitchFamily="18" charset="0"/>
                <a:cs typeface="Times New Roman" panose="02020603050405020304" pitchFamily="18" charset="0"/>
              </a:rPr>
              <a:t>If </a:t>
            </a:r>
            <a:r>
              <a:rPr lang="en-US" b="1" dirty="0">
                <a:latin typeface="Times New Roman" panose="02020603050405020304" pitchFamily="18" charset="0"/>
                <a:cs typeface="Times New Roman" panose="02020603050405020304" pitchFamily="18" charset="0"/>
              </a:rPr>
              <a:t>the effort exceeds the duration</a:t>
            </a:r>
            <a:r>
              <a:rPr lang="en-US" dirty="0">
                <a:latin typeface="Times New Roman" panose="02020603050405020304" pitchFamily="18" charset="0"/>
                <a:cs typeface="Times New Roman" panose="02020603050405020304" pitchFamily="18" charset="0"/>
              </a:rPr>
              <a:t>, this means </a:t>
            </a:r>
            <a:r>
              <a:rPr lang="en-US" dirty="0" smtClean="0">
                <a:latin typeface="Times New Roman" panose="02020603050405020304" pitchFamily="18" charset="0"/>
                <a:cs typeface="Times New Roman" panose="02020603050405020304" pitchFamily="18" charset="0"/>
              </a:rPr>
              <a:t>that </a:t>
            </a:r>
            <a:r>
              <a:rPr lang="en-US" b="1" dirty="0" smtClean="0">
                <a:latin typeface="Times New Roman" panose="02020603050405020304" pitchFamily="18" charset="0"/>
                <a:cs typeface="Times New Roman" panose="02020603050405020304" pitchFamily="18" charset="0"/>
              </a:rPr>
              <a:t>several </a:t>
            </a:r>
            <a:r>
              <a:rPr lang="en-US" b="1" dirty="0">
                <a:latin typeface="Times New Roman" panose="02020603050405020304" pitchFamily="18" charset="0"/>
                <a:cs typeface="Times New Roman" panose="02020603050405020304" pitchFamily="18" charset="0"/>
              </a:rPr>
              <a:t>team members are working on the task at the same time</a:t>
            </a:r>
            <a:r>
              <a:rPr lang="en-US" sz="2900" b="1"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144963050"/>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04800"/>
            <a:ext cx="8229600" cy="5562600"/>
          </a:xfrm>
        </p:spPr>
        <p:txBody>
          <a:bodyPr>
            <a:normAutofit fontScale="85000" lnSpcReduction="10000"/>
          </a:bodyPr>
          <a:lstStyle/>
          <a:p>
            <a:endParaRPr lang="en-US" sz="2000" dirty="0" smtClean="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endParaRPr lang="en-US" sz="2000" dirty="0" smtClean="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endParaRPr lang="en-US" sz="2000" dirty="0" smtClean="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endParaRPr lang="en-US" sz="2000" dirty="0" smtClean="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endParaRPr lang="en-US" sz="2000" dirty="0" smtClean="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endParaRPr lang="en-US" sz="2000" dirty="0" smtClean="0">
              <a:latin typeface="Times New Roman" panose="02020603050405020304" pitchFamily="18" charset="0"/>
              <a:cs typeface="Times New Roman" panose="02020603050405020304" pitchFamily="18" charset="0"/>
            </a:endParaRPr>
          </a:p>
          <a:p>
            <a:endParaRPr lang="en-US" sz="2000" dirty="0" smtClean="0">
              <a:latin typeface="Times New Roman" panose="02020603050405020304" pitchFamily="18" charset="0"/>
              <a:cs typeface="Times New Roman" panose="02020603050405020304" pitchFamily="18" charset="0"/>
            </a:endParaRPr>
          </a:p>
          <a:p>
            <a:r>
              <a:rPr lang="en-US" sz="2000" dirty="0" smtClean="0">
                <a:latin typeface="Times New Roman" panose="02020603050405020304" pitchFamily="18" charset="0"/>
                <a:cs typeface="Times New Roman" panose="02020603050405020304" pitchFamily="18" charset="0"/>
              </a:rPr>
              <a:t>Figure </a:t>
            </a:r>
            <a:r>
              <a:rPr lang="en-US" sz="2000" dirty="0">
                <a:latin typeface="Times New Roman" panose="02020603050405020304" pitchFamily="18" charset="0"/>
                <a:cs typeface="Times New Roman" panose="02020603050405020304" pitchFamily="18" charset="0"/>
              </a:rPr>
              <a:t>23.6 takes the information in Figure 23.5 and presents the project schedule</a:t>
            </a:r>
          </a:p>
          <a:p>
            <a:r>
              <a:rPr lang="en-US" sz="2000" dirty="0">
                <a:latin typeface="Times New Roman" panose="02020603050405020304" pitchFamily="18" charset="0"/>
                <a:cs typeface="Times New Roman" panose="02020603050405020304" pitchFamily="18" charset="0"/>
              </a:rPr>
              <a:t>as a bar </a:t>
            </a:r>
            <a:r>
              <a:rPr lang="en-US" sz="2000" b="1" dirty="0">
                <a:latin typeface="Times New Roman" panose="02020603050405020304" pitchFamily="18" charset="0"/>
                <a:cs typeface="Times New Roman" panose="02020603050405020304" pitchFamily="18" charset="0"/>
              </a:rPr>
              <a:t>chart showing a project calendar and the start and finish dates of tasks.</a:t>
            </a:r>
          </a:p>
          <a:p>
            <a:r>
              <a:rPr lang="en-US" sz="2000" dirty="0">
                <a:latin typeface="Times New Roman" panose="02020603050405020304" pitchFamily="18" charset="0"/>
                <a:cs typeface="Times New Roman" panose="02020603050405020304" pitchFamily="18" charset="0"/>
              </a:rPr>
              <a:t>Reading from left to right, the bar chart clearly shows when tasks start and end. The</a:t>
            </a:r>
          </a:p>
          <a:p>
            <a:r>
              <a:rPr lang="en-US" sz="2000" dirty="0">
                <a:latin typeface="Times New Roman" panose="02020603050405020304" pitchFamily="18" charset="0"/>
                <a:cs typeface="Times New Roman" panose="02020603050405020304" pitchFamily="18" charset="0"/>
              </a:rPr>
              <a:t>milestones (M1, M2, etc.) are also shown on the bar chart. </a:t>
            </a:r>
            <a:endParaRPr lang="en-US" sz="2000" dirty="0" smtClean="0">
              <a:latin typeface="Times New Roman" panose="02020603050405020304" pitchFamily="18" charset="0"/>
              <a:cs typeface="Times New Roman" panose="02020603050405020304" pitchFamily="18" charset="0"/>
            </a:endParaRPr>
          </a:p>
          <a:p>
            <a:r>
              <a:rPr lang="en-US" sz="2000" dirty="0" smtClean="0">
                <a:latin typeface="Times New Roman" panose="02020603050405020304" pitchFamily="18" charset="0"/>
                <a:cs typeface="Times New Roman" panose="02020603050405020304" pitchFamily="18" charset="0"/>
              </a:rPr>
              <a:t>Notice </a:t>
            </a:r>
            <a:r>
              <a:rPr lang="en-US" sz="2000" dirty="0">
                <a:latin typeface="Times New Roman" panose="02020603050405020304" pitchFamily="18" charset="0"/>
                <a:cs typeface="Times New Roman" panose="02020603050405020304" pitchFamily="18" charset="0"/>
              </a:rPr>
              <a:t>that </a:t>
            </a:r>
            <a:r>
              <a:rPr lang="en-US" sz="2000" b="1" dirty="0">
                <a:latin typeface="Times New Roman" panose="02020603050405020304" pitchFamily="18" charset="0"/>
                <a:cs typeface="Times New Roman" panose="02020603050405020304" pitchFamily="18" charset="0"/>
              </a:rPr>
              <a:t>tasks that </a:t>
            </a:r>
            <a:r>
              <a:rPr lang="en-US" sz="2000" b="1" dirty="0" smtClean="0">
                <a:latin typeface="Times New Roman" panose="02020603050405020304" pitchFamily="18" charset="0"/>
                <a:cs typeface="Times New Roman" panose="02020603050405020304" pitchFamily="18" charset="0"/>
              </a:rPr>
              <a:t>are independent </a:t>
            </a:r>
            <a:r>
              <a:rPr lang="en-US" sz="2000" b="1" dirty="0">
                <a:latin typeface="Times New Roman" panose="02020603050405020304" pitchFamily="18" charset="0"/>
                <a:cs typeface="Times New Roman" panose="02020603050405020304" pitchFamily="18" charset="0"/>
              </a:rPr>
              <a:t>may be carried out in parallel</a:t>
            </a:r>
            <a:r>
              <a:rPr lang="en-US" sz="2000" dirty="0">
                <a:latin typeface="Times New Roman" panose="02020603050405020304" pitchFamily="18" charset="0"/>
                <a:cs typeface="Times New Roman" panose="02020603050405020304" pitchFamily="18" charset="0"/>
              </a:rPr>
              <a:t>. For example, tasks T1, T2, and T4 </a:t>
            </a:r>
            <a:r>
              <a:rPr lang="en-US" sz="2000" dirty="0" smtClean="0">
                <a:latin typeface="Times New Roman" panose="02020603050405020304" pitchFamily="18" charset="0"/>
                <a:cs typeface="Times New Roman" panose="02020603050405020304" pitchFamily="18" charset="0"/>
              </a:rPr>
              <a:t>all start </a:t>
            </a:r>
            <a:r>
              <a:rPr lang="en-US" sz="2000" dirty="0">
                <a:latin typeface="Times New Roman" panose="02020603050405020304" pitchFamily="18" charset="0"/>
                <a:cs typeface="Times New Roman" panose="02020603050405020304" pitchFamily="18" charset="0"/>
              </a:rPr>
              <a:t>at the beginning of the project.</a:t>
            </a:r>
          </a:p>
        </p:txBody>
      </p:sp>
    </p:spTree>
    <p:extLst>
      <p:ext uri="{BB962C8B-B14F-4D97-AF65-F5344CB8AC3E}">
        <p14:creationId xmlns:p14="http://schemas.microsoft.com/office/powerpoint/2010/main" val="51870527"/>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762000"/>
            <a:ext cx="9144000" cy="5334000"/>
          </a:xfrm>
          <a:prstGeom prst="rect">
            <a:avLst/>
          </a:prstGeom>
        </p:spPr>
      </p:pic>
    </p:spTree>
    <p:extLst>
      <p:ext uri="{BB962C8B-B14F-4D97-AF65-F5344CB8AC3E}">
        <p14:creationId xmlns:p14="http://schemas.microsoft.com/office/powerpoint/2010/main" val="2852338885"/>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24200" y="3505200"/>
            <a:ext cx="8229600" cy="1143000"/>
          </a:xfrm>
        </p:spPr>
        <p:txBody>
          <a:bodyPr/>
          <a:lstStyle/>
          <a:p>
            <a:endParaRPr lang="en-US"/>
          </a:p>
        </p:txBody>
      </p:sp>
      <p:pic>
        <p:nvPicPr>
          <p:cNvPr id="4" name="Picture 2" descr="G:\MARIAN CET\MSS\Module 4\staffallocationchart.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81000" y="1600200"/>
            <a:ext cx="8763000" cy="5257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27376418"/>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228600"/>
            <a:ext cx="8229600" cy="4525963"/>
          </a:xfrm>
        </p:spPr>
        <p:txBody>
          <a:bodyPr>
            <a:noAutofit/>
          </a:bodyPr>
          <a:lstStyle/>
          <a:p>
            <a:pPr algn="just"/>
            <a:endParaRPr lang="en-US" sz="1800" b="1" dirty="0" smtClean="0">
              <a:latin typeface="Times New Roman" panose="02020603050405020304" pitchFamily="18" charset="0"/>
              <a:cs typeface="Times New Roman" panose="02020603050405020304" pitchFamily="18" charset="0"/>
            </a:endParaRPr>
          </a:p>
          <a:p>
            <a:pPr marL="0" indent="0" algn="just">
              <a:buNone/>
            </a:pPr>
            <a:r>
              <a:rPr lang="en-US" sz="1800" b="1" dirty="0" smtClean="0">
                <a:latin typeface="Times New Roman" panose="02020603050405020304" pitchFamily="18" charset="0"/>
                <a:cs typeface="Times New Roman" panose="02020603050405020304" pitchFamily="18" charset="0"/>
              </a:rPr>
              <a:t>The </a:t>
            </a:r>
            <a:r>
              <a:rPr lang="en-US" sz="1800" b="1" dirty="0">
                <a:latin typeface="Times New Roman" panose="02020603050405020304" pitchFamily="18" charset="0"/>
                <a:cs typeface="Times New Roman" panose="02020603050405020304" pitchFamily="18" charset="0"/>
              </a:rPr>
              <a:t>key resource </a:t>
            </a:r>
            <a:r>
              <a:rPr lang="en-US" sz="1800" dirty="0">
                <a:latin typeface="Times New Roman" panose="02020603050405020304" pitchFamily="18" charset="0"/>
                <a:cs typeface="Times New Roman" panose="02020603050405020304" pitchFamily="18" charset="0"/>
              </a:rPr>
              <a:t>is, of course, </a:t>
            </a:r>
            <a:r>
              <a:rPr lang="en-US" sz="1800" b="1" dirty="0">
                <a:latin typeface="Times New Roman" panose="02020603050405020304" pitchFamily="18" charset="0"/>
                <a:cs typeface="Times New Roman" panose="02020603050405020304" pitchFamily="18" charset="0"/>
              </a:rPr>
              <a:t>the software </a:t>
            </a:r>
            <a:r>
              <a:rPr lang="en-US" sz="1800" b="1" dirty="0" smtClean="0">
                <a:latin typeface="Times New Roman" panose="02020603050405020304" pitchFamily="18" charset="0"/>
                <a:cs typeface="Times New Roman" panose="02020603050405020304" pitchFamily="18" charset="0"/>
              </a:rPr>
              <a:t>engineers </a:t>
            </a:r>
            <a:r>
              <a:rPr lang="en-US" sz="1800" dirty="0" smtClean="0">
                <a:latin typeface="Times New Roman" panose="02020603050405020304" pitchFamily="18" charset="0"/>
                <a:cs typeface="Times New Roman" panose="02020603050405020304" pitchFamily="18" charset="0"/>
              </a:rPr>
              <a:t>who </a:t>
            </a:r>
            <a:r>
              <a:rPr lang="en-US" sz="1800" dirty="0">
                <a:latin typeface="Times New Roman" panose="02020603050405020304" pitchFamily="18" charset="0"/>
                <a:cs typeface="Times New Roman" panose="02020603050405020304" pitchFamily="18" charset="0"/>
              </a:rPr>
              <a:t>will do the work. They have to be assigned to project activities</a:t>
            </a:r>
            <a:r>
              <a:rPr lang="en-US" sz="1800" dirty="0" smtClean="0">
                <a:latin typeface="Times New Roman" panose="02020603050405020304" pitchFamily="18" charset="0"/>
                <a:cs typeface="Times New Roman" panose="02020603050405020304" pitchFamily="18" charset="0"/>
              </a:rPr>
              <a:t>.</a:t>
            </a:r>
          </a:p>
          <a:p>
            <a:pPr algn="just"/>
            <a:r>
              <a:rPr lang="en-US" sz="1800" dirty="0" smtClean="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The </a:t>
            </a:r>
            <a:r>
              <a:rPr lang="en-US" sz="1800" dirty="0" smtClean="0">
                <a:latin typeface="Times New Roman" panose="02020603050405020304" pitchFamily="18" charset="0"/>
                <a:cs typeface="Times New Roman" panose="02020603050405020304" pitchFamily="18" charset="0"/>
              </a:rPr>
              <a:t>resource allocation </a:t>
            </a:r>
            <a:r>
              <a:rPr lang="en-US" sz="1800" dirty="0">
                <a:latin typeface="Times New Roman" panose="02020603050405020304" pitchFamily="18" charset="0"/>
                <a:cs typeface="Times New Roman" panose="02020603050405020304" pitchFamily="18" charset="0"/>
              </a:rPr>
              <a:t>can be analyzed by project management tools, </a:t>
            </a:r>
            <a:r>
              <a:rPr lang="en-US" sz="1800" b="1" dirty="0">
                <a:latin typeface="Times New Roman" panose="02020603050405020304" pitchFamily="18" charset="0"/>
                <a:cs typeface="Times New Roman" panose="02020603050405020304" pitchFamily="18" charset="0"/>
              </a:rPr>
              <a:t>and a bar chart can be </a:t>
            </a:r>
            <a:r>
              <a:rPr lang="en-US" sz="1800" b="1" dirty="0" smtClean="0">
                <a:latin typeface="Times New Roman" panose="02020603050405020304" pitchFamily="18" charset="0"/>
                <a:cs typeface="Times New Roman" panose="02020603050405020304" pitchFamily="18" charset="0"/>
              </a:rPr>
              <a:t>generated showing </a:t>
            </a:r>
            <a:r>
              <a:rPr lang="en-US" sz="1800" b="1" dirty="0">
                <a:latin typeface="Times New Roman" panose="02020603050405020304" pitchFamily="18" charset="0"/>
                <a:cs typeface="Times New Roman" panose="02020603050405020304" pitchFamily="18" charset="0"/>
              </a:rPr>
              <a:t>when staff are working on the project </a:t>
            </a:r>
            <a:r>
              <a:rPr lang="en-US" sz="1800" dirty="0">
                <a:latin typeface="Times New Roman" panose="02020603050405020304" pitchFamily="18" charset="0"/>
                <a:cs typeface="Times New Roman" panose="02020603050405020304" pitchFamily="18" charset="0"/>
              </a:rPr>
              <a:t>(Figure 23.7</a:t>
            </a:r>
            <a:r>
              <a:rPr lang="en-US" sz="1800" dirty="0" smtClean="0">
                <a:latin typeface="Times New Roman" panose="02020603050405020304" pitchFamily="18" charset="0"/>
                <a:cs typeface="Times New Roman" panose="02020603050405020304" pitchFamily="18" charset="0"/>
              </a:rPr>
              <a:t>).</a:t>
            </a:r>
          </a:p>
          <a:p>
            <a:pPr algn="just"/>
            <a:r>
              <a:rPr lang="en-US" sz="1800" dirty="0" smtClean="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People may </a:t>
            </a:r>
            <a:r>
              <a:rPr lang="en-US" sz="1800" dirty="0" smtClean="0">
                <a:latin typeface="Times New Roman" panose="02020603050405020304" pitchFamily="18" charset="0"/>
                <a:cs typeface="Times New Roman" panose="02020603050405020304" pitchFamily="18" charset="0"/>
              </a:rPr>
              <a:t>be working </a:t>
            </a:r>
            <a:r>
              <a:rPr lang="en-US" sz="1800" dirty="0">
                <a:latin typeface="Times New Roman" panose="02020603050405020304" pitchFamily="18" charset="0"/>
                <a:cs typeface="Times New Roman" panose="02020603050405020304" pitchFamily="18" charset="0"/>
              </a:rPr>
              <a:t>on more than one task at the same time, and sometimes they are not </a:t>
            </a:r>
            <a:r>
              <a:rPr lang="en-US" sz="1800" dirty="0" smtClean="0">
                <a:latin typeface="Times New Roman" panose="02020603050405020304" pitchFamily="18" charset="0"/>
                <a:cs typeface="Times New Roman" panose="02020603050405020304" pitchFamily="18" charset="0"/>
              </a:rPr>
              <a:t>working on </a:t>
            </a:r>
            <a:r>
              <a:rPr lang="en-US" sz="1800" dirty="0">
                <a:latin typeface="Times New Roman" panose="02020603050405020304" pitchFamily="18" charset="0"/>
                <a:cs typeface="Times New Roman" panose="02020603050405020304" pitchFamily="18" charset="0"/>
              </a:rPr>
              <a:t>the project. They may be on holiday, working on other projects, or attending </a:t>
            </a:r>
            <a:r>
              <a:rPr lang="en-US" sz="1800" dirty="0" smtClean="0">
                <a:latin typeface="Times New Roman" panose="02020603050405020304" pitchFamily="18" charset="0"/>
                <a:cs typeface="Times New Roman" panose="02020603050405020304" pitchFamily="18" charset="0"/>
              </a:rPr>
              <a:t>training courses</a:t>
            </a:r>
            <a:r>
              <a:rPr lang="en-US" sz="1800" dirty="0">
                <a:latin typeface="Times New Roman" panose="02020603050405020304" pitchFamily="18" charset="0"/>
                <a:cs typeface="Times New Roman" panose="02020603050405020304" pitchFamily="18" charset="0"/>
              </a:rPr>
              <a:t>. </a:t>
            </a:r>
            <a:endParaRPr lang="en-US" sz="1800" dirty="0" smtClean="0">
              <a:latin typeface="Times New Roman" panose="02020603050405020304" pitchFamily="18" charset="0"/>
              <a:cs typeface="Times New Roman" panose="02020603050405020304" pitchFamily="18" charset="0"/>
            </a:endParaRPr>
          </a:p>
          <a:p>
            <a:pPr algn="just"/>
            <a:r>
              <a:rPr lang="en-US" sz="1800" dirty="0" smtClean="0">
                <a:latin typeface="Times New Roman" panose="02020603050405020304" pitchFamily="18" charset="0"/>
                <a:cs typeface="Times New Roman" panose="02020603050405020304" pitchFamily="18" charset="0"/>
              </a:rPr>
              <a:t>I </a:t>
            </a:r>
            <a:r>
              <a:rPr lang="en-US" sz="1800" b="1" dirty="0">
                <a:latin typeface="Times New Roman" panose="02020603050405020304" pitchFamily="18" charset="0"/>
                <a:cs typeface="Times New Roman" panose="02020603050405020304" pitchFamily="18" charset="0"/>
              </a:rPr>
              <a:t>show part-time assignments</a:t>
            </a:r>
            <a:r>
              <a:rPr lang="en-US" sz="1800" dirty="0">
                <a:latin typeface="Times New Roman" panose="02020603050405020304" pitchFamily="18" charset="0"/>
                <a:cs typeface="Times New Roman" panose="02020603050405020304" pitchFamily="18" charset="0"/>
              </a:rPr>
              <a:t> using </a:t>
            </a:r>
            <a:r>
              <a:rPr lang="en-US" sz="1800" b="1" dirty="0">
                <a:latin typeface="Times New Roman" panose="02020603050405020304" pitchFamily="18" charset="0"/>
                <a:cs typeface="Times New Roman" panose="02020603050405020304" pitchFamily="18" charset="0"/>
              </a:rPr>
              <a:t>a diagonal line crossing the bar</a:t>
            </a:r>
            <a:r>
              <a:rPr lang="en-US" sz="18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627333063"/>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1800" dirty="0">
                <a:latin typeface="Times New Roman" panose="02020603050405020304" pitchFamily="18" charset="0"/>
                <a:cs typeface="Times New Roman" panose="02020603050405020304" pitchFamily="18" charset="0"/>
              </a:rPr>
              <a:t>In Figure 23.7, you can see that Mary is a specialist who works </a:t>
            </a:r>
            <a:r>
              <a:rPr lang="en-US" sz="1800" dirty="0" smtClean="0">
                <a:latin typeface="Times New Roman" panose="02020603050405020304" pitchFamily="18" charset="0"/>
                <a:cs typeface="Times New Roman" panose="02020603050405020304" pitchFamily="18" charset="0"/>
              </a:rPr>
              <a:t>on </a:t>
            </a:r>
            <a:r>
              <a:rPr lang="en-US" sz="1800" dirty="0">
                <a:latin typeface="Times New Roman" panose="02020603050405020304" pitchFamily="18" charset="0"/>
                <a:cs typeface="Times New Roman" panose="02020603050405020304" pitchFamily="18" charset="0"/>
              </a:rPr>
              <a:t>only a single task (T5) in the project. </a:t>
            </a:r>
            <a:endParaRPr lang="en-US" sz="1800" dirty="0" smtClean="0">
              <a:latin typeface="Times New Roman" panose="02020603050405020304" pitchFamily="18" charset="0"/>
              <a:cs typeface="Times New Roman" panose="02020603050405020304" pitchFamily="18" charset="0"/>
            </a:endParaRPr>
          </a:p>
          <a:p>
            <a:r>
              <a:rPr lang="en-US" sz="1800" dirty="0" smtClean="0">
                <a:latin typeface="Times New Roman" panose="02020603050405020304" pitchFamily="18" charset="0"/>
                <a:cs typeface="Times New Roman" panose="02020603050405020304" pitchFamily="18" charset="0"/>
              </a:rPr>
              <a:t>The </a:t>
            </a:r>
            <a:r>
              <a:rPr lang="en-US" sz="1800" dirty="0">
                <a:latin typeface="Times New Roman" panose="02020603050405020304" pitchFamily="18" charset="0"/>
                <a:cs typeface="Times New Roman" panose="02020603050405020304" pitchFamily="18" charset="0"/>
              </a:rPr>
              <a:t>use of specialists is unavoidable </a:t>
            </a:r>
            <a:r>
              <a:rPr lang="en-US" sz="1800" dirty="0" smtClean="0">
                <a:latin typeface="Times New Roman" panose="02020603050405020304" pitchFamily="18" charset="0"/>
                <a:cs typeface="Times New Roman" panose="02020603050405020304" pitchFamily="18" charset="0"/>
              </a:rPr>
              <a:t>when complex </a:t>
            </a:r>
            <a:r>
              <a:rPr lang="en-US" sz="1800" dirty="0">
                <a:latin typeface="Times New Roman" panose="02020603050405020304" pitchFamily="18" charset="0"/>
                <a:cs typeface="Times New Roman" panose="02020603050405020304" pitchFamily="18" charset="0"/>
              </a:rPr>
              <a:t>systems are being developed, but it can lead to scheduling problems</a:t>
            </a:r>
            <a:r>
              <a:rPr lang="en-US" sz="1800" dirty="0" smtClean="0">
                <a:latin typeface="Times New Roman" panose="02020603050405020304" pitchFamily="18" charset="0"/>
                <a:cs typeface="Times New Roman" panose="02020603050405020304" pitchFamily="18" charset="0"/>
              </a:rPr>
              <a:t>.</a:t>
            </a:r>
          </a:p>
          <a:p>
            <a:r>
              <a:rPr lang="en-US" sz="1800" dirty="0" smtClean="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If </a:t>
            </a:r>
            <a:r>
              <a:rPr lang="en-US" sz="1800" dirty="0" smtClean="0">
                <a:latin typeface="Times New Roman" panose="02020603050405020304" pitchFamily="18" charset="0"/>
                <a:cs typeface="Times New Roman" panose="02020603050405020304" pitchFamily="18" charset="0"/>
              </a:rPr>
              <a:t>one project </a:t>
            </a:r>
            <a:r>
              <a:rPr lang="en-US" sz="1800" dirty="0">
                <a:latin typeface="Times New Roman" panose="02020603050405020304" pitchFamily="18" charset="0"/>
                <a:cs typeface="Times New Roman" panose="02020603050405020304" pitchFamily="18" charset="0"/>
              </a:rPr>
              <a:t>is delayed while a specialist is working on it, this may affect other </a:t>
            </a:r>
            <a:r>
              <a:rPr lang="en-US" sz="1800" dirty="0" smtClean="0">
                <a:latin typeface="Times New Roman" panose="02020603050405020304" pitchFamily="18" charset="0"/>
                <a:cs typeface="Times New Roman" panose="02020603050405020304" pitchFamily="18" charset="0"/>
              </a:rPr>
              <a:t>projects where </a:t>
            </a:r>
            <a:r>
              <a:rPr lang="en-US" sz="1800" dirty="0">
                <a:latin typeface="Times New Roman" panose="02020603050405020304" pitchFamily="18" charset="0"/>
                <a:cs typeface="Times New Roman" panose="02020603050405020304" pitchFamily="18" charset="0"/>
              </a:rPr>
              <a:t>the specialist is also required. These projects may be delayed because </a:t>
            </a:r>
            <a:r>
              <a:rPr lang="en-US" sz="1800" dirty="0" smtClean="0">
                <a:latin typeface="Times New Roman" panose="02020603050405020304" pitchFamily="18" charset="0"/>
                <a:cs typeface="Times New Roman" panose="02020603050405020304" pitchFamily="18" charset="0"/>
              </a:rPr>
              <a:t>the specialist </a:t>
            </a:r>
            <a:r>
              <a:rPr lang="en-US" sz="1800" dirty="0">
                <a:latin typeface="Times New Roman" panose="02020603050405020304" pitchFamily="18" charset="0"/>
                <a:cs typeface="Times New Roman" panose="02020603050405020304" pitchFamily="18" charset="0"/>
              </a:rPr>
              <a:t>is not available.</a:t>
            </a:r>
          </a:p>
          <a:p>
            <a:r>
              <a:rPr lang="en-US" sz="1800" dirty="0">
                <a:latin typeface="Times New Roman" panose="02020603050405020304" pitchFamily="18" charset="0"/>
                <a:cs typeface="Times New Roman" panose="02020603050405020304" pitchFamily="18" charset="0"/>
              </a:rPr>
              <a:t>If a task is delayed, later tasks that</a:t>
            </a:r>
          </a:p>
        </p:txBody>
      </p:sp>
    </p:spTree>
    <p:extLst>
      <p:ext uri="{BB962C8B-B14F-4D97-AF65-F5344CB8AC3E}">
        <p14:creationId xmlns:p14="http://schemas.microsoft.com/office/powerpoint/2010/main" val="3935138359"/>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2800" dirty="0">
                <a:latin typeface="Times New Roman" panose="02020603050405020304" pitchFamily="18" charset="0"/>
                <a:cs typeface="Times New Roman" panose="02020603050405020304" pitchFamily="18" charset="0"/>
              </a:rPr>
              <a:t>23.4 Agile planning</a:t>
            </a:r>
          </a:p>
        </p:txBody>
      </p:sp>
      <p:sp>
        <p:nvSpPr>
          <p:cNvPr id="3" name="Content Placeholder 2"/>
          <p:cNvSpPr>
            <a:spLocks noGrp="1"/>
          </p:cNvSpPr>
          <p:nvPr>
            <p:ph idx="1"/>
          </p:nvPr>
        </p:nvSpPr>
        <p:spPr/>
        <p:txBody>
          <a:bodyPr>
            <a:normAutofit/>
          </a:bodyPr>
          <a:lstStyle/>
          <a:p>
            <a:pPr algn="just"/>
            <a:r>
              <a:rPr lang="en-US" sz="2000" dirty="0">
                <a:latin typeface="Times New Roman" panose="02020603050405020304" pitchFamily="18" charset="0"/>
                <a:cs typeface="Times New Roman" panose="02020603050405020304" pitchFamily="18" charset="0"/>
              </a:rPr>
              <a:t>Agile methods of software development </a:t>
            </a:r>
            <a:r>
              <a:rPr lang="en-US" sz="2000" b="1" dirty="0">
                <a:latin typeface="Times New Roman" panose="02020603050405020304" pitchFamily="18" charset="0"/>
                <a:cs typeface="Times New Roman" panose="02020603050405020304" pitchFamily="18" charset="0"/>
              </a:rPr>
              <a:t>are iterative approaches where the </a:t>
            </a:r>
            <a:r>
              <a:rPr lang="en-US" sz="2000" b="1" dirty="0" smtClean="0">
                <a:latin typeface="Times New Roman" panose="02020603050405020304" pitchFamily="18" charset="0"/>
                <a:cs typeface="Times New Roman" panose="02020603050405020304" pitchFamily="18" charset="0"/>
              </a:rPr>
              <a:t>software is </a:t>
            </a:r>
            <a:r>
              <a:rPr lang="en-US" sz="2000" b="1" dirty="0">
                <a:latin typeface="Times New Roman" panose="02020603050405020304" pitchFamily="18" charset="0"/>
                <a:cs typeface="Times New Roman" panose="02020603050405020304" pitchFamily="18" charset="0"/>
              </a:rPr>
              <a:t>developed and delivered to customers in increments</a:t>
            </a:r>
            <a:r>
              <a:rPr lang="en-US" sz="2000" dirty="0" smtClean="0">
                <a:latin typeface="Times New Roman" panose="02020603050405020304" pitchFamily="18" charset="0"/>
                <a:cs typeface="Times New Roman" panose="02020603050405020304" pitchFamily="18" charset="0"/>
              </a:rPr>
              <a:t>.</a:t>
            </a:r>
            <a:r>
              <a:rPr lang="en-US" sz="2000" dirty="0">
                <a:latin typeface="Times New Roman" panose="02020603050405020304" pitchFamily="18" charset="0"/>
                <a:cs typeface="Times New Roman" panose="02020603050405020304" pitchFamily="18" charset="0"/>
              </a:rPr>
              <a:t> Unlike </a:t>
            </a:r>
            <a:r>
              <a:rPr lang="en-US" sz="2000" dirty="0" smtClean="0">
                <a:latin typeface="Times New Roman" panose="02020603050405020304" pitchFamily="18" charset="0"/>
                <a:cs typeface="Times New Roman" panose="02020603050405020304" pitchFamily="18" charset="0"/>
              </a:rPr>
              <a:t>plan-driven approaches</a:t>
            </a:r>
            <a:r>
              <a:rPr lang="en-US" sz="2000" dirty="0">
                <a:latin typeface="Times New Roman" panose="02020603050405020304" pitchFamily="18" charset="0"/>
                <a:cs typeface="Times New Roman" panose="02020603050405020304" pitchFamily="18" charset="0"/>
              </a:rPr>
              <a:t>, the functionality of these increments is </a:t>
            </a:r>
            <a:r>
              <a:rPr lang="en-US" sz="2000" b="1" dirty="0">
                <a:latin typeface="Times New Roman" panose="02020603050405020304" pitchFamily="18" charset="0"/>
                <a:cs typeface="Times New Roman" panose="02020603050405020304" pitchFamily="18" charset="0"/>
              </a:rPr>
              <a:t>not planned in advance</a:t>
            </a:r>
            <a:r>
              <a:rPr lang="en-US" sz="2000" dirty="0">
                <a:latin typeface="Times New Roman" panose="02020603050405020304" pitchFamily="18" charset="0"/>
                <a:cs typeface="Times New Roman" panose="02020603050405020304" pitchFamily="18" charset="0"/>
              </a:rPr>
              <a:t> but </a:t>
            </a:r>
            <a:r>
              <a:rPr lang="en-US" sz="2000" dirty="0" smtClean="0">
                <a:latin typeface="Times New Roman" panose="02020603050405020304" pitchFamily="18" charset="0"/>
                <a:cs typeface="Times New Roman" panose="02020603050405020304" pitchFamily="18" charset="0"/>
              </a:rPr>
              <a:t>is decided </a:t>
            </a:r>
            <a:r>
              <a:rPr lang="en-US" sz="2000" dirty="0">
                <a:latin typeface="Times New Roman" panose="02020603050405020304" pitchFamily="18" charset="0"/>
                <a:cs typeface="Times New Roman" panose="02020603050405020304" pitchFamily="18" charset="0"/>
              </a:rPr>
              <a:t>during the development. </a:t>
            </a:r>
            <a:endParaRPr lang="en-US" sz="2000" dirty="0" smtClean="0">
              <a:latin typeface="Times New Roman" panose="02020603050405020304" pitchFamily="18" charset="0"/>
              <a:cs typeface="Times New Roman" panose="02020603050405020304" pitchFamily="18" charset="0"/>
            </a:endParaRPr>
          </a:p>
          <a:p>
            <a:pPr algn="just"/>
            <a:r>
              <a:rPr lang="en-US" sz="2000" dirty="0" smtClean="0">
                <a:latin typeface="Times New Roman" panose="02020603050405020304" pitchFamily="18" charset="0"/>
                <a:cs typeface="Times New Roman" panose="02020603050405020304" pitchFamily="18" charset="0"/>
              </a:rPr>
              <a:t>The </a:t>
            </a:r>
            <a:r>
              <a:rPr lang="en-US" sz="2000" dirty="0">
                <a:latin typeface="Times New Roman" panose="02020603050405020304" pitchFamily="18" charset="0"/>
                <a:cs typeface="Times New Roman" panose="02020603050405020304" pitchFamily="18" charset="0"/>
              </a:rPr>
              <a:t>decision on what to include in an </a:t>
            </a:r>
            <a:r>
              <a:rPr lang="en-US" sz="2000" dirty="0" smtClean="0">
                <a:latin typeface="Times New Roman" panose="02020603050405020304" pitchFamily="18" charset="0"/>
                <a:cs typeface="Times New Roman" panose="02020603050405020304" pitchFamily="18" charset="0"/>
              </a:rPr>
              <a:t>increment depends </a:t>
            </a:r>
            <a:r>
              <a:rPr lang="en-US" sz="2000" dirty="0">
                <a:latin typeface="Times New Roman" panose="02020603050405020304" pitchFamily="18" charset="0"/>
                <a:cs typeface="Times New Roman" panose="02020603050405020304" pitchFamily="18" charset="0"/>
              </a:rPr>
              <a:t>on progress and on the customer’s priorities. The argument for this </a:t>
            </a:r>
            <a:r>
              <a:rPr lang="en-US" sz="2000" dirty="0" smtClean="0">
                <a:latin typeface="Times New Roman" panose="02020603050405020304" pitchFamily="18" charset="0"/>
                <a:cs typeface="Times New Roman" panose="02020603050405020304" pitchFamily="18" charset="0"/>
              </a:rPr>
              <a:t>approach is </a:t>
            </a:r>
            <a:r>
              <a:rPr lang="en-US" sz="2000" dirty="0">
                <a:latin typeface="Times New Roman" panose="02020603050405020304" pitchFamily="18" charset="0"/>
                <a:cs typeface="Times New Roman" panose="02020603050405020304" pitchFamily="18" charset="0"/>
              </a:rPr>
              <a:t>that the </a:t>
            </a:r>
            <a:r>
              <a:rPr lang="en-US" sz="2000" b="1" dirty="0">
                <a:latin typeface="Times New Roman" panose="02020603050405020304" pitchFamily="18" charset="0"/>
                <a:cs typeface="Times New Roman" panose="02020603050405020304" pitchFamily="18" charset="0"/>
              </a:rPr>
              <a:t>customer’s priorities and requirements change</a:t>
            </a:r>
            <a:r>
              <a:rPr lang="en-US" sz="2000" dirty="0">
                <a:latin typeface="Times New Roman" panose="02020603050405020304" pitchFamily="18" charset="0"/>
                <a:cs typeface="Times New Roman" panose="02020603050405020304" pitchFamily="18" charset="0"/>
              </a:rPr>
              <a:t>, so it makes sense to have </a:t>
            </a:r>
            <a:r>
              <a:rPr lang="en-US" sz="2000" dirty="0" smtClean="0">
                <a:latin typeface="Times New Roman" panose="02020603050405020304" pitchFamily="18" charset="0"/>
                <a:cs typeface="Times New Roman" panose="02020603050405020304" pitchFamily="18" charset="0"/>
              </a:rPr>
              <a:t>a flexible </a:t>
            </a:r>
            <a:r>
              <a:rPr lang="en-US" sz="2000" dirty="0">
                <a:latin typeface="Times New Roman" panose="02020603050405020304" pitchFamily="18" charset="0"/>
                <a:cs typeface="Times New Roman" panose="02020603050405020304" pitchFamily="18" charset="0"/>
              </a:rPr>
              <a:t>plan that can accommodate these changes.</a:t>
            </a:r>
          </a:p>
        </p:txBody>
      </p:sp>
    </p:spTree>
    <p:extLst>
      <p:ext uri="{BB962C8B-B14F-4D97-AF65-F5344CB8AC3E}">
        <p14:creationId xmlns:p14="http://schemas.microsoft.com/office/powerpoint/2010/main" val="2250155531"/>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en-US" sz="2000" b="1" dirty="0">
                <a:latin typeface="Times New Roman" panose="02020603050405020304" pitchFamily="18" charset="0"/>
                <a:cs typeface="Times New Roman" panose="02020603050405020304" pitchFamily="18" charset="0"/>
              </a:rPr>
              <a:t>Agile development methods </a:t>
            </a:r>
            <a:r>
              <a:rPr lang="en-US" sz="2000" dirty="0">
                <a:latin typeface="Times New Roman" panose="02020603050405020304" pitchFamily="18" charset="0"/>
                <a:cs typeface="Times New Roman" panose="02020603050405020304" pitchFamily="18" charset="0"/>
              </a:rPr>
              <a:t>such as </a:t>
            </a:r>
            <a:r>
              <a:rPr lang="en-US" sz="2000" b="1" dirty="0">
                <a:latin typeface="Times New Roman" panose="02020603050405020304" pitchFamily="18" charset="0"/>
                <a:cs typeface="Times New Roman" panose="02020603050405020304" pitchFamily="18" charset="0"/>
              </a:rPr>
              <a:t>Scrum</a:t>
            </a:r>
            <a:r>
              <a:rPr lang="en-US" sz="2000" dirty="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and </a:t>
            </a:r>
            <a:r>
              <a:rPr lang="en-US" sz="2000" b="1" dirty="0" smtClean="0">
                <a:latin typeface="Times New Roman" panose="02020603050405020304" pitchFamily="18" charset="0"/>
                <a:cs typeface="Times New Roman" panose="02020603050405020304" pitchFamily="18" charset="0"/>
              </a:rPr>
              <a:t>Extreme Programming </a:t>
            </a:r>
            <a:r>
              <a:rPr lang="en-US" sz="2000" dirty="0" smtClean="0">
                <a:latin typeface="Times New Roman" panose="02020603050405020304" pitchFamily="18" charset="0"/>
                <a:cs typeface="Times New Roman" panose="02020603050405020304" pitchFamily="18" charset="0"/>
              </a:rPr>
              <a:t>have </a:t>
            </a:r>
            <a:r>
              <a:rPr lang="en-US" sz="2000" b="1" dirty="0">
                <a:latin typeface="Times New Roman" panose="02020603050405020304" pitchFamily="18" charset="0"/>
                <a:cs typeface="Times New Roman" panose="02020603050405020304" pitchFamily="18" charset="0"/>
              </a:rPr>
              <a:t>a two-stage approach to planning,</a:t>
            </a:r>
            <a:r>
              <a:rPr lang="en-US" sz="2000" dirty="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corresponding to </a:t>
            </a:r>
            <a:r>
              <a:rPr lang="en-US" sz="2000" dirty="0">
                <a:latin typeface="Times New Roman" panose="02020603050405020304" pitchFamily="18" charset="0"/>
                <a:cs typeface="Times New Roman" panose="02020603050405020304" pitchFamily="18" charset="0"/>
              </a:rPr>
              <a:t>the startup phase in plan-driven development and development planning</a:t>
            </a:r>
            <a:r>
              <a:rPr lang="en-US" sz="2000" dirty="0" smtClean="0">
                <a:latin typeface="Times New Roman" panose="02020603050405020304" pitchFamily="18" charset="0"/>
                <a:cs typeface="Times New Roman" panose="02020603050405020304" pitchFamily="18" charset="0"/>
              </a:rPr>
              <a:t>:</a:t>
            </a:r>
          </a:p>
          <a:p>
            <a:pPr marL="0" indent="0" algn="just">
              <a:buNone/>
            </a:pPr>
            <a:endParaRPr lang="en-US" sz="2000" dirty="0">
              <a:latin typeface="Times New Roman" panose="02020603050405020304" pitchFamily="18" charset="0"/>
              <a:cs typeface="Times New Roman" panose="02020603050405020304" pitchFamily="18" charset="0"/>
            </a:endParaRPr>
          </a:p>
          <a:p>
            <a:pPr marL="0" indent="0" algn="just">
              <a:buNone/>
            </a:pPr>
            <a:r>
              <a:rPr lang="en-US" sz="2000" dirty="0">
                <a:latin typeface="Times New Roman" panose="02020603050405020304" pitchFamily="18" charset="0"/>
                <a:cs typeface="Times New Roman" panose="02020603050405020304" pitchFamily="18" charset="0"/>
              </a:rPr>
              <a:t>1</a:t>
            </a:r>
            <a:r>
              <a:rPr lang="en-US" sz="2000" b="1" dirty="0">
                <a:latin typeface="Times New Roman" panose="02020603050405020304" pitchFamily="18" charset="0"/>
                <a:cs typeface="Times New Roman" panose="02020603050405020304" pitchFamily="18" charset="0"/>
              </a:rPr>
              <a:t>. </a:t>
            </a:r>
            <a:r>
              <a:rPr lang="en-US" sz="2000" b="1" i="1" dirty="0">
                <a:latin typeface="Times New Roman" panose="02020603050405020304" pitchFamily="18" charset="0"/>
                <a:cs typeface="Times New Roman" panose="02020603050405020304" pitchFamily="18" charset="0"/>
              </a:rPr>
              <a:t>Release planning</a:t>
            </a:r>
            <a:r>
              <a:rPr lang="en-US" sz="2000" i="1"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which looks ahead for </a:t>
            </a:r>
            <a:r>
              <a:rPr lang="en-US" sz="2000" b="1" dirty="0">
                <a:latin typeface="Times New Roman" panose="02020603050405020304" pitchFamily="18" charset="0"/>
                <a:cs typeface="Times New Roman" panose="02020603050405020304" pitchFamily="18" charset="0"/>
              </a:rPr>
              <a:t>several months </a:t>
            </a:r>
            <a:r>
              <a:rPr lang="en-US" sz="2000" dirty="0">
                <a:latin typeface="Times New Roman" panose="02020603050405020304" pitchFamily="18" charset="0"/>
                <a:cs typeface="Times New Roman" panose="02020603050405020304" pitchFamily="18" charset="0"/>
              </a:rPr>
              <a:t>and </a:t>
            </a:r>
            <a:r>
              <a:rPr lang="en-US" sz="2000" b="1" dirty="0">
                <a:latin typeface="Times New Roman" panose="02020603050405020304" pitchFamily="18" charset="0"/>
                <a:cs typeface="Times New Roman" panose="02020603050405020304" pitchFamily="18" charset="0"/>
              </a:rPr>
              <a:t>decides on </a:t>
            </a:r>
            <a:r>
              <a:rPr lang="en-US" sz="2000" b="1" dirty="0" smtClean="0">
                <a:latin typeface="Times New Roman" panose="02020603050405020304" pitchFamily="18" charset="0"/>
                <a:cs typeface="Times New Roman" panose="02020603050405020304" pitchFamily="18" charset="0"/>
              </a:rPr>
              <a:t>the features </a:t>
            </a:r>
            <a:r>
              <a:rPr lang="en-US" sz="2000" b="1" dirty="0">
                <a:latin typeface="Times New Roman" panose="02020603050405020304" pitchFamily="18" charset="0"/>
                <a:cs typeface="Times New Roman" panose="02020603050405020304" pitchFamily="18" charset="0"/>
              </a:rPr>
              <a:t>that should be included in a release of a system</a:t>
            </a:r>
            <a:r>
              <a:rPr lang="en-US" sz="2000" dirty="0">
                <a:latin typeface="Times New Roman" panose="02020603050405020304" pitchFamily="18" charset="0"/>
                <a:cs typeface="Times New Roman" panose="02020603050405020304" pitchFamily="18" charset="0"/>
              </a:rPr>
              <a:t>.</a:t>
            </a:r>
          </a:p>
          <a:p>
            <a:pPr marL="0" indent="0" algn="just">
              <a:buNone/>
            </a:pPr>
            <a:endParaRPr lang="en-US" sz="2000" dirty="0" smtClean="0">
              <a:latin typeface="Times New Roman" panose="02020603050405020304" pitchFamily="18" charset="0"/>
              <a:cs typeface="Times New Roman" panose="02020603050405020304" pitchFamily="18" charset="0"/>
            </a:endParaRPr>
          </a:p>
          <a:p>
            <a:pPr marL="0" indent="0" algn="just">
              <a:buNone/>
            </a:pPr>
            <a:r>
              <a:rPr lang="en-US" sz="2000" dirty="0" smtClean="0">
                <a:latin typeface="Times New Roman" panose="02020603050405020304" pitchFamily="18" charset="0"/>
                <a:cs typeface="Times New Roman" panose="02020603050405020304" pitchFamily="18" charset="0"/>
              </a:rPr>
              <a:t>2</a:t>
            </a:r>
            <a:r>
              <a:rPr lang="en-US" sz="2000" dirty="0">
                <a:latin typeface="Times New Roman" panose="02020603050405020304" pitchFamily="18" charset="0"/>
                <a:cs typeface="Times New Roman" panose="02020603050405020304" pitchFamily="18" charset="0"/>
              </a:rPr>
              <a:t>. </a:t>
            </a:r>
            <a:r>
              <a:rPr lang="en-US" sz="2000" b="1" i="1" dirty="0">
                <a:latin typeface="Times New Roman" panose="02020603050405020304" pitchFamily="18" charset="0"/>
                <a:cs typeface="Times New Roman" panose="02020603050405020304" pitchFamily="18" charset="0"/>
              </a:rPr>
              <a:t>Iteration planning</a:t>
            </a:r>
            <a:r>
              <a:rPr lang="en-US" sz="2000" i="1"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which has a shorter term outlook and focuses on </a:t>
            </a:r>
            <a:r>
              <a:rPr lang="en-US" sz="2000" b="1" dirty="0">
                <a:latin typeface="Times New Roman" panose="02020603050405020304" pitchFamily="18" charset="0"/>
                <a:cs typeface="Times New Roman" panose="02020603050405020304" pitchFamily="18" charset="0"/>
              </a:rPr>
              <a:t>planning the </a:t>
            </a:r>
            <a:r>
              <a:rPr lang="en-US" sz="2000" b="1" dirty="0" smtClean="0">
                <a:latin typeface="Times New Roman" panose="02020603050405020304" pitchFamily="18" charset="0"/>
                <a:cs typeface="Times New Roman" panose="02020603050405020304" pitchFamily="18" charset="0"/>
              </a:rPr>
              <a:t>next increment </a:t>
            </a:r>
            <a:r>
              <a:rPr lang="en-US" sz="2000" b="1" dirty="0">
                <a:latin typeface="Times New Roman" panose="02020603050405020304" pitchFamily="18" charset="0"/>
                <a:cs typeface="Times New Roman" panose="02020603050405020304" pitchFamily="18" charset="0"/>
              </a:rPr>
              <a:t>of a system</a:t>
            </a:r>
            <a:r>
              <a:rPr lang="en-US" sz="2000" dirty="0">
                <a:latin typeface="Times New Roman" panose="02020603050405020304" pitchFamily="18" charset="0"/>
                <a:cs typeface="Times New Roman" panose="02020603050405020304" pitchFamily="18" charset="0"/>
              </a:rPr>
              <a:t>. This usually </a:t>
            </a:r>
            <a:r>
              <a:rPr lang="en-US" sz="2000" b="1" dirty="0">
                <a:latin typeface="Times New Roman" panose="02020603050405020304" pitchFamily="18" charset="0"/>
                <a:cs typeface="Times New Roman" panose="02020603050405020304" pitchFamily="18" charset="0"/>
              </a:rPr>
              <a:t>represents 2 to 4 weeks of work for the team.</a:t>
            </a:r>
          </a:p>
        </p:txBody>
      </p:sp>
    </p:spTree>
    <p:extLst>
      <p:ext uri="{BB962C8B-B14F-4D97-AF65-F5344CB8AC3E}">
        <p14:creationId xmlns:p14="http://schemas.microsoft.com/office/powerpoint/2010/main" val="1363412639"/>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r>
              <a:rPr lang="en-US" sz="1800" dirty="0" smtClean="0">
                <a:latin typeface="Times New Roman" panose="02020603050405020304" pitchFamily="18" charset="0"/>
                <a:cs typeface="Times New Roman" panose="02020603050405020304" pitchFamily="18" charset="0"/>
              </a:rPr>
              <a:t>The </a:t>
            </a:r>
            <a:r>
              <a:rPr lang="en-US" sz="1800" dirty="0">
                <a:latin typeface="Times New Roman" panose="02020603050405020304" pitchFamily="18" charset="0"/>
                <a:cs typeface="Times New Roman" panose="02020603050405020304" pitchFamily="18" charset="0"/>
              </a:rPr>
              <a:t>Scrum approach to planning </a:t>
            </a:r>
            <a:r>
              <a:rPr lang="en-US" sz="1800" dirty="0" smtClean="0">
                <a:latin typeface="Times New Roman" panose="02020603050405020304" pitchFamily="18" charset="0"/>
                <a:cs typeface="Times New Roman" panose="02020603050405020304" pitchFamily="18" charset="0"/>
              </a:rPr>
              <a:t>which </a:t>
            </a:r>
            <a:r>
              <a:rPr lang="en-US" sz="1800" b="1" dirty="0" smtClean="0">
                <a:latin typeface="Times New Roman" panose="02020603050405020304" pitchFamily="18" charset="0"/>
                <a:cs typeface="Times New Roman" panose="02020603050405020304" pitchFamily="18" charset="0"/>
              </a:rPr>
              <a:t>is based </a:t>
            </a:r>
            <a:r>
              <a:rPr lang="en-US" sz="1800" b="1" dirty="0">
                <a:latin typeface="Times New Roman" panose="02020603050405020304" pitchFamily="18" charset="0"/>
                <a:cs typeface="Times New Roman" panose="02020603050405020304" pitchFamily="18" charset="0"/>
              </a:rPr>
              <a:t>on project backlogs and daily reviews of work to be done</a:t>
            </a:r>
            <a:r>
              <a:rPr lang="en-US" sz="1800" dirty="0">
                <a:latin typeface="Times New Roman" panose="02020603050405020304" pitchFamily="18" charset="0"/>
                <a:cs typeface="Times New Roman" panose="02020603050405020304" pitchFamily="18" charset="0"/>
              </a:rPr>
              <a:t>. It is primarily </a:t>
            </a:r>
            <a:r>
              <a:rPr lang="en-US" sz="1800" b="1" dirty="0" smtClean="0">
                <a:latin typeface="Times New Roman" panose="02020603050405020304" pitchFamily="18" charset="0"/>
                <a:cs typeface="Times New Roman" panose="02020603050405020304" pitchFamily="18" charset="0"/>
              </a:rPr>
              <a:t>geared </a:t>
            </a:r>
            <a:r>
              <a:rPr lang="en-US" sz="1800" b="1" dirty="0" smtClean="0"/>
              <a:t>to </a:t>
            </a:r>
            <a:r>
              <a:rPr lang="en-US" sz="1800" b="1" dirty="0"/>
              <a:t>iteration planning</a:t>
            </a:r>
            <a:r>
              <a:rPr lang="en-US" sz="1800" dirty="0" smtClean="0"/>
              <a:t>.</a:t>
            </a:r>
          </a:p>
          <a:p>
            <a:r>
              <a:rPr lang="en-US" sz="1800" dirty="0" smtClean="0"/>
              <a:t> </a:t>
            </a:r>
            <a:r>
              <a:rPr lang="en-US" sz="1800" dirty="0"/>
              <a:t>Another approach to agile planning, which was developed as</a:t>
            </a:r>
          </a:p>
          <a:p>
            <a:r>
              <a:rPr lang="en-US" sz="1800" dirty="0"/>
              <a:t>part of Extreme Programming, is </a:t>
            </a:r>
            <a:r>
              <a:rPr lang="en-US" sz="1800" b="1" dirty="0"/>
              <a:t>based on user stories</a:t>
            </a:r>
            <a:r>
              <a:rPr lang="en-US" sz="1800" dirty="0"/>
              <a:t>. The </a:t>
            </a:r>
            <a:r>
              <a:rPr lang="en-US" sz="1800" b="1" dirty="0"/>
              <a:t>so-called planning </a:t>
            </a:r>
            <a:r>
              <a:rPr lang="en-US" sz="1800" b="1" dirty="0" smtClean="0"/>
              <a:t>game </a:t>
            </a:r>
            <a:r>
              <a:rPr lang="en-US" sz="1800" dirty="0" smtClean="0"/>
              <a:t>can </a:t>
            </a:r>
            <a:r>
              <a:rPr lang="en-US" sz="1800" dirty="0"/>
              <a:t>be used in both </a:t>
            </a:r>
            <a:r>
              <a:rPr lang="en-US" sz="1800" b="1" dirty="0"/>
              <a:t>r</a:t>
            </a:r>
            <a:r>
              <a:rPr lang="en-US" sz="1800" dirty="0"/>
              <a:t>elease planning and iteration </a:t>
            </a:r>
            <a:r>
              <a:rPr lang="en-US" sz="1800" dirty="0" smtClean="0"/>
              <a:t>planning.</a:t>
            </a:r>
          </a:p>
          <a:p>
            <a:endParaRPr lang="en-US" sz="1800" b="1" dirty="0" smtClean="0">
              <a:latin typeface="Times New Roman" panose="02020603050405020304" pitchFamily="18" charset="0"/>
              <a:cs typeface="Times New Roman" panose="02020603050405020304" pitchFamily="18" charset="0"/>
            </a:endParaRPr>
          </a:p>
          <a:p>
            <a:endParaRPr lang="en-US" sz="1800" b="1" dirty="0">
              <a:latin typeface="Times New Roman" panose="02020603050405020304" pitchFamily="18" charset="0"/>
              <a:cs typeface="Times New Roman" panose="02020603050405020304" pitchFamily="18" charset="0"/>
            </a:endParaRPr>
          </a:p>
          <a:p>
            <a:endParaRPr lang="en-US" sz="1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57767239"/>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52400"/>
            <a:ext cx="8229600" cy="5943600"/>
          </a:xfrm>
        </p:spPr>
        <p:txBody>
          <a:bodyPr>
            <a:normAutofit/>
          </a:bodyPr>
          <a:lstStyle/>
          <a:p>
            <a:r>
              <a:rPr lang="en-US" sz="1600" dirty="0">
                <a:latin typeface="Times New Roman" panose="02020603050405020304" pitchFamily="18" charset="0"/>
                <a:cs typeface="Times New Roman" panose="02020603050405020304" pitchFamily="18" charset="0"/>
              </a:rPr>
              <a:t>The basis of the planning game (Figure 23.8) is a set of user stories </a:t>
            </a:r>
            <a:r>
              <a:rPr lang="en-US" sz="1600" dirty="0" smtClean="0">
                <a:latin typeface="Times New Roman" panose="02020603050405020304" pitchFamily="18" charset="0"/>
                <a:cs typeface="Times New Roman" panose="02020603050405020304" pitchFamily="18" charset="0"/>
              </a:rPr>
              <a:t>that </a:t>
            </a:r>
            <a:r>
              <a:rPr lang="en-US" sz="1600" dirty="0">
                <a:latin typeface="Times New Roman" panose="02020603050405020304" pitchFamily="18" charset="0"/>
                <a:cs typeface="Times New Roman" panose="02020603050405020304" pitchFamily="18" charset="0"/>
              </a:rPr>
              <a:t>cover all of the functionality to be included in the final system. </a:t>
            </a:r>
            <a:endParaRPr lang="en-US" sz="1600" dirty="0" smtClean="0">
              <a:latin typeface="Times New Roman" panose="02020603050405020304" pitchFamily="18" charset="0"/>
              <a:cs typeface="Times New Roman" panose="02020603050405020304" pitchFamily="18" charset="0"/>
            </a:endParaRPr>
          </a:p>
          <a:p>
            <a:r>
              <a:rPr lang="en-US" sz="1600" dirty="0" smtClean="0">
                <a:latin typeface="Times New Roman" panose="02020603050405020304" pitchFamily="18" charset="0"/>
                <a:cs typeface="Times New Roman" panose="02020603050405020304" pitchFamily="18" charset="0"/>
              </a:rPr>
              <a:t>The development team </a:t>
            </a:r>
            <a:r>
              <a:rPr lang="en-US" sz="1600" dirty="0">
                <a:latin typeface="Times New Roman" panose="02020603050405020304" pitchFamily="18" charset="0"/>
                <a:cs typeface="Times New Roman" panose="02020603050405020304" pitchFamily="18" charset="0"/>
              </a:rPr>
              <a:t>and the software customer work together to develop these stories. The </a:t>
            </a:r>
            <a:r>
              <a:rPr lang="en-US" sz="1600" dirty="0" smtClean="0">
                <a:latin typeface="Times New Roman" panose="02020603050405020304" pitchFamily="18" charset="0"/>
                <a:cs typeface="Times New Roman" panose="02020603050405020304" pitchFamily="18" charset="0"/>
              </a:rPr>
              <a:t>team members </a:t>
            </a:r>
            <a:r>
              <a:rPr lang="en-US" sz="1600" b="1" dirty="0">
                <a:latin typeface="Times New Roman" panose="02020603050405020304" pitchFamily="18" charset="0"/>
                <a:cs typeface="Times New Roman" panose="02020603050405020304" pitchFamily="18" charset="0"/>
              </a:rPr>
              <a:t>read and discuss the stories </a:t>
            </a:r>
            <a:r>
              <a:rPr lang="en-US" sz="1600" dirty="0">
                <a:latin typeface="Times New Roman" panose="02020603050405020304" pitchFamily="18" charset="0"/>
                <a:cs typeface="Times New Roman" panose="02020603050405020304" pitchFamily="18" charset="0"/>
              </a:rPr>
              <a:t>and </a:t>
            </a:r>
            <a:r>
              <a:rPr lang="en-US" sz="1600" b="1" dirty="0">
                <a:latin typeface="Times New Roman" panose="02020603050405020304" pitchFamily="18" charset="0"/>
                <a:cs typeface="Times New Roman" panose="02020603050405020304" pitchFamily="18" charset="0"/>
              </a:rPr>
              <a:t>rank them based on the amount of time </a:t>
            </a:r>
            <a:r>
              <a:rPr lang="en-US" sz="1600" b="1" dirty="0" smtClean="0">
                <a:latin typeface="Times New Roman" panose="02020603050405020304" pitchFamily="18" charset="0"/>
                <a:cs typeface="Times New Roman" panose="02020603050405020304" pitchFamily="18" charset="0"/>
              </a:rPr>
              <a:t>they think </a:t>
            </a:r>
            <a:r>
              <a:rPr lang="en-US" sz="1600" b="1" dirty="0">
                <a:latin typeface="Times New Roman" panose="02020603050405020304" pitchFamily="18" charset="0"/>
                <a:cs typeface="Times New Roman" panose="02020603050405020304" pitchFamily="18" charset="0"/>
              </a:rPr>
              <a:t>it will take to implement the story</a:t>
            </a:r>
            <a:r>
              <a:rPr lang="en-US" sz="1600" dirty="0">
                <a:latin typeface="Times New Roman" panose="02020603050405020304" pitchFamily="18" charset="0"/>
                <a:cs typeface="Times New Roman" panose="02020603050405020304" pitchFamily="18" charset="0"/>
              </a:rPr>
              <a:t>. Some stories may be too large to </a:t>
            </a:r>
            <a:r>
              <a:rPr lang="en-US" sz="1600" dirty="0" smtClean="0">
                <a:latin typeface="Times New Roman" panose="02020603050405020304" pitchFamily="18" charset="0"/>
                <a:cs typeface="Times New Roman" panose="02020603050405020304" pitchFamily="18" charset="0"/>
              </a:rPr>
              <a:t>implement in </a:t>
            </a:r>
            <a:r>
              <a:rPr lang="en-US" sz="1600" dirty="0">
                <a:latin typeface="Times New Roman" panose="02020603050405020304" pitchFamily="18" charset="0"/>
                <a:cs typeface="Times New Roman" panose="02020603050405020304" pitchFamily="18" charset="0"/>
              </a:rPr>
              <a:t>a single iteration, and these are broken down into smaller stories</a:t>
            </a:r>
            <a:r>
              <a:rPr lang="en-US" sz="1600" dirty="0" smtClean="0">
                <a:latin typeface="Times New Roman" panose="02020603050405020304" pitchFamily="18" charset="0"/>
                <a:cs typeface="Times New Roman" panose="02020603050405020304" pitchFamily="18" charset="0"/>
              </a:rPr>
              <a:t>.</a:t>
            </a:r>
          </a:p>
          <a:p>
            <a:endParaRPr lang="en-US" sz="2100" b="1" dirty="0">
              <a:latin typeface="Times New Roman" panose="02020603050405020304" pitchFamily="18" charset="0"/>
              <a:cs typeface="Times New Roman" panose="02020603050405020304" pitchFamily="18" charset="0"/>
            </a:endParaRPr>
          </a:p>
          <a:p>
            <a:endParaRPr lang="en-US" sz="2100" b="1" dirty="0" smtClean="0">
              <a:latin typeface="Times New Roman" panose="02020603050405020304" pitchFamily="18" charset="0"/>
              <a:cs typeface="Times New Roman" panose="02020603050405020304" pitchFamily="18" charset="0"/>
            </a:endParaRPr>
          </a:p>
          <a:p>
            <a:endParaRPr lang="en-US" sz="2100" b="1" dirty="0">
              <a:latin typeface="Times New Roman" panose="02020603050405020304" pitchFamily="18" charset="0"/>
              <a:cs typeface="Times New Roman" panose="02020603050405020304" pitchFamily="18" charset="0"/>
            </a:endParaRPr>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9229" y="2209800"/>
            <a:ext cx="8077200" cy="2667000"/>
          </a:xfrm>
          <a:prstGeom prst="rect">
            <a:avLst/>
          </a:prstGeom>
        </p:spPr>
      </p:pic>
    </p:spTree>
    <p:extLst>
      <p:ext uri="{BB962C8B-B14F-4D97-AF65-F5344CB8AC3E}">
        <p14:creationId xmlns:p14="http://schemas.microsoft.com/office/powerpoint/2010/main" val="20740545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04800"/>
            <a:ext cx="8229600" cy="6553200"/>
          </a:xfrm>
        </p:spPr>
        <p:txBody>
          <a:bodyPr>
            <a:normAutofit/>
          </a:bodyPr>
          <a:lstStyle/>
          <a:p>
            <a:pPr algn="just"/>
            <a:r>
              <a:rPr lang="en-US" sz="2000" dirty="0">
                <a:latin typeface="Times New Roman" panose="02020603050405020304" pitchFamily="18" charset="0"/>
                <a:cs typeface="Times New Roman" panose="02020603050405020304" pitchFamily="18" charset="0"/>
              </a:rPr>
              <a:t>An outline of the process of risk management is presented in Figure 22.2. It</a:t>
            </a:r>
          </a:p>
          <a:p>
            <a:pPr algn="just"/>
            <a:r>
              <a:rPr lang="en-US" sz="2000" dirty="0">
                <a:latin typeface="Times New Roman" panose="02020603050405020304" pitchFamily="18" charset="0"/>
                <a:cs typeface="Times New Roman" panose="02020603050405020304" pitchFamily="18" charset="0"/>
              </a:rPr>
              <a:t>involves several stages:</a:t>
            </a:r>
          </a:p>
          <a:p>
            <a:pPr algn="just"/>
            <a:r>
              <a:rPr lang="en-US" sz="2000" dirty="0">
                <a:latin typeface="Times New Roman" panose="02020603050405020304" pitchFamily="18" charset="0"/>
                <a:cs typeface="Times New Roman" panose="02020603050405020304" pitchFamily="18" charset="0"/>
              </a:rPr>
              <a:t>1. </a:t>
            </a:r>
            <a:r>
              <a:rPr lang="en-US" sz="2000" i="1" dirty="0">
                <a:latin typeface="Times New Roman" panose="02020603050405020304" pitchFamily="18" charset="0"/>
                <a:cs typeface="Times New Roman" panose="02020603050405020304" pitchFamily="18" charset="0"/>
              </a:rPr>
              <a:t>Risk identification </a:t>
            </a:r>
            <a:r>
              <a:rPr lang="en-US" sz="2000" dirty="0">
                <a:latin typeface="Times New Roman" panose="02020603050405020304" pitchFamily="18" charset="0"/>
                <a:cs typeface="Times New Roman" panose="02020603050405020304" pitchFamily="18" charset="0"/>
              </a:rPr>
              <a:t>You should identify possible project, product, and business risks.</a:t>
            </a:r>
          </a:p>
          <a:p>
            <a:pPr algn="just"/>
            <a:r>
              <a:rPr lang="en-US" sz="2000" dirty="0">
                <a:latin typeface="Times New Roman" panose="02020603050405020304" pitchFamily="18" charset="0"/>
                <a:cs typeface="Times New Roman" panose="02020603050405020304" pitchFamily="18" charset="0"/>
              </a:rPr>
              <a:t>2. </a:t>
            </a:r>
            <a:r>
              <a:rPr lang="en-US" sz="2000" i="1" dirty="0">
                <a:latin typeface="Times New Roman" panose="02020603050405020304" pitchFamily="18" charset="0"/>
                <a:cs typeface="Times New Roman" panose="02020603050405020304" pitchFamily="18" charset="0"/>
              </a:rPr>
              <a:t>Risk analysis </a:t>
            </a:r>
            <a:r>
              <a:rPr lang="en-US" sz="2000" dirty="0">
                <a:latin typeface="Times New Roman" panose="02020603050405020304" pitchFamily="18" charset="0"/>
                <a:cs typeface="Times New Roman" panose="02020603050405020304" pitchFamily="18" charset="0"/>
              </a:rPr>
              <a:t>You should assess the likelihood and consequences of these risks.</a:t>
            </a:r>
          </a:p>
          <a:p>
            <a:pPr algn="just"/>
            <a:r>
              <a:rPr lang="en-US" sz="2000" dirty="0">
                <a:latin typeface="Times New Roman" panose="02020603050405020304" pitchFamily="18" charset="0"/>
                <a:cs typeface="Times New Roman" panose="02020603050405020304" pitchFamily="18" charset="0"/>
              </a:rPr>
              <a:t>3. </a:t>
            </a:r>
            <a:r>
              <a:rPr lang="en-US" sz="2000" i="1" dirty="0">
                <a:latin typeface="Times New Roman" panose="02020603050405020304" pitchFamily="18" charset="0"/>
                <a:cs typeface="Times New Roman" panose="02020603050405020304" pitchFamily="18" charset="0"/>
              </a:rPr>
              <a:t>Risk planning </a:t>
            </a:r>
            <a:r>
              <a:rPr lang="en-US" sz="2000" dirty="0">
                <a:latin typeface="Times New Roman" panose="02020603050405020304" pitchFamily="18" charset="0"/>
                <a:cs typeface="Times New Roman" panose="02020603050405020304" pitchFamily="18" charset="0"/>
              </a:rPr>
              <a:t>You should make plans to address the risk, either by avoiding it </a:t>
            </a:r>
            <a:r>
              <a:rPr lang="en-US" sz="2000" dirty="0" smtClean="0">
                <a:latin typeface="Times New Roman" panose="02020603050405020304" pitchFamily="18" charset="0"/>
                <a:cs typeface="Times New Roman" panose="02020603050405020304" pitchFamily="18" charset="0"/>
              </a:rPr>
              <a:t>or by </a:t>
            </a:r>
            <a:r>
              <a:rPr lang="en-US" sz="2000" dirty="0">
                <a:latin typeface="Times New Roman" panose="02020603050405020304" pitchFamily="18" charset="0"/>
                <a:cs typeface="Times New Roman" panose="02020603050405020304" pitchFamily="18" charset="0"/>
              </a:rPr>
              <a:t>minimizing its effects on the project.</a:t>
            </a:r>
          </a:p>
          <a:p>
            <a:pPr algn="just"/>
            <a:r>
              <a:rPr lang="en-US" sz="2000" dirty="0">
                <a:latin typeface="Times New Roman" panose="02020603050405020304" pitchFamily="18" charset="0"/>
                <a:cs typeface="Times New Roman" panose="02020603050405020304" pitchFamily="18" charset="0"/>
              </a:rPr>
              <a:t>4. </a:t>
            </a:r>
            <a:r>
              <a:rPr lang="en-US" sz="2000" i="1" dirty="0">
                <a:latin typeface="Times New Roman" panose="02020603050405020304" pitchFamily="18" charset="0"/>
                <a:cs typeface="Times New Roman" panose="02020603050405020304" pitchFamily="18" charset="0"/>
              </a:rPr>
              <a:t>Risk monitoring </a:t>
            </a:r>
            <a:r>
              <a:rPr lang="en-US" sz="2000" dirty="0">
                <a:latin typeface="Times New Roman" panose="02020603050405020304" pitchFamily="18" charset="0"/>
                <a:cs typeface="Times New Roman" panose="02020603050405020304" pitchFamily="18" charset="0"/>
              </a:rPr>
              <a:t>You should regularly assess the risk and your plans for </a:t>
            </a:r>
            <a:r>
              <a:rPr lang="en-US" sz="2000" dirty="0" smtClean="0">
                <a:latin typeface="Times New Roman" panose="02020603050405020304" pitchFamily="18" charset="0"/>
                <a:cs typeface="Times New Roman" panose="02020603050405020304" pitchFamily="18" charset="0"/>
              </a:rPr>
              <a:t>risk mitigation </a:t>
            </a:r>
            <a:r>
              <a:rPr lang="en-US" sz="2000" dirty="0">
                <a:latin typeface="Times New Roman" panose="02020603050405020304" pitchFamily="18" charset="0"/>
                <a:cs typeface="Times New Roman" panose="02020603050405020304" pitchFamily="18" charset="0"/>
              </a:rPr>
              <a:t>and revise these plans when you learn more about the risk.</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3400" y="3886200"/>
            <a:ext cx="8382000" cy="1676400"/>
          </a:xfrm>
          <a:prstGeom prst="rect">
            <a:avLst/>
          </a:prstGeom>
        </p:spPr>
      </p:pic>
    </p:spTree>
    <p:extLst>
      <p:ext uri="{BB962C8B-B14F-4D97-AF65-F5344CB8AC3E}">
        <p14:creationId xmlns:p14="http://schemas.microsoft.com/office/powerpoint/2010/main" val="82383374"/>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r>
              <a:rPr lang="en-US" sz="1800" dirty="0">
                <a:latin typeface="Times New Roman" panose="02020603050405020304" pitchFamily="18" charset="0"/>
                <a:cs typeface="Times New Roman" panose="02020603050405020304" pitchFamily="18" charset="0"/>
              </a:rPr>
              <a:t>Once the stories have been estimated, the relative effort is </a:t>
            </a:r>
            <a:r>
              <a:rPr lang="en-US" sz="1800" b="1" dirty="0">
                <a:latin typeface="Times New Roman" panose="02020603050405020304" pitchFamily="18" charset="0"/>
                <a:cs typeface="Times New Roman" panose="02020603050405020304" pitchFamily="18" charset="0"/>
              </a:rPr>
              <a:t>translated into the first</a:t>
            </a:r>
          </a:p>
          <a:p>
            <a:pPr algn="just"/>
            <a:r>
              <a:rPr lang="en-US" sz="1600" b="1" dirty="0">
                <a:latin typeface="Times New Roman" panose="02020603050405020304" pitchFamily="18" charset="0"/>
                <a:cs typeface="Times New Roman" panose="02020603050405020304" pitchFamily="18" charset="0"/>
              </a:rPr>
              <a:t>estimate of the total effort required by using the idea of “velocity.</a:t>
            </a:r>
            <a:r>
              <a:rPr lang="en-US" sz="1600" dirty="0">
                <a:latin typeface="Times New Roman" panose="02020603050405020304" pitchFamily="18" charset="0"/>
                <a:cs typeface="Times New Roman" panose="02020603050405020304" pitchFamily="18" charset="0"/>
              </a:rPr>
              <a:t>” </a:t>
            </a:r>
            <a:endParaRPr lang="en-US" sz="1600"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en-US" sz="1600" b="1" dirty="0" smtClean="0">
                <a:latin typeface="Times New Roman" panose="02020603050405020304" pitchFamily="18" charset="0"/>
                <a:cs typeface="Times New Roman" panose="02020603050405020304" pitchFamily="18" charset="0"/>
              </a:rPr>
              <a:t>Velocity</a:t>
            </a:r>
            <a:r>
              <a:rPr lang="en-US" sz="1600" dirty="0" smtClean="0">
                <a:latin typeface="Times New Roman" panose="02020603050405020304" pitchFamily="18" charset="0"/>
                <a:cs typeface="Times New Roman" panose="02020603050405020304" pitchFamily="18" charset="0"/>
              </a:rPr>
              <a:t> is </a:t>
            </a:r>
            <a:r>
              <a:rPr lang="en-US" sz="1600" b="1" dirty="0" smtClean="0">
                <a:latin typeface="Times New Roman" panose="02020603050405020304" pitchFamily="18" charset="0"/>
                <a:cs typeface="Times New Roman" panose="02020603050405020304" pitchFamily="18" charset="0"/>
              </a:rPr>
              <a:t>the number </a:t>
            </a:r>
            <a:r>
              <a:rPr lang="en-US" sz="1600" b="1" dirty="0">
                <a:latin typeface="Times New Roman" panose="02020603050405020304" pitchFamily="18" charset="0"/>
                <a:cs typeface="Times New Roman" panose="02020603050405020304" pitchFamily="18" charset="0"/>
              </a:rPr>
              <a:t>of effort points implemented by the team, per day.</a:t>
            </a:r>
            <a:r>
              <a:rPr lang="en-US" sz="1600" dirty="0">
                <a:latin typeface="Times New Roman" panose="02020603050405020304" pitchFamily="18" charset="0"/>
                <a:cs typeface="Times New Roman" panose="02020603050405020304" pitchFamily="18" charset="0"/>
              </a:rPr>
              <a:t> </a:t>
            </a:r>
            <a:endParaRPr lang="en-US" sz="1600"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en-US" sz="1600" dirty="0" smtClean="0">
                <a:latin typeface="Times New Roman" panose="02020603050405020304" pitchFamily="18" charset="0"/>
                <a:cs typeface="Times New Roman" panose="02020603050405020304" pitchFamily="18" charset="0"/>
              </a:rPr>
              <a:t>This </a:t>
            </a:r>
            <a:r>
              <a:rPr lang="en-US" sz="1600" dirty="0">
                <a:latin typeface="Times New Roman" panose="02020603050405020304" pitchFamily="18" charset="0"/>
                <a:cs typeface="Times New Roman" panose="02020603050405020304" pitchFamily="18" charset="0"/>
              </a:rPr>
              <a:t>can be </a:t>
            </a:r>
            <a:r>
              <a:rPr lang="en-US" sz="1600" dirty="0" smtClean="0">
                <a:latin typeface="Times New Roman" panose="02020603050405020304" pitchFamily="18" charset="0"/>
                <a:cs typeface="Times New Roman" panose="02020603050405020304" pitchFamily="18" charset="0"/>
              </a:rPr>
              <a:t>estimated </a:t>
            </a:r>
          </a:p>
          <a:p>
            <a:pPr lvl="1" algn="just">
              <a:buFont typeface="Wingdings" panose="05000000000000000000" pitchFamily="2" charset="2"/>
              <a:buChar char="Ø"/>
            </a:pPr>
            <a:r>
              <a:rPr lang="en-US" sz="1600" dirty="0" smtClean="0">
                <a:latin typeface="Times New Roman" panose="02020603050405020304" pitchFamily="18" charset="0"/>
                <a:cs typeface="Times New Roman" panose="02020603050405020304" pitchFamily="18" charset="0"/>
              </a:rPr>
              <a:t>either </a:t>
            </a:r>
            <a:r>
              <a:rPr lang="en-US" sz="1600" b="1" dirty="0">
                <a:latin typeface="Times New Roman" panose="02020603050405020304" pitchFamily="18" charset="0"/>
                <a:cs typeface="Times New Roman" panose="02020603050405020304" pitchFamily="18" charset="0"/>
              </a:rPr>
              <a:t>from previous experience </a:t>
            </a:r>
            <a:endParaRPr lang="en-US" sz="1600" b="1" dirty="0" smtClean="0">
              <a:latin typeface="Times New Roman" panose="02020603050405020304" pitchFamily="18" charset="0"/>
              <a:cs typeface="Times New Roman" panose="02020603050405020304" pitchFamily="18" charset="0"/>
            </a:endParaRPr>
          </a:p>
          <a:p>
            <a:pPr marL="457200" lvl="1" indent="0" algn="just">
              <a:buNone/>
            </a:pPr>
            <a:r>
              <a:rPr lang="en-US" sz="1600" dirty="0" smtClean="0">
                <a:latin typeface="Times New Roman" panose="02020603050405020304" pitchFamily="18" charset="0"/>
                <a:cs typeface="Times New Roman" panose="02020603050405020304" pitchFamily="18" charset="0"/>
              </a:rPr>
              <a:t>or </a:t>
            </a:r>
          </a:p>
          <a:p>
            <a:pPr lvl="1" algn="just">
              <a:buFont typeface="Wingdings" panose="05000000000000000000" pitchFamily="2" charset="2"/>
              <a:buChar char="Ø"/>
            </a:pPr>
            <a:r>
              <a:rPr lang="en-US" sz="1600" dirty="0" smtClean="0">
                <a:latin typeface="Times New Roman" panose="02020603050405020304" pitchFamily="18" charset="0"/>
                <a:cs typeface="Times New Roman" panose="02020603050405020304" pitchFamily="18" charset="0"/>
              </a:rPr>
              <a:t>by </a:t>
            </a:r>
            <a:r>
              <a:rPr lang="en-US" sz="1600" b="1" dirty="0">
                <a:latin typeface="Times New Roman" panose="02020603050405020304" pitchFamily="18" charset="0"/>
                <a:cs typeface="Times New Roman" panose="02020603050405020304" pitchFamily="18" charset="0"/>
              </a:rPr>
              <a:t>developing one or two stories t</a:t>
            </a:r>
            <a:r>
              <a:rPr lang="en-US" sz="1600" dirty="0">
                <a:latin typeface="Times New Roman" panose="02020603050405020304" pitchFamily="18" charset="0"/>
                <a:cs typeface="Times New Roman" panose="02020603050405020304" pitchFamily="18" charset="0"/>
              </a:rPr>
              <a:t>o see </a:t>
            </a:r>
            <a:r>
              <a:rPr lang="en-US" sz="1600" dirty="0" smtClean="0">
                <a:latin typeface="Times New Roman" panose="02020603050405020304" pitchFamily="18" charset="0"/>
                <a:cs typeface="Times New Roman" panose="02020603050405020304" pitchFamily="18" charset="0"/>
              </a:rPr>
              <a:t>how much </a:t>
            </a:r>
            <a:r>
              <a:rPr lang="en-US" sz="1600" dirty="0">
                <a:latin typeface="Times New Roman" panose="02020603050405020304" pitchFamily="18" charset="0"/>
                <a:cs typeface="Times New Roman" panose="02020603050405020304" pitchFamily="18" charset="0"/>
              </a:rPr>
              <a:t>time is required. </a:t>
            </a:r>
            <a:endParaRPr lang="en-US" sz="1600"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en-US" sz="1600" dirty="0" smtClean="0">
                <a:latin typeface="Times New Roman" panose="02020603050405020304" pitchFamily="18" charset="0"/>
                <a:cs typeface="Times New Roman" panose="02020603050405020304" pitchFamily="18" charset="0"/>
              </a:rPr>
              <a:t>The </a:t>
            </a:r>
            <a:r>
              <a:rPr lang="en-US" sz="1600" dirty="0">
                <a:latin typeface="Times New Roman" panose="02020603050405020304" pitchFamily="18" charset="0"/>
                <a:cs typeface="Times New Roman" panose="02020603050405020304" pitchFamily="18" charset="0"/>
              </a:rPr>
              <a:t>velocity estimate is approximate but is refined during the</a:t>
            </a:r>
          </a:p>
          <a:p>
            <a:pPr marL="0" indent="0" algn="just">
              <a:buNone/>
            </a:pPr>
            <a:r>
              <a:rPr lang="en-US" sz="1600" dirty="0">
                <a:latin typeface="Times New Roman" panose="02020603050405020304" pitchFamily="18" charset="0"/>
                <a:cs typeface="Times New Roman" panose="02020603050405020304" pitchFamily="18" charset="0"/>
              </a:rPr>
              <a:t>development process. Once you have a velocity estimate, you can calculate the total</a:t>
            </a:r>
          </a:p>
          <a:p>
            <a:pPr marL="0" indent="0" algn="just">
              <a:buNone/>
            </a:pPr>
            <a:r>
              <a:rPr lang="en-US" sz="1600" dirty="0">
                <a:latin typeface="Times New Roman" panose="02020603050405020304" pitchFamily="18" charset="0"/>
                <a:cs typeface="Times New Roman" panose="02020603050405020304" pitchFamily="18" charset="0"/>
              </a:rPr>
              <a:t>effort in person-days to implement the system</a:t>
            </a:r>
            <a:r>
              <a:rPr lang="en-US" sz="1600" dirty="0" smtClean="0">
                <a:latin typeface="Times New Roman" panose="02020603050405020304" pitchFamily="18" charset="0"/>
                <a:cs typeface="Times New Roman" panose="02020603050405020304" pitchFamily="18" charset="0"/>
              </a:rPr>
              <a:t>.</a:t>
            </a:r>
            <a:endParaRPr lang="en-US"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90603170"/>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algn="just">
              <a:buFont typeface="Wingdings" panose="05000000000000000000" pitchFamily="2" charset="2"/>
              <a:buChar char="Ø"/>
            </a:pPr>
            <a:r>
              <a:rPr lang="en-US" sz="1600" b="1" dirty="0">
                <a:latin typeface="Times New Roman" panose="02020603050405020304" pitchFamily="18" charset="0"/>
                <a:cs typeface="Times New Roman" panose="02020603050405020304" pitchFamily="18" charset="0"/>
              </a:rPr>
              <a:t>Iteration planning </a:t>
            </a:r>
            <a:r>
              <a:rPr lang="en-US" sz="1600" dirty="0">
                <a:latin typeface="Times New Roman" panose="02020603050405020304" pitchFamily="18" charset="0"/>
                <a:cs typeface="Times New Roman" panose="02020603050405020304" pitchFamily="18" charset="0"/>
              </a:rPr>
              <a:t>is the </a:t>
            </a:r>
            <a:r>
              <a:rPr lang="en-US" sz="1600" b="1" dirty="0">
                <a:latin typeface="Times New Roman" panose="02020603050405020304" pitchFamily="18" charset="0"/>
                <a:cs typeface="Times New Roman" panose="02020603050405020304" pitchFamily="18" charset="0"/>
              </a:rPr>
              <a:t>first stage in developing a deliverable system </a:t>
            </a:r>
            <a:r>
              <a:rPr lang="en-US" sz="1600" b="1" dirty="0" smtClean="0">
                <a:latin typeface="Times New Roman" panose="02020603050405020304" pitchFamily="18" charset="0"/>
                <a:cs typeface="Times New Roman" panose="02020603050405020304" pitchFamily="18" charset="0"/>
              </a:rPr>
              <a:t>increment.</a:t>
            </a:r>
          </a:p>
          <a:p>
            <a:pPr algn="just">
              <a:buFont typeface="Wingdings" panose="05000000000000000000" pitchFamily="2" charset="2"/>
              <a:buChar char="Ø"/>
            </a:pPr>
            <a:endParaRPr lang="en-US" sz="1600"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en-US" sz="1600" b="1" dirty="0" smtClean="0">
                <a:latin typeface="Times New Roman" panose="02020603050405020304" pitchFamily="18" charset="0"/>
                <a:cs typeface="Times New Roman" panose="02020603050405020304" pitchFamily="18" charset="0"/>
              </a:rPr>
              <a:t>Stories </a:t>
            </a:r>
            <a:r>
              <a:rPr lang="en-US" sz="1600" b="1" dirty="0">
                <a:latin typeface="Times New Roman" panose="02020603050405020304" pitchFamily="18" charset="0"/>
                <a:cs typeface="Times New Roman" panose="02020603050405020304" pitchFamily="18" charset="0"/>
              </a:rPr>
              <a:t>to be implemented during that iteration </a:t>
            </a:r>
            <a:r>
              <a:rPr lang="en-US" sz="1600" dirty="0">
                <a:latin typeface="Times New Roman" panose="02020603050405020304" pitchFamily="18" charset="0"/>
                <a:cs typeface="Times New Roman" panose="02020603050405020304" pitchFamily="18" charset="0"/>
              </a:rPr>
              <a:t>are </a:t>
            </a:r>
            <a:r>
              <a:rPr lang="en-US" sz="1600" dirty="0" smtClean="0">
                <a:latin typeface="Times New Roman" panose="02020603050405020304" pitchFamily="18" charset="0"/>
                <a:cs typeface="Times New Roman" panose="02020603050405020304" pitchFamily="18" charset="0"/>
              </a:rPr>
              <a:t>chosen,</a:t>
            </a:r>
          </a:p>
          <a:p>
            <a:pPr algn="just">
              <a:buFont typeface="Wingdings" panose="05000000000000000000" pitchFamily="2" charset="2"/>
              <a:buChar char="Ø"/>
            </a:pPr>
            <a:endParaRPr lang="en-US" sz="1600" dirty="0">
              <a:latin typeface="Times New Roman" panose="02020603050405020304" pitchFamily="18" charset="0"/>
              <a:cs typeface="Times New Roman" panose="02020603050405020304" pitchFamily="18" charset="0"/>
            </a:endParaRPr>
          </a:p>
          <a:p>
            <a:pPr lvl="1" algn="just">
              <a:buFont typeface="Wingdings" panose="05000000000000000000" pitchFamily="2" charset="2"/>
              <a:buChar char="Ø"/>
            </a:pPr>
            <a:r>
              <a:rPr lang="en-US" sz="1200" dirty="0" smtClean="0">
                <a:latin typeface="Times New Roman" panose="02020603050405020304" pitchFamily="18" charset="0"/>
                <a:cs typeface="Times New Roman" panose="02020603050405020304" pitchFamily="18" charset="0"/>
              </a:rPr>
              <a:t>`</a:t>
            </a:r>
            <a:r>
              <a:rPr lang="en-US" sz="1600" b="1" dirty="0">
                <a:latin typeface="Times New Roman" panose="02020603050405020304" pitchFamily="18" charset="0"/>
                <a:cs typeface="Times New Roman" panose="02020603050405020304" pitchFamily="18" charset="0"/>
              </a:rPr>
              <a:t>with the number of </a:t>
            </a:r>
            <a:r>
              <a:rPr lang="en-US" sz="1600" b="1" dirty="0" smtClean="0">
                <a:latin typeface="Times New Roman" panose="02020603050405020304" pitchFamily="18" charset="0"/>
                <a:cs typeface="Times New Roman" panose="02020603050405020304" pitchFamily="18" charset="0"/>
              </a:rPr>
              <a:t>stories reflecting the time to deliver an workable system (usually 2 or 3 weeks) </a:t>
            </a:r>
          </a:p>
          <a:p>
            <a:pPr lvl="1" algn="just">
              <a:buFont typeface="Wingdings" panose="05000000000000000000" pitchFamily="2" charset="2"/>
              <a:buChar char="Ø"/>
            </a:pPr>
            <a:r>
              <a:rPr lang="en-US" sz="1600" b="1" dirty="0" smtClean="0">
                <a:latin typeface="Times New Roman" panose="02020603050405020304" pitchFamily="18" charset="0"/>
                <a:cs typeface="Times New Roman" panose="02020603050405020304" pitchFamily="18" charset="0"/>
              </a:rPr>
              <a:t>the team’s velocity</a:t>
            </a:r>
            <a:r>
              <a:rPr lang="en-US" sz="1600" b="1" dirty="0">
                <a:latin typeface="Times New Roman" panose="02020603050405020304" pitchFamily="18" charset="0"/>
                <a:cs typeface="Times New Roman" panose="02020603050405020304" pitchFamily="18" charset="0"/>
              </a:rPr>
              <a:t>. </a:t>
            </a:r>
          </a:p>
          <a:p>
            <a:pPr algn="just">
              <a:buFont typeface="Wingdings" panose="05000000000000000000" pitchFamily="2" charset="2"/>
              <a:buChar char="Ø"/>
            </a:pPr>
            <a:r>
              <a:rPr lang="en-US" sz="1600" dirty="0" smtClean="0">
                <a:latin typeface="Times New Roman" panose="02020603050405020304" pitchFamily="18" charset="0"/>
                <a:cs typeface="Times New Roman" panose="02020603050405020304" pitchFamily="18" charset="0"/>
              </a:rPr>
              <a:t>When </a:t>
            </a:r>
            <a:r>
              <a:rPr lang="en-US" sz="1600" b="1" dirty="0">
                <a:latin typeface="Times New Roman" panose="02020603050405020304" pitchFamily="18" charset="0"/>
                <a:cs typeface="Times New Roman" panose="02020603050405020304" pitchFamily="18" charset="0"/>
              </a:rPr>
              <a:t>the delivery date is reached, </a:t>
            </a:r>
            <a:r>
              <a:rPr lang="en-US" sz="1600" dirty="0">
                <a:latin typeface="Times New Roman" panose="02020603050405020304" pitchFamily="18" charset="0"/>
                <a:cs typeface="Times New Roman" panose="02020603050405020304" pitchFamily="18" charset="0"/>
              </a:rPr>
              <a:t>the </a:t>
            </a:r>
            <a:r>
              <a:rPr lang="en-US" sz="1600" b="1" dirty="0">
                <a:latin typeface="Times New Roman" panose="02020603050405020304" pitchFamily="18" charset="0"/>
                <a:cs typeface="Times New Roman" panose="02020603050405020304" pitchFamily="18" charset="0"/>
              </a:rPr>
              <a:t>development iteration is complete</a:t>
            </a:r>
            <a:r>
              <a:rPr lang="en-US" sz="1600" dirty="0">
                <a:latin typeface="Times New Roman" panose="02020603050405020304" pitchFamily="18" charset="0"/>
                <a:cs typeface="Times New Roman" panose="02020603050405020304" pitchFamily="18" charset="0"/>
              </a:rPr>
              <a:t>,</a:t>
            </a:r>
          </a:p>
          <a:p>
            <a:pPr marL="0" indent="0" algn="just">
              <a:buNone/>
            </a:pPr>
            <a:r>
              <a:rPr lang="en-US" sz="1600" dirty="0">
                <a:latin typeface="Times New Roman" panose="02020603050405020304" pitchFamily="18" charset="0"/>
                <a:cs typeface="Times New Roman" panose="02020603050405020304" pitchFamily="18" charset="0"/>
              </a:rPr>
              <a:t>even if all of the stories have not been implemented. The team considers the stories</a:t>
            </a:r>
          </a:p>
          <a:p>
            <a:pPr marL="0" indent="0" algn="just">
              <a:buNone/>
            </a:pPr>
            <a:r>
              <a:rPr lang="en-US" sz="1600" dirty="0">
                <a:latin typeface="Times New Roman" panose="02020603050405020304" pitchFamily="18" charset="0"/>
                <a:cs typeface="Times New Roman" panose="02020603050405020304" pitchFamily="18" charset="0"/>
              </a:rPr>
              <a:t>that have been implemented and adds up their effort points. The velocity can then be</a:t>
            </a:r>
          </a:p>
          <a:p>
            <a:pPr marL="0" indent="0" algn="just">
              <a:buNone/>
            </a:pPr>
            <a:r>
              <a:rPr lang="en-US" sz="1600" dirty="0">
                <a:latin typeface="Times New Roman" panose="02020603050405020304" pitchFamily="18" charset="0"/>
                <a:cs typeface="Times New Roman" panose="02020603050405020304" pitchFamily="18" charset="0"/>
              </a:rPr>
              <a:t>recalculated, and this measure is used in planning the next version of the system</a:t>
            </a:r>
            <a:r>
              <a:rPr lang="en-US" sz="1600" dirty="0" smtClean="0">
                <a:latin typeface="Times New Roman" panose="02020603050405020304" pitchFamily="18" charset="0"/>
                <a:cs typeface="Times New Roman" panose="02020603050405020304" pitchFamily="18" charset="0"/>
              </a:rPr>
              <a:t>.</a:t>
            </a:r>
            <a:endParaRPr lang="en-US"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69655333"/>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r>
              <a:rPr lang="en-US" sz="1600" dirty="0">
                <a:latin typeface="Times New Roman" panose="02020603050405020304" pitchFamily="18" charset="0"/>
                <a:cs typeface="Times New Roman" panose="02020603050405020304" pitchFamily="18" charset="0"/>
              </a:rPr>
              <a:t>At the start of each development iteration, there is </a:t>
            </a:r>
            <a:r>
              <a:rPr lang="en-US" sz="1600" b="1" dirty="0">
                <a:latin typeface="Times New Roman" panose="02020603050405020304" pitchFamily="18" charset="0"/>
                <a:cs typeface="Times New Roman" panose="02020603050405020304" pitchFamily="18" charset="0"/>
              </a:rPr>
              <a:t>a task planning </a:t>
            </a:r>
            <a:r>
              <a:rPr lang="en-US" sz="1600" dirty="0">
                <a:latin typeface="Times New Roman" panose="02020603050405020304" pitchFamily="18" charset="0"/>
                <a:cs typeface="Times New Roman" panose="02020603050405020304" pitchFamily="18" charset="0"/>
              </a:rPr>
              <a:t>stage where the</a:t>
            </a:r>
          </a:p>
          <a:p>
            <a:r>
              <a:rPr lang="en-US" sz="1600" b="1" dirty="0">
                <a:latin typeface="Times New Roman" panose="02020603050405020304" pitchFamily="18" charset="0"/>
                <a:cs typeface="Times New Roman" panose="02020603050405020304" pitchFamily="18" charset="0"/>
              </a:rPr>
              <a:t>developers break down stories into development tasks. </a:t>
            </a:r>
            <a:r>
              <a:rPr lang="en-US" sz="1600" dirty="0">
                <a:latin typeface="Times New Roman" panose="02020603050405020304" pitchFamily="18" charset="0"/>
                <a:cs typeface="Times New Roman" panose="02020603050405020304" pitchFamily="18" charset="0"/>
              </a:rPr>
              <a:t>A development task should</a:t>
            </a:r>
          </a:p>
          <a:p>
            <a:r>
              <a:rPr lang="en-US" sz="1600" b="1" dirty="0">
                <a:latin typeface="Times New Roman" panose="02020603050405020304" pitchFamily="18" charset="0"/>
                <a:cs typeface="Times New Roman" panose="02020603050405020304" pitchFamily="18" charset="0"/>
              </a:rPr>
              <a:t>take 4–16 hours</a:t>
            </a:r>
            <a:r>
              <a:rPr lang="en-US" sz="1600" dirty="0">
                <a:latin typeface="Times New Roman" panose="02020603050405020304" pitchFamily="18" charset="0"/>
                <a:cs typeface="Times New Roman" panose="02020603050405020304" pitchFamily="18" charset="0"/>
              </a:rPr>
              <a:t>. </a:t>
            </a:r>
            <a:endParaRPr lang="en-US" sz="1600" dirty="0" smtClean="0">
              <a:latin typeface="Times New Roman" panose="02020603050405020304" pitchFamily="18" charset="0"/>
              <a:cs typeface="Times New Roman" panose="02020603050405020304" pitchFamily="18" charset="0"/>
            </a:endParaRPr>
          </a:p>
          <a:p>
            <a:r>
              <a:rPr lang="en-US" sz="1600" dirty="0" smtClean="0">
                <a:latin typeface="Times New Roman" panose="02020603050405020304" pitchFamily="18" charset="0"/>
                <a:cs typeface="Times New Roman" panose="02020603050405020304" pitchFamily="18" charset="0"/>
              </a:rPr>
              <a:t>All </a:t>
            </a:r>
            <a:r>
              <a:rPr lang="en-US" sz="1600" dirty="0">
                <a:latin typeface="Times New Roman" panose="02020603050405020304" pitchFamily="18" charset="0"/>
                <a:cs typeface="Times New Roman" panose="02020603050405020304" pitchFamily="18" charset="0"/>
              </a:rPr>
              <a:t>of the tasks that must be completed to implement all of the stories</a:t>
            </a:r>
          </a:p>
          <a:p>
            <a:r>
              <a:rPr lang="en-US" sz="1600" dirty="0">
                <a:latin typeface="Times New Roman" panose="02020603050405020304" pitchFamily="18" charset="0"/>
                <a:cs typeface="Times New Roman" panose="02020603050405020304" pitchFamily="18" charset="0"/>
              </a:rPr>
              <a:t>in that iteration are listed. The individual developers then sign up for the specific</a:t>
            </a:r>
          </a:p>
          <a:p>
            <a:r>
              <a:rPr lang="en-US" sz="1600" dirty="0">
                <a:latin typeface="Times New Roman" panose="02020603050405020304" pitchFamily="18" charset="0"/>
                <a:cs typeface="Times New Roman" panose="02020603050405020304" pitchFamily="18" charset="0"/>
              </a:rPr>
              <a:t>tasks that they will implement. Each developer knows their individual velocity and</a:t>
            </a:r>
          </a:p>
          <a:p>
            <a:r>
              <a:rPr lang="en-US" sz="1600" dirty="0">
                <a:latin typeface="Times New Roman" panose="02020603050405020304" pitchFamily="18" charset="0"/>
                <a:cs typeface="Times New Roman" panose="02020603050405020304" pitchFamily="18" charset="0"/>
              </a:rPr>
              <a:t>so should not sign up for more tasks than they can implement in the time allotted.</a:t>
            </a:r>
          </a:p>
          <a:p>
            <a:r>
              <a:rPr lang="en-US" sz="1600" dirty="0">
                <a:latin typeface="Times New Roman" panose="02020603050405020304" pitchFamily="18" charset="0"/>
                <a:cs typeface="Times New Roman" panose="02020603050405020304" pitchFamily="18" charset="0"/>
              </a:rPr>
              <a:t>This approach to task allocation has </a:t>
            </a:r>
            <a:r>
              <a:rPr lang="en-US" sz="1600" b="1" dirty="0">
                <a:latin typeface="Times New Roman" panose="02020603050405020304" pitchFamily="18" charset="0"/>
                <a:cs typeface="Times New Roman" panose="02020603050405020304" pitchFamily="18" charset="0"/>
              </a:rPr>
              <a:t>two important benefits</a:t>
            </a:r>
            <a:r>
              <a:rPr lang="en-US" sz="1600" dirty="0">
                <a:latin typeface="Times New Roman" panose="02020603050405020304" pitchFamily="18" charset="0"/>
                <a:cs typeface="Times New Roman" panose="02020603050405020304" pitchFamily="18" charset="0"/>
              </a:rPr>
              <a:t>:</a:t>
            </a:r>
          </a:p>
          <a:p>
            <a:pPr marL="0" indent="0">
              <a:buNone/>
            </a:pPr>
            <a:r>
              <a:rPr lang="en-US" sz="1600" dirty="0">
                <a:latin typeface="Times New Roman" panose="02020603050405020304" pitchFamily="18" charset="0"/>
                <a:cs typeface="Times New Roman" panose="02020603050405020304" pitchFamily="18" charset="0"/>
              </a:rPr>
              <a:t>1. The whole team gets an overview of the tasks to be completed in an </a:t>
            </a:r>
            <a:r>
              <a:rPr lang="en-US" sz="1600" dirty="0" err="1" smtClean="0">
                <a:latin typeface="Times New Roman" panose="02020603050405020304" pitchFamily="18" charset="0"/>
                <a:cs typeface="Times New Roman" panose="02020603050405020304" pitchFamily="18" charset="0"/>
              </a:rPr>
              <a:t>iteration.They</a:t>
            </a:r>
            <a:r>
              <a:rPr lang="en-US" sz="1600" dirty="0" smtClean="0">
                <a:latin typeface="Times New Roman" panose="02020603050405020304" pitchFamily="18" charset="0"/>
                <a:cs typeface="Times New Roman" panose="02020603050405020304" pitchFamily="18" charset="0"/>
              </a:rPr>
              <a:t> </a:t>
            </a:r>
            <a:r>
              <a:rPr lang="en-US" sz="1600" dirty="0">
                <a:latin typeface="Times New Roman" panose="02020603050405020304" pitchFamily="18" charset="0"/>
                <a:cs typeface="Times New Roman" panose="02020603050405020304" pitchFamily="18" charset="0"/>
              </a:rPr>
              <a:t>therefore have an understanding of what other team members are doing</a:t>
            </a:r>
          </a:p>
          <a:p>
            <a:pPr marL="0" indent="0">
              <a:buNone/>
            </a:pPr>
            <a:r>
              <a:rPr lang="en-US" sz="1600" dirty="0">
                <a:latin typeface="Times New Roman" panose="02020603050405020304" pitchFamily="18" charset="0"/>
                <a:cs typeface="Times New Roman" panose="02020603050405020304" pitchFamily="18" charset="0"/>
              </a:rPr>
              <a:t>and who to talk to if task dependencies are identified.</a:t>
            </a:r>
          </a:p>
          <a:p>
            <a:pPr marL="0" indent="0">
              <a:buNone/>
            </a:pPr>
            <a:r>
              <a:rPr lang="en-US" sz="1600" dirty="0">
                <a:latin typeface="Times New Roman" panose="02020603050405020304" pitchFamily="18" charset="0"/>
                <a:cs typeface="Times New Roman" panose="02020603050405020304" pitchFamily="18" charset="0"/>
              </a:rPr>
              <a:t>2. Individual developers choose the tasks to implement; they are not simply allocated</a:t>
            </a:r>
          </a:p>
          <a:p>
            <a:pPr marL="0" indent="0">
              <a:buNone/>
            </a:pPr>
            <a:r>
              <a:rPr lang="en-US" sz="1600" dirty="0">
                <a:latin typeface="Times New Roman" panose="02020603050405020304" pitchFamily="18" charset="0"/>
                <a:cs typeface="Times New Roman" panose="02020603050405020304" pitchFamily="18" charset="0"/>
              </a:rPr>
              <a:t>tasks by a project manager. They therefore have a sense of ownership in</a:t>
            </a:r>
          </a:p>
          <a:p>
            <a:pPr marL="0" indent="0">
              <a:buNone/>
            </a:pPr>
            <a:r>
              <a:rPr lang="en-US" sz="1600" dirty="0">
                <a:latin typeface="Times New Roman" panose="02020603050405020304" pitchFamily="18" charset="0"/>
                <a:cs typeface="Times New Roman" panose="02020603050405020304" pitchFamily="18" charset="0"/>
              </a:rPr>
              <a:t>these tasks, and this is likely to motivate them to complete the task.</a:t>
            </a:r>
          </a:p>
        </p:txBody>
      </p:sp>
    </p:spTree>
    <p:extLst>
      <p:ext uri="{BB962C8B-B14F-4D97-AF65-F5344CB8AC3E}">
        <p14:creationId xmlns:p14="http://schemas.microsoft.com/office/powerpoint/2010/main" val="1213995819"/>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78164538"/>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mtClean="0"/>
              <a:t>MODULE 4.3 </a:t>
            </a:r>
            <a:endParaRPr lang="en-US" dirty="0"/>
          </a:p>
        </p:txBody>
      </p:sp>
      <p:sp>
        <p:nvSpPr>
          <p:cNvPr id="3" name="Subtitle 2"/>
          <p:cNvSpPr>
            <a:spLocks noGrp="1"/>
          </p:cNvSpPr>
          <p:nvPr>
            <p:ph type="subTitle" idx="1"/>
          </p:nvPr>
        </p:nvSpPr>
        <p:spPr/>
        <p:txBody>
          <a:bodyPr/>
          <a:lstStyle/>
          <a:p>
            <a:r>
              <a:rPr lang="en-US" dirty="0" smtClean="0"/>
              <a:t>ESTIMATION TECHNIQUES</a:t>
            </a:r>
            <a:endParaRPr lang="en-US" dirty="0"/>
          </a:p>
        </p:txBody>
      </p:sp>
    </p:spTree>
    <p:extLst>
      <p:ext uri="{BB962C8B-B14F-4D97-AF65-F5344CB8AC3E}">
        <p14:creationId xmlns:p14="http://schemas.microsoft.com/office/powerpoint/2010/main" val="3858996743"/>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anose="02020603050405020304" pitchFamily="18" charset="0"/>
                <a:cs typeface="Times New Roman" panose="02020603050405020304" pitchFamily="18" charset="0"/>
              </a:rPr>
              <a:t>1 </a:t>
            </a:r>
            <a:r>
              <a:rPr lang="en-US" sz="3600" b="1" dirty="0">
                <a:latin typeface="Times New Roman" panose="02020603050405020304" pitchFamily="18" charset="0"/>
                <a:cs typeface="Times New Roman" panose="02020603050405020304" pitchFamily="18" charset="0"/>
              </a:rPr>
              <a:t>Estimation techniques</a:t>
            </a:r>
            <a:endParaRPr lang="en-US" sz="3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marL="0" indent="0" algn="just">
              <a:buNone/>
            </a:pPr>
            <a:r>
              <a:rPr lang="en-US" sz="2000" dirty="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Two </a:t>
            </a:r>
            <a:r>
              <a:rPr lang="en-US" sz="2000" dirty="0">
                <a:latin typeface="Times New Roman" panose="02020603050405020304" pitchFamily="18" charset="0"/>
                <a:cs typeface="Times New Roman" panose="02020603050405020304" pitchFamily="18" charset="0"/>
              </a:rPr>
              <a:t>types of techniques can be used for making estimates:</a:t>
            </a:r>
          </a:p>
          <a:p>
            <a:pPr marL="0" indent="0" algn="just">
              <a:buNone/>
            </a:pPr>
            <a:r>
              <a:rPr lang="en-US" sz="2000" dirty="0" smtClean="0">
                <a:latin typeface="Times New Roman" panose="02020603050405020304" pitchFamily="18" charset="0"/>
                <a:cs typeface="Times New Roman" panose="02020603050405020304" pitchFamily="18" charset="0"/>
              </a:rPr>
              <a:t>	</a:t>
            </a:r>
          </a:p>
          <a:p>
            <a:pPr marL="0" indent="0" algn="just">
              <a:buNone/>
            </a:pPr>
            <a:r>
              <a:rPr lang="en-US" sz="2000" dirty="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1</a:t>
            </a:r>
            <a:r>
              <a:rPr lang="en-US" sz="2000" dirty="0">
                <a:latin typeface="Times New Roman" panose="02020603050405020304" pitchFamily="18" charset="0"/>
                <a:cs typeface="Times New Roman" panose="02020603050405020304" pitchFamily="18" charset="0"/>
              </a:rPr>
              <a:t>. </a:t>
            </a:r>
            <a:r>
              <a:rPr lang="en-US" sz="2000" b="1" i="1" dirty="0">
                <a:latin typeface="Times New Roman" panose="02020603050405020304" pitchFamily="18" charset="0"/>
                <a:cs typeface="Times New Roman" panose="02020603050405020304" pitchFamily="18" charset="0"/>
              </a:rPr>
              <a:t>Experience-based techniques </a:t>
            </a:r>
            <a:r>
              <a:rPr lang="en-US" sz="2000" dirty="0">
                <a:latin typeface="Times New Roman" panose="02020603050405020304" pitchFamily="18" charset="0"/>
                <a:cs typeface="Times New Roman" panose="02020603050405020304" pitchFamily="18" charset="0"/>
              </a:rPr>
              <a:t>The estimate of future effort requirements is </a:t>
            </a:r>
            <a:r>
              <a:rPr lang="en-US" sz="2000" b="1" dirty="0" smtClean="0">
                <a:latin typeface="Times New Roman" panose="02020603050405020304" pitchFamily="18" charset="0"/>
                <a:cs typeface="Times New Roman" panose="02020603050405020304" pitchFamily="18" charset="0"/>
              </a:rPr>
              <a:t>based on </a:t>
            </a:r>
            <a:r>
              <a:rPr lang="en-US" sz="2000" b="1" dirty="0">
                <a:latin typeface="Times New Roman" panose="02020603050405020304" pitchFamily="18" charset="0"/>
                <a:cs typeface="Times New Roman" panose="02020603050405020304" pitchFamily="18" charset="0"/>
              </a:rPr>
              <a:t>the manager’s experience of past projects and the application domain.</a:t>
            </a:r>
          </a:p>
          <a:p>
            <a:pPr marL="0" indent="0" algn="just">
              <a:buNone/>
            </a:pPr>
            <a:r>
              <a:rPr lang="en-US" sz="2000" dirty="0" smtClean="0">
                <a:latin typeface="Times New Roman" panose="02020603050405020304" pitchFamily="18" charset="0"/>
                <a:cs typeface="Times New Roman" panose="02020603050405020304" pitchFamily="18" charset="0"/>
              </a:rPr>
              <a:t>Essentially</a:t>
            </a:r>
            <a:r>
              <a:rPr lang="en-US" sz="2000" dirty="0">
                <a:latin typeface="Times New Roman" panose="02020603050405020304" pitchFamily="18" charset="0"/>
                <a:cs typeface="Times New Roman" panose="02020603050405020304" pitchFamily="18" charset="0"/>
              </a:rPr>
              <a:t>, the manager makes an informed judgment of what the effort </a:t>
            </a:r>
            <a:r>
              <a:rPr lang="en-US" sz="2000" dirty="0" smtClean="0">
                <a:latin typeface="Times New Roman" panose="02020603050405020304" pitchFamily="18" charset="0"/>
                <a:cs typeface="Times New Roman" panose="02020603050405020304" pitchFamily="18" charset="0"/>
              </a:rPr>
              <a:t>requirements are </a:t>
            </a:r>
            <a:r>
              <a:rPr lang="en-US" sz="2000" dirty="0">
                <a:latin typeface="Times New Roman" panose="02020603050405020304" pitchFamily="18" charset="0"/>
                <a:cs typeface="Times New Roman" panose="02020603050405020304" pitchFamily="18" charset="0"/>
              </a:rPr>
              <a:t>likely to be.</a:t>
            </a:r>
          </a:p>
          <a:p>
            <a:pPr marL="0" indent="0" algn="just">
              <a:buNone/>
            </a:pPr>
            <a:r>
              <a:rPr lang="en-US" sz="2000" dirty="0" smtClean="0">
                <a:latin typeface="Times New Roman" panose="02020603050405020304" pitchFamily="18" charset="0"/>
                <a:cs typeface="Times New Roman" panose="02020603050405020304" pitchFamily="18" charset="0"/>
              </a:rPr>
              <a:t>	2</a:t>
            </a:r>
            <a:r>
              <a:rPr lang="en-US" sz="2000" dirty="0">
                <a:latin typeface="Times New Roman" panose="02020603050405020304" pitchFamily="18" charset="0"/>
                <a:cs typeface="Times New Roman" panose="02020603050405020304" pitchFamily="18" charset="0"/>
              </a:rPr>
              <a:t>. </a:t>
            </a:r>
            <a:r>
              <a:rPr lang="en-US" sz="2000" b="1" i="1" dirty="0">
                <a:latin typeface="Times New Roman" panose="02020603050405020304" pitchFamily="18" charset="0"/>
                <a:cs typeface="Times New Roman" panose="02020603050405020304" pitchFamily="18" charset="0"/>
              </a:rPr>
              <a:t>Algorithmic cost modeling</a:t>
            </a:r>
            <a:r>
              <a:rPr lang="en-US" sz="2000" i="1"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In this approach, </a:t>
            </a:r>
            <a:r>
              <a:rPr lang="en-US" sz="2000" b="1" dirty="0">
                <a:latin typeface="Times New Roman" panose="02020603050405020304" pitchFamily="18" charset="0"/>
                <a:cs typeface="Times New Roman" panose="02020603050405020304" pitchFamily="18" charset="0"/>
              </a:rPr>
              <a:t>a formulaic approach </a:t>
            </a:r>
            <a:r>
              <a:rPr lang="en-US" sz="2000" dirty="0">
                <a:latin typeface="Times New Roman" panose="02020603050405020304" pitchFamily="18" charset="0"/>
                <a:cs typeface="Times New Roman" panose="02020603050405020304" pitchFamily="18" charset="0"/>
              </a:rPr>
              <a:t>is </a:t>
            </a:r>
            <a:r>
              <a:rPr lang="en-US" sz="2000" b="1" dirty="0" smtClean="0">
                <a:latin typeface="Times New Roman" panose="02020603050405020304" pitchFamily="18" charset="0"/>
                <a:cs typeface="Times New Roman" panose="02020603050405020304" pitchFamily="18" charset="0"/>
              </a:rPr>
              <a:t>used to compute the project effort based on estimates of product attributes, such as </a:t>
            </a:r>
            <a:r>
              <a:rPr lang="en-US" sz="2000" b="1" dirty="0" err="1" smtClean="0">
                <a:latin typeface="Times New Roman" panose="02020603050405020304" pitchFamily="18" charset="0"/>
                <a:cs typeface="Times New Roman" panose="02020603050405020304" pitchFamily="18" charset="0"/>
              </a:rPr>
              <a:t>size,process</a:t>
            </a:r>
            <a:r>
              <a:rPr lang="en-US" sz="2000" b="1" dirty="0" smtClean="0">
                <a:latin typeface="Times New Roman" panose="02020603050405020304" pitchFamily="18" charset="0"/>
                <a:cs typeface="Times New Roman" panose="02020603050405020304" pitchFamily="18" charset="0"/>
              </a:rPr>
              <a:t> </a:t>
            </a:r>
            <a:r>
              <a:rPr lang="en-US" sz="2000" b="1" dirty="0">
                <a:latin typeface="Times New Roman" panose="02020603050405020304" pitchFamily="18" charset="0"/>
                <a:cs typeface="Times New Roman" panose="02020603050405020304" pitchFamily="18" charset="0"/>
              </a:rPr>
              <a:t>characteristics, and experience of staff involved.</a:t>
            </a:r>
          </a:p>
        </p:txBody>
      </p:sp>
    </p:spTree>
    <p:extLst>
      <p:ext uri="{BB962C8B-B14F-4D97-AF65-F5344CB8AC3E}">
        <p14:creationId xmlns:p14="http://schemas.microsoft.com/office/powerpoint/2010/main" val="3748722307"/>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019800"/>
          </a:xfrm>
        </p:spPr>
        <p:txBody>
          <a:bodyPr>
            <a:normAutofit lnSpcReduction="10000"/>
          </a:bodyPr>
          <a:lstStyle/>
          <a:p>
            <a:pPr algn="just"/>
            <a:endParaRPr lang="en-US" sz="1800" dirty="0" smtClean="0">
              <a:latin typeface="Times New Roman" panose="02020603050405020304" pitchFamily="18" charset="0"/>
              <a:cs typeface="Times New Roman" panose="02020603050405020304" pitchFamily="18" charset="0"/>
            </a:endParaRPr>
          </a:p>
          <a:p>
            <a:pPr algn="just"/>
            <a:endParaRPr lang="en-US" sz="1800" dirty="0">
              <a:latin typeface="Times New Roman" panose="02020603050405020304" pitchFamily="18" charset="0"/>
              <a:cs typeface="Times New Roman" panose="02020603050405020304" pitchFamily="18" charset="0"/>
            </a:endParaRPr>
          </a:p>
          <a:p>
            <a:pPr algn="just"/>
            <a:endParaRPr lang="en-US" sz="1800" dirty="0" smtClean="0">
              <a:latin typeface="Times New Roman" panose="02020603050405020304" pitchFamily="18" charset="0"/>
              <a:cs typeface="Times New Roman" panose="02020603050405020304" pitchFamily="18" charset="0"/>
            </a:endParaRPr>
          </a:p>
          <a:p>
            <a:pPr algn="just"/>
            <a:endParaRPr lang="en-US" sz="1800" dirty="0">
              <a:latin typeface="Times New Roman" panose="02020603050405020304" pitchFamily="18" charset="0"/>
              <a:cs typeface="Times New Roman" panose="02020603050405020304" pitchFamily="18" charset="0"/>
            </a:endParaRPr>
          </a:p>
          <a:p>
            <a:pPr algn="just"/>
            <a:endParaRPr lang="en-US" sz="1800" dirty="0" smtClean="0">
              <a:latin typeface="Times New Roman" panose="02020603050405020304" pitchFamily="18" charset="0"/>
              <a:cs typeface="Times New Roman" panose="02020603050405020304" pitchFamily="18" charset="0"/>
            </a:endParaRPr>
          </a:p>
          <a:p>
            <a:pPr algn="just"/>
            <a:endParaRPr lang="en-US" sz="1800" dirty="0" smtClean="0">
              <a:latin typeface="Times New Roman" panose="02020603050405020304" pitchFamily="18" charset="0"/>
              <a:cs typeface="Times New Roman" panose="02020603050405020304" pitchFamily="18" charset="0"/>
            </a:endParaRPr>
          </a:p>
          <a:p>
            <a:pPr algn="just"/>
            <a:endParaRPr lang="en-US" sz="1800" dirty="0">
              <a:latin typeface="Times New Roman" panose="02020603050405020304" pitchFamily="18" charset="0"/>
              <a:cs typeface="Times New Roman" panose="02020603050405020304" pitchFamily="18" charset="0"/>
            </a:endParaRPr>
          </a:p>
          <a:p>
            <a:pPr algn="just"/>
            <a:endParaRPr lang="en-US" sz="1800" dirty="0" smtClean="0">
              <a:latin typeface="Times New Roman" panose="02020603050405020304" pitchFamily="18" charset="0"/>
              <a:cs typeface="Times New Roman" panose="02020603050405020304" pitchFamily="18" charset="0"/>
            </a:endParaRPr>
          </a:p>
          <a:p>
            <a:pPr algn="just"/>
            <a:endParaRPr lang="en-US" sz="1800" dirty="0">
              <a:latin typeface="Times New Roman" panose="02020603050405020304" pitchFamily="18" charset="0"/>
              <a:cs typeface="Times New Roman" panose="02020603050405020304" pitchFamily="18" charset="0"/>
            </a:endParaRPr>
          </a:p>
          <a:p>
            <a:pPr algn="just"/>
            <a:endParaRPr lang="en-US" sz="1800" dirty="0" smtClean="0">
              <a:latin typeface="Times New Roman" panose="02020603050405020304" pitchFamily="18" charset="0"/>
              <a:cs typeface="Times New Roman" panose="02020603050405020304" pitchFamily="18" charset="0"/>
            </a:endParaRPr>
          </a:p>
          <a:p>
            <a:pPr algn="just"/>
            <a:r>
              <a:rPr lang="en-US" sz="1800" dirty="0" smtClean="0">
                <a:latin typeface="Times New Roman" panose="02020603050405020304" pitchFamily="18" charset="0"/>
                <a:cs typeface="Times New Roman" panose="02020603050405020304" pitchFamily="18" charset="0"/>
              </a:rPr>
              <a:t>In </a:t>
            </a:r>
            <a:r>
              <a:rPr lang="en-US" sz="1800" dirty="0">
                <a:latin typeface="Times New Roman" panose="02020603050405020304" pitchFamily="18" charset="0"/>
                <a:cs typeface="Times New Roman" panose="02020603050405020304" pitchFamily="18" charset="0"/>
              </a:rPr>
              <a:t>both cases, you </a:t>
            </a:r>
            <a:r>
              <a:rPr lang="en-US" sz="1800" b="1" dirty="0">
                <a:latin typeface="Times New Roman" panose="02020603050405020304" pitchFamily="18" charset="0"/>
                <a:cs typeface="Times New Roman" panose="02020603050405020304" pitchFamily="18" charset="0"/>
              </a:rPr>
              <a:t>need to use your judgment to estimate either the effort </a:t>
            </a:r>
            <a:r>
              <a:rPr lang="en-US" sz="1800" b="1" dirty="0" smtClean="0">
                <a:latin typeface="Times New Roman" panose="02020603050405020304" pitchFamily="18" charset="0"/>
                <a:cs typeface="Times New Roman" panose="02020603050405020304" pitchFamily="18" charset="0"/>
              </a:rPr>
              <a:t>directly or </a:t>
            </a:r>
            <a:r>
              <a:rPr lang="en-US" sz="1800" b="1" dirty="0">
                <a:latin typeface="Times New Roman" panose="02020603050405020304" pitchFamily="18" charset="0"/>
                <a:cs typeface="Times New Roman" panose="02020603050405020304" pitchFamily="18" charset="0"/>
              </a:rPr>
              <a:t>the project and product characteristics</a:t>
            </a:r>
            <a:r>
              <a:rPr lang="en-US" sz="1800" dirty="0">
                <a:latin typeface="Times New Roman" panose="02020603050405020304" pitchFamily="18" charset="0"/>
                <a:cs typeface="Times New Roman" panose="02020603050405020304" pitchFamily="18" charset="0"/>
              </a:rPr>
              <a:t>. </a:t>
            </a:r>
            <a:endParaRPr lang="en-US" sz="1800" dirty="0" smtClean="0">
              <a:latin typeface="Times New Roman" panose="02020603050405020304" pitchFamily="18" charset="0"/>
              <a:cs typeface="Times New Roman" panose="02020603050405020304" pitchFamily="18" charset="0"/>
            </a:endParaRPr>
          </a:p>
          <a:p>
            <a:pPr algn="just"/>
            <a:r>
              <a:rPr lang="en-US" sz="1800" dirty="0" smtClean="0">
                <a:latin typeface="Times New Roman" panose="02020603050405020304" pitchFamily="18" charset="0"/>
                <a:cs typeface="Times New Roman" panose="02020603050405020304" pitchFamily="18" charset="0"/>
              </a:rPr>
              <a:t>In </a:t>
            </a:r>
            <a:r>
              <a:rPr lang="en-US" sz="1800" dirty="0">
                <a:latin typeface="Times New Roman" panose="02020603050405020304" pitchFamily="18" charset="0"/>
                <a:cs typeface="Times New Roman" panose="02020603050405020304" pitchFamily="18" charset="0"/>
              </a:rPr>
              <a:t>the startup phase of a project, </a:t>
            </a:r>
            <a:r>
              <a:rPr lang="en-US" sz="1800" dirty="0" smtClean="0">
                <a:latin typeface="Times New Roman" panose="02020603050405020304" pitchFamily="18" charset="0"/>
                <a:cs typeface="Times New Roman" panose="02020603050405020304" pitchFamily="18" charset="0"/>
              </a:rPr>
              <a:t>these estimates </a:t>
            </a:r>
            <a:r>
              <a:rPr lang="en-US" sz="1800" dirty="0">
                <a:latin typeface="Times New Roman" panose="02020603050405020304" pitchFamily="18" charset="0"/>
                <a:cs typeface="Times New Roman" panose="02020603050405020304" pitchFamily="18" charset="0"/>
              </a:rPr>
              <a:t>have a wide margin of error. Based </a:t>
            </a:r>
            <a:r>
              <a:rPr lang="en-US" sz="1800" dirty="0" smtClean="0">
                <a:latin typeface="Times New Roman" panose="02020603050405020304" pitchFamily="18" charset="0"/>
                <a:cs typeface="Times New Roman" panose="02020603050405020304" pitchFamily="18" charset="0"/>
              </a:rPr>
              <a:t>  on </a:t>
            </a:r>
            <a:r>
              <a:rPr lang="en-US" sz="1800" dirty="0">
                <a:latin typeface="Times New Roman" panose="02020603050405020304" pitchFamily="18" charset="0"/>
                <a:cs typeface="Times New Roman" panose="02020603050405020304" pitchFamily="18" charset="0"/>
              </a:rPr>
              <a:t>data collected from a large </a:t>
            </a:r>
            <a:r>
              <a:rPr lang="en-US" sz="1800" dirty="0" smtClean="0">
                <a:latin typeface="Times New Roman" panose="02020603050405020304" pitchFamily="18" charset="0"/>
                <a:cs typeface="Times New Roman" panose="02020603050405020304" pitchFamily="18" charset="0"/>
              </a:rPr>
              <a:t>number of projects. </a:t>
            </a:r>
          </a:p>
          <a:p>
            <a:pPr lvl="1" algn="just"/>
            <a:r>
              <a:rPr lang="en-US" sz="1400" dirty="0" smtClean="0">
                <a:latin typeface="Times New Roman" panose="02020603050405020304" pitchFamily="18" charset="0"/>
                <a:cs typeface="Times New Roman" panose="02020603050405020304" pitchFamily="18" charset="0"/>
              </a:rPr>
              <a:t>If </a:t>
            </a:r>
            <a:r>
              <a:rPr lang="en-US" sz="1400" dirty="0">
                <a:latin typeface="Times New Roman" panose="02020603050405020304" pitchFamily="18" charset="0"/>
                <a:cs typeface="Times New Roman" panose="02020603050405020304" pitchFamily="18" charset="0"/>
              </a:rPr>
              <a:t>the initial estimate of effort required is </a:t>
            </a:r>
            <a:r>
              <a:rPr lang="en-US" sz="1400" i="1" dirty="0">
                <a:latin typeface="Times New Roman" panose="02020603050405020304" pitchFamily="18" charset="0"/>
                <a:cs typeface="Times New Roman" panose="02020603050405020304" pitchFamily="18" charset="0"/>
              </a:rPr>
              <a:t>x </a:t>
            </a:r>
            <a:r>
              <a:rPr lang="en-US" sz="1400" dirty="0">
                <a:latin typeface="Times New Roman" panose="02020603050405020304" pitchFamily="18" charset="0"/>
                <a:cs typeface="Times New Roman" panose="02020603050405020304" pitchFamily="18" charset="0"/>
              </a:rPr>
              <a:t>months of effort, they</a:t>
            </a:r>
          </a:p>
          <a:p>
            <a:pPr algn="just"/>
            <a:r>
              <a:rPr lang="en-US" sz="1800" dirty="0">
                <a:latin typeface="Times New Roman" panose="02020603050405020304" pitchFamily="18" charset="0"/>
                <a:cs typeface="Times New Roman" panose="02020603050405020304" pitchFamily="18" charset="0"/>
              </a:rPr>
              <a:t>found that the range may be from 0.25</a:t>
            </a:r>
            <a:r>
              <a:rPr lang="en-US" sz="1800" i="1" dirty="0">
                <a:latin typeface="Times New Roman" panose="02020603050405020304" pitchFamily="18" charset="0"/>
                <a:cs typeface="Times New Roman" panose="02020603050405020304" pitchFamily="18" charset="0"/>
              </a:rPr>
              <a:t>x </a:t>
            </a:r>
            <a:r>
              <a:rPr lang="en-US" sz="1800" dirty="0">
                <a:latin typeface="Times New Roman" panose="02020603050405020304" pitchFamily="18" charset="0"/>
                <a:cs typeface="Times New Roman" panose="02020603050405020304" pitchFamily="18" charset="0"/>
              </a:rPr>
              <a:t>to 4</a:t>
            </a:r>
            <a:r>
              <a:rPr lang="en-US" sz="1800" i="1" dirty="0">
                <a:latin typeface="Times New Roman" panose="02020603050405020304" pitchFamily="18" charset="0"/>
                <a:cs typeface="Times New Roman" panose="02020603050405020304" pitchFamily="18" charset="0"/>
              </a:rPr>
              <a:t>x </a:t>
            </a:r>
            <a:r>
              <a:rPr lang="en-US" sz="1800" dirty="0">
                <a:latin typeface="Times New Roman" panose="02020603050405020304" pitchFamily="18" charset="0"/>
                <a:cs typeface="Times New Roman" panose="02020603050405020304" pitchFamily="18" charset="0"/>
              </a:rPr>
              <a:t>of the actual effort as measured when</a:t>
            </a:r>
          </a:p>
          <a:p>
            <a:pPr algn="just"/>
            <a:r>
              <a:rPr lang="en-US" sz="1800" dirty="0">
                <a:latin typeface="Times New Roman" panose="02020603050405020304" pitchFamily="18" charset="0"/>
                <a:cs typeface="Times New Roman" panose="02020603050405020304" pitchFamily="18" charset="0"/>
              </a:rPr>
              <a:t>the system was delivered. During development planning, estimates become more</a:t>
            </a:r>
          </a:p>
          <a:p>
            <a:pPr algn="just"/>
            <a:r>
              <a:rPr lang="en-US" sz="1800" dirty="0">
                <a:latin typeface="Times New Roman" panose="02020603050405020304" pitchFamily="18" charset="0"/>
                <a:cs typeface="Times New Roman" panose="02020603050405020304" pitchFamily="18" charset="0"/>
              </a:rPr>
              <a:t>and more accurate as the project progresses (Figure 23.9).</a:t>
            </a:r>
          </a:p>
          <a:p>
            <a:pPr algn="just"/>
            <a:r>
              <a:rPr lang="en-US" sz="1800" dirty="0">
                <a:latin typeface="Times New Roman" panose="02020603050405020304" pitchFamily="18" charset="0"/>
                <a:cs typeface="Times New Roman" panose="02020603050405020304" pitchFamily="18" charset="0"/>
              </a:rPr>
              <a:t>Experience-based techniques rely on the manager’s experience</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6800" y="304800"/>
            <a:ext cx="6934200" cy="2133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48645712"/>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buFont typeface="Wingdings" panose="05000000000000000000" pitchFamily="2" charset="2"/>
              <a:buChar char="Ø"/>
            </a:pPr>
            <a:r>
              <a:rPr lang="en-US" sz="1800" b="1" dirty="0">
                <a:latin typeface="Times New Roman" panose="02020603050405020304" pitchFamily="18" charset="0"/>
                <a:cs typeface="Times New Roman" panose="02020603050405020304" pitchFamily="18" charset="0"/>
              </a:rPr>
              <a:t>Experience-based techniques</a:t>
            </a:r>
            <a:r>
              <a:rPr lang="en-US" sz="1800" dirty="0">
                <a:latin typeface="Times New Roman" panose="02020603050405020304" pitchFamily="18" charset="0"/>
                <a:cs typeface="Times New Roman" panose="02020603050405020304" pitchFamily="18" charset="0"/>
              </a:rPr>
              <a:t> rely on the manager’s experience of past </a:t>
            </a:r>
            <a:r>
              <a:rPr lang="en-US" sz="1800" dirty="0" smtClean="0">
                <a:latin typeface="Times New Roman" panose="02020603050405020304" pitchFamily="18" charset="0"/>
                <a:cs typeface="Times New Roman" panose="02020603050405020304" pitchFamily="18" charset="0"/>
              </a:rPr>
              <a:t>projects and the </a:t>
            </a:r>
            <a:r>
              <a:rPr lang="en-US" sz="1800" dirty="0">
                <a:latin typeface="Times New Roman" panose="02020603050405020304" pitchFamily="18" charset="0"/>
                <a:cs typeface="Times New Roman" panose="02020603050405020304" pitchFamily="18" charset="0"/>
              </a:rPr>
              <a:t>actual effort expended in these projects on activities that are related to </a:t>
            </a:r>
            <a:r>
              <a:rPr lang="en-US" sz="1800" dirty="0" smtClean="0">
                <a:latin typeface="Times New Roman" panose="02020603050405020304" pitchFamily="18" charset="0"/>
                <a:cs typeface="Times New Roman" panose="02020603050405020304" pitchFamily="18" charset="0"/>
              </a:rPr>
              <a:t>software development</a:t>
            </a:r>
            <a:r>
              <a:rPr lang="en-US" sz="1800" dirty="0">
                <a:latin typeface="Times New Roman" panose="02020603050405020304" pitchFamily="18" charset="0"/>
                <a:cs typeface="Times New Roman" panose="02020603050405020304" pitchFamily="18" charset="0"/>
              </a:rPr>
              <a:t>. Typically, you </a:t>
            </a:r>
            <a:r>
              <a:rPr lang="en-US" sz="1800" b="1" dirty="0">
                <a:latin typeface="Times New Roman" panose="02020603050405020304" pitchFamily="18" charset="0"/>
                <a:cs typeface="Times New Roman" panose="02020603050405020304" pitchFamily="18" charset="0"/>
              </a:rPr>
              <a:t>identify the deliverables to be produced in a </a:t>
            </a:r>
            <a:r>
              <a:rPr lang="en-US" sz="1800" b="1" dirty="0" smtClean="0">
                <a:latin typeface="Times New Roman" panose="02020603050405020304" pitchFamily="18" charset="0"/>
                <a:cs typeface="Times New Roman" panose="02020603050405020304" pitchFamily="18" charset="0"/>
              </a:rPr>
              <a:t>project and </a:t>
            </a:r>
            <a:r>
              <a:rPr lang="en-US" sz="1800" b="1" dirty="0">
                <a:latin typeface="Times New Roman" panose="02020603050405020304" pitchFamily="18" charset="0"/>
                <a:cs typeface="Times New Roman" panose="02020603050405020304" pitchFamily="18" charset="0"/>
              </a:rPr>
              <a:t>the different software components or systems that are to be developed.</a:t>
            </a:r>
            <a:r>
              <a:rPr lang="en-US" sz="1800" dirty="0">
                <a:latin typeface="Times New Roman" panose="02020603050405020304" pitchFamily="18" charset="0"/>
                <a:cs typeface="Times New Roman" panose="02020603050405020304" pitchFamily="18" charset="0"/>
              </a:rPr>
              <a:t> </a:t>
            </a:r>
            <a:endParaRPr lang="en-US" sz="1800"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en-US" sz="1800" dirty="0" smtClean="0">
                <a:latin typeface="Times New Roman" panose="02020603050405020304" pitchFamily="18" charset="0"/>
                <a:cs typeface="Times New Roman" panose="02020603050405020304" pitchFamily="18" charset="0"/>
              </a:rPr>
              <a:t>You document </a:t>
            </a:r>
            <a:r>
              <a:rPr lang="en-US" sz="1800" dirty="0">
                <a:latin typeface="Times New Roman" panose="02020603050405020304" pitchFamily="18" charset="0"/>
                <a:cs typeface="Times New Roman" panose="02020603050405020304" pitchFamily="18" charset="0"/>
              </a:rPr>
              <a:t>these in a spreadsheet, </a:t>
            </a:r>
            <a:r>
              <a:rPr lang="en-US" sz="1800" b="1" dirty="0">
                <a:latin typeface="Times New Roman" panose="02020603050405020304" pitchFamily="18" charset="0"/>
                <a:cs typeface="Times New Roman" panose="02020603050405020304" pitchFamily="18" charset="0"/>
              </a:rPr>
              <a:t>estimate them individually</a:t>
            </a:r>
            <a:r>
              <a:rPr lang="en-US" sz="1800" dirty="0">
                <a:latin typeface="Times New Roman" panose="02020603050405020304" pitchFamily="18" charset="0"/>
                <a:cs typeface="Times New Roman" panose="02020603050405020304" pitchFamily="18" charset="0"/>
              </a:rPr>
              <a:t>, and </a:t>
            </a:r>
            <a:r>
              <a:rPr lang="en-US" sz="1800" b="1" dirty="0">
                <a:latin typeface="Times New Roman" panose="02020603050405020304" pitchFamily="18" charset="0"/>
                <a:cs typeface="Times New Roman" panose="02020603050405020304" pitchFamily="18" charset="0"/>
              </a:rPr>
              <a:t>compute the </a:t>
            </a:r>
            <a:r>
              <a:rPr lang="en-US" sz="1800" b="1" dirty="0" smtClean="0">
                <a:latin typeface="Times New Roman" panose="02020603050405020304" pitchFamily="18" charset="0"/>
                <a:cs typeface="Times New Roman" panose="02020603050405020304" pitchFamily="18" charset="0"/>
              </a:rPr>
              <a:t>total effort </a:t>
            </a:r>
            <a:r>
              <a:rPr lang="en-US" sz="1800" b="1" dirty="0">
                <a:latin typeface="Times New Roman" panose="02020603050405020304" pitchFamily="18" charset="0"/>
                <a:cs typeface="Times New Roman" panose="02020603050405020304" pitchFamily="18" charset="0"/>
              </a:rPr>
              <a:t>required.</a:t>
            </a:r>
            <a:r>
              <a:rPr lang="en-US" sz="1800" dirty="0">
                <a:latin typeface="Times New Roman" panose="02020603050405020304" pitchFamily="18" charset="0"/>
                <a:cs typeface="Times New Roman" panose="02020603050405020304" pitchFamily="18" charset="0"/>
              </a:rPr>
              <a:t> It usually helps to get a group of people involved in the effort </a:t>
            </a:r>
            <a:r>
              <a:rPr lang="en-US" sz="1800" dirty="0" smtClean="0">
                <a:latin typeface="Times New Roman" panose="02020603050405020304" pitchFamily="18" charset="0"/>
                <a:cs typeface="Times New Roman" panose="02020603050405020304" pitchFamily="18" charset="0"/>
              </a:rPr>
              <a:t>estimation and </a:t>
            </a:r>
            <a:r>
              <a:rPr lang="en-US" sz="1800" dirty="0">
                <a:latin typeface="Times New Roman" panose="02020603050405020304" pitchFamily="18" charset="0"/>
                <a:cs typeface="Times New Roman" panose="02020603050405020304" pitchFamily="18" charset="0"/>
              </a:rPr>
              <a:t>to ask each member of the group to explain their estimate. This </a:t>
            </a:r>
            <a:r>
              <a:rPr lang="en-US" sz="1800" dirty="0" smtClean="0">
                <a:latin typeface="Times New Roman" panose="02020603050405020304" pitchFamily="18" charset="0"/>
                <a:cs typeface="Times New Roman" panose="02020603050405020304" pitchFamily="18" charset="0"/>
              </a:rPr>
              <a:t>often reveals </a:t>
            </a:r>
            <a:r>
              <a:rPr lang="en-US" sz="1800" dirty="0">
                <a:latin typeface="Times New Roman" panose="02020603050405020304" pitchFamily="18" charset="0"/>
                <a:cs typeface="Times New Roman" panose="02020603050405020304" pitchFamily="18" charset="0"/>
              </a:rPr>
              <a:t>factors that others have not considered, and you then iterate toward </a:t>
            </a:r>
            <a:r>
              <a:rPr lang="en-US" sz="1800" dirty="0" smtClean="0">
                <a:latin typeface="Times New Roman" panose="02020603050405020304" pitchFamily="18" charset="0"/>
                <a:cs typeface="Times New Roman" panose="02020603050405020304" pitchFamily="18" charset="0"/>
              </a:rPr>
              <a:t>an agreed </a:t>
            </a:r>
            <a:r>
              <a:rPr lang="en-US" sz="1800" dirty="0">
                <a:latin typeface="Times New Roman" panose="02020603050405020304" pitchFamily="18" charset="0"/>
                <a:cs typeface="Times New Roman" panose="02020603050405020304" pitchFamily="18" charset="0"/>
              </a:rPr>
              <a:t>group estimate.</a:t>
            </a:r>
          </a:p>
        </p:txBody>
      </p:sp>
    </p:spTree>
    <p:extLst>
      <p:ext uri="{BB962C8B-B14F-4D97-AF65-F5344CB8AC3E}">
        <p14:creationId xmlns:p14="http://schemas.microsoft.com/office/powerpoint/2010/main" val="1473689714"/>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200" dirty="0" smtClean="0">
                <a:latin typeface="Times New Roman" panose="02020603050405020304" pitchFamily="18" charset="0"/>
                <a:cs typeface="Times New Roman" panose="02020603050405020304" pitchFamily="18" charset="0"/>
              </a:rPr>
              <a:t>1.1 </a:t>
            </a:r>
            <a:r>
              <a:rPr lang="en-US" sz="3200" dirty="0">
                <a:latin typeface="Times New Roman" panose="02020603050405020304" pitchFamily="18" charset="0"/>
                <a:cs typeface="Times New Roman" panose="02020603050405020304" pitchFamily="18" charset="0"/>
              </a:rPr>
              <a:t>Algorithmic cost modeling</a:t>
            </a:r>
            <a:br>
              <a:rPr lang="en-US" sz="3200" dirty="0">
                <a:latin typeface="Times New Roman" panose="02020603050405020304" pitchFamily="18" charset="0"/>
                <a:cs typeface="Times New Roman" panose="02020603050405020304" pitchFamily="18" charset="0"/>
              </a:rPr>
            </a:br>
            <a:endParaRPr lang="en-US" sz="32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a:buFont typeface="Wingdings" panose="05000000000000000000" pitchFamily="2" charset="2"/>
              <a:buChar char="Ø"/>
            </a:pPr>
            <a:r>
              <a:rPr lang="en-US" sz="1800" b="1" dirty="0" smtClean="0">
                <a:latin typeface="Times New Roman" panose="02020603050405020304" pitchFamily="18" charset="0"/>
                <a:cs typeface="Times New Roman" panose="02020603050405020304" pitchFamily="18" charset="0"/>
              </a:rPr>
              <a:t>Algorithmic </a:t>
            </a:r>
            <a:r>
              <a:rPr lang="en-US" sz="1800" b="1" dirty="0">
                <a:latin typeface="Times New Roman" panose="02020603050405020304" pitchFamily="18" charset="0"/>
                <a:cs typeface="Times New Roman" panose="02020603050405020304" pitchFamily="18" charset="0"/>
              </a:rPr>
              <a:t>cost modeling </a:t>
            </a:r>
            <a:r>
              <a:rPr lang="en-US" sz="1800" dirty="0">
                <a:latin typeface="Times New Roman" panose="02020603050405020304" pitchFamily="18" charset="0"/>
                <a:cs typeface="Times New Roman" panose="02020603050405020304" pitchFamily="18" charset="0"/>
              </a:rPr>
              <a:t>uses a mathematical </a:t>
            </a:r>
            <a:r>
              <a:rPr lang="en-US" sz="1800" b="1" dirty="0">
                <a:latin typeface="Times New Roman" panose="02020603050405020304" pitchFamily="18" charset="0"/>
                <a:cs typeface="Times New Roman" panose="02020603050405020304" pitchFamily="18" charset="0"/>
              </a:rPr>
              <a:t>formula to predict project costs</a:t>
            </a:r>
          </a:p>
          <a:p>
            <a:pPr marL="0" indent="0">
              <a:buNone/>
            </a:pPr>
            <a:r>
              <a:rPr lang="en-US" sz="1800" b="1" dirty="0">
                <a:latin typeface="Times New Roman" panose="02020603050405020304" pitchFamily="18" charset="0"/>
                <a:cs typeface="Times New Roman" panose="02020603050405020304" pitchFamily="18" charset="0"/>
              </a:rPr>
              <a:t>based on estimates of the project size, the type of software being developed, and</a:t>
            </a:r>
          </a:p>
          <a:p>
            <a:pPr marL="0" indent="0">
              <a:buNone/>
            </a:pPr>
            <a:r>
              <a:rPr lang="en-US" sz="1800" b="1" dirty="0">
                <a:latin typeface="Times New Roman" panose="02020603050405020304" pitchFamily="18" charset="0"/>
                <a:cs typeface="Times New Roman" panose="02020603050405020304" pitchFamily="18" charset="0"/>
              </a:rPr>
              <a:t>other team, process, and product factors</a:t>
            </a:r>
            <a:r>
              <a:rPr lang="en-US" sz="1800" dirty="0">
                <a:latin typeface="Times New Roman" panose="02020603050405020304" pitchFamily="18" charset="0"/>
                <a:cs typeface="Times New Roman" panose="02020603050405020304" pitchFamily="18" charset="0"/>
              </a:rPr>
              <a:t>. </a:t>
            </a:r>
            <a:endParaRPr lang="en-US" sz="1800" dirty="0" smtClean="0">
              <a:latin typeface="Times New Roman" panose="02020603050405020304" pitchFamily="18" charset="0"/>
              <a:cs typeface="Times New Roman" panose="02020603050405020304" pitchFamily="18" charset="0"/>
            </a:endParaRPr>
          </a:p>
          <a:p>
            <a:pPr marL="0" indent="0">
              <a:buNone/>
            </a:pPr>
            <a:endParaRPr lang="en-US" sz="18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sz="1800" dirty="0" smtClean="0">
                <a:latin typeface="Times New Roman" panose="02020603050405020304" pitchFamily="18" charset="0"/>
                <a:cs typeface="Times New Roman" panose="02020603050405020304" pitchFamily="18" charset="0"/>
              </a:rPr>
              <a:t>Algorithmic </a:t>
            </a:r>
            <a:r>
              <a:rPr lang="en-US" sz="1800" dirty="0">
                <a:latin typeface="Times New Roman" panose="02020603050405020304" pitchFamily="18" charset="0"/>
                <a:cs typeface="Times New Roman" panose="02020603050405020304" pitchFamily="18" charset="0"/>
              </a:rPr>
              <a:t>cost models are developed </a:t>
            </a:r>
            <a:r>
              <a:rPr lang="en-US" sz="1800" dirty="0" smtClean="0">
                <a:latin typeface="Times New Roman" panose="02020603050405020304" pitchFamily="18" charset="0"/>
                <a:cs typeface="Times New Roman" panose="02020603050405020304" pitchFamily="18" charset="0"/>
              </a:rPr>
              <a:t>by analyzing </a:t>
            </a:r>
            <a:r>
              <a:rPr lang="en-US" sz="1800" dirty="0">
                <a:latin typeface="Times New Roman" panose="02020603050405020304" pitchFamily="18" charset="0"/>
                <a:cs typeface="Times New Roman" panose="02020603050405020304" pitchFamily="18" charset="0"/>
              </a:rPr>
              <a:t>the costs and attributes of completed projects, then finding the </a:t>
            </a:r>
            <a:r>
              <a:rPr lang="en-US" sz="1800" dirty="0" smtClean="0">
                <a:latin typeface="Times New Roman" panose="02020603050405020304" pitchFamily="18" charset="0"/>
                <a:cs typeface="Times New Roman" panose="02020603050405020304" pitchFamily="18" charset="0"/>
              </a:rPr>
              <a:t>closest-fit formula </a:t>
            </a:r>
            <a:r>
              <a:rPr lang="en-US" sz="1800" dirty="0">
                <a:latin typeface="Times New Roman" panose="02020603050405020304" pitchFamily="18" charset="0"/>
                <a:cs typeface="Times New Roman" panose="02020603050405020304" pitchFamily="18" charset="0"/>
              </a:rPr>
              <a:t>to the actual costs </a:t>
            </a:r>
            <a:r>
              <a:rPr lang="en-US" sz="1800" dirty="0" smtClean="0">
                <a:latin typeface="Times New Roman" panose="02020603050405020304" pitchFamily="18" charset="0"/>
                <a:cs typeface="Times New Roman" panose="02020603050405020304" pitchFamily="18" charset="0"/>
              </a:rPr>
              <a:t>incurred</a:t>
            </a:r>
          </a:p>
          <a:p>
            <a:pPr marL="0" indent="0">
              <a:buNone/>
            </a:pPr>
            <a:r>
              <a:rPr lang="en-US" sz="1800" dirty="0" smtClean="0">
                <a:latin typeface="Times New Roman" panose="02020603050405020304" pitchFamily="18" charset="0"/>
                <a:cs typeface="Times New Roman" panose="02020603050405020304" pitchFamily="18" charset="0"/>
              </a:rPr>
              <a:t>.</a:t>
            </a:r>
          </a:p>
          <a:p>
            <a:pPr>
              <a:buFont typeface="Wingdings" panose="05000000000000000000" pitchFamily="2" charset="2"/>
              <a:buChar char="Ø"/>
            </a:pPr>
            <a:r>
              <a:rPr lang="en-US" sz="1800" dirty="0"/>
              <a:t>Algorithmic cost models are primarily used </a:t>
            </a:r>
            <a:r>
              <a:rPr lang="en-US" sz="1800" b="1" dirty="0"/>
              <a:t>to make estimates of software </a:t>
            </a:r>
            <a:r>
              <a:rPr lang="en-US" sz="1800" b="1" dirty="0" smtClean="0"/>
              <a:t>development costs.</a:t>
            </a:r>
            <a:endParaRPr lang="en-US" sz="1800" b="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41202531"/>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Autofit/>
              </a:bodyPr>
              <a:lstStyle/>
              <a:p>
                <a:pPr algn="just"/>
                <a:r>
                  <a:rPr lang="en-US" sz="1800" b="1" dirty="0" smtClean="0"/>
                  <a:t>Effort = A *  Size</a:t>
                </a:r>
                <a14:m>
                  <m:oMath xmlns:m="http://schemas.openxmlformats.org/officeDocument/2006/math">
                    <m:r>
                      <a:rPr lang="en-US" sz="1800" b="1" i="1" smtClean="0">
                        <a:latin typeface="Cambria Math"/>
                      </a:rPr>
                      <m:t>^</m:t>
                    </m:r>
                    <m:r>
                      <a:rPr lang="en-US" sz="1800" b="1" i="1" smtClean="0">
                        <a:latin typeface="Cambria Math"/>
                      </a:rPr>
                      <m:t>𝑩</m:t>
                    </m:r>
                  </m:oMath>
                </a14:m>
                <a:r>
                  <a:rPr lang="en-US" sz="1800" b="1" dirty="0" smtClean="0"/>
                  <a:t> * M</a:t>
                </a:r>
              </a:p>
              <a:p>
                <a:pPr marL="0" indent="0" algn="just">
                  <a:buNone/>
                </a:pPr>
                <a:endParaRPr lang="en-US" sz="1800" dirty="0" smtClean="0"/>
              </a:p>
              <a:p>
                <a:pPr algn="just">
                  <a:buFont typeface="Wingdings" panose="05000000000000000000" pitchFamily="2" charset="2"/>
                  <a:buChar char="Ø"/>
                </a:pPr>
                <a:r>
                  <a:rPr lang="en-US" sz="1800" dirty="0"/>
                  <a:t>A: a constant factor, which depends on local organizational practices and the type</a:t>
                </a:r>
              </a:p>
              <a:p>
                <a:pPr marL="0" indent="0" algn="just">
                  <a:buNone/>
                </a:pPr>
                <a:r>
                  <a:rPr lang="en-US" sz="1800" dirty="0"/>
                  <a:t>of software that is developed</a:t>
                </a:r>
                <a:r>
                  <a:rPr lang="en-US" sz="1800" dirty="0" smtClean="0"/>
                  <a:t>.</a:t>
                </a:r>
              </a:p>
              <a:p>
                <a:pPr marL="0" indent="0" algn="just">
                  <a:buNone/>
                </a:pPr>
                <a:endParaRPr lang="en-US" sz="1800" dirty="0"/>
              </a:p>
              <a:p>
                <a:pPr algn="just">
                  <a:buFont typeface="Wingdings" panose="05000000000000000000" pitchFamily="2" charset="2"/>
                  <a:buChar char="Ø"/>
                </a:pPr>
                <a:r>
                  <a:rPr lang="en-US" sz="1800" dirty="0"/>
                  <a:t>Size: an assessment of the code size of the software or a functionality estimate</a:t>
                </a:r>
              </a:p>
              <a:p>
                <a:pPr marL="0" indent="0" algn="just">
                  <a:buNone/>
                </a:pPr>
                <a:r>
                  <a:rPr lang="en-US" sz="1800" dirty="0" smtClean="0"/>
                  <a:t>       expressed </a:t>
                </a:r>
                <a:r>
                  <a:rPr lang="en-US" sz="1800" dirty="0"/>
                  <a:t>in function or application points.</a:t>
                </a:r>
              </a:p>
              <a:p>
                <a:pPr algn="just">
                  <a:buFont typeface="Wingdings" panose="05000000000000000000" pitchFamily="2" charset="2"/>
                  <a:buChar char="Ø"/>
                </a:pPr>
                <a:r>
                  <a:rPr lang="en-US" sz="1800" dirty="0"/>
                  <a:t>B: represents the complexity of the software and usually lies between 1 and 1.5.</a:t>
                </a:r>
              </a:p>
              <a:p>
                <a:pPr marL="0" indent="0" algn="just">
                  <a:buNone/>
                </a:pPr>
                <a:r>
                  <a:rPr lang="en-US" sz="1800" dirty="0" smtClean="0"/>
                  <a:t>      M</a:t>
                </a:r>
                <a:r>
                  <a:rPr lang="en-US" sz="1800" dirty="0"/>
                  <a:t>: is a factor that takes into account process, product and development attributes,</a:t>
                </a:r>
              </a:p>
              <a:p>
                <a:pPr marL="0" indent="0" algn="just">
                  <a:buNone/>
                </a:pPr>
                <a:r>
                  <a:rPr lang="en-US" sz="1800" dirty="0" smtClean="0"/>
                  <a:t>     such </a:t>
                </a:r>
                <a:r>
                  <a:rPr lang="en-US" sz="1800" dirty="0"/>
                  <a:t>as the dependability requirements for the software and the experience of the</a:t>
                </a:r>
              </a:p>
              <a:p>
                <a:pPr marL="0" indent="0" algn="just">
                  <a:buNone/>
                </a:pPr>
                <a:r>
                  <a:rPr lang="en-US" sz="1800" dirty="0" smtClean="0"/>
                  <a:t>      development </a:t>
                </a:r>
                <a:r>
                  <a:rPr lang="en-US" sz="1800" dirty="0"/>
                  <a:t>team. These attributes may increase or decrease the overall difficulty</a:t>
                </a:r>
              </a:p>
              <a:p>
                <a:pPr marL="0" indent="0" algn="just">
                  <a:buNone/>
                </a:pPr>
                <a:r>
                  <a:rPr lang="en-US" sz="1800" dirty="0" smtClean="0"/>
                  <a:t>      of </a:t>
                </a:r>
                <a:r>
                  <a:rPr lang="en-US" sz="1800" dirty="0"/>
                  <a:t>developing the system.</a:t>
                </a:r>
                <a:endParaRPr lang="en-US" sz="1800" dirty="0" smtClean="0"/>
              </a:p>
              <a:p>
                <a:pPr algn="just"/>
                <a:endParaRPr lang="en-US" sz="1800" dirty="0"/>
              </a:p>
              <a:p>
                <a:pPr algn="just"/>
                <a:endParaRPr lang="en-US" sz="1800"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l="-593" t="-674" r="-370"/>
                </a:stretch>
              </a:blipFill>
            </p:spPr>
            <p:txBody>
              <a:bodyPr/>
              <a:lstStyle/>
              <a:p>
                <a:r>
                  <a:rPr lang="en-US">
                    <a:noFill/>
                  </a:rPr>
                  <a:t> </a:t>
                </a:r>
              </a:p>
            </p:txBody>
          </p:sp>
        </mc:Fallback>
      </mc:AlternateContent>
    </p:spTree>
    <p:extLst>
      <p:ext uri="{BB962C8B-B14F-4D97-AF65-F5344CB8AC3E}">
        <p14:creationId xmlns:p14="http://schemas.microsoft.com/office/powerpoint/2010/main" val="20986355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8229600" cy="914400"/>
          </a:xfrm>
        </p:spPr>
        <p:txBody>
          <a:bodyPr>
            <a:noAutofit/>
          </a:bodyPr>
          <a:lstStyle/>
          <a:p>
            <a:pPr algn="l"/>
            <a:r>
              <a:rPr lang="en-US" sz="3200" dirty="0" smtClean="0">
                <a:latin typeface="Times New Roman" panose="02020603050405020304" pitchFamily="18" charset="0"/>
                <a:cs typeface="Times New Roman" panose="02020603050405020304" pitchFamily="18" charset="0"/>
              </a:rPr>
              <a:t>1.1 </a:t>
            </a:r>
            <a:r>
              <a:rPr lang="en-US" sz="3200" dirty="0">
                <a:latin typeface="Times New Roman" panose="02020603050405020304" pitchFamily="18" charset="0"/>
                <a:cs typeface="Times New Roman" panose="02020603050405020304" pitchFamily="18" charset="0"/>
              </a:rPr>
              <a:t>Risk identification</a:t>
            </a:r>
            <a:br>
              <a:rPr lang="en-US" sz="3200" dirty="0">
                <a:latin typeface="Times New Roman" panose="02020603050405020304" pitchFamily="18" charset="0"/>
                <a:cs typeface="Times New Roman" panose="02020603050405020304" pitchFamily="18" charset="0"/>
              </a:rPr>
            </a:br>
            <a:endParaRPr lang="en-US" sz="32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685800"/>
            <a:ext cx="8229600" cy="6553200"/>
          </a:xfrm>
        </p:spPr>
        <p:txBody>
          <a:bodyPr>
            <a:noAutofit/>
          </a:bodyPr>
          <a:lstStyle/>
          <a:p>
            <a:pPr algn="just"/>
            <a:r>
              <a:rPr lang="en-US" sz="1800" b="1" dirty="0" smtClean="0">
                <a:latin typeface="Times New Roman" panose="02020603050405020304" pitchFamily="18" charset="0"/>
                <a:cs typeface="Times New Roman" panose="02020603050405020304" pitchFamily="18" charset="0"/>
              </a:rPr>
              <a:t>Risk </a:t>
            </a:r>
            <a:r>
              <a:rPr lang="en-US" sz="1800" b="1" dirty="0">
                <a:latin typeface="Times New Roman" panose="02020603050405020304" pitchFamily="18" charset="0"/>
                <a:cs typeface="Times New Roman" panose="02020603050405020304" pitchFamily="18" charset="0"/>
              </a:rPr>
              <a:t>identification </a:t>
            </a:r>
            <a:r>
              <a:rPr lang="en-US" sz="1800" dirty="0">
                <a:latin typeface="Times New Roman" panose="02020603050405020304" pitchFamily="18" charset="0"/>
                <a:cs typeface="Times New Roman" panose="02020603050405020304" pitchFamily="18" charset="0"/>
              </a:rPr>
              <a:t>is </a:t>
            </a:r>
            <a:r>
              <a:rPr lang="en-US" sz="1800" b="1" dirty="0">
                <a:latin typeface="Times New Roman" panose="02020603050405020304" pitchFamily="18" charset="0"/>
                <a:cs typeface="Times New Roman" panose="02020603050405020304" pitchFamily="18" charset="0"/>
              </a:rPr>
              <a:t>the first stage of the risk management process</a:t>
            </a:r>
            <a:r>
              <a:rPr lang="en-US" sz="1800" dirty="0">
                <a:latin typeface="Times New Roman" panose="02020603050405020304" pitchFamily="18" charset="0"/>
                <a:cs typeface="Times New Roman" panose="02020603050405020304" pitchFamily="18" charset="0"/>
              </a:rPr>
              <a:t>. It is </a:t>
            </a:r>
            <a:r>
              <a:rPr lang="en-US" sz="1800" dirty="0" smtClean="0">
                <a:latin typeface="Times New Roman" panose="02020603050405020304" pitchFamily="18" charset="0"/>
                <a:cs typeface="Times New Roman" panose="02020603050405020304" pitchFamily="18" charset="0"/>
              </a:rPr>
              <a:t>concerned with </a:t>
            </a:r>
            <a:r>
              <a:rPr lang="en-US" sz="1800" dirty="0">
                <a:latin typeface="Times New Roman" panose="02020603050405020304" pitchFamily="18" charset="0"/>
                <a:cs typeface="Times New Roman" panose="02020603050405020304" pitchFamily="18" charset="0"/>
              </a:rPr>
              <a:t>identifying the risks that could pose a major threat to the software </a:t>
            </a:r>
            <a:r>
              <a:rPr lang="en-US" sz="1800" dirty="0" smtClean="0">
                <a:latin typeface="Times New Roman" panose="02020603050405020304" pitchFamily="18" charset="0"/>
                <a:cs typeface="Times New Roman" panose="02020603050405020304" pitchFamily="18" charset="0"/>
              </a:rPr>
              <a:t>engineering process</a:t>
            </a:r>
            <a:r>
              <a:rPr lang="en-US" sz="1800" dirty="0">
                <a:latin typeface="Times New Roman" panose="02020603050405020304" pitchFamily="18" charset="0"/>
                <a:cs typeface="Times New Roman" panose="02020603050405020304" pitchFamily="18" charset="0"/>
              </a:rPr>
              <a:t>, the software being developed, or the development organization. Risk </a:t>
            </a:r>
            <a:r>
              <a:rPr lang="en-US" sz="1800" dirty="0" smtClean="0">
                <a:latin typeface="Times New Roman" panose="02020603050405020304" pitchFamily="18" charset="0"/>
                <a:cs typeface="Times New Roman" panose="02020603050405020304" pitchFamily="18" charset="0"/>
              </a:rPr>
              <a:t>identification may </a:t>
            </a:r>
            <a:r>
              <a:rPr lang="en-US" sz="1800" dirty="0">
                <a:latin typeface="Times New Roman" panose="02020603050405020304" pitchFamily="18" charset="0"/>
                <a:cs typeface="Times New Roman" panose="02020603050405020304" pitchFamily="18" charset="0"/>
              </a:rPr>
              <a:t>be a team process in which a team gets together to brainstorm </a:t>
            </a:r>
            <a:r>
              <a:rPr lang="en-US" sz="1800" dirty="0" smtClean="0">
                <a:latin typeface="Times New Roman" panose="02020603050405020304" pitchFamily="18" charset="0"/>
                <a:cs typeface="Times New Roman" panose="02020603050405020304" pitchFamily="18" charset="0"/>
              </a:rPr>
              <a:t>possible risks</a:t>
            </a:r>
            <a:r>
              <a:rPr lang="en-US" sz="1800" dirty="0">
                <a:latin typeface="Times New Roman" panose="02020603050405020304" pitchFamily="18" charset="0"/>
                <a:cs typeface="Times New Roman" panose="02020603050405020304" pitchFamily="18" charset="0"/>
              </a:rPr>
              <a:t>. Alternatively, project managers may identify risks based on their experience </a:t>
            </a:r>
            <a:r>
              <a:rPr lang="en-US" sz="1800" dirty="0" smtClean="0">
                <a:latin typeface="Times New Roman" panose="02020603050405020304" pitchFamily="18" charset="0"/>
                <a:cs typeface="Times New Roman" panose="02020603050405020304" pitchFamily="18" charset="0"/>
              </a:rPr>
              <a:t>of what </a:t>
            </a:r>
            <a:r>
              <a:rPr lang="en-US" sz="1800" dirty="0">
                <a:latin typeface="Times New Roman" panose="02020603050405020304" pitchFamily="18" charset="0"/>
                <a:cs typeface="Times New Roman" panose="02020603050405020304" pitchFamily="18" charset="0"/>
              </a:rPr>
              <a:t>went wrong on previous projects.</a:t>
            </a:r>
          </a:p>
          <a:p>
            <a:pPr algn="just"/>
            <a:r>
              <a:rPr lang="en-US" sz="1800" dirty="0">
                <a:latin typeface="Times New Roman" panose="02020603050405020304" pitchFamily="18" charset="0"/>
                <a:cs typeface="Times New Roman" panose="02020603050405020304" pitchFamily="18" charset="0"/>
              </a:rPr>
              <a:t>As a starting point for risk identification, a checklist of different types of risk may</a:t>
            </a:r>
          </a:p>
          <a:p>
            <a:pPr algn="just"/>
            <a:r>
              <a:rPr lang="en-US" sz="1800" dirty="0">
                <a:latin typeface="Times New Roman" panose="02020603050405020304" pitchFamily="18" charset="0"/>
                <a:cs typeface="Times New Roman" panose="02020603050405020304" pitchFamily="18" charset="0"/>
              </a:rPr>
              <a:t>be used. </a:t>
            </a:r>
            <a:r>
              <a:rPr lang="en-US" sz="1800" b="1" dirty="0">
                <a:latin typeface="Times New Roman" panose="02020603050405020304" pitchFamily="18" charset="0"/>
                <a:cs typeface="Times New Roman" panose="02020603050405020304" pitchFamily="18" charset="0"/>
              </a:rPr>
              <a:t>Six types of risk may be included in a risk checklist</a:t>
            </a:r>
            <a:r>
              <a:rPr lang="en-US" sz="1800" dirty="0">
                <a:latin typeface="Times New Roman" panose="02020603050405020304" pitchFamily="18" charset="0"/>
                <a:cs typeface="Times New Roman" panose="02020603050405020304" pitchFamily="18" charset="0"/>
              </a:rPr>
              <a:t>:</a:t>
            </a:r>
          </a:p>
          <a:p>
            <a:pPr marL="0" indent="0" algn="just">
              <a:buNone/>
            </a:pPr>
            <a:r>
              <a:rPr lang="en-US" sz="1800" dirty="0" smtClean="0">
                <a:latin typeface="Times New Roman" panose="02020603050405020304" pitchFamily="18" charset="0"/>
                <a:cs typeface="Times New Roman" panose="02020603050405020304" pitchFamily="18" charset="0"/>
              </a:rPr>
              <a:t>	1</a:t>
            </a:r>
            <a:r>
              <a:rPr lang="en-US" sz="1800" dirty="0">
                <a:latin typeface="Times New Roman" panose="02020603050405020304" pitchFamily="18" charset="0"/>
                <a:cs typeface="Times New Roman" panose="02020603050405020304" pitchFamily="18" charset="0"/>
              </a:rPr>
              <a:t>. </a:t>
            </a:r>
            <a:r>
              <a:rPr lang="en-US" sz="1800" b="1" dirty="0">
                <a:latin typeface="Times New Roman" panose="02020603050405020304" pitchFamily="18" charset="0"/>
                <a:cs typeface="Times New Roman" panose="02020603050405020304" pitchFamily="18" charset="0"/>
              </a:rPr>
              <a:t>Estimation risks </a:t>
            </a:r>
            <a:r>
              <a:rPr lang="en-US" sz="1800" dirty="0">
                <a:latin typeface="Times New Roman" panose="02020603050405020304" pitchFamily="18" charset="0"/>
                <a:cs typeface="Times New Roman" panose="02020603050405020304" pitchFamily="18" charset="0"/>
              </a:rPr>
              <a:t>arise from the management estimates of the resources </a:t>
            </a:r>
            <a:r>
              <a:rPr lang="en-US" sz="1800" dirty="0" smtClean="0">
                <a:latin typeface="Times New Roman" panose="02020603050405020304" pitchFamily="18" charset="0"/>
                <a:cs typeface="Times New Roman" panose="02020603050405020304" pitchFamily="18" charset="0"/>
              </a:rPr>
              <a:t>required to </a:t>
            </a:r>
            <a:r>
              <a:rPr lang="en-US" sz="1800" dirty="0">
                <a:latin typeface="Times New Roman" panose="02020603050405020304" pitchFamily="18" charset="0"/>
                <a:cs typeface="Times New Roman" panose="02020603050405020304" pitchFamily="18" charset="0"/>
              </a:rPr>
              <a:t>build the system.</a:t>
            </a:r>
          </a:p>
          <a:p>
            <a:pPr marL="0" indent="0" algn="just">
              <a:buNone/>
            </a:pPr>
            <a:r>
              <a:rPr lang="en-US" sz="1800" dirty="0" smtClean="0">
                <a:latin typeface="Times New Roman" panose="02020603050405020304" pitchFamily="18" charset="0"/>
                <a:cs typeface="Times New Roman" panose="02020603050405020304" pitchFamily="18" charset="0"/>
              </a:rPr>
              <a:t>	2</a:t>
            </a:r>
            <a:r>
              <a:rPr lang="en-US" sz="1800" dirty="0">
                <a:latin typeface="Times New Roman" panose="02020603050405020304" pitchFamily="18" charset="0"/>
                <a:cs typeface="Times New Roman" panose="02020603050405020304" pitchFamily="18" charset="0"/>
              </a:rPr>
              <a:t>. </a:t>
            </a:r>
            <a:r>
              <a:rPr lang="en-US" sz="1800" b="1" dirty="0">
                <a:latin typeface="Times New Roman" panose="02020603050405020304" pitchFamily="18" charset="0"/>
                <a:cs typeface="Times New Roman" panose="02020603050405020304" pitchFamily="18" charset="0"/>
              </a:rPr>
              <a:t>Organizational risks</a:t>
            </a:r>
            <a:r>
              <a:rPr lang="en-US" sz="1800" dirty="0">
                <a:latin typeface="Times New Roman" panose="02020603050405020304" pitchFamily="18" charset="0"/>
                <a:cs typeface="Times New Roman" panose="02020603050405020304" pitchFamily="18" charset="0"/>
              </a:rPr>
              <a:t> arise from the organizational environment where the </a:t>
            </a:r>
            <a:r>
              <a:rPr lang="en-US" sz="1800" dirty="0" smtClean="0">
                <a:latin typeface="Times New Roman" panose="02020603050405020304" pitchFamily="18" charset="0"/>
                <a:cs typeface="Times New Roman" panose="02020603050405020304" pitchFamily="18" charset="0"/>
              </a:rPr>
              <a:t>software is </a:t>
            </a:r>
            <a:r>
              <a:rPr lang="en-US" sz="1800" dirty="0">
                <a:latin typeface="Times New Roman" panose="02020603050405020304" pitchFamily="18" charset="0"/>
                <a:cs typeface="Times New Roman" panose="02020603050405020304" pitchFamily="18" charset="0"/>
              </a:rPr>
              <a:t>being developed.</a:t>
            </a:r>
          </a:p>
          <a:p>
            <a:pPr marL="0" indent="0" algn="just">
              <a:buNone/>
            </a:pPr>
            <a:r>
              <a:rPr lang="en-US" sz="1800" dirty="0" smtClean="0">
                <a:latin typeface="Times New Roman" panose="02020603050405020304" pitchFamily="18" charset="0"/>
                <a:cs typeface="Times New Roman" panose="02020603050405020304" pitchFamily="18" charset="0"/>
              </a:rPr>
              <a:t>	3</a:t>
            </a:r>
            <a:r>
              <a:rPr lang="en-US" sz="1800" dirty="0">
                <a:latin typeface="Times New Roman" panose="02020603050405020304" pitchFamily="18" charset="0"/>
                <a:cs typeface="Times New Roman" panose="02020603050405020304" pitchFamily="18" charset="0"/>
              </a:rPr>
              <a:t>. </a:t>
            </a:r>
            <a:r>
              <a:rPr lang="en-US" sz="1800" b="1" dirty="0">
                <a:latin typeface="Times New Roman" panose="02020603050405020304" pitchFamily="18" charset="0"/>
                <a:cs typeface="Times New Roman" panose="02020603050405020304" pitchFamily="18" charset="0"/>
              </a:rPr>
              <a:t>People risks</a:t>
            </a:r>
            <a:r>
              <a:rPr lang="en-US" sz="1800" dirty="0">
                <a:latin typeface="Times New Roman" panose="02020603050405020304" pitchFamily="18" charset="0"/>
                <a:cs typeface="Times New Roman" panose="02020603050405020304" pitchFamily="18" charset="0"/>
              </a:rPr>
              <a:t> are associated with the people in the development team.</a:t>
            </a:r>
          </a:p>
          <a:p>
            <a:pPr marL="0" indent="0" algn="just">
              <a:buNone/>
            </a:pPr>
            <a:r>
              <a:rPr lang="en-US" sz="1800" dirty="0" smtClean="0">
                <a:latin typeface="Times New Roman" panose="02020603050405020304" pitchFamily="18" charset="0"/>
                <a:cs typeface="Times New Roman" panose="02020603050405020304" pitchFamily="18" charset="0"/>
              </a:rPr>
              <a:t>	4</a:t>
            </a:r>
            <a:r>
              <a:rPr lang="en-US" sz="1800" dirty="0">
                <a:latin typeface="Times New Roman" panose="02020603050405020304" pitchFamily="18" charset="0"/>
                <a:cs typeface="Times New Roman" panose="02020603050405020304" pitchFamily="18" charset="0"/>
              </a:rPr>
              <a:t>. </a:t>
            </a:r>
            <a:r>
              <a:rPr lang="en-US" sz="1800" b="1" dirty="0">
                <a:latin typeface="Times New Roman" panose="02020603050405020304" pitchFamily="18" charset="0"/>
                <a:cs typeface="Times New Roman" panose="02020603050405020304" pitchFamily="18" charset="0"/>
              </a:rPr>
              <a:t>Requirements risks </a:t>
            </a:r>
            <a:r>
              <a:rPr lang="en-US" sz="1800" dirty="0">
                <a:latin typeface="Times New Roman" panose="02020603050405020304" pitchFamily="18" charset="0"/>
                <a:cs typeface="Times New Roman" panose="02020603050405020304" pitchFamily="18" charset="0"/>
              </a:rPr>
              <a:t>come from changes to the customer requirements and </a:t>
            </a:r>
            <a:r>
              <a:rPr lang="en-US" sz="1800" dirty="0" smtClean="0">
                <a:latin typeface="Times New Roman" panose="02020603050405020304" pitchFamily="18" charset="0"/>
                <a:cs typeface="Times New Roman" panose="02020603050405020304" pitchFamily="18" charset="0"/>
              </a:rPr>
              <a:t>the process </a:t>
            </a:r>
            <a:r>
              <a:rPr lang="en-US" sz="1800" dirty="0">
                <a:latin typeface="Times New Roman" panose="02020603050405020304" pitchFamily="18" charset="0"/>
                <a:cs typeface="Times New Roman" panose="02020603050405020304" pitchFamily="18" charset="0"/>
              </a:rPr>
              <a:t>of managing the requirements change.</a:t>
            </a:r>
          </a:p>
          <a:p>
            <a:pPr marL="0" indent="0" algn="just">
              <a:buNone/>
            </a:pPr>
            <a:r>
              <a:rPr lang="en-US" sz="1800" dirty="0" smtClean="0">
                <a:latin typeface="Times New Roman" panose="02020603050405020304" pitchFamily="18" charset="0"/>
                <a:cs typeface="Times New Roman" panose="02020603050405020304" pitchFamily="18" charset="0"/>
              </a:rPr>
              <a:t>	5</a:t>
            </a:r>
            <a:r>
              <a:rPr lang="en-US" sz="1800" b="1" dirty="0">
                <a:latin typeface="Times New Roman" panose="02020603050405020304" pitchFamily="18" charset="0"/>
                <a:cs typeface="Times New Roman" panose="02020603050405020304" pitchFamily="18" charset="0"/>
              </a:rPr>
              <a:t>. Technology risks </a:t>
            </a:r>
            <a:r>
              <a:rPr lang="en-US" sz="1800" dirty="0">
                <a:latin typeface="Times New Roman" panose="02020603050405020304" pitchFamily="18" charset="0"/>
                <a:cs typeface="Times New Roman" panose="02020603050405020304" pitchFamily="18" charset="0"/>
              </a:rPr>
              <a:t>come from the software or hardware technologies that </a:t>
            </a:r>
            <a:r>
              <a:rPr lang="en-US" sz="1800" dirty="0" smtClean="0">
                <a:latin typeface="Times New Roman" panose="02020603050405020304" pitchFamily="18" charset="0"/>
                <a:cs typeface="Times New Roman" panose="02020603050405020304" pitchFamily="18" charset="0"/>
              </a:rPr>
              <a:t>are used </a:t>
            </a:r>
            <a:r>
              <a:rPr lang="en-US" sz="1800" dirty="0">
                <a:latin typeface="Times New Roman" panose="02020603050405020304" pitchFamily="18" charset="0"/>
                <a:cs typeface="Times New Roman" panose="02020603050405020304" pitchFamily="18" charset="0"/>
              </a:rPr>
              <a:t>to develop the system.</a:t>
            </a:r>
          </a:p>
          <a:p>
            <a:pPr marL="0" indent="0" algn="just">
              <a:buNone/>
            </a:pPr>
            <a:r>
              <a:rPr lang="en-US" sz="1800" dirty="0" smtClean="0">
                <a:latin typeface="Times New Roman" panose="02020603050405020304" pitchFamily="18" charset="0"/>
                <a:cs typeface="Times New Roman" panose="02020603050405020304" pitchFamily="18" charset="0"/>
              </a:rPr>
              <a:t>	6</a:t>
            </a:r>
            <a:r>
              <a:rPr lang="en-US" sz="1800" dirty="0">
                <a:latin typeface="Times New Roman" panose="02020603050405020304" pitchFamily="18" charset="0"/>
                <a:cs typeface="Times New Roman" panose="02020603050405020304" pitchFamily="18" charset="0"/>
              </a:rPr>
              <a:t>. </a:t>
            </a:r>
            <a:r>
              <a:rPr lang="en-US" sz="1800" b="1" dirty="0">
                <a:latin typeface="Times New Roman" panose="02020603050405020304" pitchFamily="18" charset="0"/>
                <a:cs typeface="Times New Roman" panose="02020603050405020304" pitchFamily="18" charset="0"/>
              </a:rPr>
              <a:t>Tools risks </a:t>
            </a:r>
            <a:r>
              <a:rPr lang="en-US" sz="1800" dirty="0">
                <a:latin typeface="Times New Roman" panose="02020603050405020304" pitchFamily="18" charset="0"/>
                <a:cs typeface="Times New Roman" panose="02020603050405020304" pitchFamily="18" charset="0"/>
              </a:rPr>
              <a:t>come from the software tools and other support software used </a:t>
            </a:r>
            <a:r>
              <a:rPr lang="en-US" sz="1800" dirty="0" smtClean="0">
                <a:latin typeface="Times New Roman" panose="02020603050405020304" pitchFamily="18" charset="0"/>
                <a:cs typeface="Times New Roman" panose="02020603050405020304" pitchFamily="18" charset="0"/>
              </a:rPr>
              <a:t>to develop </a:t>
            </a:r>
            <a:r>
              <a:rPr lang="en-US" sz="1800" dirty="0">
                <a:latin typeface="Times New Roman" panose="02020603050405020304" pitchFamily="18" charset="0"/>
                <a:cs typeface="Times New Roman" panose="02020603050405020304" pitchFamily="18" charset="0"/>
              </a:rPr>
              <a:t>the system.</a:t>
            </a:r>
          </a:p>
        </p:txBody>
      </p:sp>
    </p:spTree>
    <p:extLst>
      <p:ext uri="{BB962C8B-B14F-4D97-AF65-F5344CB8AC3E}">
        <p14:creationId xmlns:p14="http://schemas.microsoft.com/office/powerpoint/2010/main" val="1647064845"/>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372600" cy="5897563"/>
          </a:xfrm>
        </p:spPr>
        <p:txBody>
          <a:bodyPr/>
          <a:lstStyle/>
          <a:p>
            <a:pPr marL="0" indent="0">
              <a:buNone/>
            </a:pPr>
            <a:endParaRPr lang="en-US" dirty="0"/>
          </a:p>
        </p:txBody>
      </p:sp>
      <p:sp>
        <p:nvSpPr>
          <p:cNvPr id="4" name="Rectangle 3"/>
          <p:cNvSpPr/>
          <p:nvPr/>
        </p:nvSpPr>
        <p:spPr>
          <a:xfrm>
            <a:off x="237067" y="626239"/>
            <a:ext cx="8534400" cy="4893647"/>
          </a:xfrm>
          <a:prstGeom prst="rect">
            <a:avLst/>
          </a:prstGeom>
        </p:spPr>
        <p:txBody>
          <a:bodyPr wrap="square">
            <a:spAutoFit/>
          </a:bodyPr>
          <a:lstStyle/>
          <a:p>
            <a:pPr marL="342900" indent="-342900" algn="just">
              <a:buFont typeface="Wingdings" panose="05000000000000000000" pitchFamily="2" charset="2"/>
              <a:buChar char="Ø"/>
            </a:pPr>
            <a:r>
              <a:rPr lang="en-US" sz="2400" b="1" dirty="0">
                <a:latin typeface="Times New Roman" panose="02020603050405020304" pitchFamily="18" charset="0"/>
                <a:cs typeface="Times New Roman" panose="02020603050405020304" pitchFamily="18" charset="0"/>
              </a:rPr>
              <a:t>SLOC </a:t>
            </a:r>
            <a:r>
              <a:rPr lang="en-US" sz="2400" b="1" dirty="0" smtClean="0">
                <a:latin typeface="Times New Roman" panose="02020603050405020304" pitchFamily="18" charset="0"/>
                <a:cs typeface="Times New Roman" panose="02020603050405020304" pitchFamily="18" charset="0"/>
              </a:rPr>
              <a:t>:</a:t>
            </a:r>
          </a:p>
          <a:p>
            <a:pPr algn="just"/>
            <a:r>
              <a:rPr lang="en-US" sz="2400" b="1" dirty="0">
                <a:latin typeface="Times New Roman" panose="02020603050405020304" pitchFamily="18" charset="0"/>
                <a:cs typeface="Times New Roman" panose="02020603050405020304" pitchFamily="18" charset="0"/>
              </a:rPr>
              <a:t> </a:t>
            </a:r>
            <a:r>
              <a:rPr lang="en-US" sz="2400" b="1" dirty="0" smtClean="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number of lines of source code (</a:t>
            </a:r>
            <a:r>
              <a:rPr lang="en-US" sz="2400" b="1" dirty="0">
                <a:latin typeface="Times New Roman" panose="02020603050405020304" pitchFamily="18" charset="0"/>
                <a:cs typeface="Times New Roman" panose="02020603050405020304" pitchFamily="18" charset="0"/>
              </a:rPr>
              <a:t>SLOC</a:t>
            </a:r>
            <a:r>
              <a:rPr lang="en-US" sz="2400" dirty="0">
                <a:latin typeface="Times New Roman" panose="02020603050405020304" pitchFamily="18" charset="0"/>
                <a:cs typeface="Times New Roman" panose="02020603050405020304" pitchFamily="18" charset="0"/>
              </a:rPr>
              <a:t>) in the delivered system is the </a:t>
            </a:r>
            <a:r>
              <a:rPr lang="en-US" sz="2400" dirty="0" smtClean="0">
                <a:latin typeface="Times New Roman" panose="02020603050405020304" pitchFamily="18" charset="0"/>
                <a:cs typeface="Times New Roman" panose="02020603050405020304" pitchFamily="18" charset="0"/>
              </a:rPr>
              <a:t>fundamental size </a:t>
            </a:r>
            <a:r>
              <a:rPr lang="en-US" sz="2400" dirty="0">
                <a:latin typeface="Times New Roman" panose="02020603050405020304" pitchFamily="18" charset="0"/>
                <a:cs typeface="Times New Roman" panose="02020603050405020304" pitchFamily="18" charset="0"/>
              </a:rPr>
              <a:t>metric that is used in many algorithmic cost models. </a:t>
            </a:r>
            <a:endParaRPr lang="en-US" sz="2400" dirty="0" smtClean="0">
              <a:latin typeface="Times New Roman" panose="02020603050405020304" pitchFamily="18" charset="0"/>
              <a:cs typeface="Times New Roman" panose="02020603050405020304" pitchFamily="18" charset="0"/>
            </a:endParaRPr>
          </a:p>
          <a:p>
            <a:pPr algn="just"/>
            <a:endParaRPr lang="en-US" sz="2400" dirty="0">
              <a:latin typeface="Times New Roman" panose="02020603050405020304" pitchFamily="18" charset="0"/>
              <a:cs typeface="Times New Roman" panose="02020603050405020304" pitchFamily="18" charset="0"/>
            </a:endParaRPr>
          </a:p>
          <a:p>
            <a:pPr algn="just"/>
            <a:r>
              <a:rPr lang="en-US" sz="2400" b="1" dirty="0" smtClean="0">
                <a:latin typeface="Times New Roman" panose="02020603050405020304" pitchFamily="18" charset="0"/>
                <a:cs typeface="Times New Roman" panose="02020603050405020304" pitchFamily="18" charset="0"/>
              </a:rPr>
              <a:t>To </a:t>
            </a:r>
            <a:r>
              <a:rPr lang="en-US" sz="2400" b="1" dirty="0">
                <a:latin typeface="Times New Roman" panose="02020603050405020304" pitchFamily="18" charset="0"/>
                <a:cs typeface="Times New Roman" panose="02020603050405020304" pitchFamily="18" charset="0"/>
              </a:rPr>
              <a:t>estimate </a:t>
            </a:r>
            <a:r>
              <a:rPr lang="en-US" sz="2400" dirty="0" smtClean="0">
                <a:latin typeface="Times New Roman" panose="02020603050405020304" pitchFamily="18" charset="0"/>
                <a:cs typeface="Times New Roman" panose="02020603050405020304" pitchFamily="18" charset="0"/>
              </a:rPr>
              <a:t>the number </a:t>
            </a:r>
            <a:r>
              <a:rPr lang="en-US" sz="2400" dirty="0">
                <a:latin typeface="Times New Roman" panose="02020603050405020304" pitchFamily="18" charset="0"/>
                <a:cs typeface="Times New Roman" panose="02020603050405020304" pitchFamily="18" charset="0"/>
              </a:rPr>
              <a:t>of lines of code in a system, you may use a combination of approaches:</a:t>
            </a:r>
          </a:p>
          <a:p>
            <a:pPr marL="457200" indent="-457200" algn="just">
              <a:buAutoNum type="arabicPeriod"/>
            </a:pPr>
            <a:r>
              <a:rPr lang="en-US" b="1" dirty="0" smtClean="0">
                <a:latin typeface="Times New Roman" panose="02020603050405020304" pitchFamily="18" charset="0"/>
                <a:cs typeface="Times New Roman" panose="02020603050405020304" pitchFamily="18" charset="0"/>
              </a:rPr>
              <a:t>Compare </a:t>
            </a:r>
            <a:r>
              <a:rPr lang="en-US" b="1" dirty="0">
                <a:latin typeface="Times New Roman" panose="02020603050405020304" pitchFamily="18" charset="0"/>
                <a:cs typeface="Times New Roman" panose="02020603050405020304" pitchFamily="18" charset="0"/>
              </a:rPr>
              <a:t>the system to be developed with similar systems and use their </a:t>
            </a:r>
            <a:r>
              <a:rPr lang="en-US" b="1" dirty="0" smtClean="0">
                <a:latin typeface="Times New Roman" panose="02020603050405020304" pitchFamily="18" charset="0"/>
                <a:cs typeface="Times New Roman" panose="02020603050405020304" pitchFamily="18" charset="0"/>
              </a:rPr>
              <a:t>code size </a:t>
            </a:r>
            <a:r>
              <a:rPr lang="en-US" b="1" dirty="0">
                <a:latin typeface="Times New Roman" panose="02020603050405020304" pitchFamily="18" charset="0"/>
                <a:cs typeface="Times New Roman" panose="02020603050405020304" pitchFamily="18" charset="0"/>
              </a:rPr>
              <a:t>as the basis for your estimate</a:t>
            </a:r>
            <a:r>
              <a:rPr lang="en-US" b="1" dirty="0" smtClean="0">
                <a:latin typeface="Times New Roman" panose="02020603050405020304" pitchFamily="18" charset="0"/>
                <a:cs typeface="Times New Roman" panose="02020603050405020304" pitchFamily="18" charset="0"/>
              </a:rPr>
              <a:t>.</a:t>
            </a:r>
          </a:p>
          <a:p>
            <a:pPr algn="just"/>
            <a:endParaRPr lang="en-US" b="1" dirty="0">
              <a:latin typeface="Times New Roman" panose="02020603050405020304" pitchFamily="18" charset="0"/>
              <a:cs typeface="Times New Roman" panose="02020603050405020304" pitchFamily="18" charset="0"/>
            </a:endParaRPr>
          </a:p>
          <a:p>
            <a:pPr algn="just"/>
            <a:r>
              <a:rPr lang="en-US" b="1" dirty="0">
                <a:latin typeface="Times New Roman" panose="02020603050405020304" pitchFamily="18" charset="0"/>
                <a:cs typeface="Times New Roman" panose="02020603050405020304" pitchFamily="18" charset="0"/>
              </a:rPr>
              <a:t>2. Estimate the number of function or application points in the system </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and formulaically convert these to lines of code in the </a:t>
            </a:r>
            <a:r>
              <a:rPr lang="en-US" dirty="0" smtClean="0">
                <a:latin typeface="Times New Roman" panose="02020603050405020304" pitchFamily="18" charset="0"/>
                <a:cs typeface="Times New Roman" panose="02020603050405020304" pitchFamily="18" charset="0"/>
              </a:rPr>
              <a:t>programming language </a:t>
            </a:r>
            <a:r>
              <a:rPr lang="en-US" dirty="0">
                <a:latin typeface="Times New Roman" panose="02020603050405020304" pitchFamily="18" charset="0"/>
                <a:cs typeface="Times New Roman" panose="02020603050405020304" pitchFamily="18" charset="0"/>
              </a:rPr>
              <a:t>used</a:t>
            </a:r>
            <a:r>
              <a:rPr lang="en-US" dirty="0" smtClean="0">
                <a:latin typeface="Times New Roman" panose="02020603050405020304" pitchFamily="18" charset="0"/>
                <a:cs typeface="Times New Roman" panose="02020603050405020304" pitchFamily="18" charset="0"/>
              </a:rPr>
              <a:t>.</a:t>
            </a:r>
          </a:p>
          <a:p>
            <a:pPr algn="just"/>
            <a:endParaRPr lang="en-US" dirty="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3. </a:t>
            </a:r>
            <a:r>
              <a:rPr lang="en-US" b="1" dirty="0">
                <a:latin typeface="Times New Roman" panose="02020603050405020304" pitchFamily="18" charset="0"/>
                <a:cs typeface="Times New Roman" panose="02020603050405020304" pitchFamily="18" charset="0"/>
              </a:rPr>
              <a:t>Rank the system components using judgment of their relative sizes </a:t>
            </a:r>
            <a:r>
              <a:rPr lang="en-US" dirty="0">
                <a:latin typeface="Times New Roman" panose="02020603050405020304" pitchFamily="18" charset="0"/>
                <a:cs typeface="Times New Roman" panose="02020603050405020304" pitchFamily="18" charset="0"/>
              </a:rPr>
              <a:t>and use </a:t>
            </a:r>
            <a:r>
              <a:rPr lang="en-US" dirty="0" smtClean="0">
                <a:latin typeface="Times New Roman" panose="02020603050405020304" pitchFamily="18" charset="0"/>
                <a:cs typeface="Times New Roman" panose="02020603050405020304" pitchFamily="18" charset="0"/>
              </a:rPr>
              <a:t>a known </a:t>
            </a:r>
            <a:r>
              <a:rPr lang="en-US" dirty="0">
                <a:latin typeface="Times New Roman" panose="02020603050405020304" pitchFamily="18" charset="0"/>
                <a:cs typeface="Times New Roman" panose="02020603050405020304" pitchFamily="18" charset="0"/>
              </a:rPr>
              <a:t>reference component to translate this ranking to code sizes.</a:t>
            </a:r>
          </a:p>
        </p:txBody>
      </p:sp>
    </p:spTree>
    <p:extLst>
      <p:ext uri="{BB962C8B-B14F-4D97-AF65-F5344CB8AC3E}">
        <p14:creationId xmlns:p14="http://schemas.microsoft.com/office/powerpoint/2010/main" val="2864502449"/>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a:p>
        </p:txBody>
      </p:sp>
      <p:sp>
        <p:nvSpPr>
          <p:cNvPr id="4" name="Rectangle 3"/>
          <p:cNvSpPr/>
          <p:nvPr/>
        </p:nvSpPr>
        <p:spPr>
          <a:xfrm>
            <a:off x="685800" y="1028343"/>
            <a:ext cx="8001000" cy="4524315"/>
          </a:xfrm>
          <a:prstGeom prst="rect">
            <a:avLst/>
          </a:prstGeom>
        </p:spPr>
        <p:txBody>
          <a:bodyPr wrap="square">
            <a:spAutoFit/>
          </a:bodyPr>
          <a:lstStyle/>
          <a:p>
            <a:r>
              <a:rPr lang="en-US" dirty="0"/>
              <a:t>The idea of using a scientific and objective approach to cost estimation is an</a:t>
            </a:r>
          </a:p>
          <a:p>
            <a:r>
              <a:rPr lang="en-US" dirty="0"/>
              <a:t>attractive one, but all algorithmic cost models suffer from two key problems</a:t>
            </a:r>
            <a:r>
              <a:rPr lang="en-US" dirty="0" smtClean="0"/>
              <a:t>:</a:t>
            </a:r>
          </a:p>
          <a:p>
            <a:endParaRPr lang="en-US" dirty="0"/>
          </a:p>
          <a:p>
            <a:r>
              <a:rPr lang="en-US" dirty="0"/>
              <a:t>1. It is practically impossible to estimate Size accurately at an early stage in a </a:t>
            </a:r>
            <a:r>
              <a:rPr lang="en-US" dirty="0" smtClean="0"/>
              <a:t>project, when </a:t>
            </a:r>
            <a:r>
              <a:rPr lang="en-US" dirty="0"/>
              <a:t>only the specification is available. Function-point and </a:t>
            </a:r>
            <a:r>
              <a:rPr lang="en-US" dirty="0" smtClean="0"/>
              <a:t>application point</a:t>
            </a:r>
            <a:endParaRPr lang="en-US" dirty="0"/>
          </a:p>
          <a:p>
            <a:r>
              <a:rPr lang="en-US" dirty="0"/>
              <a:t>estimates (see later) are easier to produce than estimates of code size but</a:t>
            </a:r>
          </a:p>
          <a:p>
            <a:r>
              <a:rPr lang="en-US" dirty="0"/>
              <a:t>are also usually inaccurate</a:t>
            </a:r>
            <a:r>
              <a:rPr lang="en-US" dirty="0" smtClean="0"/>
              <a:t>.</a:t>
            </a:r>
          </a:p>
          <a:p>
            <a:endParaRPr lang="en-US" dirty="0"/>
          </a:p>
          <a:p>
            <a:r>
              <a:rPr lang="en-US" dirty="0"/>
              <a:t>2. The estimates of the complexity and process factors contributing to B and M are</a:t>
            </a:r>
          </a:p>
          <a:p>
            <a:r>
              <a:rPr lang="en-US" dirty="0"/>
              <a:t>subjective. Estimates vary from one person to another, depending on their background</a:t>
            </a:r>
          </a:p>
          <a:p>
            <a:r>
              <a:rPr lang="en-US" dirty="0"/>
              <a:t>and experience of the type of system that is being developed</a:t>
            </a:r>
            <a:r>
              <a:rPr lang="en-US" dirty="0" smtClean="0"/>
              <a:t>.</a:t>
            </a:r>
          </a:p>
          <a:p>
            <a:endParaRPr lang="en-US" dirty="0"/>
          </a:p>
          <a:p>
            <a:r>
              <a:rPr lang="en-US" b="1" dirty="0"/>
              <a:t>Algorithmic cost models</a:t>
            </a:r>
            <a:r>
              <a:rPr lang="en-US" dirty="0"/>
              <a:t> are a systematic way to estimate the effort required to</a:t>
            </a:r>
          </a:p>
          <a:p>
            <a:r>
              <a:rPr lang="en-US" dirty="0"/>
              <a:t>develop a system. However, these models are complex and difficult to use. </a:t>
            </a:r>
          </a:p>
        </p:txBody>
      </p:sp>
    </p:spTree>
    <p:extLst>
      <p:ext uri="{BB962C8B-B14F-4D97-AF65-F5344CB8AC3E}">
        <p14:creationId xmlns:p14="http://schemas.microsoft.com/office/powerpoint/2010/main" val="4145204851"/>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anose="02020603050405020304" pitchFamily="18" charset="0"/>
                <a:cs typeface="Times New Roman" panose="02020603050405020304" pitchFamily="18" charset="0"/>
              </a:rPr>
              <a:t>2 COCOMO </a:t>
            </a:r>
            <a:r>
              <a:rPr lang="en-US" sz="3600" b="1" dirty="0">
                <a:latin typeface="Times New Roman" panose="02020603050405020304" pitchFamily="18" charset="0"/>
                <a:cs typeface="Times New Roman" panose="02020603050405020304" pitchFamily="18" charset="0"/>
              </a:rPr>
              <a:t>cost modeling</a:t>
            </a:r>
            <a:endParaRPr lang="en-US" sz="3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381000" y="1639110"/>
            <a:ext cx="8229600" cy="4525963"/>
          </a:xfrm>
        </p:spPr>
        <p:txBody>
          <a:bodyPr/>
          <a:lstStyle/>
          <a:p>
            <a:endParaRPr lang="en-US" dirty="0"/>
          </a:p>
        </p:txBody>
      </p:sp>
      <p:sp>
        <p:nvSpPr>
          <p:cNvPr id="4" name="Rectangle 3"/>
          <p:cNvSpPr/>
          <p:nvPr/>
        </p:nvSpPr>
        <p:spPr>
          <a:xfrm>
            <a:off x="838200" y="1639110"/>
            <a:ext cx="8001000" cy="4247317"/>
          </a:xfrm>
          <a:prstGeom prst="rect">
            <a:avLst/>
          </a:prstGeom>
        </p:spPr>
        <p:txBody>
          <a:bodyPr wrap="square">
            <a:spAutoFit/>
          </a:bodyPr>
          <a:lstStyle/>
          <a:p>
            <a:pPr lvl="1"/>
            <a:r>
              <a:rPr lang="en-US" dirty="0"/>
              <a:t>The best known algorithmic cost modeling technique and tool is the COCOMO II</a:t>
            </a:r>
          </a:p>
          <a:p>
            <a:pPr lvl="1" algn="just"/>
            <a:r>
              <a:rPr lang="en-US" dirty="0">
                <a:latin typeface="Times New Roman" panose="02020603050405020304" pitchFamily="18" charset="0"/>
                <a:cs typeface="Times New Roman" panose="02020603050405020304" pitchFamily="18" charset="0"/>
              </a:rPr>
              <a:t>model. </a:t>
            </a:r>
          </a:p>
          <a:p>
            <a:pPr lvl="1" algn="just"/>
            <a:endParaRPr lang="en-US" dirty="0" smtClean="0">
              <a:latin typeface="Times New Roman" panose="02020603050405020304" pitchFamily="18" charset="0"/>
              <a:cs typeface="Times New Roman" panose="02020603050405020304" pitchFamily="18" charset="0"/>
            </a:endParaRPr>
          </a:p>
          <a:p>
            <a:pPr lvl="1" algn="just"/>
            <a:r>
              <a:rPr lang="en-US" dirty="0">
                <a:latin typeface="Times New Roman" panose="02020603050405020304" pitchFamily="18" charset="0"/>
                <a:cs typeface="Times New Roman" panose="02020603050405020304" pitchFamily="18" charset="0"/>
              </a:rPr>
              <a:t>These data were analyzed </a:t>
            </a:r>
            <a:r>
              <a:rPr lang="en-US" b="1" dirty="0">
                <a:latin typeface="Times New Roman" panose="02020603050405020304" pitchFamily="18" charset="0"/>
                <a:cs typeface="Times New Roman" panose="02020603050405020304" pitchFamily="18" charset="0"/>
              </a:rPr>
              <a:t>to discover the </a:t>
            </a:r>
            <a:r>
              <a:rPr lang="en-US" b="1" dirty="0" smtClean="0">
                <a:latin typeface="Times New Roman" panose="02020603050405020304" pitchFamily="18" charset="0"/>
                <a:cs typeface="Times New Roman" panose="02020603050405020304" pitchFamily="18" charset="0"/>
              </a:rPr>
              <a:t>formulas </a:t>
            </a:r>
            <a:r>
              <a:rPr lang="en-US" dirty="0" smtClean="0">
                <a:latin typeface="Times New Roman" panose="02020603050405020304" pitchFamily="18" charset="0"/>
                <a:cs typeface="Times New Roman" panose="02020603050405020304" pitchFamily="18" charset="0"/>
              </a:rPr>
              <a:t>that </a:t>
            </a:r>
            <a:r>
              <a:rPr lang="en-US" dirty="0">
                <a:latin typeface="Times New Roman" panose="02020603050405020304" pitchFamily="18" charset="0"/>
                <a:cs typeface="Times New Roman" panose="02020603050405020304" pitchFamily="18" charset="0"/>
              </a:rPr>
              <a:t>were the best fit to the observations. </a:t>
            </a:r>
            <a:endParaRPr lang="en-US" dirty="0" smtClean="0">
              <a:latin typeface="Times New Roman" panose="02020603050405020304" pitchFamily="18" charset="0"/>
              <a:cs typeface="Times New Roman" panose="02020603050405020304" pitchFamily="18" charset="0"/>
            </a:endParaRPr>
          </a:p>
          <a:p>
            <a:pPr lvl="1" algn="just"/>
            <a:r>
              <a:rPr lang="en-US" dirty="0" smtClean="0">
                <a:latin typeface="Times New Roman" panose="02020603050405020304" pitchFamily="18" charset="0"/>
                <a:cs typeface="Times New Roman" panose="02020603050405020304" pitchFamily="18" charset="0"/>
              </a:rPr>
              <a:t>These </a:t>
            </a:r>
            <a:r>
              <a:rPr lang="en-US" b="1" dirty="0">
                <a:latin typeface="Times New Roman" panose="02020603050405020304" pitchFamily="18" charset="0"/>
                <a:cs typeface="Times New Roman" panose="02020603050405020304" pitchFamily="18" charset="0"/>
              </a:rPr>
              <a:t>formula</a:t>
            </a:r>
            <a:r>
              <a:rPr lang="en-US" dirty="0">
                <a:latin typeface="Times New Roman" panose="02020603050405020304" pitchFamily="18" charset="0"/>
                <a:cs typeface="Times New Roman" panose="02020603050405020304" pitchFamily="18" charset="0"/>
              </a:rPr>
              <a:t>s linked </a:t>
            </a:r>
            <a:r>
              <a:rPr lang="en-US" b="1" dirty="0">
                <a:latin typeface="Times New Roman" panose="02020603050405020304" pitchFamily="18" charset="0"/>
                <a:cs typeface="Times New Roman" panose="02020603050405020304" pitchFamily="18" charset="0"/>
              </a:rPr>
              <a:t>the size of </a:t>
            </a:r>
            <a:r>
              <a:rPr lang="en-US" b="1" dirty="0" smtClean="0">
                <a:latin typeface="Times New Roman" panose="02020603050405020304" pitchFamily="18" charset="0"/>
                <a:cs typeface="Times New Roman" panose="02020603050405020304" pitchFamily="18" charset="0"/>
              </a:rPr>
              <a:t>the </a:t>
            </a:r>
            <a:r>
              <a:rPr lang="en-US" b="1" dirty="0">
                <a:latin typeface="Times New Roman" panose="02020603050405020304" pitchFamily="18" charset="0"/>
                <a:cs typeface="Times New Roman" panose="02020603050405020304" pitchFamily="18" charset="0"/>
              </a:rPr>
              <a:t>system and product, project, and team factors to the effort to develop the system</a:t>
            </a:r>
            <a:r>
              <a:rPr lang="en-US" dirty="0" smtClean="0">
                <a:latin typeface="Times New Roman" panose="02020603050405020304" pitchFamily="18" charset="0"/>
                <a:cs typeface="Times New Roman" panose="02020603050405020304" pitchFamily="18" charset="0"/>
              </a:rPr>
              <a:t>.</a:t>
            </a:r>
          </a:p>
          <a:p>
            <a:pPr lvl="1" algn="just"/>
            <a:endParaRPr lang="en-US" dirty="0">
              <a:latin typeface="Times New Roman" panose="02020603050405020304" pitchFamily="18" charset="0"/>
              <a:cs typeface="Times New Roman" panose="02020603050405020304" pitchFamily="18" charset="0"/>
            </a:endParaRPr>
          </a:p>
          <a:p>
            <a:pPr lvl="1" algn="just"/>
            <a:r>
              <a:rPr lang="en-US" b="1" dirty="0">
                <a:latin typeface="Times New Roman" panose="02020603050405020304" pitchFamily="18" charset="0"/>
                <a:cs typeface="Times New Roman" panose="02020603050405020304" pitchFamily="18" charset="0"/>
              </a:rPr>
              <a:t>COCOMO II is a freely available model </a:t>
            </a:r>
            <a:r>
              <a:rPr lang="en-US" dirty="0">
                <a:latin typeface="Times New Roman" panose="02020603050405020304" pitchFamily="18" charset="0"/>
                <a:cs typeface="Times New Roman" panose="02020603050405020304" pitchFamily="18" charset="0"/>
              </a:rPr>
              <a:t>that is supported with open-source tools</a:t>
            </a:r>
            <a:r>
              <a:rPr lang="en-US" dirty="0" smtClean="0">
                <a:latin typeface="Times New Roman" panose="02020603050405020304" pitchFamily="18" charset="0"/>
                <a:cs typeface="Times New Roman" panose="02020603050405020304" pitchFamily="18" charset="0"/>
              </a:rPr>
              <a:t>.</a:t>
            </a:r>
          </a:p>
          <a:p>
            <a:pPr lvl="1" algn="just"/>
            <a:endParaRPr lang="en-US" dirty="0">
              <a:latin typeface="Times New Roman" panose="02020603050405020304" pitchFamily="18" charset="0"/>
              <a:cs typeface="Times New Roman" panose="02020603050405020304" pitchFamily="18" charset="0"/>
            </a:endParaRPr>
          </a:p>
          <a:p>
            <a:pPr lvl="1" algn="just"/>
            <a:r>
              <a:rPr lang="en-US" dirty="0">
                <a:latin typeface="Times New Roman" panose="02020603050405020304" pitchFamily="18" charset="0"/>
                <a:cs typeface="Times New Roman" panose="02020603050405020304" pitchFamily="18" charset="0"/>
              </a:rPr>
              <a:t>COCOMO II was developed from </a:t>
            </a:r>
            <a:r>
              <a:rPr lang="en-US" b="1" dirty="0">
                <a:latin typeface="Times New Roman" panose="02020603050405020304" pitchFamily="18" charset="0"/>
                <a:cs typeface="Times New Roman" panose="02020603050405020304" pitchFamily="18" charset="0"/>
              </a:rPr>
              <a:t>earlier COCOMO (Constructive Cost</a:t>
            </a:r>
          </a:p>
          <a:p>
            <a:pPr lvl="1" algn="just"/>
            <a:r>
              <a:rPr lang="en-US" b="1" dirty="0">
                <a:latin typeface="Times New Roman" panose="02020603050405020304" pitchFamily="18" charset="0"/>
                <a:cs typeface="Times New Roman" panose="02020603050405020304" pitchFamily="18" charset="0"/>
              </a:rPr>
              <a:t>Modeling) cost estimation models</a:t>
            </a:r>
            <a:r>
              <a:rPr lang="en-US" dirty="0">
                <a:latin typeface="Times New Roman" panose="02020603050405020304" pitchFamily="18" charset="0"/>
                <a:cs typeface="Times New Roman" panose="02020603050405020304" pitchFamily="18" charset="0"/>
              </a:rPr>
              <a:t>, which were </a:t>
            </a:r>
            <a:r>
              <a:rPr lang="en-US" b="1" dirty="0">
                <a:latin typeface="Times New Roman" panose="02020603050405020304" pitchFamily="18" charset="0"/>
                <a:cs typeface="Times New Roman" panose="02020603050405020304" pitchFamily="18" charset="0"/>
              </a:rPr>
              <a:t>largely based on original code development</a:t>
            </a:r>
          </a:p>
        </p:txBody>
      </p:sp>
    </p:spTree>
    <p:extLst>
      <p:ext uri="{BB962C8B-B14F-4D97-AF65-F5344CB8AC3E}">
        <p14:creationId xmlns:p14="http://schemas.microsoft.com/office/powerpoint/2010/main" val="530972781"/>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124200"/>
            <a:ext cx="8229600" cy="3001963"/>
          </a:xfrm>
        </p:spPr>
        <p:txBody>
          <a:bodyPr>
            <a:normAutofit/>
          </a:bodyPr>
          <a:lstStyle/>
          <a:p>
            <a:pPr marL="0" indent="0" algn="just">
              <a:buNone/>
            </a:pPr>
            <a:r>
              <a:rPr lang="en-US" sz="1600" dirty="0">
                <a:latin typeface="Times New Roman" panose="02020603050405020304" pitchFamily="18" charset="0"/>
                <a:cs typeface="Times New Roman" panose="02020603050405020304" pitchFamily="18" charset="0"/>
              </a:rPr>
              <a:t>The </a:t>
            </a:r>
            <a:r>
              <a:rPr lang="en-US" sz="1600" dirty="0" smtClean="0">
                <a:latin typeface="Times New Roman" panose="02020603050405020304" pitchFamily="18" charset="0"/>
                <a:cs typeface="Times New Roman" panose="02020603050405020304" pitchFamily="18" charset="0"/>
              </a:rPr>
              <a:t>sub models </a:t>
            </a:r>
            <a:r>
              <a:rPr lang="en-US" sz="1600" dirty="0">
                <a:latin typeface="Times New Roman" panose="02020603050405020304" pitchFamily="18" charset="0"/>
                <a:cs typeface="Times New Roman" panose="02020603050405020304" pitchFamily="18" charset="0"/>
              </a:rPr>
              <a:t>(Figure 23.10) that are part of the COCOMO II model are:</a:t>
            </a:r>
          </a:p>
          <a:p>
            <a:pPr marL="0" indent="0" algn="just">
              <a:buNone/>
            </a:pPr>
            <a:r>
              <a:rPr lang="en-US" sz="1600" dirty="0" smtClean="0">
                <a:latin typeface="Times New Roman" panose="02020603050405020304" pitchFamily="18" charset="0"/>
                <a:cs typeface="Times New Roman" panose="02020603050405020304" pitchFamily="18" charset="0"/>
              </a:rPr>
              <a:t>	1</a:t>
            </a:r>
            <a:r>
              <a:rPr lang="en-US" sz="1600" b="1" dirty="0">
                <a:latin typeface="Times New Roman" panose="02020603050405020304" pitchFamily="18" charset="0"/>
                <a:cs typeface="Times New Roman" panose="02020603050405020304" pitchFamily="18" charset="0"/>
              </a:rPr>
              <a:t>. </a:t>
            </a:r>
            <a:r>
              <a:rPr lang="en-US" sz="1600" b="1" i="1" dirty="0">
                <a:latin typeface="Times New Roman" panose="02020603050405020304" pitchFamily="18" charset="0"/>
                <a:cs typeface="Times New Roman" panose="02020603050405020304" pitchFamily="18" charset="0"/>
              </a:rPr>
              <a:t>An application composition model </a:t>
            </a:r>
            <a:r>
              <a:rPr lang="en-US" sz="1600" dirty="0">
                <a:latin typeface="Times New Roman" panose="02020603050405020304" pitchFamily="18" charset="0"/>
                <a:cs typeface="Times New Roman" panose="02020603050405020304" pitchFamily="18" charset="0"/>
              </a:rPr>
              <a:t>This models </a:t>
            </a:r>
            <a:r>
              <a:rPr lang="en-US" sz="1600" b="1" dirty="0">
                <a:latin typeface="Times New Roman" panose="02020603050405020304" pitchFamily="18" charset="0"/>
                <a:cs typeface="Times New Roman" panose="02020603050405020304" pitchFamily="18" charset="0"/>
              </a:rPr>
              <a:t>the effort required to develop</a:t>
            </a:r>
          </a:p>
          <a:p>
            <a:pPr marL="0" indent="0" algn="just">
              <a:buNone/>
            </a:pPr>
            <a:r>
              <a:rPr lang="en-US" sz="1600" b="1" dirty="0">
                <a:latin typeface="Times New Roman" panose="02020603050405020304" pitchFamily="18" charset="0"/>
                <a:cs typeface="Times New Roman" panose="02020603050405020304" pitchFamily="18" charset="0"/>
              </a:rPr>
              <a:t>systems that are created from reusable components, scripting, or database programming.</a:t>
            </a:r>
          </a:p>
          <a:p>
            <a:pPr marL="0" indent="0" algn="just">
              <a:buNone/>
            </a:pPr>
            <a:r>
              <a:rPr lang="en-US" sz="1600" b="1" dirty="0" smtClean="0">
                <a:latin typeface="Times New Roman" panose="02020603050405020304" pitchFamily="18" charset="0"/>
                <a:cs typeface="Times New Roman" panose="02020603050405020304" pitchFamily="18" charset="0"/>
              </a:rPr>
              <a:t>	Software </a:t>
            </a:r>
            <a:r>
              <a:rPr lang="en-US" sz="1600" b="1" dirty="0">
                <a:latin typeface="Times New Roman" panose="02020603050405020304" pitchFamily="18" charset="0"/>
                <a:cs typeface="Times New Roman" panose="02020603050405020304" pitchFamily="18" charset="0"/>
              </a:rPr>
              <a:t>size estimates </a:t>
            </a:r>
            <a:r>
              <a:rPr lang="en-US" sz="1600" dirty="0">
                <a:latin typeface="Times New Roman" panose="02020603050405020304" pitchFamily="18" charset="0"/>
                <a:cs typeface="Times New Roman" panose="02020603050405020304" pitchFamily="18" charset="0"/>
              </a:rPr>
              <a:t>are based </a:t>
            </a:r>
            <a:r>
              <a:rPr lang="en-US" sz="1600" b="1" dirty="0">
                <a:latin typeface="Times New Roman" panose="02020603050405020304" pitchFamily="18" charset="0"/>
                <a:cs typeface="Times New Roman" panose="02020603050405020304" pitchFamily="18" charset="0"/>
              </a:rPr>
              <a:t>on application points, and a simple</a:t>
            </a:r>
          </a:p>
          <a:p>
            <a:pPr marL="0" indent="0" algn="just">
              <a:buNone/>
            </a:pPr>
            <a:r>
              <a:rPr lang="en-US" sz="1600" b="1" dirty="0">
                <a:latin typeface="Times New Roman" panose="02020603050405020304" pitchFamily="18" charset="0"/>
                <a:cs typeface="Times New Roman" panose="02020603050405020304" pitchFamily="18" charset="0"/>
              </a:rPr>
              <a:t>size/productivity formula is used to estimate the effort required.</a:t>
            </a:r>
          </a:p>
          <a:p>
            <a:pPr marL="0" indent="0" algn="just">
              <a:buNone/>
            </a:pPr>
            <a:r>
              <a:rPr lang="en-US" sz="1600" dirty="0" smtClean="0">
                <a:latin typeface="Times New Roman" panose="02020603050405020304" pitchFamily="18" charset="0"/>
                <a:cs typeface="Times New Roman" panose="02020603050405020304" pitchFamily="18" charset="0"/>
              </a:rPr>
              <a:t>	2</a:t>
            </a:r>
            <a:r>
              <a:rPr lang="en-US" sz="1600" dirty="0">
                <a:latin typeface="Times New Roman" panose="02020603050405020304" pitchFamily="18" charset="0"/>
                <a:cs typeface="Times New Roman" panose="02020603050405020304" pitchFamily="18" charset="0"/>
              </a:rPr>
              <a:t>. </a:t>
            </a:r>
            <a:r>
              <a:rPr lang="en-US" sz="1600" b="1" i="1" dirty="0">
                <a:latin typeface="Times New Roman" panose="02020603050405020304" pitchFamily="18" charset="0"/>
                <a:cs typeface="Times New Roman" panose="02020603050405020304" pitchFamily="18" charset="0"/>
              </a:rPr>
              <a:t>An early design model </a:t>
            </a:r>
            <a:r>
              <a:rPr lang="en-US" sz="1600" dirty="0">
                <a:latin typeface="Times New Roman" panose="02020603050405020304" pitchFamily="18" charset="0"/>
                <a:cs typeface="Times New Roman" panose="02020603050405020304" pitchFamily="18" charset="0"/>
              </a:rPr>
              <a:t>This model is used during early stages of </a:t>
            </a:r>
            <a:r>
              <a:rPr lang="en-US" sz="1600" b="1" dirty="0">
                <a:latin typeface="Times New Roman" panose="02020603050405020304" pitchFamily="18" charset="0"/>
                <a:cs typeface="Times New Roman" panose="02020603050405020304" pitchFamily="18" charset="0"/>
              </a:rPr>
              <a:t>the system</a:t>
            </a:r>
          </a:p>
          <a:p>
            <a:pPr marL="0" indent="0" algn="just">
              <a:buNone/>
            </a:pPr>
            <a:r>
              <a:rPr lang="en-US" sz="1600" b="1" dirty="0">
                <a:latin typeface="Times New Roman" panose="02020603050405020304" pitchFamily="18" charset="0"/>
                <a:cs typeface="Times New Roman" panose="02020603050405020304" pitchFamily="18" charset="0"/>
              </a:rPr>
              <a:t>design</a:t>
            </a:r>
            <a:r>
              <a:rPr lang="en-US" sz="1600" dirty="0">
                <a:latin typeface="Times New Roman" panose="02020603050405020304" pitchFamily="18" charset="0"/>
                <a:cs typeface="Times New Roman" panose="02020603050405020304" pitchFamily="18" charset="0"/>
              </a:rPr>
              <a:t> </a:t>
            </a:r>
            <a:r>
              <a:rPr lang="en-US" sz="1600" b="1" dirty="0">
                <a:latin typeface="Times New Roman" panose="02020603050405020304" pitchFamily="18" charset="0"/>
                <a:cs typeface="Times New Roman" panose="02020603050405020304" pitchFamily="18" charset="0"/>
              </a:rPr>
              <a:t>after the requirements have been established</a:t>
            </a:r>
            <a:r>
              <a:rPr lang="en-US" sz="1600" dirty="0">
                <a:latin typeface="Times New Roman" panose="02020603050405020304" pitchFamily="18" charset="0"/>
                <a:cs typeface="Times New Roman" panose="02020603050405020304" pitchFamily="18" charset="0"/>
              </a:rPr>
              <a:t>. </a:t>
            </a:r>
            <a:endParaRPr lang="en-US" sz="1600" dirty="0" smtClean="0">
              <a:latin typeface="Times New Roman" panose="02020603050405020304" pitchFamily="18" charset="0"/>
              <a:cs typeface="Times New Roman" panose="02020603050405020304" pitchFamily="18" charset="0"/>
            </a:endParaRPr>
          </a:p>
          <a:p>
            <a:pPr marL="0" indent="0" algn="just">
              <a:buNone/>
            </a:pPr>
            <a:r>
              <a:rPr lang="en-US" sz="1600" dirty="0" smtClean="0">
                <a:latin typeface="Times New Roman" panose="02020603050405020304" pitchFamily="18" charset="0"/>
                <a:cs typeface="Times New Roman" panose="02020603050405020304" pitchFamily="18" charset="0"/>
              </a:rPr>
              <a:t> </a:t>
            </a:r>
            <a:r>
              <a:rPr lang="en-US" sz="1600" dirty="0">
                <a:latin typeface="Times New Roman" panose="02020603050405020304" pitchFamily="18" charset="0"/>
                <a:cs typeface="Times New Roman" panose="02020603050405020304" pitchFamily="18" charset="0"/>
              </a:rPr>
              <a:t>Estimates are based on function </a:t>
            </a:r>
            <a:r>
              <a:rPr lang="en-US" sz="1600" dirty="0" err="1" smtClean="0">
                <a:latin typeface="Times New Roman" panose="02020603050405020304" pitchFamily="18" charset="0"/>
                <a:cs typeface="Times New Roman" panose="02020603050405020304" pitchFamily="18" charset="0"/>
              </a:rPr>
              <a:t>points,which</a:t>
            </a:r>
            <a:r>
              <a:rPr lang="en-US" sz="1600" dirty="0" smtClean="0">
                <a:latin typeface="Times New Roman" panose="02020603050405020304" pitchFamily="18" charset="0"/>
                <a:cs typeface="Times New Roman" panose="02020603050405020304" pitchFamily="18" charset="0"/>
              </a:rPr>
              <a:t> </a:t>
            </a:r>
            <a:r>
              <a:rPr lang="en-US" sz="1600" dirty="0">
                <a:latin typeface="Times New Roman" panose="02020603050405020304" pitchFamily="18" charset="0"/>
                <a:cs typeface="Times New Roman" panose="02020603050405020304" pitchFamily="18" charset="0"/>
              </a:rPr>
              <a:t>are then converted to number of lines of source code</a:t>
            </a:r>
            <a:r>
              <a:rPr lang="en-US" sz="1600" dirty="0" smtClean="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993382439"/>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04800" y="0"/>
            <a:ext cx="8305800" cy="7010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74712396"/>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2000" dirty="0">
                <a:latin typeface="Times New Roman" panose="02020603050405020304" pitchFamily="18" charset="0"/>
                <a:cs typeface="Times New Roman" panose="02020603050405020304" pitchFamily="18" charset="0"/>
              </a:rPr>
              <a:t>1</a:t>
            </a:r>
            <a:r>
              <a:rPr lang="en-US" sz="2000" b="1" dirty="0">
                <a:latin typeface="Times New Roman" panose="02020603050405020304" pitchFamily="18" charset="0"/>
                <a:cs typeface="Times New Roman" panose="02020603050405020304" pitchFamily="18" charset="0"/>
              </a:rPr>
              <a:t>. </a:t>
            </a:r>
            <a:r>
              <a:rPr lang="en-US" sz="2000" b="1" i="1" dirty="0">
                <a:latin typeface="Times New Roman" panose="02020603050405020304" pitchFamily="18" charset="0"/>
                <a:cs typeface="Times New Roman" panose="02020603050405020304" pitchFamily="18" charset="0"/>
              </a:rPr>
              <a:t>An application composition model </a:t>
            </a:r>
            <a:r>
              <a:rPr lang="en-US" sz="2000" dirty="0">
                <a:latin typeface="Times New Roman" panose="02020603050405020304" pitchFamily="18" charset="0"/>
                <a:cs typeface="Times New Roman" panose="02020603050405020304" pitchFamily="18" charset="0"/>
              </a:rPr>
              <a:t>This models the effort required to </a:t>
            </a:r>
            <a:r>
              <a:rPr lang="en-US" sz="2000" dirty="0" smtClean="0">
                <a:latin typeface="Times New Roman" panose="02020603050405020304" pitchFamily="18" charset="0"/>
                <a:cs typeface="Times New Roman" panose="02020603050405020304" pitchFamily="18" charset="0"/>
              </a:rPr>
              <a:t>develop systems </a:t>
            </a:r>
            <a:r>
              <a:rPr lang="en-US" sz="2000" dirty="0">
                <a:latin typeface="Times New Roman" panose="02020603050405020304" pitchFamily="18" charset="0"/>
                <a:cs typeface="Times New Roman" panose="02020603050405020304" pitchFamily="18" charset="0"/>
              </a:rPr>
              <a:t>that are created from reusable components, scripting, or database programming.</a:t>
            </a:r>
          </a:p>
          <a:p>
            <a:pPr marL="0" indent="0">
              <a:buNone/>
            </a:pPr>
            <a:r>
              <a:rPr lang="en-US" sz="2000" dirty="0">
                <a:latin typeface="Times New Roman" panose="02020603050405020304" pitchFamily="18" charset="0"/>
                <a:cs typeface="Times New Roman" panose="02020603050405020304" pitchFamily="18" charset="0"/>
              </a:rPr>
              <a:t>Software size estimates are based on application points, and a simple</a:t>
            </a:r>
          </a:p>
          <a:p>
            <a:pPr marL="0" indent="0">
              <a:buNone/>
            </a:pPr>
            <a:r>
              <a:rPr lang="en-US" sz="2000" dirty="0">
                <a:latin typeface="Times New Roman" panose="02020603050405020304" pitchFamily="18" charset="0"/>
                <a:cs typeface="Times New Roman" panose="02020603050405020304" pitchFamily="18" charset="0"/>
              </a:rPr>
              <a:t>size/productivity formula is used to estimate the effort required</a:t>
            </a:r>
            <a:r>
              <a:rPr lang="en-US" sz="2000" dirty="0" smtClean="0">
                <a:latin typeface="Times New Roman" panose="02020603050405020304" pitchFamily="18" charset="0"/>
                <a:cs typeface="Times New Roman" panose="02020603050405020304" pitchFamily="18" charset="0"/>
              </a:rPr>
              <a:t>.</a:t>
            </a:r>
          </a:p>
          <a:p>
            <a:pPr marL="0" indent="0">
              <a:buNone/>
            </a:pPr>
            <a:endParaRPr lang="en-US" sz="2000" dirty="0">
              <a:latin typeface="Times New Roman" panose="02020603050405020304" pitchFamily="18" charset="0"/>
              <a:cs typeface="Times New Roman" panose="02020603050405020304" pitchFamily="18" charset="0"/>
            </a:endParaRPr>
          </a:p>
          <a:p>
            <a:pPr marL="0" indent="0">
              <a:buNone/>
            </a:pPr>
            <a:r>
              <a:rPr lang="en-US" sz="2000" dirty="0">
                <a:latin typeface="Times New Roman" panose="02020603050405020304" pitchFamily="18" charset="0"/>
                <a:cs typeface="Times New Roman" panose="02020603050405020304" pitchFamily="18" charset="0"/>
              </a:rPr>
              <a:t>2. </a:t>
            </a:r>
            <a:r>
              <a:rPr lang="en-US" sz="2000" b="1" i="1" dirty="0">
                <a:latin typeface="Times New Roman" panose="02020603050405020304" pitchFamily="18" charset="0"/>
                <a:cs typeface="Times New Roman" panose="02020603050405020304" pitchFamily="18" charset="0"/>
              </a:rPr>
              <a:t>An early design model </a:t>
            </a:r>
            <a:r>
              <a:rPr lang="en-US" sz="2000" dirty="0">
                <a:latin typeface="Times New Roman" panose="02020603050405020304" pitchFamily="18" charset="0"/>
                <a:cs typeface="Times New Roman" panose="02020603050405020304" pitchFamily="18" charset="0"/>
              </a:rPr>
              <a:t>This model is used </a:t>
            </a:r>
            <a:r>
              <a:rPr lang="en-US" sz="2000" b="1" dirty="0">
                <a:latin typeface="Times New Roman" panose="02020603050405020304" pitchFamily="18" charset="0"/>
                <a:cs typeface="Times New Roman" panose="02020603050405020304" pitchFamily="18" charset="0"/>
              </a:rPr>
              <a:t>during early stages of the </a:t>
            </a:r>
            <a:r>
              <a:rPr lang="en-US" sz="2000" b="1" dirty="0" smtClean="0">
                <a:latin typeface="Times New Roman" panose="02020603050405020304" pitchFamily="18" charset="0"/>
                <a:cs typeface="Times New Roman" panose="02020603050405020304" pitchFamily="18" charset="0"/>
              </a:rPr>
              <a:t>system design </a:t>
            </a:r>
            <a:r>
              <a:rPr lang="en-US" sz="2000" dirty="0">
                <a:latin typeface="Times New Roman" panose="02020603050405020304" pitchFamily="18" charset="0"/>
                <a:cs typeface="Times New Roman" panose="02020603050405020304" pitchFamily="18" charset="0"/>
              </a:rPr>
              <a:t>after the requirements have been established. The estimate is based on </a:t>
            </a:r>
            <a:r>
              <a:rPr lang="en-US" sz="2000" dirty="0" smtClean="0">
                <a:latin typeface="Times New Roman" panose="02020603050405020304" pitchFamily="18" charset="0"/>
                <a:cs typeface="Times New Roman" panose="02020603050405020304" pitchFamily="18" charset="0"/>
              </a:rPr>
              <a:t>the standard </a:t>
            </a:r>
            <a:r>
              <a:rPr lang="en-US" sz="2000" dirty="0">
                <a:latin typeface="Times New Roman" panose="02020603050405020304" pitchFamily="18" charset="0"/>
                <a:cs typeface="Times New Roman" panose="02020603050405020304" pitchFamily="18" charset="0"/>
              </a:rPr>
              <a:t>estimation formula that I discussed in the introduction of this </a:t>
            </a:r>
            <a:r>
              <a:rPr lang="en-US" sz="2000" dirty="0" err="1" smtClean="0">
                <a:latin typeface="Times New Roman" panose="02020603050405020304" pitchFamily="18" charset="0"/>
                <a:cs typeface="Times New Roman" panose="02020603050405020304" pitchFamily="18" charset="0"/>
              </a:rPr>
              <a:t>chapter,with</a:t>
            </a:r>
            <a:r>
              <a:rPr lang="en-US" sz="2000"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a simplified set of seven multipliers. Estimates are based on function </a:t>
            </a:r>
            <a:r>
              <a:rPr lang="en-US" sz="2000" dirty="0" smtClean="0">
                <a:latin typeface="Times New Roman" panose="02020603050405020304" pitchFamily="18" charset="0"/>
                <a:cs typeface="Times New Roman" panose="02020603050405020304" pitchFamily="18" charset="0"/>
              </a:rPr>
              <a:t>points, which </a:t>
            </a:r>
            <a:r>
              <a:rPr lang="en-US" sz="2000" dirty="0">
                <a:latin typeface="Times New Roman" panose="02020603050405020304" pitchFamily="18" charset="0"/>
                <a:cs typeface="Times New Roman" panose="02020603050405020304" pitchFamily="18" charset="0"/>
              </a:rPr>
              <a:t>are then converted to number of lines of source code.</a:t>
            </a:r>
          </a:p>
        </p:txBody>
      </p:sp>
    </p:spTree>
    <p:extLst>
      <p:ext uri="{BB962C8B-B14F-4D97-AF65-F5344CB8AC3E}">
        <p14:creationId xmlns:p14="http://schemas.microsoft.com/office/powerpoint/2010/main" val="505783624"/>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en-US" dirty="0">
                <a:latin typeface="Times New Roman" panose="02020603050405020304" pitchFamily="18" charset="0"/>
                <a:cs typeface="Times New Roman" panose="02020603050405020304" pitchFamily="18" charset="0"/>
              </a:rPr>
              <a:t>3. </a:t>
            </a:r>
            <a:r>
              <a:rPr lang="en-US" b="1" i="1" dirty="0">
                <a:latin typeface="Times New Roman" panose="02020603050405020304" pitchFamily="18" charset="0"/>
                <a:cs typeface="Times New Roman" panose="02020603050405020304" pitchFamily="18" charset="0"/>
              </a:rPr>
              <a:t>A reuse model </a:t>
            </a:r>
            <a:r>
              <a:rPr lang="en-US" dirty="0">
                <a:latin typeface="Times New Roman" panose="02020603050405020304" pitchFamily="18" charset="0"/>
                <a:cs typeface="Times New Roman" panose="02020603050405020304" pitchFamily="18" charset="0"/>
              </a:rPr>
              <a:t>This model is used </a:t>
            </a:r>
            <a:r>
              <a:rPr lang="en-US" b="1" dirty="0">
                <a:latin typeface="Times New Roman" panose="02020603050405020304" pitchFamily="18" charset="0"/>
                <a:cs typeface="Times New Roman" panose="02020603050405020304" pitchFamily="18" charset="0"/>
              </a:rPr>
              <a:t>to compute the effort required to </a:t>
            </a:r>
            <a:r>
              <a:rPr lang="en-US" b="1" dirty="0" smtClean="0">
                <a:latin typeface="Times New Roman" panose="02020603050405020304" pitchFamily="18" charset="0"/>
                <a:cs typeface="Times New Roman" panose="02020603050405020304" pitchFamily="18" charset="0"/>
              </a:rPr>
              <a:t>integrate reusable </a:t>
            </a:r>
            <a:r>
              <a:rPr lang="en-US" b="1" dirty="0">
                <a:latin typeface="Times New Roman" panose="02020603050405020304" pitchFamily="18" charset="0"/>
                <a:cs typeface="Times New Roman" panose="02020603050405020304" pitchFamily="18" charset="0"/>
              </a:rPr>
              <a:t>components and/or automatically generated program code. </a:t>
            </a:r>
            <a:endParaRPr lang="en-US" b="1"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It </a:t>
            </a:r>
            <a:r>
              <a:rPr lang="en-US" dirty="0">
                <a:latin typeface="Times New Roman" panose="02020603050405020304" pitchFamily="18" charset="0"/>
                <a:cs typeface="Times New Roman" panose="02020603050405020304" pitchFamily="18" charset="0"/>
              </a:rPr>
              <a:t>is </a:t>
            </a:r>
            <a:r>
              <a:rPr lang="en-US" dirty="0" smtClean="0">
                <a:latin typeface="Times New Roman" panose="02020603050405020304" pitchFamily="18" charset="0"/>
                <a:cs typeface="Times New Roman" panose="02020603050405020304" pitchFamily="18" charset="0"/>
              </a:rPr>
              <a:t>normally used </a:t>
            </a:r>
            <a:r>
              <a:rPr lang="en-US" dirty="0">
                <a:latin typeface="Times New Roman" panose="02020603050405020304" pitchFamily="18" charset="0"/>
                <a:cs typeface="Times New Roman" panose="02020603050405020304" pitchFamily="18" charset="0"/>
              </a:rPr>
              <a:t>in </a:t>
            </a:r>
            <a:r>
              <a:rPr lang="en-US" dirty="0" smtClean="0">
                <a:latin typeface="Times New Roman" panose="02020603050405020304" pitchFamily="18" charset="0"/>
                <a:cs typeface="Times New Roman" panose="02020603050405020304" pitchFamily="18" charset="0"/>
              </a:rPr>
              <a:t>co	</a:t>
            </a:r>
            <a:r>
              <a:rPr lang="en-US" dirty="0" err="1" smtClean="0">
                <a:latin typeface="Times New Roman" panose="02020603050405020304" pitchFamily="18" charset="0"/>
                <a:cs typeface="Times New Roman" panose="02020603050405020304" pitchFamily="18" charset="0"/>
              </a:rPr>
              <a:t>njunction</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with the post-architecture model.</a:t>
            </a:r>
          </a:p>
          <a:p>
            <a:r>
              <a:rPr lang="en-US" dirty="0">
                <a:latin typeface="Times New Roman" panose="02020603050405020304" pitchFamily="18" charset="0"/>
                <a:cs typeface="Times New Roman" panose="02020603050405020304" pitchFamily="18" charset="0"/>
              </a:rPr>
              <a:t>4. </a:t>
            </a:r>
            <a:r>
              <a:rPr lang="en-US" b="1" i="1" dirty="0">
                <a:latin typeface="Times New Roman" panose="02020603050405020304" pitchFamily="18" charset="0"/>
                <a:cs typeface="Times New Roman" panose="02020603050405020304" pitchFamily="18" charset="0"/>
              </a:rPr>
              <a:t>A post-architecture model </a:t>
            </a:r>
            <a:r>
              <a:rPr lang="en-US" dirty="0">
                <a:latin typeface="Times New Roman" panose="02020603050405020304" pitchFamily="18" charset="0"/>
                <a:cs typeface="Times New Roman" panose="02020603050405020304" pitchFamily="18" charset="0"/>
              </a:rPr>
              <a:t>Once the system architecture has been designed</a:t>
            </a:r>
            <a:r>
              <a:rPr lang="en-US" b="1" dirty="0">
                <a:latin typeface="Times New Roman" panose="02020603050405020304" pitchFamily="18" charset="0"/>
                <a:cs typeface="Times New Roman" panose="02020603050405020304" pitchFamily="18" charset="0"/>
              </a:rPr>
              <a:t>, </a:t>
            </a:r>
            <a:r>
              <a:rPr lang="en-US" b="1" dirty="0" smtClean="0">
                <a:latin typeface="Times New Roman" panose="02020603050405020304" pitchFamily="18" charset="0"/>
                <a:cs typeface="Times New Roman" panose="02020603050405020304" pitchFamily="18" charset="0"/>
              </a:rPr>
              <a:t>a more </a:t>
            </a:r>
            <a:r>
              <a:rPr lang="en-US" b="1" dirty="0">
                <a:latin typeface="Times New Roman" panose="02020603050405020304" pitchFamily="18" charset="0"/>
                <a:cs typeface="Times New Roman" panose="02020603050405020304" pitchFamily="18" charset="0"/>
              </a:rPr>
              <a:t>accurate estimate of the software size can be made. </a:t>
            </a:r>
            <a:r>
              <a:rPr lang="en-US" dirty="0">
                <a:latin typeface="Times New Roman" panose="02020603050405020304" pitchFamily="18" charset="0"/>
                <a:cs typeface="Times New Roman" panose="02020603050405020304" pitchFamily="18" charset="0"/>
              </a:rPr>
              <a:t>Again, this model uses</a:t>
            </a:r>
          </a:p>
          <a:p>
            <a:r>
              <a:rPr lang="en-US" dirty="0">
                <a:latin typeface="Times New Roman" panose="02020603050405020304" pitchFamily="18" charset="0"/>
                <a:cs typeface="Times New Roman" panose="02020603050405020304" pitchFamily="18" charset="0"/>
              </a:rPr>
              <a:t>the standard formula for cost estimation discussed above. However, it </a:t>
            </a:r>
            <a:r>
              <a:rPr lang="en-US" dirty="0" smtClean="0">
                <a:latin typeface="Times New Roman" panose="02020603050405020304" pitchFamily="18" charset="0"/>
                <a:cs typeface="Times New Roman" panose="02020603050405020304" pitchFamily="18" charset="0"/>
              </a:rPr>
              <a:t>includes a </a:t>
            </a:r>
            <a:r>
              <a:rPr lang="en-US" dirty="0">
                <a:latin typeface="Times New Roman" panose="02020603050405020304" pitchFamily="18" charset="0"/>
                <a:cs typeface="Times New Roman" panose="02020603050405020304" pitchFamily="18" charset="0"/>
              </a:rPr>
              <a:t>more extensive set of 17 multipliers reflecting personnel capability, </a:t>
            </a:r>
            <a:r>
              <a:rPr lang="en-US" dirty="0" smtClean="0">
                <a:latin typeface="Times New Roman" panose="02020603050405020304" pitchFamily="18" charset="0"/>
                <a:cs typeface="Times New Roman" panose="02020603050405020304" pitchFamily="18" charset="0"/>
              </a:rPr>
              <a:t>product, and </a:t>
            </a:r>
            <a:r>
              <a:rPr lang="en-US" dirty="0">
                <a:latin typeface="Times New Roman" panose="02020603050405020304" pitchFamily="18" charset="0"/>
                <a:cs typeface="Times New Roman" panose="02020603050405020304" pitchFamily="18" charset="0"/>
              </a:rPr>
              <a:t>project characteristics.</a:t>
            </a:r>
          </a:p>
          <a:p>
            <a:endParaRPr lang="en-US" dirty="0"/>
          </a:p>
        </p:txBody>
      </p:sp>
    </p:spTree>
    <p:extLst>
      <p:ext uri="{BB962C8B-B14F-4D97-AF65-F5344CB8AC3E}">
        <p14:creationId xmlns:p14="http://schemas.microsoft.com/office/powerpoint/2010/main" val="154573756"/>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23.6.1 </a:t>
            </a:r>
            <a:r>
              <a:rPr lang="en-US" dirty="0"/>
              <a:t>The application composition model</a:t>
            </a:r>
            <a:br>
              <a:rPr lang="en-US" dirty="0"/>
            </a:br>
            <a:endParaRPr lang="en-US" dirty="0"/>
          </a:p>
        </p:txBody>
      </p:sp>
      <p:sp>
        <p:nvSpPr>
          <p:cNvPr id="3" name="Content Placeholder 2"/>
          <p:cNvSpPr>
            <a:spLocks noGrp="1"/>
          </p:cNvSpPr>
          <p:nvPr>
            <p:ph idx="1"/>
          </p:nvPr>
        </p:nvSpPr>
        <p:spPr/>
        <p:txBody>
          <a:bodyPr>
            <a:normAutofit fontScale="55000" lnSpcReduction="20000"/>
          </a:bodyPr>
          <a:lstStyle/>
          <a:p>
            <a:pPr marL="0" indent="0">
              <a:buNone/>
            </a:pPr>
            <a:r>
              <a:rPr lang="en-US" dirty="0"/>
              <a:t>The application composition model was introduced into COCOMO II to support</a:t>
            </a:r>
          </a:p>
          <a:p>
            <a:pPr marL="0" indent="0">
              <a:buNone/>
            </a:pPr>
            <a:r>
              <a:rPr lang="en-US" dirty="0"/>
              <a:t>the estimation of effort required for prototyping projects and for projects where</a:t>
            </a:r>
          </a:p>
          <a:p>
            <a:pPr marL="0" indent="0">
              <a:buNone/>
            </a:pPr>
            <a:r>
              <a:rPr lang="en-US" dirty="0"/>
              <a:t>the software is developed by composing existing components. It is based on an</a:t>
            </a:r>
          </a:p>
          <a:p>
            <a:pPr marL="0" indent="0">
              <a:buNone/>
            </a:pPr>
            <a:r>
              <a:rPr lang="en-US" dirty="0"/>
              <a:t>estimate of weighted application points (sometimes called object points), divided</a:t>
            </a:r>
          </a:p>
          <a:p>
            <a:pPr marL="0" indent="0">
              <a:buNone/>
            </a:pPr>
            <a:r>
              <a:rPr lang="en-US" dirty="0"/>
              <a:t>by a standard estimate of application point productivity (B. W. Boehm et al.</a:t>
            </a:r>
          </a:p>
          <a:p>
            <a:pPr marL="0" indent="0">
              <a:buNone/>
            </a:pPr>
            <a:r>
              <a:rPr lang="en-US" dirty="0"/>
              <a:t>2000). The number of application points in a program is derived from four simpler</a:t>
            </a:r>
          </a:p>
          <a:p>
            <a:pPr marL="0" indent="0">
              <a:buNone/>
            </a:pPr>
            <a:r>
              <a:rPr lang="en-US" dirty="0"/>
              <a:t>estimates:</a:t>
            </a:r>
          </a:p>
          <a:p>
            <a:pPr marL="0" indent="0">
              <a:buNone/>
            </a:pPr>
            <a:r>
              <a:rPr lang="en-US" dirty="0"/>
              <a:t>■ the number of separate screens or web pages that are displayed;</a:t>
            </a:r>
          </a:p>
          <a:p>
            <a:pPr marL="0" indent="0">
              <a:buNone/>
            </a:pPr>
            <a:r>
              <a:rPr lang="en-US" dirty="0"/>
              <a:t>■ the number of reports that are produced;</a:t>
            </a:r>
          </a:p>
          <a:p>
            <a:pPr marL="0" indent="0">
              <a:buNone/>
            </a:pPr>
            <a:r>
              <a:rPr lang="en-US" dirty="0"/>
              <a:t>■ the number of modules in imperative programming languages (such as Java); and</a:t>
            </a:r>
          </a:p>
          <a:p>
            <a:pPr marL="0" indent="0">
              <a:buNone/>
            </a:pPr>
            <a:r>
              <a:rPr lang="en-US" dirty="0"/>
              <a:t>■ the number of lines of scripting language or database programming code.</a:t>
            </a:r>
          </a:p>
        </p:txBody>
      </p:sp>
    </p:spTree>
    <p:extLst>
      <p:ext uri="{BB962C8B-B14F-4D97-AF65-F5344CB8AC3E}">
        <p14:creationId xmlns:p14="http://schemas.microsoft.com/office/powerpoint/2010/main" val="31729402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81000" y="533400"/>
            <a:ext cx="8458200" cy="5562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39192284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1799</TotalTime>
  <Words>8348</Words>
  <Application>Microsoft Office PowerPoint</Application>
  <PresentationFormat>On-screen Show (4:3)</PresentationFormat>
  <Paragraphs>736</Paragraphs>
  <Slides>87</Slides>
  <Notes>2</Notes>
  <HiddenSlides>0</HiddenSlides>
  <MMClips>0</MMClips>
  <ScaleCrop>false</ScaleCrop>
  <HeadingPairs>
    <vt:vector size="4" baseType="variant">
      <vt:variant>
        <vt:lpstr>Theme</vt:lpstr>
      </vt:variant>
      <vt:variant>
        <vt:i4>1</vt:i4>
      </vt:variant>
      <vt:variant>
        <vt:lpstr>Slide Titles</vt:lpstr>
      </vt:variant>
      <vt:variant>
        <vt:i4>87</vt:i4>
      </vt:variant>
    </vt:vector>
  </HeadingPairs>
  <TitlesOfParts>
    <vt:vector size="88" baseType="lpstr">
      <vt:lpstr>Office Theme</vt:lpstr>
      <vt:lpstr>MODULE 4</vt:lpstr>
      <vt:lpstr>PROJECT  MANAGEMENT</vt:lpstr>
      <vt:lpstr>PowerPoint Presentation</vt:lpstr>
      <vt:lpstr>1 Risk management </vt:lpstr>
      <vt:lpstr>PowerPoint Presentation</vt:lpstr>
      <vt:lpstr>PowerPoint Presentation</vt:lpstr>
      <vt:lpstr>PowerPoint Presentation</vt:lpstr>
      <vt:lpstr>1.1 Risk identification </vt:lpstr>
      <vt:lpstr>PowerPoint Presentation</vt:lpstr>
      <vt:lpstr>1.2 Risk analysis </vt:lpstr>
      <vt:lpstr>PowerPoint Presentation</vt:lpstr>
      <vt:lpstr>1.3 Risk planning </vt:lpstr>
      <vt:lpstr>PowerPoint Presentation</vt:lpstr>
      <vt:lpstr>PowerPoint Presentation</vt:lpstr>
      <vt:lpstr>1.4 Risk monitoring </vt:lpstr>
      <vt:lpstr>PowerPoint Presentation</vt:lpstr>
      <vt:lpstr>2 Managing people</vt:lpstr>
      <vt:lpstr>PowerPoint Presentation</vt:lpstr>
      <vt:lpstr>2.1 Motivating people</vt:lpstr>
      <vt:lpstr>PowerPoint Presentation</vt:lpstr>
      <vt:lpstr>PowerPoint Presentation</vt:lpstr>
      <vt:lpstr>PowerPoint Presentation</vt:lpstr>
      <vt:lpstr>2.3 Teamwork</vt:lpstr>
      <vt:lpstr>PowerPoint Presentation</vt:lpstr>
      <vt:lpstr>PowerPoint Presentation</vt:lpstr>
      <vt:lpstr>PowerPoint Presentation</vt:lpstr>
      <vt:lpstr>PowerPoint Presentation</vt:lpstr>
      <vt:lpstr>3.1 Selecting group members </vt:lpstr>
      <vt:lpstr>PowerPoint Presentation</vt:lpstr>
      <vt:lpstr>2.3 Group organization </vt:lpstr>
      <vt:lpstr>PowerPoint Presentation</vt:lpstr>
      <vt:lpstr>PowerPoint Presentation</vt:lpstr>
      <vt:lpstr>PowerPoint Presentation</vt:lpstr>
      <vt:lpstr>PowerPoint Presentation</vt:lpstr>
      <vt:lpstr>3.3 Group communications</vt:lpstr>
      <vt:lpstr>MODULE 4.2</vt:lpstr>
      <vt:lpstr>  1 Project planning</vt:lpstr>
      <vt:lpstr>PowerPoint Presentation</vt:lpstr>
      <vt:lpstr>PowerPoint Presentation</vt:lpstr>
      <vt:lpstr>1.1 Software Pricing</vt:lpstr>
      <vt:lpstr>PowerPoint Presentation</vt:lpstr>
      <vt:lpstr>PowerPoint Presentation</vt:lpstr>
      <vt:lpstr>PowerPoint Presentation</vt:lpstr>
      <vt:lpstr>1.2 Plan-driven development </vt:lpstr>
      <vt:lpstr>PowerPoint Presentation</vt:lpstr>
      <vt:lpstr>2.1 Project plans</vt:lpstr>
      <vt:lpstr>PowerPoint Presentation</vt:lpstr>
      <vt:lpstr>PowerPoint Presentation</vt:lpstr>
      <vt:lpstr>2.2 The planning process</vt:lpstr>
      <vt:lpstr>PowerPoint Presentation</vt:lpstr>
      <vt:lpstr>3 Project scheduling</vt:lpstr>
      <vt:lpstr>PowerPoint Presentation</vt:lpstr>
      <vt:lpstr>PowerPoint Presentation</vt:lpstr>
      <vt:lpstr>PowerPoint Presentation</vt:lpstr>
      <vt:lpstr>3.1 Schedule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23.4 Agile planning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MODULE 4.3 </vt:lpstr>
      <vt:lpstr>1 Estimation techniques</vt:lpstr>
      <vt:lpstr>PowerPoint Presentation</vt:lpstr>
      <vt:lpstr>PowerPoint Presentation</vt:lpstr>
      <vt:lpstr>1.1 Algorithmic cost modeling </vt:lpstr>
      <vt:lpstr>PowerPoint Presentation</vt:lpstr>
      <vt:lpstr>PowerPoint Presentation</vt:lpstr>
      <vt:lpstr>PowerPoint Presentation</vt:lpstr>
      <vt:lpstr>2 COCOMO cost modeling</vt:lpstr>
      <vt:lpstr>PowerPoint Presentation</vt:lpstr>
      <vt:lpstr>PowerPoint Presentation</vt:lpstr>
      <vt:lpstr>PowerPoint Presentation</vt:lpstr>
      <vt:lpstr>PowerPoint Presentation</vt:lpstr>
      <vt:lpstr> 23.6.1 The application composition model </vt:lpstr>
    </vt:vector>
  </TitlesOfParts>
  <Company>home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MODULE 4</dc:title>
  <dc:creator>ismail - [2010]</dc:creator>
  <cp:lastModifiedBy>ismail - [2010]</cp:lastModifiedBy>
  <cp:revision>140</cp:revision>
  <dcterms:created xsi:type="dcterms:W3CDTF">2022-02-01T03:35:57Z</dcterms:created>
  <dcterms:modified xsi:type="dcterms:W3CDTF">2022-06-08T08:48:25Z</dcterms:modified>
</cp:coreProperties>
</file>