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37" r:id="rId3"/>
    <p:sldId id="322" r:id="rId4"/>
    <p:sldId id="323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6" r:id="rId16"/>
    <p:sldId id="335" r:id="rId17"/>
    <p:sldId id="338" r:id="rId18"/>
    <p:sldId id="259" r:id="rId19"/>
    <p:sldId id="260" r:id="rId20"/>
    <p:sldId id="261" r:id="rId21"/>
    <p:sldId id="262" r:id="rId22"/>
    <p:sldId id="263" r:id="rId23"/>
    <p:sldId id="339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4" r:id="rId33"/>
    <p:sldId id="340" r:id="rId34"/>
    <p:sldId id="341" r:id="rId35"/>
    <p:sldId id="276" r:id="rId36"/>
    <p:sldId id="277" r:id="rId37"/>
    <p:sldId id="278" r:id="rId38"/>
    <p:sldId id="342" r:id="rId39"/>
    <p:sldId id="279" r:id="rId40"/>
    <p:sldId id="280" r:id="rId41"/>
    <p:sldId id="281" r:id="rId42"/>
    <p:sldId id="282" r:id="rId43"/>
    <p:sldId id="283" r:id="rId44"/>
    <p:sldId id="284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7" r:id="rId56"/>
    <p:sldId id="298" r:id="rId57"/>
    <p:sldId id="299" r:id="rId58"/>
    <p:sldId id="300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8" r:id="rId81"/>
    <p:sldId id="315" r:id="rId82"/>
    <p:sldId id="316" r:id="rId83"/>
    <p:sldId id="317" r:id="rId8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9D8400-39A7-4676-B205-4201CAA3B5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4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dirty="0"/>
              <a:t>MODULE VI</a:t>
            </a:r>
          </a:p>
        </p:txBody>
      </p:sp>
      <p:sp>
        <p:nvSpPr>
          <p:cNvPr id="2051" name="Content Placeholder 5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algn="just" eaLnBrk="1" hangingPunct="1"/>
            <a:r>
              <a:rPr dirty="0"/>
              <a:t>Image processing – Introduction - Fundamental steps in image processing – digital image representations – relationship between pixels – gray level histogram –spatial convolution and correlation – edge detection – Robert, Prewitt, Sobel.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533400"/>
            <a:ext cx="8229600" cy="4419600"/>
          </a:xfrm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609600"/>
            <a:ext cx="8229600" cy="5334000"/>
          </a:xfrm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endParaRPr dirty="0"/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8686800" cy="5178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161256"/>
            <a:ext cx="8229600" cy="4535488"/>
          </a:xfrm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r>
              <a:rPr dirty="0"/>
              <a:t>Considering  3 types of computerized processes </a:t>
            </a:r>
          </a:p>
        </p:txBody>
      </p:sp>
      <p:pic>
        <p:nvPicPr>
          <p:cNvPr id="1536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676400"/>
            <a:ext cx="8229600" cy="2687638"/>
          </a:xfrm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dirty="0"/>
              <a:t>Digital Image Processing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dirty="0"/>
              <a:t>Refers to processing digital images by means of a digital computer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066800"/>
            <a:ext cx="8229600" cy="3709987"/>
          </a:xfrm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838200"/>
            <a:ext cx="8229600" cy="4362450"/>
          </a:xfrm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38175" y="-76200"/>
            <a:ext cx="8505825" cy="1231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IE" sz="3000" kern="0" cap="none" spc="0" normalizeH="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Fundamental Steps in Digital Image Processing:</a:t>
            </a:r>
            <a:br>
              <a:rPr kumimoji="0" lang="en-IE" sz="3000" kern="0" cap="none" spc="0" normalizeH="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kumimoji="0" lang="en-US" sz="3000" kern="0" cap="none" spc="0" normalizeH="0" baseline="0" noProof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459" name="Rectangle 4"/>
          <p:cNvSpPr/>
          <p:nvPr/>
        </p:nvSpPr>
        <p:spPr>
          <a:xfrm>
            <a:off x="550863" y="4876800"/>
            <a:ext cx="1695450" cy="830263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IE" altLang="x-none" dirty="0">
                <a:latin typeface="Calibri" panose="020F0502020204030204" pitchFamily="34" charset="0"/>
              </a:rPr>
              <a:t>Image Acquisition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9460" name="Rectangle 5"/>
          <p:cNvSpPr/>
          <p:nvPr/>
        </p:nvSpPr>
        <p:spPr>
          <a:xfrm>
            <a:off x="533400" y="2598738"/>
            <a:ext cx="1752600" cy="830262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IE" altLang="x-none" dirty="0">
                <a:latin typeface="Calibri" panose="020F0502020204030204" pitchFamily="34" charset="0"/>
              </a:rPr>
              <a:t>Image Restoration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9461" name="Rectangle 6"/>
          <p:cNvSpPr/>
          <p:nvPr/>
        </p:nvSpPr>
        <p:spPr>
          <a:xfrm>
            <a:off x="6858000" y="1524000"/>
            <a:ext cx="1752600" cy="830263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IE" altLang="x-none" dirty="0">
                <a:latin typeface="Calibri" panose="020F0502020204030204" pitchFamily="34" charset="0"/>
              </a:rPr>
              <a:t>Morphological Processing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9462" name="Rectangle 7"/>
          <p:cNvSpPr/>
          <p:nvPr/>
        </p:nvSpPr>
        <p:spPr>
          <a:xfrm>
            <a:off x="6858000" y="2892425"/>
            <a:ext cx="1695450" cy="830263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IE" altLang="x-none" dirty="0">
                <a:latin typeface="Calibri" panose="020F0502020204030204" pitchFamily="34" charset="0"/>
              </a:rPr>
              <a:t>Segmentation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9463" name="Rectangle 8"/>
          <p:cNvSpPr/>
          <p:nvPr/>
        </p:nvSpPr>
        <p:spPr>
          <a:xfrm>
            <a:off x="6877050" y="5140325"/>
            <a:ext cx="1695450" cy="830263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IE" altLang="x-none" sz="1700" dirty="0">
                <a:latin typeface="Calibri" panose="020F0502020204030204" pitchFamily="34" charset="0"/>
              </a:rPr>
              <a:t>Object Recognition</a:t>
            </a:r>
            <a:endParaRPr sz="1700" dirty="0">
              <a:latin typeface="Calibri" panose="020F0502020204030204" pitchFamily="34" charset="0"/>
            </a:endParaRPr>
          </a:p>
        </p:txBody>
      </p:sp>
      <p:sp>
        <p:nvSpPr>
          <p:cNvPr id="19464" name="Rectangle 9"/>
          <p:cNvSpPr/>
          <p:nvPr/>
        </p:nvSpPr>
        <p:spPr>
          <a:xfrm>
            <a:off x="550863" y="3817938"/>
            <a:ext cx="1695450" cy="830262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IE" altLang="x-none" dirty="0">
                <a:latin typeface="Calibri" panose="020F0502020204030204" pitchFamily="34" charset="0"/>
              </a:rPr>
              <a:t>Image Enhancement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9465" name="Rectangle 10"/>
          <p:cNvSpPr/>
          <p:nvPr/>
        </p:nvSpPr>
        <p:spPr>
          <a:xfrm>
            <a:off x="6877050" y="4016375"/>
            <a:ext cx="1695450" cy="830263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IE" altLang="x-none" sz="1700" dirty="0">
                <a:latin typeface="Calibri" panose="020F0502020204030204" pitchFamily="34" charset="0"/>
              </a:rPr>
              <a:t>Representation &amp; Description</a:t>
            </a:r>
            <a:endParaRPr sz="1700" dirty="0">
              <a:latin typeface="Calibri" panose="020F0502020204030204" pitchFamily="34" charset="0"/>
            </a:endParaRPr>
          </a:p>
        </p:txBody>
      </p:sp>
      <p:sp>
        <p:nvSpPr>
          <p:cNvPr id="19466" name="Text Box 11"/>
          <p:cNvSpPr txBox="1"/>
          <p:nvPr/>
        </p:nvSpPr>
        <p:spPr>
          <a:xfrm>
            <a:off x="455613" y="6262688"/>
            <a:ext cx="1885950" cy="366712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r>
              <a:rPr lang="en-IE" altLang="x-none" dirty="0">
                <a:latin typeface="Calibri" panose="020F0502020204030204" pitchFamily="34" charset="0"/>
              </a:rPr>
              <a:t>Problem Domain</a:t>
            </a:r>
            <a:endParaRPr dirty="0">
              <a:latin typeface="Calibri" panose="020F0502020204030204" pitchFamily="34" charset="0"/>
            </a:endParaRPr>
          </a:p>
        </p:txBody>
      </p:sp>
      <p:cxnSp>
        <p:nvCxnSpPr>
          <p:cNvPr id="19467" name="AutoShape 12"/>
          <p:cNvCxnSpPr>
            <a:stCxn id="19466" idx="0"/>
          </p:cNvCxnSpPr>
          <p:nvPr/>
        </p:nvCxnSpPr>
        <p:spPr>
          <a:xfrm rot="-5400000">
            <a:off x="1144588" y="6008688"/>
            <a:ext cx="506412" cy="0"/>
          </a:xfrm>
          <a:prstGeom prst="straightConnector1">
            <a:avLst/>
          </a:prstGeom>
          <a:ln w="127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cxnSp>
      <p:cxnSp>
        <p:nvCxnSpPr>
          <p:cNvPr id="19468" name="AutoShape 13"/>
          <p:cNvCxnSpPr>
            <a:stCxn id="19459" idx="0"/>
            <a:endCxn id="19464" idx="2"/>
          </p:cNvCxnSpPr>
          <p:nvPr/>
        </p:nvCxnSpPr>
        <p:spPr>
          <a:xfrm flipV="1">
            <a:off x="1398588" y="4648200"/>
            <a:ext cx="0" cy="228600"/>
          </a:xfrm>
          <a:prstGeom prst="straightConnector1">
            <a:avLst/>
          </a:prstGeom>
          <a:ln w="127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cxnSp>
      <p:cxnSp>
        <p:nvCxnSpPr>
          <p:cNvPr id="19469" name="AutoShape 14"/>
          <p:cNvCxnSpPr>
            <a:stCxn id="19465" idx="2"/>
            <a:endCxn id="19463" idx="0"/>
          </p:cNvCxnSpPr>
          <p:nvPr/>
        </p:nvCxnSpPr>
        <p:spPr>
          <a:xfrm rot="5400000">
            <a:off x="7577138" y="4992688"/>
            <a:ext cx="293687" cy="0"/>
          </a:xfrm>
          <a:prstGeom prst="straightConnector1">
            <a:avLst/>
          </a:prstGeom>
          <a:ln w="127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cxnSp>
      <p:cxnSp>
        <p:nvCxnSpPr>
          <p:cNvPr id="19470" name="AutoShape 15"/>
          <p:cNvCxnSpPr>
            <a:stCxn id="19462" idx="2"/>
            <a:endCxn id="19465" idx="0"/>
          </p:cNvCxnSpPr>
          <p:nvPr/>
        </p:nvCxnSpPr>
        <p:spPr>
          <a:xfrm>
            <a:off x="7705725" y="3722688"/>
            <a:ext cx="19050" cy="293687"/>
          </a:xfrm>
          <a:prstGeom prst="straightConnector1">
            <a:avLst/>
          </a:prstGeom>
          <a:ln w="127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cxnSp>
      <p:sp>
        <p:nvSpPr>
          <p:cNvPr id="19471" name="Rectangle 20"/>
          <p:cNvSpPr/>
          <p:nvPr/>
        </p:nvSpPr>
        <p:spPr>
          <a:xfrm>
            <a:off x="533400" y="1524000"/>
            <a:ext cx="1752600" cy="830263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IE" altLang="x-none" dirty="0">
                <a:latin typeface="Calibri" panose="020F0502020204030204" pitchFamily="34" charset="0"/>
              </a:rPr>
              <a:t>Colour Image Processing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9472" name="Rectangle 21"/>
          <p:cNvSpPr/>
          <p:nvPr/>
        </p:nvSpPr>
        <p:spPr>
          <a:xfrm>
            <a:off x="4724400" y="1524000"/>
            <a:ext cx="1695450" cy="830263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IE" altLang="x-none" dirty="0">
                <a:latin typeface="Calibri" panose="020F0502020204030204" pitchFamily="34" charset="0"/>
              </a:rPr>
              <a:t>Image Compression</a:t>
            </a:r>
            <a:endParaRPr dirty="0">
              <a:latin typeface="Calibri" panose="020F0502020204030204" pitchFamily="34" charset="0"/>
            </a:endParaRPr>
          </a:p>
        </p:txBody>
      </p:sp>
      <p:cxnSp>
        <p:nvCxnSpPr>
          <p:cNvPr id="19473" name="Straight Arrow Connector 27"/>
          <p:cNvCxnSpPr>
            <a:stCxn id="19464" idx="0"/>
            <a:endCxn id="19460" idx="2"/>
          </p:cNvCxnSpPr>
          <p:nvPr/>
        </p:nvCxnSpPr>
        <p:spPr>
          <a:xfrm flipV="1">
            <a:off x="1398588" y="3429000"/>
            <a:ext cx="11112" cy="388938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19474" name="Straight Arrow Connector 29"/>
          <p:cNvCxnSpPr>
            <a:stCxn id="19460" idx="0"/>
            <a:endCxn id="19471" idx="2"/>
          </p:cNvCxnSpPr>
          <p:nvPr/>
        </p:nvCxnSpPr>
        <p:spPr>
          <a:xfrm flipV="1">
            <a:off x="1409700" y="2354263"/>
            <a:ext cx="0" cy="244475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19475" name="Rectangle 6"/>
          <p:cNvSpPr/>
          <p:nvPr/>
        </p:nvSpPr>
        <p:spPr>
          <a:xfrm>
            <a:off x="2667000" y="1524000"/>
            <a:ext cx="1695450" cy="830263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IE" altLang="x-none" dirty="0">
                <a:latin typeface="Calibri" panose="020F0502020204030204" pitchFamily="34" charset="0"/>
              </a:rPr>
              <a:t>Wavelets &amp; Multiresolution processing</a:t>
            </a:r>
            <a:endParaRPr dirty="0">
              <a:latin typeface="Calibri" panose="020F0502020204030204" pitchFamily="34" charset="0"/>
            </a:endParaRPr>
          </a:p>
        </p:txBody>
      </p:sp>
      <p:cxnSp>
        <p:nvCxnSpPr>
          <p:cNvPr id="19476" name="Straight Arrow Connector 33"/>
          <p:cNvCxnSpPr>
            <a:stCxn id="19471" idx="3"/>
            <a:endCxn id="19475" idx="1"/>
          </p:cNvCxnSpPr>
          <p:nvPr/>
        </p:nvCxnSpPr>
        <p:spPr>
          <a:xfrm>
            <a:off x="2286000" y="1938338"/>
            <a:ext cx="381000" cy="1587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19477" name="Straight Arrow Connector 35"/>
          <p:cNvCxnSpPr>
            <a:stCxn id="19475" idx="3"/>
            <a:endCxn id="19472" idx="1"/>
          </p:cNvCxnSpPr>
          <p:nvPr/>
        </p:nvCxnSpPr>
        <p:spPr>
          <a:xfrm flipV="1">
            <a:off x="4362450" y="1938338"/>
            <a:ext cx="361950" cy="1587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19478" name="Straight Arrow Connector 38"/>
          <p:cNvCxnSpPr>
            <a:stCxn id="19472" idx="3"/>
            <a:endCxn id="19461" idx="1"/>
          </p:cNvCxnSpPr>
          <p:nvPr/>
        </p:nvCxnSpPr>
        <p:spPr>
          <a:xfrm>
            <a:off x="6419850" y="1938338"/>
            <a:ext cx="438150" cy="1587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19479" name="Straight Arrow Connector 43"/>
          <p:cNvCxnSpPr>
            <a:stCxn id="19461" idx="2"/>
            <a:endCxn id="19462" idx="0"/>
          </p:cNvCxnSpPr>
          <p:nvPr/>
        </p:nvCxnSpPr>
        <p:spPr>
          <a:xfrm flipH="1">
            <a:off x="7705725" y="2354263"/>
            <a:ext cx="28575" cy="538162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45" name="Rectangle 44"/>
          <p:cNvSpPr/>
          <p:nvPr/>
        </p:nvSpPr>
        <p:spPr bwMode="auto">
          <a:xfrm>
            <a:off x="2628900" y="2590800"/>
            <a:ext cx="3886200" cy="3429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Knowledge Base</a:t>
            </a:r>
          </a:p>
        </p:txBody>
      </p:sp>
      <p:sp>
        <p:nvSpPr>
          <p:cNvPr id="46" name="Left-Right Arrow 45"/>
          <p:cNvSpPr/>
          <p:nvPr/>
        </p:nvSpPr>
        <p:spPr bwMode="auto">
          <a:xfrm>
            <a:off x="2286000" y="5257800"/>
            <a:ext cx="304800" cy="228600"/>
          </a:xfrm>
          <a:prstGeom prst="leftRightArrow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Left-Right Arrow 46"/>
          <p:cNvSpPr/>
          <p:nvPr/>
        </p:nvSpPr>
        <p:spPr bwMode="auto">
          <a:xfrm>
            <a:off x="2286000" y="4191000"/>
            <a:ext cx="304800" cy="228600"/>
          </a:xfrm>
          <a:prstGeom prst="leftRightArrow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Left-Right Arrow 47"/>
          <p:cNvSpPr/>
          <p:nvPr/>
        </p:nvSpPr>
        <p:spPr bwMode="auto">
          <a:xfrm>
            <a:off x="2286000" y="2895600"/>
            <a:ext cx="304800" cy="228600"/>
          </a:xfrm>
          <a:prstGeom prst="leftRightArrow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Left-Right Arrow 50"/>
          <p:cNvSpPr/>
          <p:nvPr/>
        </p:nvSpPr>
        <p:spPr bwMode="auto">
          <a:xfrm rot="2700000" flipH="1" flipV="1">
            <a:off x="2325688" y="2284413"/>
            <a:ext cx="304800" cy="228600"/>
          </a:xfrm>
          <a:prstGeom prst="leftRightArrow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Left-Right Arrow 51"/>
          <p:cNvSpPr/>
          <p:nvPr/>
        </p:nvSpPr>
        <p:spPr bwMode="auto">
          <a:xfrm rot="5400000">
            <a:off x="3352800" y="2362200"/>
            <a:ext cx="304800" cy="228600"/>
          </a:xfrm>
          <a:prstGeom prst="leftRightArrow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Left-Right Arrow 52"/>
          <p:cNvSpPr/>
          <p:nvPr/>
        </p:nvSpPr>
        <p:spPr bwMode="auto">
          <a:xfrm rot="5400000">
            <a:off x="5372100" y="2324100"/>
            <a:ext cx="304800" cy="228600"/>
          </a:xfrm>
          <a:prstGeom prst="leftRightArrow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Left-Right Arrow 53"/>
          <p:cNvSpPr/>
          <p:nvPr/>
        </p:nvSpPr>
        <p:spPr bwMode="auto">
          <a:xfrm rot="8100000">
            <a:off x="6515100" y="2324100"/>
            <a:ext cx="304800" cy="228600"/>
          </a:xfrm>
          <a:prstGeom prst="leftRightArrow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Left-Right Arrow 54"/>
          <p:cNvSpPr/>
          <p:nvPr/>
        </p:nvSpPr>
        <p:spPr bwMode="auto">
          <a:xfrm>
            <a:off x="6553200" y="3200400"/>
            <a:ext cx="304800" cy="228600"/>
          </a:xfrm>
          <a:prstGeom prst="leftRightArrow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Left-Right Arrow 55"/>
          <p:cNvSpPr/>
          <p:nvPr/>
        </p:nvSpPr>
        <p:spPr bwMode="auto">
          <a:xfrm>
            <a:off x="6553200" y="4343400"/>
            <a:ext cx="304800" cy="228600"/>
          </a:xfrm>
          <a:prstGeom prst="leftRightArrow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Left-Right Arrow 56"/>
          <p:cNvSpPr/>
          <p:nvPr/>
        </p:nvSpPr>
        <p:spPr bwMode="auto">
          <a:xfrm>
            <a:off x="6553200" y="5410200"/>
            <a:ext cx="304800" cy="228600"/>
          </a:xfrm>
          <a:prstGeom prst="leftRightArrow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9491" name="Elbow Connector 61"/>
          <p:cNvCxnSpPr>
            <a:stCxn id="19459" idx="1"/>
          </p:cNvCxnSpPr>
          <p:nvPr/>
        </p:nvCxnSpPr>
        <p:spPr>
          <a:xfrm rot="10800000">
            <a:off x="304800" y="1295400"/>
            <a:ext cx="246063" cy="3997325"/>
          </a:xfrm>
          <a:prstGeom prst="bentConnector2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92" name="Elbow Connector 65"/>
          <p:cNvCxnSpPr>
            <a:endCxn id="19461" idx="0"/>
          </p:cNvCxnSpPr>
          <p:nvPr/>
        </p:nvCxnSpPr>
        <p:spPr>
          <a:xfrm>
            <a:off x="304800" y="1295400"/>
            <a:ext cx="7429500" cy="228600"/>
          </a:xfrm>
          <a:prstGeom prst="bentConnector2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93" name="Elbow Connector 70"/>
          <p:cNvCxnSpPr>
            <a:stCxn id="19461" idx="3"/>
            <a:endCxn id="19463" idx="3"/>
          </p:cNvCxnSpPr>
          <p:nvPr/>
        </p:nvCxnSpPr>
        <p:spPr>
          <a:xfrm flipH="1">
            <a:off x="8572500" y="1939925"/>
            <a:ext cx="38100" cy="3616325"/>
          </a:xfrm>
          <a:prstGeom prst="bentConnector3">
            <a:avLst>
              <a:gd name="adj1" fmla="val -378463"/>
            </a:avLst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494" name="TextBox 72"/>
          <p:cNvSpPr txBox="1"/>
          <p:nvPr/>
        </p:nvSpPr>
        <p:spPr>
          <a:xfrm>
            <a:off x="533400" y="914400"/>
            <a:ext cx="6172200" cy="338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600" b="1" dirty="0">
                <a:latin typeface="Calibri" panose="020F0502020204030204" pitchFamily="34" charset="0"/>
              </a:rPr>
              <a:t>Outputs of these processes generally are images</a:t>
            </a:r>
          </a:p>
        </p:txBody>
      </p:sp>
      <p:sp>
        <p:nvSpPr>
          <p:cNvPr id="19495" name="TextBox 74"/>
          <p:cNvSpPr txBox="1"/>
          <p:nvPr/>
        </p:nvSpPr>
        <p:spPr>
          <a:xfrm rot="-5400000">
            <a:off x="5784850" y="3297238"/>
            <a:ext cx="6172200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600" b="1" dirty="0">
                <a:latin typeface="Calibri" panose="020F0502020204030204" pitchFamily="34" charset="0"/>
              </a:rPr>
              <a:t>Outputs of these processes generally are image attributes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1: Image Acquisition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TH" altLang="x-none" dirty="0"/>
              <a:t>Involves preprocessing, such as scaling</a:t>
            </a:r>
          </a:p>
          <a:p>
            <a:pPr eaLnBrk="1" hangingPunct="1"/>
            <a:r>
              <a:rPr lang="en-TH" altLang="x-none" dirty="0"/>
              <a:t>Refers to the process of capturing real-world images &amp; storing them into a computer</a:t>
            </a:r>
          </a:p>
          <a:p>
            <a:pPr eaLnBrk="1" hangingPunct="1"/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r>
              <a:rPr dirty="0"/>
              <a:t>Text Book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r>
              <a:rPr dirty="0"/>
              <a:t>E. Gose, R. Johnsonbaugh and S. Jost., </a:t>
            </a:r>
            <a:r>
              <a:rPr b="1" dirty="0"/>
              <a:t>Pattern Recognition and Image Analysis</a:t>
            </a:r>
            <a:r>
              <a:rPr dirty="0"/>
              <a:t>, PHI PTR, 1996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2: Image Enhancement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TH" altLang="x-none" sz="3000" dirty="0"/>
              <a:t>The process of manipulating an image so that the result is more suitable than the original for specific applications. </a:t>
            </a:r>
          </a:p>
          <a:p>
            <a:pPr eaLnBrk="1" hangingPunct="1"/>
            <a:r>
              <a:rPr lang="en-TH" altLang="x-none" sz="3000" dirty="0"/>
              <a:t>bring out details that are hidden</a:t>
            </a:r>
          </a:p>
          <a:p>
            <a:pPr eaLnBrk="1" hangingPunct="1"/>
            <a:r>
              <a:rPr lang="en-TH" altLang="x-none" sz="3000" dirty="0"/>
              <a:t>highlight certain features of interest in an image.</a:t>
            </a:r>
          </a:p>
          <a:p>
            <a:pPr eaLnBrk="1" hangingPunct="1"/>
            <a:r>
              <a:rPr lang="en-TH" altLang="x-none" sz="3000" dirty="0"/>
              <a:t>Eg:- increasing the contrast of an image to look better</a:t>
            </a:r>
            <a:endParaRPr sz="3000" dirty="0"/>
          </a:p>
          <a:p>
            <a:pPr eaLnBrk="1" hangingPunct="1">
              <a:buNone/>
            </a:pPr>
            <a:endParaRPr lang="en-TH" altLang="x-none" sz="3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3: Image Restoration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TH" altLang="x-none" sz="3000" dirty="0"/>
              <a:t> Improving the appearance of an image</a:t>
            </a:r>
          </a:p>
          <a:p>
            <a:pPr eaLnBrk="1" hangingPunct="1"/>
            <a:r>
              <a:rPr lang="en-TH" altLang="x-none" sz="3000" dirty="0"/>
              <a:t>Blurred  images can be removed</a:t>
            </a:r>
          </a:p>
          <a:p>
            <a:pPr eaLnBrk="1" hangingPunct="1"/>
            <a:r>
              <a:rPr lang="en-TH" altLang="x-none" sz="3000" dirty="0"/>
              <a:t>Tend to be  based on mathematical or probabilistic models.</a:t>
            </a:r>
          </a:p>
          <a:p>
            <a:pPr eaLnBrk="1" hangingPunct="1"/>
            <a:r>
              <a:rPr lang="en-TH" altLang="x-none" sz="3000" dirty="0"/>
              <a:t>objective</a:t>
            </a:r>
          </a:p>
          <a:p>
            <a:pPr eaLnBrk="1" hangingPunct="1"/>
            <a:r>
              <a:rPr lang="en-TH" altLang="x-none" sz="3000" dirty="0"/>
              <a:t>Enhancement, on the other hand, is based on human subjective preferences regarding what constitutes a “good” enhancement result.</a:t>
            </a:r>
          </a:p>
          <a:p>
            <a:pPr eaLnBrk="1" hangingPunct="1"/>
            <a:endParaRPr lang="en-TH" altLang="x-none" sz="3000" dirty="0"/>
          </a:p>
          <a:p>
            <a:pPr eaLnBrk="1" hangingPunct="1">
              <a:buFontTx/>
              <a:buNone/>
            </a:pPr>
            <a:endParaRPr lang="en-TH" altLang="x-none" dirty="0"/>
          </a:p>
          <a:p>
            <a:pPr eaLnBrk="1" hangingPunct="1">
              <a:buFontTx/>
              <a:buNone/>
            </a:pPr>
            <a:endParaRPr lang="en-TH" altLang="x-none" dirty="0"/>
          </a:p>
          <a:p>
            <a:pPr eaLnBrk="1" hangingPunct="1">
              <a:buFontTx/>
              <a:buNone/>
            </a:pPr>
            <a:endParaRPr lang="en-TH" altLang="x-none" dirty="0"/>
          </a:p>
          <a:p>
            <a:pPr eaLnBrk="1" hangingPunct="1">
              <a:buFontTx/>
              <a:buNone/>
            </a:pP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TH" altLang="x-none" b="1" dirty="0"/>
              <a:t>Step 4: Colour Image Processing (1)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TH" altLang="x-none" dirty="0"/>
              <a:t>Is an area that has been gaining its importance because of significant increase in the use of digital images over the internet.</a:t>
            </a:r>
          </a:p>
          <a:p>
            <a:pPr eaLnBrk="1" hangingPunct="1"/>
            <a:r>
              <a:rPr lang="en-TH" altLang="x-none" dirty="0"/>
              <a:t>Requires an understanding of the physics of light as well as the physiology of color perception	</a:t>
            </a:r>
          </a:p>
          <a:p>
            <a:pPr eaLnBrk="1" hangingPunct="1">
              <a:buFontTx/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r>
              <a:rPr lang="en-TH" altLang="x-none" b="1" dirty="0"/>
              <a:t>Step 4: Colour Image Processing (2)</a:t>
            </a:r>
            <a:endParaRPr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TH" altLang="x-none" dirty="0"/>
              <a:t>Color is the perceptual sensation of light in the visible range incident upon the retina</a:t>
            </a:r>
          </a:p>
          <a:p>
            <a:pPr eaLnBrk="1" hangingPunct="1"/>
            <a:r>
              <a:rPr lang="en-TH" altLang="x-none" dirty="0"/>
              <a:t>Color is used as the basis for extracting features of interest in an image</a:t>
            </a:r>
          </a:p>
          <a:p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5: Wavelets &amp; Multiresolution Processing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TH" altLang="x-none" dirty="0"/>
              <a:t>Are the foundation for  representing images in various degrees of resolution. </a:t>
            </a:r>
          </a:p>
          <a:p>
            <a:pPr eaLnBrk="1" hangingPunct="1"/>
            <a:r>
              <a:rPr lang="en-TH" altLang="x-none" dirty="0"/>
              <a:t>Wavelet transform divides a signal into a number of segments each corresponding to a different frequency band</a:t>
            </a:r>
          </a:p>
          <a:p>
            <a:pPr eaLnBrk="1" hangingPunct="1">
              <a:buNone/>
            </a:pPr>
            <a:endParaRPr lang="en-TH" altLang="x-none" dirty="0"/>
          </a:p>
          <a:p>
            <a:pPr eaLnBrk="1" hangingPunct="1">
              <a:buFontTx/>
              <a:buNone/>
            </a:pPr>
            <a:endParaRPr lang="en-TH" altLang="x-none" dirty="0"/>
          </a:p>
          <a:p>
            <a:pPr eaLnBrk="1" hangingPunct="1">
              <a:buFontTx/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TH" altLang="x-none" b="1" dirty="0"/>
              <a:t>Step 6: Compression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TH" altLang="x-none" dirty="0"/>
              <a:t>Techniques for reducing the storage required to save an image or the bandwidth required to transmit it.</a:t>
            </a:r>
          </a:p>
          <a:p>
            <a:pPr eaLnBrk="1" hangingPunct="1"/>
            <a:r>
              <a:rPr lang="en-TH" altLang="x-none" dirty="0"/>
              <a:t>JPEG – image compression standard</a:t>
            </a:r>
          </a:p>
          <a:p>
            <a:pPr eaLnBrk="1" hangingPunct="1"/>
            <a:r>
              <a:rPr lang="en-TH" altLang="x-none" dirty="0"/>
              <a:t>Joint photographic Expert Group</a:t>
            </a:r>
          </a:p>
          <a:p>
            <a:pPr eaLnBrk="1" hangingPunct="1">
              <a:buFontTx/>
              <a:buNone/>
            </a:pP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TH" altLang="x-none" b="1" dirty="0"/>
              <a:t>Step 7: Morphological Processing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TH" altLang="x-none" dirty="0"/>
              <a:t>Tools for extracting image components that are useful in the representation and description of shape. </a:t>
            </a:r>
          </a:p>
          <a:p>
            <a:pPr eaLnBrk="1" hangingPunct="1">
              <a:buFontTx/>
              <a:buNone/>
            </a:pPr>
            <a:endParaRPr lang="en-TH" altLang="x-none" dirty="0"/>
          </a:p>
          <a:p>
            <a:pPr eaLnBrk="1" hangingPunct="1">
              <a:buFontTx/>
              <a:buNone/>
            </a:pPr>
            <a:r>
              <a:rPr lang="en-TH" altLang="x-none" dirty="0"/>
              <a:t>	</a:t>
            </a:r>
          </a:p>
          <a:p>
            <a:pPr eaLnBrk="1" hangingPunct="1">
              <a:buFontTx/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8: Image Segmentation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TH" altLang="x-none" dirty="0"/>
              <a:t>partition an image into its constituent parts or objects.</a:t>
            </a:r>
          </a:p>
          <a:p>
            <a:pPr eaLnBrk="1" hangingPunct="1"/>
            <a:r>
              <a:rPr lang="en-TH" altLang="x-none" dirty="0"/>
              <a:t>Autonomous Segmentation is one of the most difficult tasks in digital image processing</a:t>
            </a:r>
          </a:p>
          <a:p>
            <a:pPr eaLnBrk="1" hangingPunct="1">
              <a:buFontTx/>
              <a:buNone/>
            </a:pPr>
            <a:endParaRPr lang="en-TH" altLang="x-none" dirty="0"/>
          </a:p>
          <a:p>
            <a:pPr eaLnBrk="1" hangingPunct="1">
              <a:buFontTx/>
              <a:buNone/>
            </a:pPr>
            <a:r>
              <a:rPr lang="en-TH" altLang="x-none" b="1" dirty="0"/>
              <a:t>	</a:t>
            </a:r>
            <a:endParaRPr lang="en-TH" altLang="x-none" dirty="0"/>
          </a:p>
          <a:p>
            <a:pPr eaLnBrk="1" hangingPunct="1">
              <a:buFontTx/>
              <a:buNone/>
            </a:pPr>
            <a:r>
              <a:rPr lang="en-TH" altLang="x-none" sz="2000" b="1" dirty="0">
                <a:solidFill>
                  <a:srgbClr val="FF0000"/>
                </a:solidFill>
              </a:rPr>
              <a:t>	</a:t>
            </a:r>
            <a:endParaRPr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9: Representation and Description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>
              <a:buFontTx/>
              <a:buChar char="-"/>
            </a:pPr>
            <a:r>
              <a:rPr lang="en-TH" altLang="x-none" sz="2500" b="1" dirty="0"/>
              <a:t>Representation: </a:t>
            </a:r>
            <a:r>
              <a:rPr lang="en-TH" altLang="x-none" sz="2500" dirty="0"/>
              <a:t>Make a decision whether the data should be represented as a boundary or as a complete region. </a:t>
            </a:r>
          </a:p>
          <a:p>
            <a:pPr eaLnBrk="1" hangingPunct="1">
              <a:buFontTx/>
              <a:buChar char="-"/>
            </a:pPr>
            <a:r>
              <a:rPr lang="en-TH" altLang="x-none" sz="2500" dirty="0"/>
              <a:t>It is almost always follows the output of a segmentation stage.</a:t>
            </a:r>
          </a:p>
          <a:p>
            <a:pPr lvl="1" eaLnBrk="1" hangingPunct="1">
              <a:buFontTx/>
              <a:buChar char="-"/>
            </a:pPr>
            <a:r>
              <a:rPr lang="en-TH" altLang="x-none" sz="2500" b="1" dirty="0"/>
              <a:t>Boundary Representation: </a:t>
            </a:r>
            <a:r>
              <a:rPr lang="en-TH" altLang="x-none" sz="2500" dirty="0"/>
              <a:t>Focus on external shape characteristics, such as corners</a:t>
            </a:r>
          </a:p>
          <a:p>
            <a:pPr lvl="1" eaLnBrk="1" hangingPunct="1">
              <a:buFontTx/>
              <a:buChar char="-"/>
            </a:pPr>
            <a:r>
              <a:rPr lang="en-TH" altLang="x-none" sz="2500" b="1" dirty="0"/>
              <a:t>Region Representation:</a:t>
            </a:r>
            <a:r>
              <a:rPr lang="en-TH" altLang="x-none" sz="2500" dirty="0"/>
              <a:t> Focus on internal properties, such as texture or skeleton shape</a:t>
            </a:r>
          </a:p>
          <a:p>
            <a:pPr eaLnBrk="1" hangingPunct="1">
              <a:buFontTx/>
              <a:buChar char="-"/>
            </a:pPr>
            <a:endParaRPr lang="en-TH" altLang="x-none" sz="2500" b="1" dirty="0"/>
          </a:p>
          <a:p>
            <a:pPr eaLnBrk="1" hangingPunct="1">
              <a:buFontTx/>
              <a:buNone/>
            </a:pPr>
            <a:endParaRPr sz="25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9: Representation and Description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>
              <a:buFontTx/>
              <a:buChar char="-"/>
            </a:pPr>
            <a:r>
              <a:rPr lang="en-TH" altLang="x-none" sz="2500" dirty="0"/>
              <a:t>Choosing a representation is only part of the solution for transforming raw data into a form suitable for subsequent computer processing (mainly recognition)</a:t>
            </a:r>
          </a:p>
          <a:p>
            <a:pPr eaLnBrk="1" hangingPunct="1">
              <a:buFontTx/>
              <a:buNone/>
            </a:pPr>
            <a:r>
              <a:rPr lang="en-TH" altLang="x-none" sz="2500" dirty="0"/>
              <a:t>	</a:t>
            </a:r>
            <a:r>
              <a:rPr lang="en-TH" altLang="x-none" dirty="0"/>
              <a:t>- </a:t>
            </a:r>
            <a:r>
              <a:rPr lang="en-TH" altLang="x-none" b="1" dirty="0"/>
              <a:t>Description:</a:t>
            </a:r>
            <a:r>
              <a:rPr lang="en-TH" altLang="x-none" dirty="0"/>
              <a:t> also called, </a:t>
            </a:r>
            <a:r>
              <a:rPr lang="en-TH" altLang="x-none" b="1" i="1" dirty="0"/>
              <a:t>feature selection</a:t>
            </a:r>
            <a:r>
              <a:rPr lang="en-TH" altLang="x-none" dirty="0"/>
              <a:t>, deals with extracting attributes that result in some information of interest.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160" y="533400"/>
            <a:ext cx="8763000" cy="5257800"/>
          </a:xfrm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10: Object Recognition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TH" altLang="x-none" dirty="0"/>
              <a:t>the process that assigns label to an object based on the information provided by its description.</a:t>
            </a:r>
          </a:p>
          <a:p>
            <a:pPr eaLnBrk="1" hangingPunct="1"/>
            <a:r>
              <a:rPr lang="en-TH" altLang="x-none" dirty="0"/>
              <a:t>Eg:- vehicle</a:t>
            </a:r>
          </a:p>
          <a:p>
            <a:pPr eaLnBrk="1" hangingPunct="1">
              <a:buFontTx/>
              <a:buNone/>
            </a:pPr>
            <a:endParaRPr lang="en-TH" altLang="x-none" b="1" dirty="0"/>
          </a:p>
          <a:p>
            <a:pPr eaLnBrk="1" hangingPunct="1">
              <a:buFontTx/>
              <a:buNone/>
            </a:pP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TH" altLang="x-none" b="1" dirty="0"/>
              <a:t>Step 11: Knowledge Base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>
              <a:buFontTx/>
              <a:buNone/>
            </a:pPr>
            <a:r>
              <a:rPr lang="en-TH" altLang="x-none" dirty="0"/>
              <a:t>	Knowledge about a problem domain is coded into an image processing system in the form of a knowledge database. </a:t>
            </a:r>
          </a:p>
          <a:p>
            <a:pPr eaLnBrk="1" hangingPunct="1">
              <a:buFontTx/>
              <a:buNone/>
            </a:pPr>
            <a:r>
              <a:rPr lang="en-TH" altLang="x-none" dirty="0"/>
              <a:t>	</a:t>
            </a:r>
          </a:p>
          <a:p>
            <a:pPr eaLnBrk="1" hangingPunct="1">
              <a:buFontTx/>
              <a:buNone/>
            </a:pP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3379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1600200"/>
            <a:ext cx="5870575" cy="4876800"/>
          </a:xfrm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3481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457200"/>
            <a:ext cx="7924800" cy="6019800"/>
          </a:xfrm>
          <a:ln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3584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295400"/>
            <a:ext cx="8534400" cy="5334000"/>
          </a:xfrm>
          <a:ln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r>
              <a:rPr dirty="0"/>
              <a:t>Basic Relationship between pixels</a:t>
            </a:r>
          </a:p>
        </p:txBody>
      </p:sp>
      <p:pic>
        <p:nvPicPr>
          <p:cNvPr id="3686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286000"/>
            <a:ext cx="8382000" cy="2743200"/>
          </a:xfrm>
          <a:ln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3789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90625" y="1674813"/>
            <a:ext cx="6762750" cy="4376737"/>
          </a:xfrm>
          <a:ln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3891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73175" y="1725613"/>
            <a:ext cx="6597650" cy="4275137"/>
          </a:xfrm>
          <a:ln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r>
              <a:rPr dirty="0"/>
              <a:t>8-Neighbours</a:t>
            </a:r>
          </a:p>
        </p:txBody>
      </p:sp>
      <p:pic>
        <p:nvPicPr>
          <p:cNvPr id="3993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6450" y="1905000"/>
            <a:ext cx="4991100" cy="3167063"/>
          </a:xfrm>
          <a:ln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096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0950" y="1757363"/>
            <a:ext cx="6642100" cy="4211637"/>
          </a:xfrm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914400"/>
            <a:ext cx="7407275" cy="4525963"/>
          </a:xfrm>
          <a:ln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198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2667000"/>
            <a:ext cx="7058025" cy="2786063"/>
          </a:xfrm>
          <a:ln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301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828800"/>
            <a:ext cx="7543800" cy="3886200"/>
          </a:xfrm>
          <a:ln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403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752600"/>
            <a:ext cx="7620000" cy="4343400"/>
          </a:xfrm>
          <a:ln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505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609600"/>
            <a:ext cx="8382000" cy="5943600"/>
          </a:xfrm>
          <a:ln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608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41425" y="2205038"/>
            <a:ext cx="6661150" cy="3316287"/>
          </a:xfrm>
          <a:ln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710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9350" y="1995488"/>
            <a:ext cx="6845300" cy="3735387"/>
          </a:xfrm>
          <a:ln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813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304800"/>
            <a:ext cx="8153400" cy="6553200"/>
          </a:xfrm>
          <a:ln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endParaRPr dirty="0"/>
          </a:p>
        </p:txBody>
      </p:sp>
      <p:pic>
        <p:nvPicPr>
          <p:cNvPr id="4915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610600" cy="5867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017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9113" y="1600200"/>
            <a:ext cx="5565775" cy="4525963"/>
          </a:xfrm>
          <a:ln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120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7525" y="1600200"/>
            <a:ext cx="5568950" cy="4525963"/>
          </a:xfrm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6700" y="304800"/>
            <a:ext cx="8610600" cy="5791200"/>
          </a:xfrm>
          <a:ln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222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3775" y="2014538"/>
            <a:ext cx="7156450" cy="3697287"/>
          </a:xfrm>
          <a:ln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325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12888" y="1600200"/>
            <a:ext cx="6118225" cy="4525963"/>
          </a:xfrm>
          <a:ln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427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1763" y="1828800"/>
            <a:ext cx="7056437" cy="4267200"/>
          </a:xfrm>
          <a:ln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529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0338" y="1600200"/>
            <a:ext cx="6283325" cy="4525963"/>
          </a:xfrm>
          <a:ln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632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600200"/>
            <a:ext cx="6477000" cy="4953000"/>
          </a:xfrm>
          <a:ln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r>
              <a:rPr dirty="0"/>
              <a:t>Step 4: mapping of gray-level by one-to-one correspondence</a:t>
            </a:r>
          </a:p>
        </p:txBody>
      </p:sp>
      <p:pic>
        <p:nvPicPr>
          <p:cNvPr id="5734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13025" y="1711325"/>
            <a:ext cx="3917950" cy="4303713"/>
          </a:xfrm>
          <a:ln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837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9850" y="1600200"/>
            <a:ext cx="6464300" cy="4525963"/>
          </a:xfrm>
          <a:ln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endParaRPr dirty="0"/>
          </a:p>
        </p:txBody>
      </p:sp>
      <p:pic>
        <p:nvPicPr>
          <p:cNvPr id="5939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038" y="1304925"/>
            <a:ext cx="6002337" cy="4248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endParaRPr dirty="0"/>
          </a:p>
        </p:txBody>
      </p:sp>
      <p:pic>
        <p:nvPicPr>
          <p:cNvPr id="6042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75" y="1030288"/>
            <a:ext cx="5783263" cy="4795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>
              <a:buNone/>
            </a:pPr>
            <a:r>
              <a:rPr dirty="0"/>
              <a:t>Edge Detection</a:t>
            </a:r>
          </a:p>
        </p:txBody>
      </p:sp>
      <p:pic>
        <p:nvPicPr>
          <p:cNvPr id="61443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752600"/>
            <a:ext cx="8229600" cy="4343400"/>
          </a:xfrm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95337" y="838200"/>
            <a:ext cx="7553325" cy="4525963"/>
          </a:xfrm>
          <a:ln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>
              <a:buNone/>
            </a:pPr>
            <a:endParaRPr dirty="0"/>
          </a:p>
        </p:txBody>
      </p:sp>
      <p:pic>
        <p:nvPicPr>
          <p:cNvPr id="6246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295400"/>
            <a:ext cx="8229600" cy="4800600"/>
          </a:xfrm>
          <a:ln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>
              <a:buNone/>
            </a:pPr>
            <a:r>
              <a:rPr dirty="0"/>
              <a:t>Why Edge Detection?</a:t>
            </a:r>
          </a:p>
        </p:txBody>
      </p:sp>
      <p:pic>
        <p:nvPicPr>
          <p:cNvPr id="6349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00200"/>
            <a:ext cx="8229600" cy="4114800"/>
          </a:xfrm>
          <a:ln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>
              <a:buNone/>
            </a:pPr>
            <a:endParaRPr dirty="0"/>
          </a:p>
        </p:txBody>
      </p:sp>
      <p:pic>
        <p:nvPicPr>
          <p:cNvPr id="6451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524000"/>
            <a:ext cx="8229600" cy="4540250"/>
          </a:xfrm>
          <a:ln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>
              <a:buNone/>
            </a:pPr>
            <a:endParaRPr dirty="0"/>
          </a:p>
        </p:txBody>
      </p:sp>
      <p:pic>
        <p:nvPicPr>
          <p:cNvPr id="6553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066800"/>
            <a:ext cx="8229600" cy="5181600"/>
          </a:xfrm>
          <a:ln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>
              <a:buNone/>
            </a:pPr>
            <a:r>
              <a:rPr dirty="0"/>
              <a:t>Edge point Detection</a:t>
            </a:r>
          </a:p>
        </p:txBody>
      </p:sp>
      <p:pic>
        <p:nvPicPr>
          <p:cNvPr id="6656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00200"/>
            <a:ext cx="8229600" cy="4051300"/>
          </a:xfrm>
          <a:ln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>
              <a:buNone/>
            </a:pPr>
            <a:r>
              <a:rPr dirty="0"/>
              <a:t>Edge Localization</a:t>
            </a:r>
          </a:p>
        </p:txBody>
      </p:sp>
      <p:pic>
        <p:nvPicPr>
          <p:cNvPr id="6758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078038"/>
            <a:ext cx="8229600" cy="3941762"/>
          </a:xfrm>
          <a:ln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7772400" cy="495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8081963" cy="426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696200" cy="4486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38" y="1676400"/>
            <a:ext cx="6588125" cy="3505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609600"/>
            <a:ext cx="7943850" cy="4383087"/>
          </a:xfrm>
          <a:ln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131888"/>
            <a:ext cx="6570663" cy="4594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70050"/>
            <a:ext cx="7467600" cy="3968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5" y="1620838"/>
            <a:ext cx="6697663" cy="3616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38" y="1565275"/>
            <a:ext cx="6459537" cy="3725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949450"/>
            <a:ext cx="6342063" cy="29575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1990725"/>
            <a:ext cx="6615113" cy="2876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916738" cy="601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0"/>
            <a:ext cx="6972300" cy="6916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1898650"/>
            <a:ext cx="6991350" cy="3059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33613"/>
            <a:ext cx="6551613" cy="2390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685800"/>
            <a:ext cx="8229600" cy="4267200"/>
          </a:xfrm>
          <a:ln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r>
              <a:rPr dirty="0"/>
              <a:t>Convolution &amp; Correlation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r>
              <a:rPr dirty="0"/>
              <a:t>Correlation and Convolution are basic operations that we will perform to extract information from images. </a:t>
            </a:r>
          </a:p>
          <a:p>
            <a:r>
              <a:rPr dirty="0"/>
              <a:t>the simplest operations that we can perform on an image</a:t>
            </a:r>
          </a:p>
          <a:p>
            <a:r>
              <a:rPr dirty="0"/>
              <a:t> correlation is a measure of similarity between two signals</a:t>
            </a:r>
          </a:p>
          <a:p>
            <a:r>
              <a:rPr dirty="0"/>
              <a:t>convolution is a measure of effect of one signal on the other.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63" y="1149350"/>
            <a:ext cx="6670675" cy="45577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38" y="2000250"/>
            <a:ext cx="6459537" cy="285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8" y="1277938"/>
            <a:ext cx="6296025" cy="4302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457200"/>
            <a:ext cx="8229600" cy="4540250"/>
          </a:xfrm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720</Words>
  <Application>Microsoft Office PowerPoint</Application>
  <PresentationFormat>On-screen Show (4:3)</PresentationFormat>
  <Paragraphs>94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Arial</vt:lpstr>
      <vt:lpstr>Calibri</vt:lpstr>
      <vt:lpstr>Office Theme</vt:lpstr>
      <vt:lpstr>MODULE VI</vt:lpstr>
      <vt:lpstr>Text 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Considering  3 types of computerized processes </vt:lpstr>
      <vt:lpstr>Digital Image Processing</vt:lpstr>
      <vt:lpstr>PowerPoint Presentation</vt:lpstr>
      <vt:lpstr>PowerPoint Presentation</vt:lpstr>
      <vt:lpstr>PowerPoint Presentation</vt:lpstr>
      <vt:lpstr>Step 1: Image Acquisition </vt:lpstr>
      <vt:lpstr>Step 2: Image Enhancement </vt:lpstr>
      <vt:lpstr>Step 3: Image Restoration </vt:lpstr>
      <vt:lpstr>Step 4: Colour Image Processing (1)</vt:lpstr>
      <vt:lpstr>Step 4: Colour Image Processing (2)</vt:lpstr>
      <vt:lpstr> Step 5: Wavelets &amp; Multiresolution Processing </vt:lpstr>
      <vt:lpstr>Step 6: Compression</vt:lpstr>
      <vt:lpstr>Step 7: Morphological Processing</vt:lpstr>
      <vt:lpstr> Step 8: Image Segmentation </vt:lpstr>
      <vt:lpstr>Step 9: Representation and Description</vt:lpstr>
      <vt:lpstr>Step 9: Representation and Description</vt:lpstr>
      <vt:lpstr>Step 10: Object Recognition </vt:lpstr>
      <vt:lpstr>Step 11: Knowledge Base</vt:lpstr>
      <vt:lpstr>PowerPoint Presentation</vt:lpstr>
      <vt:lpstr>PowerPoint Presentation</vt:lpstr>
      <vt:lpstr>PowerPoint Presentation</vt:lpstr>
      <vt:lpstr>Basic Relationship between pixels</vt:lpstr>
      <vt:lpstr>PowerPoint Presentation</vt:lpstr>
      <vt:lpstr>PowerPoint Presentation</vt:lpstr>
      <vt:lpstr>8-Neighbours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4: mapping of gray-level by one-to-one correspondence</vt:lpstr>
      <vt:lpstr>PowerPoint Presentation</vt:lpstr>
      <vt:lpstr>PowerPoint Presentation</vt:lpstr>
      <vt:lpstr>PowerPoint Presentation</vt:lpstr>
      <vt:lpstr>Edge Detection</vt:lpstr>
      <vt:lpstr>PowerPoint Presentation</vt:lpstr>
      <vt:lpstr>Why Edge Detection?</vt:lpstr>
      <vt:lpstr>PowerPoint Presentation</vt:lpstr>
      <vt:lpstr>PowerPoint Presentation</vt:lpstr>
      <vt:lpstr>Edge point Detection</vt:lpstr>
      <vt:lpstr>Edge Localization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 &amp; Correlation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VI</dc:title>
  <dc:creator>USER</dc:creator>
  <cp:lastModifiedBy>Deepu</cp:lastModifiedBy>
  <cp:revision>32</cp:revision>
  <dcterms:created xsi:type="dcterms:W3CDTF">2018-11-19T07:52:11Z</dcterms:created>
  <dcterms:modified xsi:type="dcterms:W3CDTF">2022-01-08T08:23:03Z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