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8" r:id="rId1"/>
  </p:sldMasterIdLst>
  <p:notesMasterIdLst>
    <p:notesMasterId r:id="rId40"/>
  </p:notesMasterIdLst>
  <p:sldIdLst>
    <p:sldId id="256" r:id="rId2"/>
    <p:sldId id="317" r:id="rId3"/>
    <p:sldId id="330" r:id="rId4"/>
    <p:sldId id="318" r:id="rId5"/>
    <p:sldId id="319" r:id="rId6"/>
    <p:sldId id="320" r:id="rId7"/>
    <p:sldId id="327" r:id="rId8"/>
    <p:sldId id="328" r:id="rId9"/>
    <p:sldId id="382" r:id="rId10"/>
    <p:sldId id="383" r:id="rId11"/>
    <p:sldId id="385" r:id="rId12"/>
    <p:sldId id="384" r:id="rId13"/>
    <p:sldId id="386" r:id="rId14"/>
    <p:sldId id="329" r:id="rId15"/>
    <p:sldId id="331" r:id="rId16"/>
    <p:sldId id="332" r:id="rId17"/>
    <p:sldId id="333" r:id="rId18"/>
    <p:sldId id="336" r:id="rId19"/>
    <p:sldId id="337" r:id="rId20"/>
    <p:sldId id="338" r:id="rId21"/>
    <p:sldId id="339" r:id="rId22"/>
    <p:sldId id="340" r:id="rId23"/>
    <p:sldId id="341" r:id="rId24"/>
    <p:sldId id="342" r:id="rId25"/>
    <p:sldId id="375" r:id="rId26"/>
    <p:sldId id="343" r:id="rId27"/>
    <p:sldId id="376" r:id="rId28"/>
    <p:sldId id="377" r:id="rId29"/>
    <p:sldId id="374" r:id="rId30"/>
    <p:sldId id="350" r:id="rId31"/>
    <p:sldId id="351" r:id="rId32"/>
    <p:sldId id="380" r:id="rId33"/>
    <p:sldId id="378" r:id="rId34"/>
    <p:sldId id="379" r:id="rId35"/>
    <p:sldId id="345" r:id="rId36"/>
    <p:sldId id="348" r:id="rId37"/>
    <p:sldId id="346" r:id="rId38"/>
    <p:sldId id="347"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howGuides="1">
      <p:cViewPr varScale="1">
        <p:scale>
          <a:sx n="58" d="100"/>
          <a:sy n="58" d="100"/>
        </p:scale>
        <p:origin x="880" y="52"/>
      </p:cViewPr>
      <p:guideLst>
        <p:guide orient="horz" pos="2160"/>
        <p:guide pos="3840"/>
      </p:guideLst>
    </p:cSldViewPr>
  </p:slid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9A3E96B0-C725-4D70-9D14-5D701C36A44A}" type="datetimeFigureOut">
              <a:rPr kumimoji="0" lang="en-US" sz="1200" b="0" i="0" u="none" strike="noStrike" kern="1200" cap="none" spc="0" normalizeH="0" baseline="0" noProof="0">
                <a:ln>
                  <a:noFill/>
                </a:ln>
                <a:solidFill>
                  <a:schemeClr val="tx1"/>
                </a:solidFill>
                <a:effectLst/>
                <a:uLnTx/>
                <a:uFillTx/>
                <a:latin typeface="+mn-lt"/>
                <a:ea typeface="+mn-ea"/>
                <a:cs typeface="+mn-cs"/>
              </a:rPr>
              <a:t>12/5/2021</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mn-lt"/>
                <a:ea typeface="+mn-ea"/>
                <a:cs typeface="+mn-cs"/>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eaLnBrk="1" hangingPunct="1">
              <a:defRPr sz="1200">
                <a:latin typeface="Calibri" panose="020F0502020204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8766069A-5E4A-4194-8186-B6434EF5BC3B}" type="slidenum">
              <a:rPr kumimoji="0" lang="en-US" altLang="en-US" sz="1200" b="0" i="0" u="none" strike="noStrike" kern="1200" cap="none" spc="0" normalizeH="0" baseline="0" noProof="0">
                <a:ln>
                  <a:noFill/>
                </a:ln>
                <a:solidFill>
                  <a:schemeClr val="tx1"/>
                </a:solidFill>
                <a:effectLst/>
                <a:uLnTx/>
                <a:uFillTx/>
                <a:latin typeface="Calibri" panose="020F0502020204030204" pitchFamily="34" charset="0"/>
                <a:ea typeface="+mn-ea"/>
                <a:cs typeface="Arial" panose="020B0604020202020204" pitchFamily="34" charset="0"/>
              </a:rPr>
              <a:t>‹#›</a:t>
            </a:fld>
            <a:endParaRPr kumimoji="0" lang="en-US" altLang="en-US" sz="1200" b="0" i="0" u="none" strike="noStrike" kern="1200" cap="none" spc="0" normalizeH="0" baseline="0" noProof="0">
              <a:ln>
                <a:noFill/>
              </a:ln>
              <a:solidFill>
                <a:schemeClr val="tx1"/>
              </a:solidFill>
              <a:effectLst/>
              <a:uLnTx/>
              <a:uFillTx/>
              <a:latin typeface="Calibri" panose="020F0502020204030204" pitchFamily="34" charset="0"/>
              <a:ea typeface="+mn-ea"/>
              <a:cs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6D03C-F3FC-402F-AA97-F31B01FA0D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B12301B-4A07-4919-A41A-67B0859FC1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D5B047C-0020-4B71-AD5D-DF311C1FDF2D}"/>
              </a:ext>
            </a:extLst>
          </p:cNvPr>
          <p:cNvSpPr>
            <a:spLocks noGrp="1"/>
          </p:cNvSpPr>
          <p:nvPr>
            <p:ph type="dt" sz="half" idx="10"/>
          </p:nvPr>
        </p:nvSpPr>
        <p:spPr/>
        <p:txBody>
          <a:bodyPr/>
          <a:lstStyle/>
          <a:p>
            <a:pPr algn="l" defTabSz="914400">
              <a:defRPr/>
            </a:pPr>
            <a:fld id="{486457E5-C3DF-42E5-84DB-B3EFF427C3FB}" type="datetimeFigureOut">
              <a:rPr lang="en-US" sz="1200" smtClean="0">
                <a:solidFill>
                  <a:schemeClr val="tx1">
                    <a:tint val="75000"/>
                  </a:schemeClr>
                </a:solidFill>
              </a:rPr>
              <a:pPr algn="l" defTabSz="914400">
                <a:defRPr/>
              </a:pPr>
              <a:t>12/5/2021</a:t>
            </a:fld>
            <a:endParaRPr lang="en-US" sz="1200">
              <a:solidFill>
                <a:schemeClr val="tx1">
                  <a:tint val="75000"/>
                </a:schemeClr>
              </a:solidFill>
            </a:endParaRPr>
          </a:p>
        </p:txBody>
      </p:sp>
      <p:sp>
        <p:nvSpPr>
          <p:cNvPr id="5" name="Footer Placeholder 4">
            <a:extLst>
              <a:ext uri="{FF2B5EF4-FFF2-40B4-BE49-F238E27FC236}">
                <a16:creationId xmlns:a16="http://schemas.microsoft.com/office/drawing/2014/main" id="{D62E9B59-7A69-4AC6-B496-6E9B5BFF826B}"/>
              </a:ext>
            </a:extLst>
          </p:cNvPr>
          <p:cNvSpPr>
            <a:spLocks noGrp="1"/>
          </p:cNvSpPr>
          <p:nvPr>
            <p:ph type="ftr" sz="quarter" idx="11"/>
          </p:nvPr>
        </p:nvSpPr>
        <p:spPr/>
        <p:txBody>
          <a:bodyPr/>
          <a:lstStyle/>
          <a:p>
            <a:pPr algn="ctr" defTabSz="914400">
              <a:defRPr/>
            </a:pPr>
            <a:endParaRPr lang="en-US" sz="1200">
              <a:solidFill>
                <a:schemeClr val="tx1">
                  <a:tint val="75000"/>
                </a:schemeClr>
              </a:solidFill>
            </a:endParaRPr>
          </a:p>
        </p:txBody>
      </p:sp>
      <p:sp>
        <p:nvSpPr>
          <p:cNvPr id="6" name="Slide Number Placeholder 5">
            <a:extLst>
              <a:ext uri="{FF2B5EF4-FFF2-40B4-BE49-F238E27FC236}">
                <a16:creationId xmlns:a16="http://schemas.microsoft.com/office/drawing/2014/main" id="{FC697E88-F20F-442B-9641-E0B29619DD24}"/>
              </a:ext>
            </a:extLst>
          </p:cNvPr>
          <p:cNvSpPr>
            <a:spLocks noGrp="1"/>
          </p:cNvSpPr>
          <p:nvPr>
            <p:ph type="sldNum" sz="quarter" idx="12"/>
          </p:nvPr>
        </p:nvSpPr>
        <p:spPr/>
        <p:txBody>
          <a:bodyPr/>
          <a:lstStyle/>
          <a:p>
            <a:pPr defTabSz="914400" fontAlgn="base">
              <a:spcBef>
                <a:spcPct val="0"/>
              </a:spcBef>
              <a:spcAft>
                <a:spcPct val="0"/>
              </a:spcAft>
              <a:defRPr/>
            </a:pPr>
            <a:fld id="{DE5BDAC8-1891-4D0B-92E5-FC03829EB69E}" type="slidenum">
              <a:rPr lang="en-US" altLang="en-US" sz="1200" smtClean="0">
                <a:solidFill>
                  <a:srgbClr val="898989"/>
                </a:solidFill>
                <a:latin typeface="Calibri" panose="020F0502020204030204" pitchFamily="34" charset="0"/>
                <a:cs typeface="Arial" panose="020B0604020202020204" pitchFamily="34" charset="0"/>
              </a:rPr>
              <a:pPr defTabSz="914400" fontAlgn="base">
                <a:spcBef>
                  <a:spcPct val="0"/>
                </a:spcBef>
                <a:spcAft>
                  <a:spcPct val="0"/>
                </a:spcAft>
                <a:defRPr/>
              </a:pPr>
              <a:t>‹#›</a:t>
            </a:fld>
            <a:endParaRPr lang="en-US" altLang="en-US" sz="1200">
              <a:solidFill>
                <a:srgbClr val="89898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1702246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C5A9D-8CD9-4CB9-A9FB-612B97257A4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F4920C3-1A62-470F-B201-7586065877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BBFAE63-CD7C-4B4E-8046-F28A47E70C3A}"/>
              </a:ext>
            </a:extLst>
          </p:cNvPr>
          <p:cNvSpPr>
            <a:spLocks noGrp="1"/>
          </p:cNvSpPr>
          <p:nvPr>
            <p:ph type="dt" sz="half" idx="10"/>
          </p:nvPr>
        </p:nvSpPr>
        <p:spPr/>
        <p:txBody>
          <a:bodyPr/>
          <a:lstStyle/>
          <a:p>
            <a:fld id="{3EA77FC5-1ECE-4A69-A5D4-DC279F4A2D5F}" type="datetimeFigureOut">
              <a:rPr lang="en-IN" smtClean="0"/>
              <a:t>05-12-2021</a:t>
            </a:fld>
            <a:endParaRPr lang="en-IN"/>
          </a:p>
        </p:txBody>
      </p:sp>
      <p:sp>
        <p:nvSpPr>
          <p:cNvPr id="5" name="Footer Placeholder 4">
            <a:extLst>
              <a:ext uri="{FF2B5EF4-FFF2-40B4-BE49-F238E27FC236}">
                <a16:creationId xmlns:a16="http://schemas.microsoft.com/office/drawing/2014/main" id="{3878C306-2DDE-4EEF-BF54-EBBCB374000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A3D6D37-7A92-4062-AC5F-944B7A810090}"/>
              </a:ext>
            </a:extLst>
          </p:cNvPr>
          <p:cNvSpPr>
            <a:spLocks noGrp="1"/>
          </p:cNvSpPr>
          <p:nvPr>
            <p:ph type="sldNum" sz="quarter" idx="12"/>
          </p:nvPr>
        </p:nvSpPr>
        <p:spPr/>
        <p:txBody>
          <a:bodyPr/>
          <a:lstStyle/>
          <a:p>
            <a:pPr defTabSz="914400" fontAlgn="base">
              <a:spcBef>
                <a:spcPct val="0"/>
              </a:spcBef>
              <a:spcAft>
                <a:spcPct val="0"/>
              </a:spcAft>
              <a:defRPr/>
            </a:pPr>
            <a:fld id="{DE5BDAC8-1891-4D0B-92E5-FC03829EB69E}" type="slidenum">
              <a:rPr lang="en-US" altLang="en-US" sz="1200" smtClean="0">
                <a:solidFill>
                  <a:srgbClr val="898989"/>
                </a:solidFill>
                <a:latin typeface="Calibri" panose="020F0502020204030204" pitchFamily="34" charset="0"/>
                <a:cs typeface="Arial" panose="020B0604020202020204" pitchFamily="34" charset="0"/>
              </a:rPr>
              <a:pPr defTabSz="914400" fontAlgn="base">
                <a:spcBef>
                  <a:spcPct val="0"/>
                </a:spcBef>
                <a:spcAft>
                  <a:spcPct val="0"/>
                </a:spcAft>
                <a:defRPr/>
              </a:pPr>
              <a:t>‹#›</a:t>
            </a:fld>
            <a:endParaRPr lang="en-US" altLang="en-US" sz="1200">
              <a:solidFill>
                <a:srgbClr val="89898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6738936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009BC4-4836-4C0E-8953-8B8E4BE561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C7448F0-9F94-4E36-8C29-E7FD1F1494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5910745-A3F4-4AA9-937D-B19FAD5D236F}"/>
              </a:ext>
            </a:extLst>
          </p:cNvPr>
          <p:cNvSpPr>
            <a:spLocks noGrp="1"/>
          </p:cNvSpPr>
          <p:nvPr>
            <p:ph type="dt" sz="half" idx="10"/>
          </p:nvPr>
        </p:nvSpPr>
        <p:spPr/>
        <p:txBody>
          <a:bodyPr/>
          <a:lstStyle/>
          <a:p>
            <a:fld id="{3EA77FC5-1ECE-4A69-A5D4-DC279F4A2D5F}" type="datetimeFigureOut">
              <a:rPr lang="en-IN" smtClean="0"/>
              <a:t>05-12-2021</a:t>
            </a:fld>
            <a:endParaRPr lang="en-IN"/>
          </a:p>
        </p:txBody>
      </p:sp>
      <p:sp>
        <p:nvSpPr>
          <p:cNvPr id="5" name="Footer Placeholder 4">
            <a:extLst>
              <a:ext uri="{FF2B5EF4-FFF2-40B4-BE49-F238E27FC236}">
                <a16:creationId xmlns:a16="http://schemas.microsoft.com/office/drawing/2014/main" id="{722303A7-4A50-4E9F-A3EC-3527BCD0DE9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D310400-EA95-4C9A-9088-1753AA89C118}"/>
              </a:ext>
            </a:extLst>
          </p:cNvPr>
          <p:cNvSpPr>
            <a:spLocks noGrp="1"/>
          </p:cNvSpPr>
          <p:nvPr>
            <p:ph type="sldNum" sz="quarter" idx="12"/>
          </p:nvPr>
        </p:nvSpPr>
        <p:spPr/>
        <p:txBody>
          <a:bodyPr/>
          <a:lstStyle/>
          <a:p>
            <a:pPr defTabSz="914400" fontAlgn="base">
              <a:spcBef>
                <a:spcPct val="0"/>
              </a:spcBef>
              <a:spcAft>
                <a:spcPct val="0"/>
              </a:spcAft>
              <a:defRPr/>
            </a:pPr>
            <a:fld id="{DE5BDAC8-1891-4D0B-92E5-FC03829EB69E}" type="slidenum">
              <a:rPr lang="en-US" altLang="en-US" sz="1200" smtClean="0">
                <a:solidFill>
                  <a:srgbClr val="898989"/>
                </a:solidFill>
                <a:latin typeface="Calibri" panose="020F0502020204030204" pitchFamily="34" charset="0"/>
                <a:cs typeface="Arial" panose="020B0604020202020204" pitchFamily="34" charset="0"/>
              </a:rPr>
              <a:pPr defTabSz="914400" fontAlgn="base">
                <a:spcBef>
                  <a:spcPct val="0"/>
                </a:spcBef>
                <a:spcAft>
                  <a:spcPct val="0"/>
                </a:spcAft>
                <a:defRPr/>
              </a:pPr>
              <a:t>‹#›</a:t>
            </a:fld>
            <a:endParaRPr lang="en-US" altLang="en-US" sz="1200">
              <a:solidFill>
                <a:srgbClr val="89898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4158468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BBE0D-2DE0-4BB6-93FF-3DE5B3D9086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0B57653-F840-4C7F-9F25-CDD47B5128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6D40287-4294-4FED-B718-492BB98FE9BA}"/>
              </a:ext>
            </a:extLst>
          </p:cNvPr>
          <p:cNvSpPr>
            <a:spLocks noGrp="1"/>
          </p:cNvSpPr>
          <p:nvPr>
            <p:ph type="dt" sz="half" idx="10"/>
          </p:nvPr>
        </p:nvSpPr>
        <p:spPr/>
        <p:txBody>
          <a:bodyPr/>
          <a:lstStyle/>
          <a:p>
            <a:fld id="{3EA77FC5-1ECE-4A69-A5D4-DC279F4A2D5F}" type="datetimeFigureOut">
              <a:rPr lang="en-IN" smtClean="0"/>
              <a:t>05-12-2021</a:t>
            </a:fld>
            <a:endParaRPr lang="en-IN"/>
          </a:p>
        </p:txBody>
      </p:sp>
      <p:sp>
        <p:nvSpPr>
          <p:cNvPr id="5" name="Footer Placeholder 4">
            <a:extLst>
              <a:ext uri="{FF2B5EF4-FFF2-40B4-BE49-F238E27FC236}">
                <a16:creationId xmlns:a16="http://schemas.microsoft.com/office/drawing/2014/main" id="{92D34CC5-6750-4040-88F4-1C240F863AE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BE14A7E-7269-48FA-9E63-B17C63D4257E}"/>
              </a:ext>
            </a:extLst>
          </p:cNvPr>
          <p:cNvSpPr>
            <a:spLocks noGrp="1"/>
          </p:cNvSpPr>
          <p:nvPr>
            <p:ph type="sldNum" sz="quarter" idx="12"/>
          </p:nvPr>
        </p:nvSpPr>
        <p:spPr/>
        <p:txBody>
          <a:bodyPr/>
          <a:lstStyle/>
          <a:p>
            <a:pPr defTabSz="914400" fontAlgn="base">
              <a:spcBef>
                <a:spcPct val="0"/>
              </a:spcBef>
              <a:spcAft>
                <a:spcPct val="0"/>
              </a:spcAft>
              <a:defRPr/>
            </a:pPr>
            <a:fld id="{DE5BDAC8-1891-4D0B-92E5-FC03829EB69E}" type="slidenum">
              <a:rPr lang="en-US" altLang="en-US" sz="1200" smtClean="0">
                <a:solidFill>
                  <a:srgbClr val="898989"/>
                </a:solidFill>
                <a:latin typeface="Calibri" panose="020F0502020204030204" pitchFamily="34" charset="0"/>
                <a:cs typeface="Arial" panose="020B0604020202020204" pitchFamily="34" charset="0"/>
              </a:rPr>
              <a:pPr defTabSz="914400" fontAlgn="base">
                <a:spcBef>
                  <a:spcPct val="0"/>
                </a:spcBef>
                <a:spcAft>
                  <a:spcPct val="0"/>
                </a:spcAft>
                <a:defRPr/>
              </a:pPr>
              <a:t>‹#›</a:t>
            </a:fld>
            <a:endParaRPr lang="en-US" altLang="en-US" sz="1200">
              <a:solidFill>
                <a:srgbClr val="89898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1522896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DA05A-6622-4122-99C6-01732D055F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EC2DE5F-CDED-4E80-80CB-7DDFE9BF90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80045C-EBD4-4FAD-99BC-11989FBC73DA}"/>
              </a:ext>
            </a:extLst>
          </p:cNvPr>
          <p:cNvSpPr>
            <a:spLocks noGrp="1"/>
          </p:cNvSpPr>
          <p:nvPr>
            <p:ph type="dt" sz="half" idx="10"/>
          </p:nvPr>
        </p:nvSpPr>
        <p:spPr/>
        <p:txBody>
          <a:bodyPr/>
          <a:lstStyle/>
          <a:p>
            <a:pPr algn="l" defTabSz="914400">
              <a:defRPr/>
            </a:pPr>
            <a:fld id="{486457E5-C3DF-42E5-84DB-B3EFF427C3FB}" type="datetimeFigureOut">
              <a:rPr lang="en-US" sz="1200" smtClean="0">
                <a:solidFill>
                  <a:schemeClr val="tx1">
                    <a:tint val="75000"/>
                  </a:schemeClr>
                </a:solidFill>
              </a:rPr>
              <a:pPr algn="l" defTabSz="914400">
                <a:defRPr/>
              </a:pPr>
              <a:t>12/5/2021</a:t>
            </a:fld>
            <a:endParaRPr lang="en-US" sz="1200">
              <a:solidFill>
                <a:schemeClr val="tx1">
                  <a:tint val="75000"/>
                </a:schemeClr>
              </a:solidFill>
            </a:endParaRPr>
          </a:p>
        </p:txBody>
      </p:sp>
      <p:sp>
        <p:nvSpPr>
          <p:cNvPr id="5" name="Footer Placeholder 4">
            <a:extLst>
              <a:ext uri="{FF2B5EF4-FFF2-40B4-BE49-F238E27FC236}">
                <a16:creationId xmlns:a16="http://schemas.microsoft.com/office/drawing/2014/main" id="{7112D577-BF66-4E17-8E60-EB76998E3572}"/>
              </a:ext>
            </a:extLst>
          </p:cNvPr>
          <p:cNvSpPr>
            <a:spLocks noGrp="1"/>
          </p:cNvSpPr>
          <p:nvPr>
            <p:ph type="ftr" sz="quarter" idx="11"/>
          </p:nvPr>
        </p:nvSpPr>
        <p:spPr/>
        <p:txBody>
          <a:bodyPr/>
          <a:lstStyle/>
          <a:p>
            <a:pPr algn="ctr" defTabSz="914400">
              <a:defRPr/>
            </a:pPr>
            <a:endParaRPr lang="en-US" sz="1200">
              <a:solidFill>
                <a:schemeClr val="tx1">
                  <a:tint val="75000"/>
                </a:schemeClr>
              </a:solidFill>
            </a:endParaRPr>
          </a:p>
        </p:txBody>
      </p:sp>
      <p:sp>
        <p:nvSpPr>
          <p:cNvPr id="6" name="Slide Number Placeholder 5">
            <a:extLst>
              <a:ext uri="{FF2B5EF4-FFF2-40B4-BE49-F238E27FC236}">
                <a16:creationId xmlns:a16="http://schemas.microsoft.com/office/drawing/2014/main" id="{253D62DF-EAB7-4C90-B875-8A6BD5EA9820}"/>
              </a:ext>
            </a:extLst>
          </p:cNvPr>
          <p:cNvSpPr>
            <a:spLocks noGrp="1"/>
          </p:cNvSpPr>
          <p:nvPr>
            <p:ph type="sldNum" sz="quarter" idx="12"/>
          </p:nvPr>
        </p:nvSpPr>
        <p:spPr/>
        <p:txBody>
          <a:bodyPr/>
          <a:lstStyle/>
          <a:p>
            <a:pPr defTabSz="914400" fontAlgn="base">
              <a:spcBef>
                <a:spcPct val="0"/>
              </a:spcBef>
              <a:spcAft>
                <a:spcPct val="0"/>
              </a:spcAft>
              <a:defRPr/>
            </a:pPr>
            <a:fld id="{DE5BDAC8-1891-4D0B-92E5-FC03829EB69E}" type="slidenum">
              <a:rPr lang="en-US" altLang="en-US" sz="1200" smtClean="0">
                <a:solidFill>
                  <a:srgbClr val="898989"/>
                </a:solidFill>
                <a:latin typeface="Calibri" panose="020F0502020204030204" pitchFamily="34" charset="0"/>
                <a:cs typeface="Arial" panose="020B0604020202020204" pitchFamily="34" charset="0"/>
              </a:rPr>
              <a:pPr defTabSz="914400" fontAlgn="base">
                <a:spcBef>
                  <a:spcPct val="0"/>
                </a:spcBef>
                <a:spcAft>
                  <a:spcPct val="0"/>
                </a:spcAft>
                <a:defRPr/>
              </a:pPr>
              <a:t>‹#›</a:t>
            </a:fld>
            <a:endParaRPr lang="en-US" altLang="en-US" sz="1200">
              <a:solidFill>
                <a:srgbClr val="89898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1184265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40C1-E4DF-413E-9D3E-5FD019DA3FD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E1617F1-5061-42FE-93FA-C8029C3B48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0385AB4-DEC7-4535-9B2C-2BFFE16AC3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425B5EC-1014-4B84-B8A2-519B090BE403}"/>
              </a:ext>
            </a:extLst>
          </p:cNvPr>
          <p:cNvSpPr>
            <a:spLocks noGrp="1"/>
          </p:cNvSpPr>
          <p:nvPr>
            <p:ph type="dt" sz="half" idx="10"/>
          </p:nvPr>
        </p:nvSpPr>
        <p:spPr/>
        <p:txBody>
          <a:bodyPr/>
          <a:lstStyle/>
          <a:p>
            <a:fld id="{3EA77FC5-1ECE-4A69-A5D4-DC279F4A2D5F}" type="datetimeFigureOut">
              <a:rPr lang="en-IN" smtClean="0"/>
              <a:t>05-12-2021</a:t>
            </a:fld>
            <a:endParaRPr lang="en-IN"/>
          </a:p>
        </p:txBody>
      </p:sp>
      <p:sp>
        <p:nvSpPr>
          <p:cNvPr id="6" name="Footer Placeholder 5">
            <a:extLst>
              <a:ext uri="{FF2B5EF4-FFF2-40B4-BE49-F238E27FC236}">
                <a16:creationId xmlns:a16="http://schemas.microsoft.com/office/drawing/2014/main" id="{DD35274A-8DD2-4054-9A1F-2059890201B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2FAD424-D6E9-4E03-B90D-439D2C17ED29}"/>
              </a:ext>
            </a:extLst>
          </p:cNvPr>
          <p:cNvSpPr>
            <a:spLocks noGrp="1"/>
          </p:cNvSpPr>
          <p:nvPr>
            <p:ph type="sldNum" sz="quarter" idx="12"/>
          </p:nvPr>
        </p:nvSpPr>
        <p:spPr/>
        <p:txBody>
          <a:bodyPr/>
          <a:lstStyle/>
          <a:p>
            <a:pPr defTabSz="914400" fontAlgn="base">
              <a:spcBef>
                <a:spcPct val="0"/>
              </a:spcBef>
              <a:spcAft>
                <a:spcPct val="0"/>
              </a:spcAft>
              <a:defRPr/>
            </a:pPr>
            <a:fld id="{DE5BDAC8-1891-4D0B-92E5-FC03829EB69E}" type="slidenum">
              <a:rPr lang="en-US" altLang="en-US" sz="1200" smtClean="0">
                <a:solidFill>
                  <a:srgbClr val="898989"/>
                </a:solidFill>
                <a:latin typeface="Calibri" panose="020F0502020204030204" pitchFamily="34" charset="0"/>
                <a:cs typeface="Arial" panose="020B0604020202020204" pitchFamily="34" charset="0"/>
              </a:rPr>
              <a:pPr defTabSz="914400" fontAlgn="base">
                <a:spcBef>
                  <a:spcPct val="0"/>
                </a:spcBef>
                <a:spcAft>
                  <a:spcPct val="0"/>
                </a:spcAft>
                <a:defRPr/>
              </a:pPr>
              <a:t>‹#›</a:t>
            </a:fld>
            <a:endParaRPr lang="en-US" altLang="en-US" sz="1200">
              <a:solidFill>
                <a:srgbClr val="89898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1211436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CB5B4-0BA7-47DB-8CC5-02BA4313725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90C2E7B-1D25-4999-BAEF-22CF2273E8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06B76C-C0DA-4D87-A08D-385CC271CF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173F861-513D-47AC-89A1-AF690E9FBF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8F59AD-B50C-4F70-B7F0-8C8EA2D08E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05F376B-C63C-4A57-BFF9-7811CB347FF5}"/>
              </a:ext>
            </a:extLst>
          </p:cNvPr>
          <p:cNvSpPr>
            <a:spLocks noGrp="1"/>
          </p:cNvSpPr>
          <p:nvPr>
            <p:ph type="dt" sz="half" idx="10"/>
          </p:nvPr>
        </p:nvSpPr>
        <p:spPr/>
        <p:txBody>
          <a:bodyPr/>
          <a:lstStyle/>
          <a:p>
            <a:fld id="{3EA77FC5-1ECE-4A69-A5D4-DC279F4A2D5F}" type="datetimeFigureOut">
              <a:rPr lang="en-IN" smtClean="0"/>
              <a:t>05-12-2021</a:t>
            </a:fld>
            <a:endParaRPr lang="en-IN"/>
          </a:p>
        </p:txBody>
      </p:sp>
      <p:sp>
        <p:nvSpPr>
          <p:cNvPr id="8" name="Footer Placeholder 7">
            <a:extLst>
              <a:ext uri="{FF2B5EF4-FFF2-40B4-BE49-F238E27FC236}">
                <a16:creationId xmlns:a16="http://schemas.microsoft.com/office/drawing/2014/main" id="{CD8F7CE4-60B7-4198-8C8D-EACC4B6E81A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71452B8F-9F4A-43D6-A0AD-BABA6AB1CE92}"/>
              </a:ext>
            </a:extLst>
          </p:cNvPr>
          <p:cNvSpPr>
            <a:spLocks noGrp="1"/>
          </p:cNvSpPr>
          <p:nvPr>
            <p:ph type="sldNum" sz="quarter" idx="12"/>
          </p:nvPr>
        </p:nvSpPr>
        <p:spPr/>
        <p:txBody>
          <a:bodyPr/>
          <a:lstStyle/>
          <a:p>
            <a:pPr defTabSz="914400" fontAlgn="base">
              <a:spcBef>
                <a:spcPct val="0"/>
              </a:spcBef>
              <a:spcAft>
                <a:spcPct val="0"/>
              </a:spcAft>
              <a:defRPr/>
            </a:pPr>
            <a:fld id="{DE5BDAC8-1891-4D0B-92E5-FC03829EB69E}" type="slidenum">
              <a:rPr lang="en-US" altLang="en-US" sz="1200" smtClean="0">
                <a:solidFill>
                  <a:srgbClr val="898989"/>
                </a:solidFill>
                <a:latin typeface="Calibri" panose="020F0502020204030204" pitchFamily="34" charset="0"/>
                <a:cs typeface="Arial" panose="020B0604020202020204" pitchFamily="34" charset="0"/>
              </a:rPr>
              <a:pPr defTabSz="914400" fontAlgn="base">
                <a:spcBef>
                  <a:spcPct val="0"/>
                </a:spcBef>
                <a:spcAft>
                  <a:spcPct val="0"/>
                </a:spcAft>
                <a:defRPr/>
              </a:pPr>
              <a:t>‹#›</a:t>
            </a:fld>
            <a:endParaRPr lang="en-US" altLang="en-US" sz="1200">
              <a:solidFill>
                <a:srgbClr val="89898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8710485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73144-4A89-44FC-B8A7-3598ACF502E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DDC60FAF-D6CC-42AF-A704-925148279CDA}"/>
              </a:ext>
            </a:extLst>
          </p:cNvPr>
          <p:cNvSpPr>
            <a:spLocks noGrp="1"/>
          </p:cNvSpPr>
          <p:nvPr>
            <p:ph type="dt" sz="half" idx="10"/>
          </p:nvPr>
        </p:nvSpPr>
        <p:spPr/>
        <p:txBody>
          <a:bodyPr/>
          <a:lstStyle/>
          <a:p>
            <a:pPr algn="l" defTabSz="914400">
              <a:defRPr/>
            </a:pPr>
            <a:fld id="{486457E5-C3DF-42E5-84DB-B3EFF427C3FB}" type="datetimeFigureOut">
              <a:rPr lang="en-US" sz="1200" smtClean="0">
                <a:solidFill>
                  <a:schemeClr val="tx1">
                    <a:tint val="75000"/>
                  </a:schemeClr>
                </a:solidFill>
              </a:rPr>
              <a:pPr algn="l" defTabSz="914400">
                <a:defRPr/>
              </a:pPr>
              <a:t>12/5/2021</a:t>
            </a:fld>
            <a:endParaRPr lang="en-US" sz="1200">
              <a:solidFill>
                <a:schemeClr val="tx1">
                  <a:tint val="75000"/>
                </a:schemeClr>
              </a:solidFill>
            </a:endParaRPr>
          </a:p>
        </p:txBody>
      </p:sp>
      <p:sp>
        <p:nvSpPr>
          <p:cNvPr id="4" name="Footer Placeholder 3">
            <a:extLst>
              <a:ext uri="{FF2B5EF4-FFF2-40B4-BE49-F238E27FC236}">
                <a16:creationId xmlns:a16="http://schemas.microsoft.com/office/drawing/2014/main" id="{E34B6E8C-53B9-45A6-A4B9-1DDC56EE7171}"/>
              </a:ext>
            </a:extLst>
          </p:cNvPr>
          <p:cNvSpPr>
            <a:spLocks noGrp="1"/>
          </p:cNvSpPr>
          <p:nvPr>
            <p:ph type="ftr" sz="quarter" idx="11"/>
          </p:nvPr>
        </p:nvSpPr>
        <p:spPr/>
        <p:txBody>
          <a:bodyPr/>
          <a:lstStyle/>
          <a:p>
            <a:pPr algn="ctr" defTabSz="914400">
              <a:defRPr/>
            </a:pPr>
            <a:endParaRPr lang="en-US" sz="1200">
              <a:solidFill>
                <a:schemeClr val="tx1">
                  <a:tint val="75000"/>
                </a:schemeClr>
              </a:solidFill>
            </a:endParaRPr>
          </a:p>
        </p:txBody>
      </p:sp>
      <p:sp>
        <p:nvSpPr>
          <p:cNvPr id="5" name="Slide Number Placeholder 4">
            <a:extLst>
              <a:ext uri="{FF2B5EF4-FFF2-40B4-BE49-F238E27FC236}">
                <a16:creationId xmlns:a16="http://schemas.microsoft.com/office/drawing/2014/main" id="{8F7FDC86-8FCB-40FD-827E-E348EC377768}"/>
              </a:ext>
            </a:extLst>
          </p:cNvPr>
          <p:cNvSpPr>
            <a:spLocks noGrp="1"/>
          </p:cNvSpPr>
          <p:nvPr>
            <p:ph type="sldNum" sz="quarter" idx="12"/>
          </p:nvPr>
        </p:nvSpPr>
        <p:spPr/>
        <p:txBody>
          <a:bodyPr/>
          <a:lstStyle/>
          <a:p>
            <a:pPr defTabSz="914400" fontAlgn="base">
              <a:spcBef>
                <a:spcPct val="0"/>
              </a:spcBef>
              <a:spcAft>
                <a:spcPct val="0"/>
              </a:spcAft>
              <a:defRPr/>
            </a:pPr>
            <a:fld id="{DE5BDAC8-1891-4D0B-92E5-FC03829EB69E}" type="slidenum">
              <a:rPr lang="en-US" altLang="en-US" sz="1200" smtClean="0">
                <a:solidFill>
                  <a:srgbClr val="898989"/>
                </a:solidFill>
                <a:latin typeface="Calibri" panose="020F0502020204030204" pitchFamily="34" charset="0"/>
                <a:cs typeface="Arial" panose="020B0604020202020204" pitchFamily="34" charset="0"/>
              </a:rPr>
              <a:pPr defTabSz="914400" fontAlgn="base">
                <a:spcBef>
                  <a:spcPct val="0"/>
                </a:spcBef>
                <a:spcAft>
                  <a:spcPct val="0"/>
                </a:spcAft>
                <a:defRPr/>
              </a:pPr>
              <a:t>‹#›</a:t>
            </a:fld>
            <a:endParaRPr lang="en-US" altLang="en-US" sz="1200">
              <a:solidFill>
                <a:srgbClr val="89898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000500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0F3035-FAA4-41FE-8E7E-7F216EE1AE02}"/>
              </a:ext>
            </a:extLst>
          </p:cNvPr>
          <p:cNvSpPr>
            <a:spLocks noGrp="1"/>
          </p:cNvSpPr>
          <p:nvPr>
            <p:ph type="dt" sz="half" idx="10"/>
          </p:nvPr>
        </p:nvSpPr>
        <p:spPr/>
        <p:txBody>
          <a:bodyPr/>
          <a:lstStyle/>
          <a:p>
            <a:pPr algn="l" defTabSz="914400">
              <a:defRPr/>
            </a:pPr>
            <a:fld id="{486457E5-C3DF-42E5-84DB-B3EFF427C3FB}" type="datetimeFigureOut">
              <a:rPr lang="en-US" sz="1200" smtClean="0">
                <a:solidFill>
                  <a:schemeClr val="tx1">
                    <a:tint val="75000"/>
                  </a:schemeClr>
                </a:solidFill>
              </a:rPr>
              <a:pPr algn="l" defTabSz="914400">
                <a:defRPr/>
              </a:pPr>
              <a:t>12/5/2021</a:t>
            </a:fld>
            <a:endParaRPr lang="en-US" sz="1200">
              <a:solidFill>
                <a:schemeClr val="tx1">
                  <a:tint val="75000"/>
                </a:schemeClr>
              </a:solidFill>
            </a:endParaRPr>
          </a:p>
        </p:txBody>
      </p:sp>
      <p:sp>
        <p:nvSpPr>
          <p:cNvPr id="3" name="Footer Placeholder 2">
            <a:extLst>
              <a:ext uri="{FF2B5EF4-FFF2-40B4-BE49-F238E27FC236}">
                <a16:creationId xmlns:a16="http://schemas.microsoft.com/office/drawing/2014/main" id="{42170FCB-52CB-40B1-83F7-6FCAE5F0F09F}"/>
              </a:ext>
            </a:extLst>
          </p:cNvPr>
          <p:cNvSpPr>
            <a:spLocks noGrp="1"/>
          </p:cNvSpPr>
          <p:nvPr>
            <p:ph type="ftr" sz="quarter" idx="11"/>
          </p:nvPr>
        </p:nvSpPr>
        <p:spPr/>
        <p:txBody>
          <a:bodyPr/>
          <a:lstStyle/>
          <a:p>
            <a:pPr algn="ctr" defTabSz="914400">
              <a:defRPr/>
            </a:pPr>
            <a:endParaRPr lang="en-US" sz="1200">
              <a:solidFill>
                <a:schemeClr val="tx1">
                  <a:tint val="75000"/>
                </a:schemeClr>
              </a:solidFill>
            </a:endParaRPr>
          </a:p>
        </p:txBody>
      </p:sp>
      <p:sp>
        <p:nvSpPr>
          <p:cNvPr id="4" name="Slide Number Placeholder 3">
            <a:extLst>
              <a:ext uri="{FF2B5EF4-FFF2-40B4-BE49-F238E27FC236}">
                <a16:creationId xmlns:a16="http://schemas.microsoft.com/office/drawing/2014/main" id="{473E66BD-ACB1-449F-8C6D-2D709EE648B0}"/>
              </a:ext>
            </a:extLst>
          </p:cNvPr>
          <p:cNvSpPr>
            <a:spLocks noGrp="1"/>
          </p:cNvSpPr>
          <p:nvPr>
            <p:ph type="sldNum" sz="quarter" idx="12"/>
          </p:nvPr>
        </p:nvSpPr>
        <p:spPr/>
        <p:txBody>
          <a:bodyPr/>
          <a:lstStyle/>
          <a:p>
            <a:pPr defTabSz="914400" fontAlgn="base">
              <a:spcBef>
                <a:spcPct val="0"/>
              </a:spcBef>
              <a:spcAft>
                <a:spcPct val="0"/>
              </a:spcAft>
              <a:defRPr/>
            </a:pPr>
            <a:fld id="{DE5BDAC8-1891-4D0B-92E5-FC03829EB69E}" type="slidenum">
              <a:rPr lang="en-US" altLang="en-US" sz="1200" smtClean="0">
                <a:solidFill>
                  <a:srgbClr val="898989"/>
                </a:solidFill>
                <a:latin typeface="Calibri" panose="020F0502020204030204" pitchFamily="34" charset="0"/>
                <a:cs typeface="Arial" panose="020B0604020202020204" pitchFamily="34" charset="0"/>
              </a:rPr>
              <a:pPr defTabSz="914400" fontAlgn="base">
                <a:spcBef>
                  <a:spcPct val="0"/>
                </a:spcBef>
                <a:spcAft>
                  <a:spcPct val="0"/>
                </a:spcAft>
                <a:defRPr/>
              </a:pPr>
              <a:t>‹#›</a:t>
            </a:fld>
            <a:endParaRPr lang="en-US" altLang="en-US" sz="1200">
              <a:solidFill>
                <a:srgbClr val="89898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0873217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A4144-E10C-4BED-BDD2-3250F47E63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55B9C70-39BE-459D-8D81-ADC10C1CA7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13959E8-1CA6-4A9C-9C4F-707F2BCB6E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3F59B8-8931-4FFD-BE98-4C3F6F70D876}"/>
              </a:ext>
            </a:extLst>
          </p:cNvPr>
          <p:cNvSpPr>
            <a:spLocks noGrp="1"/>
          </p:cNvSpPr>
          <p:nvPr>
            <p:ph type="dt" sz="half" idx="10"/>
          </p:nvPr>
        </p:nvSpPr>
        <p:spPr/>
        <p:txBody>
          <a:bodyPr/>
          <a:lstStyle/>
          <a:p>
            <a:fld id="{3EA77FC5-1ECE-4A69-A5D4-DC279F4A2D5F}" type="datetimeFigureOut">
              <a:rPr lang="en-IN" smtClean="0"/>
              <a:t>05-12-2021</a:t>
            </a:fld>
            <a:endParaRPr lang="en-IN"/>
          </a:p>
        </p:txBody>
      </p:sp>
      <p:sp>
        <p:nvSpPr>
          <p:cNvPr id="6" name="Footer Placeholder 5">
            <a:extLst>
              <a:ext uri="{FF2B5EF4-FFF2-40B4-BE49-F238E27FC236}">
                <a16:creationId xmlns:a16="http://schemas.microsoft.com/office/drawing/2014/main" id="{E10633F5-51AA-437E-8CAD-D9841CEA7D5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AC7119A-341B-4022-8157-17B74EA2D1CF}"/>
              </a:ext>
            </a:extLst>
          </p:cNvPr>
          <p:cNvSpPr>
            <a:spLocks noGrp="1"/>
          </p:cNvSpPr>
          <p:nvPr>
            <p:ph type="sldNum" sz="quarter" idx="12"/>
          </p:nvPr>
        </p:nvSpPr>
        <p:spPr/>
        <p:txBody>
          <a:bodyPr/>
          <a:lstStyle/>
          <a:p>
            <a:pPr defTabSz="914400" fontAlgn="base">
              <a:spcBef>
                <a:spcPct val="0"/>
              </a:spcBef>
              <a:spcAft>
                <a:spcPct val="0"/>
              </a:spcAft>
              <a:defRPr/>
            </a:pPr>
            <a:fld id="{DE5BDAC8-1891-4D0B-92E5-FC03829EB69E}" type="slidenum">
              <a:rPr lang="en-US" altLang="en-US" sz="1200" smtClean="0">
                <a:solidFill>
                  <a:srgbClr val="898989"/>
                </a:solidFill>
                <a:latin typeface="Calibri" panose="020F0502020204030204" pitchFamily="34" charset="0"/>
                <a:cs typeface="Arial" panose="020B0604020202020204" pitchFamily="34" charset="0"/>
              </a:rPr>
              <a:pPr defTabSz="914400" fontAlgn="base">
                <a:spcBef>
                  <a:spcPct val="0"/>
                </a:spcBef>
                <a:spcAft>
                  <a:spcPct val="0"/>
                </a:spcAft>
                <a:defRPr/>
              </a:pPr>
              <a:t>‹#›</a:t>
            </a:fld>
            <a:endParaRPr lang="en-US" altLang="en-US" sz="1200">
              <a:solidFill>
                <a:srgbClr val="89898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816093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1CD79-7DC6-4857-8493-3D9A4DC830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BAF5124-EDBC-4CE9-A62B-2171D88F5B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F453615-79E8-4620-9060-9003CA304C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8DF5AC-8C78-4A06-B713-039429F57A88}"/>
              </a:ext>
            </a:extLst>
          </p:cNvPr>
          <p:cNvSpPr>
            <a:spLocks noGrp="1"/>
          </p:cNvSpPr>
          <p:nvPr>
            <p:ph type="dt" sz="half" idx="10"/>
          </p:nvPr>
        </p:nvSpPr>
        <p:spPr/>
        <p:txBody>
          <a:bodyPr/>
          <a:lstStyle/>
          <a:p>
            <a:pPr algn="l" defTabSz="914400">
              <a:defRPr/>
            </a:pPr>
            <a:fld id="{486457E5-C3DF-42E5-84DB-B3EFF427C3FB}" type="datetimeFigureOut">
              <a:rPr lang="en-US" sz="1200" smtClean="0">
                <a:solidFill>
                  <a:schemeClr val="tx1">
                    <a:tint val="75000"/>
                  </a:schemeClr>
                </a:solidFill>
              </a:rPr>
              <a:pPr algn="l" defTabSz="914400">
                <a:defRPr/>
              </a:pPr>
              <a:t>12/5/2021</a:t>
            </a:fld>
            <a:endParaRPr lang="en-US" sz="1200">
              <a:solidFill>
                <a:schemeClr val="tx1">
                  <a:tint val="75000"/>
                </a:schemeClr>
              </a:solidFill>
            </a:endParaRPr>
          </a:p>
        </p:txBody>
      </p:sp>
      <p:sp>
        <p:nvSpPr>
          <p:cNvPr id="6" name="Footer Placeholder 5">
            <a:extLst>
              <a:ext uri="{FF2B5EF4-FFF2-40B4-BE49-F238E27FC236}">
                <a16:creationId xmlns:a16="http://schemas.microsoft.com/office/drawing/2014/main" id="{1A3893A0-9C64-4A23-A376-84F229E7E4C1}"/>
              </a:ext>
            </a:extLst>
          </p:cNvPr>
          <p:cNvSpPr>
            <a:spLocks noGrp="1"/>
          </p:cNvSpPr>
          <p:nvPr>
            <p:ph type="ftr" sz="quarter" idx="11"/>
          </p:nvPr>
        </p:nvSpPr>
        <p:spPr/>
        <p:txBody>
          <a:bodyPr/>
          <a:lstStyle/>
          <a:p>
            <a:pPr algn="ctr" defTabSz="914400">
              <a:defRPr/>
            </a:pPr>
            <a:endParaRPr lang="en-US" sz="1200">
              <a:solidFill>
                <a:schemeClr val="tx1">
                  <a:tint val="75000"/>
                </a:schemeClr>
              </a:solidFill>
            </a:endParaRPr>
          </a:p>
        </p:txBody>
      </p:sp>
      <p:sp>
        <p:nvSpPr>
          <p:cNvPr id="7" name="Slide Number Placeholder 6">
            <a:extLst>
              <a:ext uri="{FF2B5EF4-FFF2-40B4-BE49-F238E27FC236}">
                <a16:creationId xmlns:a16="http://schemas.microsoft.com/office/drawing/2014/main" id="{0B471A24-FBE4-4F8F-A7DC-DAC62E19040D}"/>
              </a:ext>
            </a:extLst>
          </p:cNvPr>
          <p:cNvSpPr>
            <a:spLocks noGrp="1"/>
          </p:cNvSpPr>
          <p:nvPr>
            <p:ph type="sldNum" sz="quarter" idx="12"/>
          </p:nvPr>
        </p:nvSpPr>
        <p:spPr/>
        <p:txBody>
          <a:bodyPr/>
          <a:lstStyle/>
          <a:p>
            <a:pPr defTabSz="914400" fontAlgn="base">
              <a:spcBef>
                <a:spcPct val="0"/>
              </a:spcBef>
              <a:spcAft>
                <a:spcPct val="0"/>
              </a:spcAft>
              <a:defRPr/>
            </a:pPr>
            <a:fld id="{DE5BDAC8-1891-4D0B-92E5-FC03829EB69E}" type="slidenum">
              <a:rPr lang="en-US" altLang="en-US" sz="1200" smtClean="0">
                <a:solidFill>
                  <a:srgbClr val="898989"/>
                </a:solidFill>
                <a:latin typeface="Calibri" panose="020F0502020204030204" pitchFamily="34" charset="0"/>
                <a:cs typeface="Arial" panose="020B0604020202020204" pitchFamily="34" charset="0"/>
              </a:rPr>
              <a:pPr defTabSz="914400" fontAlgn="base">
                <a:spcBef>
                  <a:spcPct val="0"/>
                </a:spcBef>
                <a:spcAft>
                  <a:spcPct val="0"/>
                </a:spcAft>
                <a:defRPr/>
              </a:pPr>
              <a:t>‹#›</a:t>
            </a:fld>
            <a:endParaRPr lang="en-US" altLang="en-US" sz="1200">
              <a:solidFill>
                <a:srgbClr val="89898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2732123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C5BE2A-1D47-48F8-B9B4-4720FCD28D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1C50D88-FC7E-4C01-A96F-F08E1A6BDC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2EEE02D-C17D-4319-A164-AF7A26A0E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A77FC5-1ECE-4A69-A5D4-DC279F4A2D5F}" type="datetimeFigureOut">
              <a:rPr lang="en-IN" smtClean="0"/>
              <a:t>05-12-2021</a:t>
            </a:fld>
            <a:endParaRPr lang="en-IN"/>
          </a:p>
        </p:txBody>
      </p:sp>
      <p:sp>
        <p:nvSpPr>
          <p:cNvPr id="5" name="Footer Placeholder 4">
            <a:extLst>
              <a:ext uri="{FF2B5EF4-FFF2-40B4-BE49-F238E27FC236}">
                <a16:creationId xmlns:a16="http://schemas.microsoft.com/office/drawing/2014/main" id="{E6219AFA-616C-4014-9D2C-8D9CE032B4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61A425B-FEE3-4973-8026-9D855EBDC9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base">
              <a:spcBef>
                <a:spcPct val="0"/>
              </a:spcBef>
              <a:spcAft>
                <a:spcPct val="0"/>
              </a:spcAft>
              <a:defRPr/>
            </a:pPr>
            <a:fld id="{DE5BDAC8-1891-4D0B-92E5-FC03829EB69E}" type="slidenum">
              <a:rPr lang="en-US" altLang="en-US" sz="1200" smtClean="0">
                <a:solidFill>
                  <a:srgbClr val="898989"/>
                </a:solidFill>
                <a:latin typeface="Calibri" panose="020F0502020204030204" pitchFamily="34" charset="0"/>
                <a:cs typeface="Arial" panose="020B0604020202020204" pitchFamily="34" charset="0"/>
              </a:rPr>
              <a:pPr defTabSz="914400" fontAlgn="base">
                <a:spcBef>
                  <a:spcPct val="0"/>
                </a:spcBef>
                <a:spcAft>
                  <a:spcPct val="0"/>
                </a:spcAft>
                <a:defRPr/>
              </a:pPr>
              <a:t>‹#›</a:t>
            </a:fld>
            <a:endParaRPr lang="en-US" altLang="en-US" sz="1200">
              <a:solidFill>
                <a:srgbClr val="89898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6546358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3"/>
          <p:cNvSpPr>
            <a:spLocks noGrp="1"/>
          </p:cNvSpPr>
          <p:nvPr>
            <p:ph type="title"/>
          </p:nvPr>
        </p:nvSpPr>
        <p:spPr>
          <a:ln/>
        </p:spPr>
        <p:txBody>
          <a:bodyPr vert="horz" wrap="square" lIns="91440" tIns="45720" rIns="91440" bIns="45720" rtlCol="0" anchor="ctr">
            <a:normAutofit/>
          </a:bodyPr>
          <a:lstStyle/>
          <a:p>
            <a:pPr eaLnBrk="1" hangingPunct="1"/>
            <a:r>
              <a:rPr lang="en-US" altLang="en-US" dirty="0"/>
              <a:t>MODULE III</a:t>
            </a:r>
          </a:p>
        </p:txBody>
      </p:sp>
      <p:sp>
        <p:nvSpPr>
          <p:cNvPr id="4098" name="Content Placeholder 4"/>
          <p:cNvSpPr>
            <a:spLocks noGrp="1"/>
          </p:cNvSpPr>
          <p:nvPr>
            <p:ph idx="1"/>
          </p:nvPr>
        </p:nvSpPr>
        <p:spPr>
          <a:ln/>
        </p:spPr>
        <p:txBody>
          <a:bodyPr vert="horz" wrap="square" lIns="91440" tIns="45720" rIns="91440" bIns="45720" rtlCol="0" anchor="t">
            <a:normAutofit/>
          </a:bodyPr>
          <a:lstStyle/>
          <a:p>
            <a:pPr eaLnBrk="1" hangingPunct="1"/>
            <a:r>
              <a:rPr lang="en-US" altLang="en-US" dirty="0"/>
              <a:t>Two dimensional transformations. Homogeneous coordinate systems – matrix formulation and concatenation of transformations. Windowing concepts –Window to Viewport Transformation- Two dimensional clipping-Line clipping – Cohen Sutherland, Midpoint Subdivision algorithm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F0D95-26E0-4A14-93F4-3EF32F040867}"/>
              </a:ext>
            </a:extLst>
          </p:cNvPr>
          <p:cNvSpPr>
            <a:spLocks noGrp="1"/>
          </p:cNvSpPr>
          <p:nvPr>
            <p:ph type="title"/>
          </p:nvPr>
        </p:nvSpPr>
        <p:spPr>
          <a:xfrm>
            <a:off x="228754" y="76288"/>
            <a:ext cx="11353502" cy="1066772"/>
          </a:xfrm>
        </p:spPr>
        <p:txBody>
          <a:bodyPr>
            <a:normAutofit/>
          </a:bodyPr>
          <a:lstStyle/>
          <a:p>
            <a:r>
              <a:rPr lang="en-IN" b="0" i="0" u="none" strike="noStrike" baseline="0" dirty="0">
                <a:latin typeface="Cambria" panose="02040503050406030204" pitchFamily="18" charset="0"/>
                <a:ea typeface="Cambria" panose="02040503050406030204" pitchFamily="18" charset="0"/>
              </a:rPr>
              <a:t>VIEWING COORDINATE REFERENCE FRAME</a:t>
            </a:r>
            <a:endParaRPr lang="en-IN"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F321CB7C-ECDB-412B-AF74-1836BD65E4FE}"/>
              </a:ext>
            </a:extLst>
          </p:cNvPr>
          <p:cNvSpPr>
            <a:spLocks noGrp="1"/>
          </p:cNvSpPr>
          <p:nvPr>
            <p:ph idx="1"/>
          </p:nvPr>
        </p:nvSpPr>
        <p:spPr>
          <a:xfrm>
            <a:off x="381150" y="1411986"/>
            <a:ext cx="11429700" cy="5446014"/>
          </a:xfrm>
        </p:spPr>
        <p:txBody>
          <a:bodyPr>
            <a:normAutofit/>
          </a:bodyPr>
          <a:lstStyle/>
          <a:p>
            <a:pPr algn="l"/>
            <a:r>
              <a:rPr lang="en-US" cap="none" dirty="0">
                <a:latin typeface="Cambria" panose="02040503050406030204" pitchFamily="18" charset="0"/>
                <a:ea typeface="Cambria" panose="02040503050406030204" pitchFamily="18" charset="0"/>
              </a:rPr>
              <a:t>This coordinate system provides the reference frame for specifying the world coordinate </a:t>
            </a:r>
            <a:r>
              <a:rPr lang="en-IN" cap="none" dirty="0">
                <a:latin typeface="Cambria" panose="02040503050406030204" pitchFamily="18" charset="0"/>
                <a:ea typeface="Cambria" panose="02040503050406030204" pitchFamily="18" charset="0"/>
              </a:rPr>
              <a:t>window</a:t>
            </a:r>
          </a:p>
        </p:txBody>
      </p:sp>
      <p:pic>
        <p:nvPicPr>
          <p:cNvPr id="4" name="Picture 3">
            <a:extLst>
              <a:ext uri="{FF2B5EF4-FFF2-40B4-BE49-F238E27FC236}">
                <a16:creationId xmlns:a16="http://schemas.microsoft.com/office/drawing/2014/main" id="{2B30E47F-BA63-4F8E-A010-120F65239EA2}"/>
              </a:ext>
            </a:extLst>
          </p:cNvPr>
          <p:cNvPicPr>
            <a:picLocks noChangeAspect="1"/>
          </p:cNvPicPr>
          <p:nvPr/>
        </p:nvPicPr>
        <p:blipFill>
          <a:blip r:embed="rId2"/>
          <a:stretch>
            <a:fillRect/>
          </a:stretch>
        </p:blipFill>
        <p:spPr>
          <a:xfrm>
            <a:off x="2133704" y="1887768"/>
            <a:ext cx="7391314" cy="3558246"/>
          </a:xfrm>
          <a:prstGeom prst="rect">
            <a:avLst/>
          </a:prstGeom>
        </p:spPr>
      </p:pic>
      <p:pic>
        <p:nvPicPr>
          <p:cNvPr id="5" name="Picture 4">
            <a:extLst>
              <a:ext uri="{FF2B5EF4-FFF2-40B4-BE49-F238E27FC236}">
                <a16:creationId xmlns:a16="http://schemas.microsoft.com/office/drawing/2014/main" id="{4A94D774-35C9-4FC4-A1AF-1A77EC6ECBB8}"/>
              </a:ext>
            </a:extLst>
          </p:cNvPr>
          <p:cNvPicPr>
            <a:picLocks noChangeAspect="1"/>
          </p:cNvPicPr>
          <p:nvPr/>
        </p:nvPicPr>
        <p:blipFill>
          <a:blip r:embed="rId3"/>
          <a:stretch>
            <a:fillRect/>
          </a:stretch>
        </p:blipFill>
        <p:spPr>
          <a:xfrm>
            <a:off x="533546" y="5538122"/>
            <a:ext cx="9864313" cy="1352039"/>
          </a:xfrm>
          <a:prstGeom prst="rect">
            <a:avLst/>
          </a:prstGeom>
        </p:spPr>
      </p:pic>
    </p:spTree>
    <p:extLst>
      <p:ext uri="{BB962C8B-B14F-4D97-AF65-F5344CB8AC3E}">
        <p14:creationId xmlns:p14="http://schemas.microsoft.com/office/powerpoint/2010/main" val="453800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885ED66-306E-4E51-B031-0140E12019BD}"/>
              </a:ext>
            </a:extLst>
          </p:cNvPr>
          <p:cNvSpPr>
            <a:spLocks noGrp="1"/>
          </p:cNvSpPr>
          <p:nvPr>
            <p:ph type="title"/>
          </p:nvPr>
        </p:nvSpPr>
        <p:spPr>
          <a:xfrm>
            <a:off x="76358" y="152487"/>
            <a:ext cx="11734492" cy="990573"/>
          </a:xfrm>
        </p:spPr>
        <p:txBody>
          <a:bodyPr/>
          <a:lstStyle/>
          <a:p>
            <a:r>
              <a:rPr lang="en-IN" b="0" i="0" u="none" strike="noStrike" baseline="0" dirty="0">
                <a:latin typeface="Cambria" panose="02040503050406030204" pitchFamily="18" charset="0"/>
                <a:ea typeface="Cambria" panose="02040503050406030204" pitchFamily="18" charset="0"/>
              </a:rPr>
              <a:t>VIEWING COORDINATE REFERENCE FRAME</a:t>
            </a:r>
            <a:endParaRPr lang="en-IN"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B0E0CF6B-B3ED-40EF-BE35-C8911155884E}"/>
              </a:ext>
            </a:extLst>
          </p:cNvPr>
          <p:cNvSpPr>
            <a:spLocks noGrp="1"/>
          </p:cNvSpPr>
          <p:nvPr>
            <p:ph idx="1"/>
          </p:nvPr>
        </p:nvSpPr>
        <p:spPr>
          <a:xfrm>
            <a:off x="381150" y="1143060"/>
            <a:ext cx="11505898" cy="5333860"/>
          </a:xfrm>
        </p:spPr>
        <p:txBody>
          <a:bodyPr>
            <a:normAutofit/>
          </a:bodyPr>
          <a:lstStyle/>
          <a:p>
            <a:pPr algn="l"/>
            <a:r>
              <a:rPr lang="en-US" sz="2800" cap="none" dirty="0">
                <a:latin typeface="Cambria" panose="02040503050406030204" pitchFamily="18" charset="0"/>
                <a:ea typeface="Cambria" panose="02040503050406030204" pitchFamily="18" charset="0"/>
              </a:rPr>
              <a:t>We set up the viewing coordinate system using the following </a:t>
            </a:r>
            <a:r>
              <a:rPr lang="en-US" sz="2800" cap="none" dirty="0" err="1">
                <a:latin typeface="Cambria" panose="02040503050406030204" pitchFamily="18" charset="0"/>
                <a:ea typeface="Cambria" panose="02040503050406030204" pitchFamily="18" charset="0"/>
              </a:rPr>
              <a:t>proce</a:t>
            </a:r>
            <a:r>
              <a:rPr lang="en-IN" sz="2800" cap="none" dirty="0" err="1">
                <a:latin typeface="Cambria" panose="02040503050406030204" pitchFamily="18" charset="0"/>
                <a:ea typeface="Cambria" panose="02040503050406030204" pitchFamily="18" charset="0"/>
              </a:rPr>
              <a:t>dures</a:t>
            </a:r>
            <a:r>
              <a:rPr lang="en-IN" sz="2800" cap="none" dirty="0">
                <a:latin typeface="Cambria" panose="02040503050406030204" pitchFamily="18" charset="0"/>
                <a:ea typeface="Cambria" panose="02040503050406030204" pitchFamily="18" charset="0"/>
              </a:rPr>
              <a:t>:</a:t>
            </a:r>
          </a:p>
          <a:p>
            <a:pPr algn="l"/>
            <a:r>
              <a:rPr lang="en-US" sz="2800" cap="none" dirty="0">
                <a:latin typeface="Cambria" panose="02040503050406030204" pitchFamily="18" charset="0"/>
                <a:ea typeface="Cambria" panose="02040503050406030204" pitchFamily="18" charset="0"/>
              </a:rPr>
              <a:t>First, a viewing-coordinate origin is selected at some world position:      </a:t>
            </a:r>
            <a:r>
              <a:rPr lang="en-US" sz="2800" b="1" cap="none" dirty="0">
                <a:latin typeface="Cambria" panose="02040503050406030204" pitchFamily="18" charset="0"/>
                <a:ea typeface="Cambria" panose="02040503050406030204" pitchFamily="18" charset="0"/>
              </a:rPr>
              <a:t>po </a:t>
            </a:r>
            <a:r>
              <a:rPr lang="en-US" sz="2800" cap="none" dirty="0">
                <a:latin typeface="Cambria" panose="02040503050406030204" pitchFamily="18" charset="0"/>
                <a:ea typeface="Cambria" panose="02040503050406030204" pitchFamily="18" charset="0"/>
              </a:rPr>
              <a:t>= </a:t>
            </a:r>
            <a:r>
              <a:rPr lang="en-US" sz="2800" b="1" i="1" cap="none" dirty="0">
                <a:latin typeface="Cambria" panose="02040503050406030204" pitchFamily="18" charset="0"/>
                <a:ea typeface="Cambria" panose="02040503050406030204" pitchFamily="18" charset="0"/>
              </a:rPr>
              <a:t>(x</a:t>
            </a:r>
            <a:r>
              <a:rPr lang="en-US" sz="2800" b="1" i="1" cap="none" baseline="-25000" dirty="0">
                <a:latin typeface="Cambria" panose="02040503050406030204" pitchFamily="18" charset="0"/>
                <a:ea typeface="Cambria" panose="02040503050406030204" pitchFamily="18" charset="0"/>
              </a:rPr>
              <a:t>0</a:t>
            </a:r>
            <a:r>
              <a:rPr lang="en-US" sz="2800" b="1" i="1" cap="none" dirty="0">
                <a:latin typeface="Cambria" panose="02040503050406030204" pitchFamily="18" charset="0"/>
                <a:ea typeface="Cambria" panose="02040503050406030204" pitchFamily="18" charset="0"/>
              </a:rPr>
              <a:t>, </a:t>
            </a:r>
            <a:r>
              <a:rPr lang="en-US" sz="2800" b="1" cap="none" dirty="0">
                <a:latin typeface="Cambria" panose="02040503050406030204" pitchFamily="18" charset="0"/>
                <a:ea typeface="Cambria" panose="02040503050406030204" pitchFamily="18" charset="0"/>
              </a:rPr>
              <a:t>y</a:t>
            </a:r>
            <a:r>
              <a:rPr lang="en-US" sz="2800" b="1" cap="none" baseline="-25000" dirty="0">
                <a:latin typeface="Cambria" panose="02040503050406030204" pitchFamily="18" charset="0"/>
                <a:ea typeface="Cambria" panose="02040503050406030204" pitchFamily="18" charset="0"/>
              </a:rPr>
              <a:t>0</a:t>
            </a:r>
            <a:r>
              <a:rPr lang="en-US" sz="2800" cap="none" dirty="0">
                <a:latin typeface="Cambria" panose="02040503050406030204" pitchFamily="18" charset="0"/>
                <a:ea typeface="Cambria" panose="02040503050406030204" pitchFamily="18" charset="0"/>
              </a:rPr>
              <a:t>). </a:t>
            </a:r>
          </a:p>
          <a:p>
            <a:pPr algn="l"/>
            <a:r>
              <a:rPr lang="en-US" sz="2800" cap="none" dirty="0">
                <a:latin typeface="Cambria" panose="02040503050406030204" pitchFamily="18" charset="0"/>
                <a:ea typeface="Cambria" panose="02040503050406030204" pitchFamily="18" charset="0"/>
              </a:rPr>
              <a:t>Then we need to establish the orientation, or rotation, of this reference frame. </a:t>
            </a:r>
          </a:p>
          <a:p>
            <a:pPr algn="l"/>
            <a:r>
              <a:rPr lang="en-US" sz="2800" cap="none" dirty="0">
                <a:latin typeface="Cambria" panose="02040503050406030204" pitchFamily="18" charset="0"/>
                <a:ea typeface="Cambria" panose="02040503050406030204" pitchFamily="18" charset="0"/>
              </a:rPr>
              <a:t>One way to do this is to specify a world vector v that defines the viewing </a:t>
            </a:r>
            <a:r>
              <a:rPr lang="en-US" sz="2800" cap="none" dirty="0" err="1">
                <a:latin typeface="Cambria" panose="02040503050406030204" pitchFamily="18" charset="0"/>
                <a:ea typeface="Cambria" panose="02040503050406030204" pitchFamily="18" charset="0"/>
              </a:rPr>
              <a:t>y</a:t>
            </a:r>
            <a:r>
              <a:rPr lang="en-US" sz="2800" cap="none" baseline="-25000" dirty="0" err="1">
                <a:latin typeface="Cambria" panose="02040503050406030204" pitchFamily="18" charset="0"/>
                <a:ea typeface="Cambria" panose="02040503050406030204" pitchFamily="18" charset="0"/>
              </a:rPr>
              <a:t>v</a:t>
            </a:r>
            <a:r>
              <a:rPr lang="en-US" sz="2800" cap="none" dirty="0">
                <a:latin typeface="Cambria" panose="02040503050406030204" pitchFamily="18" charset="0"/>
                <a:ea typeface="Cambria" panose="02040503050406030204" pitchFamily="18" charset="0"/>
              </a:rPr>
              <a:t>, direction. </a:t>
            </a:r>
          </a:p>
          <a:p>
            <a:pPr algn="l"/>
            <a:r>
              <a:rPr lang="en-US" sz="2800" cap="none" dirty="0">
                <a:latin typeface="Cambria" panose="02040503050406030204" pitchFamily="18" charset="0"/>
                <a:ea typeface="Cambria" panose="02040503050406030204" pitchFamily="18" charset="0"/>
              </a:rPr>
              <a:t>Vector v is called the view up vector.</a:t>
            </a:r>
            <a:endParaRPr lang="en-IN" sz="2800" cap="none" dirty="0">
              <a:latin typeface="Cambria" panose="02040503050406030204" pitchFamily="18" charset="0"/>
              <a:ea typeface="Cambria" panose="02040503050406030204" pitchFamily="18" charset="0"/>
            </a:endParaRPr>
          </a:p>
          <a:p>
            <a:endParaRPr lang="en-IN" dirty="0"/>
          </a:p>
        </p:txBody>
      </p:sp>
    </p:spTree>
    <p:extLst>
      <p:ext uri="{BB962C8B-B14F-4D97-AF65-F5344CB8AC3E}">
        <p14:creationId xmlns:p14="http://schemas.microsoft.com/office/powerpoint/2010/main" val="3705415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544915E-49B0-42C2-8EC9-8A0A2A4C9D8A}"/>
              </a:ext>
            </a:extLst>
          </p:cNvPr>
          <p:cNvSpPr>
            <a:spLocks noGrp="1"/>
          </p:cNvSpPr>
          <p:nvPr>
            <p:ph type="title"/>
          </p:nvPr>
        </p:nvSpPr>
        <p:spPr>
          <a:xfrm>
            <a:off x="152556" y="76289"/>
            <a:ext cx="11734490" cy="990573"/>
          </a:xfrm>
        </p:spPr>
        <p:txBody>
          <a:bodyPr/>
          <a:lstStyle/>
          <a:p>
            <a:r>
              <a:rPr lang="en-IN" b="0" i="0" u="none" strike="noStrike" baseline="0" dirty="0">
                <a:latin typeface="Cambria" panose="02040503050406030204" pitchFamily="18" charset="0"/>
                <a:ea typeface="Cambria" panose="02040503050406030204" pitchFamily="18" charset="0"/>
              </a:rPr>
              <a:t>VIEWING COORDINATE REFERENCE FRAME</a:t>
            </a:r>
            <a:endParaRPr lang="en-IN"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54584057-7527-4C8D-9EAC-4D259286B626}"/>
              </a:ext>
            </a:extLst>
          </p:cNvPr>
          <p:cNvSpPr>
            <a:spLocks noGrp="1"/>
          </p:cNvSpPr>
          <p:nvPr>
            <p:ph idx="1"/>
          </p:nvPr>
        </p:nvSpPr>
        <p:spPr>
          <a:xfrm>
            <a:off x="228755" y="1219258"/>
            <a:ext cx="11734490" cy="5410057"/>
          </a:xfrm>
        </p:spPr>
        <p:txBody>
          <a:bodyPr>
            <a:normAutofit/>
          </a:bodyPr>
          <a:lstStyle/>
          <a:p>
            <a:pPr algn="l"/>
            <a:r>
              <a:rPr lang="en-US" cap="none" dirty="0">
                <a:latin typeface="Cambria" panose="02040503050406030204" pitchFamily="18" charset="0"/>
                <a:ea typeface="Cambria" panose="02040503050406030204" pitchFamily="18" charset="0"/>
              </a:rPr>
              <a:t>Given V, we can calculate the components of unit vectors v = </a:t>
            </a:r>
            <a:r>
              <a:rPr lang="en-US" b="1" i="1" cap="none" dirty="0">
                <a:latin typeface="Cambria" panose="02040503050406030204" pitchFamily="18" charset="0"/>
                <a:ea typeface="Cambria" panose="02040503050406030204" pitchFamily="18" charset="0"/>
              </a:rPr>
              <a:t>(</a:t>
            </a:r>
            <a:r>
              <a:rPr lang="en-US" b="1" i="1" cap="none" dirty="0" err="1">
                <a:latin typeface="Cambria" panose="02040503050406030204" pitchFamily="18" charset="0"/>
                <a:ea typeface="Cambria" panose="02040503050406030204" pitchFamily="18" charset="0"/>
              </a:rPr>
              <a:t>vx</a:t>
            </a:r>
            <a:r>
              <a:rPr lang="en-US" b="1" i="1" cap="none" dirty="0">
                <a:latin typeface="Cambria" panose="02040503050406030204" pitchFamily="18" charset="0"/>
                <a:ea typeface="Cambria" panose="02040503050406030204" pitchFamily="18" charset="0"/>
              </a:rPr>
              <a:t>, </a:t>
            </a:r>
            <a:r>
              <a:rPr lang="en-US" b="1" i="1" cap="none" dirty="0" err="1">
                <a:latin typeface="Cambria" panose="02040503050406030204" pitchFamily="18" charset="0"/>
                <a:ea typeface="Cambria" panose="02040503050406030204" pitchFamily="18" charset="0"/>
              </a:rPr>
              <a:t>vy</a:t>
            </a:r>
            <a:r>
              <a:rPr lang="en-US" b="1" i="1" cap="none" dirty="0">
                <a:latin typeface="Cambria" panose="02040503050406030204" pitchFamily="18" charset="0"/>
                <a:ea typeface="Cambria" panose="02040503050406030204" pitchFamily="18" charset="0"/>
              </a:rPr>
              <a:t>) </a:t>
            </a:r>
            <a:r>
              <a:rPr lang="en-US" cap="none" dirty="0">
                <a:latin typeface="Cambria" panose="02040503050406030204" pitchFamily="18" charset="0"/>
                <a:ea typeface="Cambria" panose="02040503050406030204" pitchFamily="18" charset="0"/>
              </a:rPr>
              <a:t>and</a:t>
            </a:r>
          </a:p>
          <a:p>
            <a:pPr algn="l"/>
            <a:r>
              <a:rPr lang="en-US" cap="none" dirty="0">
                <a:latin typeface="Cambria" panose="02040503050406030204" pitchFamily="18" charset="0"/>
                <a:ea typeface="Cambria" panose="02040503050406030204" pitchFamily="18" charset="0"/>
              </a:rPr>
              <a:t>U = </a:t>
            </a:r>
            <a:r>
              <a:rPr lang="en-US" b="1" i="1" cap="none" dirty="0">
                <a:latin typeface="Cambria" panose="02040503050406030204" pitchFamily="18" charset="0"/>
                <a:ea typeface="Cambria" panose="02040503050406030204" pitchFamily="18" charset="0"/>
              </a:rPr>
              <a:t>(</a:t>
            </a:r>
            <a:r>
              <a:rPr lang="en-US" b="1" i="1" cap="none" dirty="0" err="1">
                <a:latin typeface="Cambria" panose="02040503050406030204" pitchFamily="18" charset="0"/>
                <a:ea typeface="Cambria" panose="02040503050406030204" pitchFamily="18" charset="0"/>
              </a:rPr>
              <a:t>ux</a:t>
            </a:r>
            <a:r>
              <a:rPr lang="en-US" b="1" i="1" cap="none" dirty="0">
                <a:latin typeface="Cambria" panose="02040503050406030204" pitchFamily="18" charset="0"/>
                <a:ea typeface="Cambria" panose="02040503050406030204" pitchFamily="18" charset="0"/>
              </a:rPr>
              <a:t>, </a:t>
            </a:r>
            <a:r>
              <a:rPr lang="en-US" b="1" i="1" cap="none" dirty="0" err="1">
                <a:latin typeface="Cambria" panose="02040503050406030204" pitchFamily="18" charset="0"/>
                <a:ea typeface="Cambria" panose="02040503050406030204" pitchFamily="18" charset="0"/>
              </a:rPr>
              <a:t>uy</a:t>
            </a:r>
            <a:r>
              <a:rPr lang="en-US" b="1" i="1" cap="none" dirty="0">
                <a:latin typeface="Cambria" panose="02040503050406030204" pitchFamily="18" charset="0"/>
                <a:ea typeface="Cambria" panose="02040503050406030204" pitchFamily="18" charset="0"/>
              </a:rPr>
              <a:t>) </a:t>
            </a:r>
            <a:r>
              <a:rPr lang="en-US" cap="none" dirty="0">
                <a:latin typeface="Cambria" panose="02040503050406030204" pitchFamily="18" charset="0"/>
                <a:ea typeface="Cambria" panose="02040503050406030204" pitchFamily="18" charset="0"/>
              </a:rPr>
              <a:t>for the viewing </a:t>
            </a:r>
            <a:r>
              <a:rPr lang="en-US" cap="none" dirty="0" err="1">
                <a:latin typeface="Cambria" panose="02040503050406030204" pitchFamily="18" charset="0"/>
                <a:ea typeface="Cambria" panose="02040503050406030204" pitchFamily="18" charset="0"/>
              </a:rPr>
              <a:t>yv</a:t>
            </a:r>
            <a:r>
              <a:rPr lang="en-US" cap="none" dirty="0">
                <a:latin typeface="Cambria" panose="02040503050406030204" pitchFamily="18" charset="0"/>
                <a:ea typeface="Cambria" panose="02040503050406030204" pitchFamily="18" charset="0"/>
              </a:rPr>
              <a:t>, and </a:t>
            </a:r>
            <a:r>
              <a:rPr lang="en-US" b="1" i="1" cap="none" dirty="0">
                <a:latin typeface="Cambria" panose="02040503050406030204" pitchFamily="18" charset="0"/>
                <a:ea typeface="Cambria" panose="02040503050406030204" pitchFamily="18" charset="0"/>
              </a:rPr>
              <a:t>xv, </a:t>
            </a:r>
            <a:r>
              <a:rPr lang="en-US" cap="none" dirty="0">
                <a:latin typeface="Cambria" panose="02040503050406030204" pitchFamily="18" charset="0"/>
                <a:ea typeface="Cambria" panose="02040503050406030204" pitchFamily="18" charset="0"/>
              </a:rPr>
              <a:t>axes, respectively. </a:t>
            </a:r>
          </a:p>
          <a:p>
            <a:pPr algn="l"/>
            <a:r>
              <a:rPr lang="en-US" cap="none" dirty="0">
                <a:latin typeface="Cambria" panose="02040503050406030204" pitchFamily="18" charset="0"/>
                <a:ea typeface="Cambria" panose="02040503050406030204" pitchFamily="18" charset="0"/>
              </a:rPr>
              <a:t>These unit vectors are used to form the first and second rows of the rotation matrix r that aligns the viewing xv </a:t>
            </a:r>
            <a:r>
              <a:rPr lang="en-US" cap="none" dirty="0" err="1">
                <a:latin typeface="Cambria" panose="02040503050406030204" pitchFamily="18" charset="0"/>
                <a:ea typeface="Cambria" panose="02040503050406030204" pitchFamily="18" charset="0"/>
              </a:rPr>
              <a:t>yv</a:t>
            </a:r>
            <a:r>
              <a:rPr lang="en-US" cap="none" dirty="0">
                <a:latin typeface="Cambria" panose="02040503050406030204" pitchFamily="18" charset="0"/>
                <a:ea typeface="Cambria" panose="02040503050406030204" pitchFamily="18" charset="0"/>
              </a:rPr>
              <a:t> axes with the world </a:t>
            </a:r>
            <a:r>
              <a:rPr lang="en-US" cap="none" dirty="0" err="1">
                <a:latin typeface="Cambria" panose="02040503050406030204" pitchFamily="18" charset="0"/>
                <a:ea typeface="Cambria" panose="02040503050406030204" pitchFamily="18" charset="0"/>
              </a:rPr>
              <a:t>xw</a:t>
            </a:r>
            <a:r>
              <a:rPr lang="en-US" cap="none" dirty="0">
                <a:latin typeface="Cambria" panose="02040503050406030204" pitchFamily="18" charset="0"/>
                <a:ea typeface="Cambria" panose="02040503050406030204" pitchFamily="18" charset="0"/>
              </a:rPr>
              <a:t> </a:t>
            </a:r>
            <a:r>
              <a:rPr lang="en-US" cap="none" dirty="0" err="1">
                <a:latin typeface="Cambria" panose="02040503050406030204" pitchFamily="18" charset="0"/>
                <a:ea typeface="Cambria" panose="02040503050406030204" pitchFamily="18" charset="0"/>
              </a:rPr>
              <a:t>yw</a:t>
            </a:r>
            <a:r>
              <a:rPr lang="en-US" cap="none" dirty="0">
                <a:latin typeface="Cambria" panose="02040503050406030204" pitchFamily="18" charset="0"/>
                <a:ea typeface="Cambria" panose="02040503050406030204" pitchFamily="18" charset="0"/>
              </a:rPr>
              <a:t> axes.</a:t>
            </a:r>
          </a:p>
          <a:p>
            <a:pPr algn="l"/>
            <a:r>
              <a:rPr lang="en-US" cap="none" dirty="0">
                <a:latin typeface="Cambria" panose="02040503050406030204" pitchFamily="18" charset="0"/>
                <a:ea typeface="Cambria" panose="02040503050406030204" pitchFamily="18" charset="0"/>
              </a:rPr>
              <a:t>We obtain the matrix for converting world coordinate positions to viewing</a:t>
            </a:r>
          </a:p>
          <a:p>
            <a:pPr algn="l"/>
            <a:r>
              <a:rPr lang="en-US" cap="none" dirty="0">
                <a:latin typeface="Cambria" panose="02040503050406030204" pitchFamily="18" charset="0"/>
                <a:ea typeface="Cambria" panose="02040503050406030204" pitchFamily="18" charset="0"/>
              </a:rPr>
              <a:t>Coordinates as a two-step composite transformation: </a:t>
            </a:r>
          </a:p>
          <a:p>
            <a:pPr algn="l"/>
            <a:r>
              <a:rPr lang="en-US" cap="none" dirty="0">
                <a:latin typeface="Cambria" panose="02040503050406030204" pitchFamily="18" charset="0"/>
                <a:ea typeface="Cambria" panose="02040503050406030204" pitchFamily="18" charset="0"/>
              </a:rPr>
              <a:t>First, we translate the viewing origin to the world origin, </a:t>
            </a:r>
          </a:p>
          <a:p>
            <a:pPr lvl="1"/>
            <a:r>
              <a:rPr lang="en-US" sz="2800" cap="none" dirty="0">
                <a:latin typeface="Cambria" panose="02040503050406030204" pitchFamily="18" charset="0"/>
                <a:ea typeface="Cambria" panose="02040503050406030204" pitchFamily="18" charset="0"/>
              </a:rPr>
              <a:t>then we rotate to align the two coordinate reference frames. </a:t>
            </a:r>
          </a:p>
          <a:p>
            <a:pPr marL="0" indent="0" algn="l">
              <a:buNone/>
            </a:pPr>
            <a:endParaRPr lang="en-IN"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67789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F69279C-5D82-442B-9EB1-5C2E2C6269CF}"/>
              </a:ext>
            </a:extLst>
          </p:cNvPr>
          <p:cNvSpPr>
            <a:spLocks noGrp="1"/>
          </p:cNvSpPr>
          <p:nvPr>
            <p:ph type="title"/>
          </p:nvPr>
        </p:nvSpPr>
        <p:spPr>
          <a:xfrm>
            <a:off x="152556" y="228685"/>
            <a:ext cx="11658294" cy="1066771"/>
          </a:xfrm>
        </p:spPr>
        <p:txBody>
          <a:bodyPr/>
          <a:lstStyle/>
          <a:p>
            <a:r>
              <a:rPr lang="en-IN" b="0" i="0" u="none" strike="noStrike" baseline="0" dirty="0">
                <a:latin typeface="Cambria" panose="02040503050406030204" pitchFamily="18" charset="0"/>
                <a:ea typeface="Cambria" panose="02040503050406030204" pitchFamily="18" charset="0"/>
              </a:rPr>
              <a:t>VIEWING COORDINATE REFERENCE FRAME</a:t>
            </a:r>
            <a:endParaRPr lang="en-IN"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A679CF23-0F8C-4D0A-9B2A-CED7F1CD5032}"/>
              </a:ext>
            </a:extLst>
          </p:cNvPr>
          <p:cNvSpPr>
            <a:spLocks noGrp="1"/>
          </p:cNvSpPr>
          <p:nvPr>
            <p:ph idx="1"/>
          </p:nvPr>
        </p:nvSpPr>
        <p:spPr>
          <a:xfrm>
            <a:off x="228755" y="1295456"/>
            <a:ext cx="11810689" cy="5546681"/>
          </a:xfrm>
        </p:spPr>
        <p:txBody>
          <a:bodyPr>
            <a:normAutofit/>
          </a:bodyPr>
          <a:lstStyle/>
          <a:p>
            <a:r>
              <a:rPr lang="en-US" sz="2800" cap="none" dirty="0">
                <a:latin typeface="Cambria" panose="02040503050406030204" pitchFamily="18" charset="0"/>
                <a:ea typeface="Cambria" panose="02040503050406030204" pitchFamily="18" charset="0"/>
              </a:rPr>
              <a:t>the composite two-dimensional transformation to convert world coordinates to viewing coordinate is</a:t>
            </a:r>
          </a:p>
          <a:p>
            <a:endParaRPr lang="en-IN" sz="2800" dirty="0"/>
          </a:p>
          <a:p>
            <a:endParaRPr lang="en-IN" sz="2800" dirty="0"/>
          </a:p>
          <a:p>
            <a:pPr algn="l"/>
            <a:endParaRPr lang="en-US" sz="2800" cap="none" dirty="0">
              <a:latin typeface="Times New Roman" panose="02020603050405020304" pitchFamily="18" charset="0"/>
            </a:endParaRPr>
          </a:p>
          <a:p>
            <a:pPr algn="l"/>
            <a:r>
              <a:rPr lang="en-US" sz="2800" cap="none" dirty="0">
                <a:latin typeface="Times New Roman" panose="02020603050405020304" pitchFamily="18" charset="0"/>
              </a:rPr>
              <a:t>Where T is the translation matrix that takes the viewing origin point </a:t>
            </a:r>
            <a:r>
              <a:rPr lang="en-US" sz="2800" b="1" cap="none" dirty="0">
                <a:latin typeface="Times New Roman" panose="02020603050405020304" pitchFamily="18" charset="0"/>
              </a:rPr>
              <a:t>po </a:t>
            </a:r>
            <a:r>
              <a:rPr lang="en-US" sz="2800" cap="none" dirty="0">
                <a:latin typeface="Times New Roman" panose="02020603050405020304" pitchFamily="18" charset="0"/>
              </a:rPr>
              <a:t>to the world origin, and R is the rotation matrix that aligns the axes of the two reference </a:t>
            </a:r>
            <a:r>
              <a:rPr lang="en-IN" sz="2800" cap="none" dirty="0">
                <a:latin typeface="Times New Roman" panose="02020603050405020304" pitchFamily="18" charset="0"/>
              </a:rPr>
              <a:t>frames</a:t>
            </a:r>
            <a:r>
              <a:rPr lang="en-IN" sz="2800" dirty="0">
                <a:latin typeface="Times New Roman" panose="02020603050405020304" pitchFamily="18" charset="0"/>
              </a:rPr>
              <a:t>.</a:t>
            </a:r>
            <a:endParaRPr lang="en-IN" sz="2800" dirty="0"/>
          </a:p>
        </p:txBody>
      </p:sp>
      <p:pic>
        <p:nvPicPr>
          <p:cNvPr id="5" name="Picture 4">
            <a:extLst>
              <a:ext uri="{FF2B5EF4-FFF2-40B4-BE49-F238E27FC236}">
                <a16:creationId xmlns:a16="http://schemas.microsoft.com/office/drawing/2014/main" id="{968C317F-C754-4C6A-AF07-1A7985EDF570}"/>
              </a:ext>
            </a:extLst>
          </p:cNvPr>
          <p:cNvPicPr>
            <a:picLocks noChangeAspect="1"/>
          </p:cNvPicPr>
          <p:nvPr/>
        </p:nvPicPr>
        <p:blipFill>
          <a:blip r:embed="rId2"/>
          <a:stretch>
            <a:fillRect/>
          </a:stretch>
        </p:blipFill>
        <p:spPr>
          <a:xfrm>
            <a:off x="4191049" y="2743218"/>
            <a:ext cx="3476179" cy="761980"/>
          </a:xfrm>
          <a:prstGeom prst="rect">
            <a:avLst/>
          </a:prstGeom>
        </p:spPr>
      </p:pic>
    </p:spTree>
    <p:extLst>
      <p:ext uri="{BB962C8B-B14F-4D97-AF65-F5344CB8AC3E}">
        <p14:creationId xmlns:p14="http://schemas.microsoft.com/office/powerpoint/2010/main" val="1330644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3" name="Picture 2"/>
          <p:cNvPicPr>
            <a:picLocks noChangeAspect="1"/>
          </p:cNvPicPr>
          <p:nvPr/>
        </p:nvPicPr>
        <p:blipFill>
          <a:blip r:embed="rId2"/>
          <a:stretch>
            <a:fillRect/>
          </a:stretch>
        </p:blipFill>
        <p:spPr>
          <a:xfrm>
            <a:off x="609744" y="-57462"/>
            <a:ext cx="9829542" cy="6972924"/>
          </a:xfrm>
          <a:prstGeom prst="rect">
            <a:avLst/>
          </a:prstGeom>
          <a:noFill/>
          <a:ln w="9525">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7" name="Picture 2"/>
          <p:cNvPicPr>
            <a:picLocks noChangeAspect="1"/>
          </p:cNvPicPr>
          <p:nvPr/>
        </p:nvPicPr>
        <p:blipFill>
          <a:blip r:embed="rId2"/>
          <a:stretch>
            <a:fillRect/>
          </a:stretch>
        </p:blipFill>
        <p:spPr>
          <a:xfrm>
            <a:off x="185155" y="744652"/>
            <a:ext cx="12028508" cy="6113348"/>
          </a:xfrm>
          <a:prstGeom prst="rect">
            <a:avLst/>
          </a:prstGeom>
          <a:noFill/>
          <a:ln w="9525">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1" name="Picture 2"/>
          <p:cNvPicPr>
            <a:picLocks noChangeAspect="1"/>
          </p:cNvPicPr>
          <p:nvPr/>
        </p:nvPicPr>
        <p:blipFill>
          <a:blip r:embed="rId2"/>
          <a:stretch>
            <a:fillRect/>
          </a:stretch>
        </p:blipFill>
        <p:spPr>
          <a:xfrm>
            <a:off x="914536" y="-22705"/>
            <a:ext cx="9448552" cy="7172984"/>
          </a:xfrm>
          <a:prstGeom prst="rect">
            <a:avLst/>
          </a:prstGeom>
          <a:noFill/>
          <a:ln w="9525">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a:ln/>
        </p:spPr>
        <p:txBody>
          <a:bodyPr vert="horz" wrap="square" lIns="91440" tIns="45720" rIns="91440" bIns="45720" rtlCol="0" anchor="ctr">
            <a:normAutofit/>
          </a:bodyPr>
          <a:lstStyle/>
          <a:p>
            <a:r>
              <a:rPr lang="en-US" altLang="en-US" dirty="0"/>
              <a:t>Clipping Operations</a:t>
            </a:r>
          </a:p>
        </p:txBody>
      </p:sp>
      <p:sp>
        <p:nvSpPr>
          <p:cNvPr id="72706" name="Content Placeholder 2"/>
          <p:cNvSpPr>
            <a:spLocks noGrp="1"/>
          </p:cNvSpPr>
          <p:nvPr>
            <p:ph idx="1"/>
          </p:nvPr>
        </p:nvSpPr>
        <p:spPr>
          <a:ln/>
        </p:spPr>
        <p:txBody>
          <a:bodyPr vert="horz" wrap="square" lIns="91440" tIns="45720" rIns="91440" bIns="45720" rtlCol="0" anchor="t">
            <a:normAutofit/>
          </a:bodyPr>
          <a:lstStyle/>
          <a:p>
            <a:r>
              <a:rPr lang="en-US" altLang="en-US" dirty="0"/>
              <a:t>Procedure that identifies those portions of a picture that are either inside or outside  of a specified region of space</a:t>
            </a:r>
          </a:p>
          <a:p>
            <a:r>
              <a:rPr lang="en-US" altLang="en-US" dirty="0"/>
              <a:t>Region against which an object is to be clipped is called a clip window</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ln/>
        </p:spPr>
        <p:txBody>
          <a:bodyPr vert="horz" wrap="square" lIns="91440" tIns="45720" rIns="91440" bIns="45720" rtlCol="0" anchor="ctr">
            <a:normAutofit/>
          </a:bodyPr>
          <a:lstStyle/>
          <a:p>
            <a:r>
              <a:rPr lang="en-US" altLang="en-US" dirty="0"/>
              <a:t>Point Clipping</a:t>
            </a:r>
          </a:p>
        </p:txBody>
      </p:sp>
      <p:sp>
        <p:nvSpPr>
          <p:cNvPr id="73730" name="Content Placeholder 2"/>
          <p:cNvSpPr>
            <a:spLocks noGrp="1"/>
          </p:cNvSpPr>
          <p:nvPr>
            <p:ph idx="1"/>
          </p:nvPr>
        </p:nvSpPr>
        <p:spPr>
          <a:xfrm>
            <a:off x="1981200" y="1417638"/>
            <a:ext cx="8229600" cy="5745162"/>
          </a:xfrm>
          <a:ln/>
        </p:spPr>
        <p:txBody>
          <a:bodyPr vert="horz" wrap="square" lIns="91440" tIns="45720" rIns="91440" bIns="45720" rtlCol="0" anchor="t">
            <a:normAutofit/>
          </a:bodyPr>
          <a:lstStyle/>
          <a:p>
            <a:r>
              <a:rPr lang="en-US" altLang="en-US" sz="2400" dirty="0"/>
              <a:t>The Clip window is a rectangle to the standard position, we save a point P=(x,y) for display if the following inequalities are satisfied:</a:t>
            </a:r>
          </a:p>
          <a:p>
            <a:pPr>
              <a:buNone/>
            </a:pPr>
            <a:r>
              <a:rPr lang="en-US" altLang="en-US" sz="2400" dirty="0"/>
              <a:t>                                   </a:t>
            </a:r>
          </a:p>
          <a:p>
            <a:endParaRPr lang="en-US" altLang="en-US" sz="2400" dirty="0"/>
          </a:p>
          <a:p>
            <a:endParaRPr lang="en-US" altLang="en-US" sz="2400" dirty="0"/>
          </a:p>
          <a:p>
            <a:endParaRPr lang="en-US" altLang="en-US" sz="2400" dirty="0"/>
          </a:p>
          <a:p>
            <a:r>
              <a:rPr lang="en-US" altLang="en-US" sz="2400" dirty="0"/>
              <a:t>Where the edges of the clip window (xwmin ,xwmax) and (ywmin, ywmax), can be either the coordinate window boundaries. If any one of these four inequalities is not satisfied , the point is clipped.</a:t>
            </a:r>
          </a:p>
        </p:txBody>
      </p:sp>
      <p:sp>
        <p:nvSpPr>
          <p:cNvPr id="73732" name="Slide Number Placeholder 4"/>
          <p:cNvSpPr>
            <a:spLocks noGrp="1"/>
          </p:cNvSpPr>
          <p:nvPr>
            <p:ph type="sldNum" sz="quarter" idx="12"/>
          </p:nvPr>
        </p:nvSpPr>
        <p:spPr>
          <a:ln/>
        </p:spPr>
        <p:txBody>
          <a:bodyPr vert="horz" wrap="square" lIns="91440" tIns="45720" rIns="91440" bIns="45720"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SimSun"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stStyle>
          <a:p>
            <a:pPr lvl="0" algn="r"/>
            <a:fld id="{9A0DB2DC-4C9A-4742-B13C-FB6460FD3503}" type="slidenum">
              <a:rPr lang="en-US" altLang="en-US" sz="1200" dirty="0">
                <a:solidFill>
                  <a:srgbClr val="898989"/>
                </a:solidFill>
              </a:rPr>
              <a:t>18</a:t>
            </a:fld>
            <a:endParaRPr lang="en-US" altLang="en-US" sz="1200" dirty="0">
              <a:solidFill>
                <a:srgbClr val="898989"/>
              </a:solidFill>
              <a:ea typeface="Arial" panose="020B0604020202020204" pitchFamily="34" charset="0"/>
            </a:endParaRPr>
          </a:p>
        </p:txBody>
      </p:sp>
      <p:sp>
        <p:nvSpPr>
          <p:cNvPr id="4" name="Rectangle 3"/>
          <p:cNvSpPr/>
          <p:nvPr/>
        </p:nvSpPr>
        <p:spPr>
          <a:xfrm>
            <a:off x="3886200" y="2819400"/>
            <a:ext cx="4191000" cy="9144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defTabSz="914400" fontAlgn="base">
              <a:spcBef>
                <a:spcPct val="0"/>
              </a:spcBef>
              <a:spcAft>
                <a:spcPct val="0"/>
              </a:spcAft>
              <a:defRPr/>
            </a:pPr>
            <a:r>
              <a:rPr lang="en-US" b="1" dirty="0"/>
              <a:t>xwmin&lt;=x&lt;=xwmax</a:t>
            </a:r>
          </a:p>
          <a:p>
            <a:pPr algn="ctr" defTabSz="914400" fontAlgn="base">
              <a:spcBef>
                <a:spcPct val="0"/>
              </a:spcBef>
              <a:spcAft>
                <a:spcPct val="0"/>
              </a:spcAft>
              <a:defRPr/>
            </a:pPr>
            <a:r>
              <a:rPr lang="en-US" b="1" dirty="0"/>
              <a:t>ywmin&lt;=y&lt;=ywmax</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rot="5400000">
            <a:off x="534194" y="3275806"/>
            <a:ext cx="4572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057400" y="5257800"/>
            <a:ext cx="7239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3429000" y="1828800"/>
            <a:ext cx="4572000" cy="304800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defTabSz="914400" fontAlgn="base">
              <a:spcBef>
                <a:spcPct val="0"/>
              </a:spcBef>
              <a:spcAft>
                <a:spcPct val="0"/>
              </a:spcAft>
              <a:defRPr/>
            </a:pPr>
            <a:r>
              <a:rPr lang="en-US" dirty="0"/>
              <a:t>                 P( x, y)</a:t>
            </a:r>
          </a:p>
        </p:txBody>
      </p:sp>
      <p:sp>
        <p:nvSpPr>
          <p:cNvPr id="16" name="Oval 15"/>
          <p:cNvSpPr/>
          <p:nvPr/>
        </p:nvSpPr>
        <p:spPr>
          <a:xfrm>
            <a:off x="5410200" y="3276600"/>
            <a:ext cx="304800" cy="1524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cxnSp>
        <p:nvCxnSpPr>
          <p:cNvPr id="20" name="Straight Connector 19"/>
          <p:cNvCxnSpPr/>
          <p:nvPr/>
        </p:nvCxnSpPr>
        <p:spPr>
          <a:xfrm>
            <a:off x="2514600" y="1827213"/>
            <a:ext cx="533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514600" y="4876800"/>
            <a:ext cx="533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3276600" y="5257801"/>
            <a:ext cx="304800" cy="31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7849394" y="5257006"/>
            <a:ext cx="3048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4761" name="TextBox 24"/>
          <p:cNvSpPr txBox="1"/>
          <p:nvPr/>
        </p:nvSpPr>
        <p:spPr>
          <a:xfrm>
            <a:off x="1524000" y="1676401"/>
            <a:ext cx="1066800" cy="584775"/>
          </a:xfrm>
          <a:prstGeom prst="rect">
            <a:avLst/>
          </a:prstGeom>
          <a:noFill/>
          <a:ln w="9525">
            <a:noFill/>
          </a:ln>
        </p:spPr>
        <p:txBody>
          <a:bodyPr anchor="t">
            <a:spAutoFit/>
          </a:bodyPr>
          <a:lstStyle/>
          <a:p>
            <a:r>
              <a:rPr lang="en-US" altLang="en-US" sz="1600" b="1" dirty="0">
                <a:latin typeface="Arial" panose="020B0604020202020204" pitchFamily="34" charset="0"/>
              </a:rPr>
              <a:t>    ywmax</a:t>
            </a:r>
            <a:endParaRPr lang="en-US" altLang="en-US" sz="1600" b="1" dirty="0">
              <a:latin typeface="Arial" panose="020B0604020202020204" pitchFamily="34" charset="0"/>
              <a:ea typeface="Arial" panose="020B0604020202020204" pitchFamily="34" charset="0"/>
            </a:endParaRPr>
          </a:p>
        </p:txBody>
      </p:sp>
      <p:sp>
        <p:nvSpPr>
          <p:cNvPr id="74762" name="TextBox 25"/>
          <p:cNvSpPr txBox="1"/>
          <p:nvPr/>
        </p:nvSpPr>
        <p:spPr>
          <a:xfrm>
            <a:off x="1752600" y="4648200"/>
            <a:ext cx="838200" cy="338138"/>
          </a:xfrm>
          <a:prstGeom prst="rect">
            <a:avLst/>
          </a:prstGeom>
          <a:noFill/>
          <a:ln w="9525">
            <a:noFill/>
          </a:ln>
        </p:spPr>
        <p:txBody>
          <a:bodyPr anchor="t">
            <a:spAutoFit/>
          </a:bodyPr>
          <a:lstStyle/>
          <a:p>
            <a:r>
              <a:rPr lang="en-US" altLang="en-US" sz="1600" b="1" dirty="0">
                <a:latin typeface="Arial" panose="020B0604020202020204" pitchFamily="34" charset="0"/>
              </a:rPr>
              <a:t>ywmin</a:t>
            </a:r>
            <a:endParaRPr lang="en-US" altLang="en-US" sz="1600" b="1" dirty="0">
              <a:latin typeface="Arial" panose="020B0604020202020204" pitchFamily="34" charset="0"/>
              <a:ea typeface="Arial" panose="020B0604020202020204" pitchFamily="34" charset="0"/>
            </a:endParaRPr>
          </a:p>
        </p:txBody>
      </p:sp>
      <p:sp>
        <p:nvSpPr>
          <p:cNvPr id="74763" name="TextBox 26"/>
          <p:cNvSpPr txBox="1"/>
          <p:nvPr/>
        </p:nvSpPr>
        <p:spPr>
          <a:xfrm>
            <a:off x="2971800" y="5334000"/>
            <a:ext cx="838200" cy="338138"/>
          </a:xfrm>
          <a:prstGeom prst="rect">
            <a:avLst/>
          </a:prstGeom>
          <a:noFill/>
          <a:ln w="9525">
            <a:noFill/>
          </a:ln>
        </p:spPr>
        <p:txBody>
          <a:bodyPr anchor="t">
            <a:spAutoFit/>
          </a:bodyPr>
          <a:lstStyle/>
          <a:p>
            <a:r>
              <a:rPr lang="en-US" altLang="en-US" sz="1600" b="1" dirty="0">
                <a:latin typeface="Arial" panose="020B0604020202020204" pitchFamily="34" charset="0"/>
              </a:rPr>
              <a:t>xwmin</a:t>
            </a:r>
            <a:endParaRPr lang="en-US" altLang="en-US" sz="1600" b="1" dirty="0">
              <a:latin typeface="Arial" panose="020B0604020202020204" pitchFamily="34" charset="0"/>
              <a:ea typeface="Arial" panose="020B0604020202020204" pitchFamily="34" charset="0"/>
            </a:endParaRPr>
          </a:p>
        </p:txBody>
      </p:sp>
      <p:sp>
        <p:nvSpPr>
          <p:cNvPr id="74764" name="TextBox 27"/>
          <p:cNvSpPr txBox="1"/>
          <p:nvPr/>
        </p:nvSpPr>
        <p:spPr>
          <a:xfrm>
            <a:off x="7620000" y="5334000"/>
            <a:ext cx="914400" cy="338138"/>
          </a:xfrm>
          <a:prstGeom prst="rect">
            <a:avLst/>
          </a:prstGeom>
          <a:noFill/>
          <a:ln w="9525">
            <a:noFill/>
          </a:ln>
        </p:spPr>
        <p:txBody>
          <a:bodyPr anchor="t">
            <a:spAutoFit/>
          </a:bodyPr>
          <a:lstStyle/>
          <a:p>
            <a:r>
              <a:rPr lang="en-US" altLang="en-US" sz="1600" b="1" dirty="0">
                <a:latin typeface="Arial" panose="020B0604020202020204" pitchFamily="34" charset="0"/>
              </a:rPr>
              <a:t>xwmax</a:t>
            </a:r>
            <a:endParaRPr lang="en-US" altLang="en-US" sz="1600" b="1" dirty="0">
              <a:latin typeface="Arial" panose="020B0604020202020204" pitchFamily="34" charset="0"/>
              <a:ea typeface="Arial" panose="020B0604020202020204" pitchFamily="34" charset="0"/>
            </a:endParaRPr>
          </a:p>
        </p:txBody>
      </p:sp>
      <p:sp>
        <p:nvSpPr>
          <p:cNvPr id="74765" name="TextBox 28"/>
          <p:cNvSpPr txBox="1"/>
          <p:nvPr/>
        </p:nvSpPr>
        <p:spPr>
          <a:xfrm>
            <a:off x="4267201" y="5867401"/>
            <a:ext cx="3382963" cy="461963"/>
          </a:xfrm>
          <a:prstGeom prst="rect">
            <a:avLst/>
          </a:prstGeom>
          <a:noFill/>
          <a:ln w="9525">
            <a:noFill/>
          </a:ln>
        </p:spPr>
        <p:txBody>
          <a:bodyPr wrap="none" anchor="t">
            <a:spAutoFit/>
          </a:bodyPr>
          <a:lstStyle/>
          <a:p>
            <a:r>
              <a:rPr lang="en-US" altLang="en-US" sz="2400" b="1" dirty="0">
                <a:latin typeface="Arial" panose="020B0604020202020204" pitchFamily="34" charset="0"/>
              </a:rPr>
              <a:t>Figure: Point Clipping</a:t>
            </a:r>
            <a:endParaRPr lang="en-US" altLang="en-US" sz="2400" b="1" dirty="0">
              <a:latin typeface="Arial" panose="020B0604020202020204" pitchFamily="34" charset="0"/>
              <a:ea typeface="Arial" panose="020B0604020202020204" pitchFamily="34" charset="0"/>
            </a:endParaRPr>
          </a:p>
        </p:txBody>
      </p:sp>
      <p:sp>
        <p:nvSpPr>
          <p:cNvPr id="74766" name="Slide Number Placeholder 16"/>
          <p:cNvSpPr>
            <a:spLocks noGrp="1"/>
          </p:cNvSpPr>
          <p:nvPr>
            <p:ph type="sldNum" sz="quarter" idx="12"/>
          </p:nvPr>
        </p:nvSpPr>
        <p:spPr>
          <a:ln/>
        </p:spPr>
        <p:txBody>
          <a:bodyPr vert="horz" wrap="square" lIns="91440" tIns="45720" rIns="91440" bIns="45720"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SimSun"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stStyle>
          <a:p>
            <a:pPr lvl="0" algn="r"/>
            <a:fld id="{9A0DB2DC-4C9A-4742-B13C-FB6460FD3503}" type="slidenum">
              <a:rPr lang="en-US" altLang="en-US" sz="1200" dirty="0">
                <a:solidFill>
                  <a:srgbClr val="898989"/>
                </a:solidFill>
              </a:rPr>
              <a:t>19</a:t>
            </a:fld>
            <a:endParaRPr lang="en-US" altLang="en-US" sz="1200" dirty="0">
              <a:solidFill>
                <a:srgbClr val="898989"/>
              </a:solidFill>
              <a:ea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304953" y="190501"/>
            <a:ext cx="10515324" cy="723966"/>
          </a:xfrm>
          <a:ln/>
        </p:spPr>
        <p:txBody>
          <a:bodyPr vert="horz" wrap="square" lIns="91440" tIns="45720" rIns="91440" bIns="45720" rtlCol="0" anchor="ctr">
            <a:normAutofit/>
          </a:bodyPr>
          <a:lstStyle/>
          <a:p>
            <a:r>
              <a:rPr lang="en-US" altLang="en-US" sz="4400" dirty="0"/>
              <a:t>Windowing Concepts</a:t>
            </a:r>
          </a:p>
        </p:txBody>
      </p:sp>
      <p:sp>
        <p:nvSpPr>
          <p:cNvPr id="62466" name="Content Placeholder 2"/>
          <p:cNvSpPr>
            <a:spLocks noGrp="1"/>
          </p:cNvSpPr>
          <p:nvPr>
            <p:ph idx="1"/>
          </p:nvPr>
        </p:nvSpPr>
        <p:spPr>
          <a:xfrm>
            <a:off x="304953" y="1174751"/>
            <a:ext cx="11810689" cy="5225972"/>
          </a:xfrm>
          <a:ln/>
        </p:spPr>
        <p:txBody>
          <a:bodyPr vert="horz" wrap="square" lIns="91440" tIns="45720" rIns="91440" bIns="45720" rtlCol="0" anchor="t">
            <a:normAutofit/>
          </a:bodyPr>
          <a:lstStyle/>
          <a:p>
            <a:r>
              <a:rPr lang="en-US" altLang="en-US" cap="none" dirty="0">
                <a:latin typeface="Cambria" panose="02040503050406030204" pitchFamily="18" charset="0"/>
                <a:ea typeface="Cambria" panose="02040503050406030204" pitchFamily="18" charset="0"/>
              </a:rPr>
              <a:t>A world – co-ordinate area selected for display is called a </a:t>
            </a:r>
            <a:r>
              <a:rPr lang="en-US" altLang="en-US" b="1" cap="none" dirty="0">
                <a:latin typeface="Cambria" panose="02040503050406030204" pitchFamily="18" charset="0"/>
                <a:ea typeface="Cambria" panose="02040503050406030204" pitchFamily="18" charset="0"/>
              </a:rPr>
              <a:t>window</a:t>
            </a:r>
          </a:p>
          <a:p>
            <a:r>
              <a:rPr lang="en-US" altLang="en-US" cap="none" dirty="0">
                <a:latin typeface="Cambria" panose="02040503050406030204" pitchFamily="18" charset="0"/>
                <a:ea typeface="Cambria" panose="02040503050406030204" pitchFamily="18" charset="0"/>
              </a:rPr>
              <a:t>An area on a display device to which a window is mapped is called a </a:t>
            </a:r>
            <a:r>
              <a:rPr lang="en-US" altLang="en-US" b="1" cap="none" dirty="0">
                <a:latin typeface="Cambria" panose="02040503050406030204" pitchFamily="18" charset="0"/>
                <a:ea typeface="Cambria" panose="02040503050406030204" pitchFamily="18" charset="0"/>
              </a:rPr>
              <a:t>viewport.</a:t>
            </a:r>
          </a:p>
          <a:p>
            <a:r>
              <a:rPr lang="en-US" altLang="en-US" b="1" cap="none" dirty="0">
                <a:latin typeface="Cambria" panose="02040503050406030204" pitchFamily="18" charset="0"/>
                <a:ea typeface="Cambria" panose="02040503050406030204" pitchFamily="18" charset="0"/>
              </a:rPr>
              <a:t>Window </a:t>
            </a:r>
            <a:r>
              <a:rPr lang="en-US" altLang="en-US" cap="none" dirty="0">
                <a:latin typeface="Cambria" panose="02040503050406030204" pitchFamily="18" charset="0"/>
                <a:ea typeface="Cambria" panose="02040503050406030204" pitchFamily="18" charset="0"/>
              </a:rPr>
              <a:t>defines what is to be displayed.</a:t>
            </a:r>
          </a:p>
          <a:p>
            <a:r>
              <a:rPr lang="en-US" altLang="en-US" b="1" cap="none" dirty="0">
                <a:latin typeface="Cambria" panose="02040503050406030204" pitchFamily="18" charset="0"/>
                <a:ea typeface="Cambria" panose="02040503050406030204" pitchFamily="18" charset="0"/>
              </a:rPr>
              <a:t>Viewport  </a:t>
            </a:r>
            <a:r>
              <a:rPr lang="en-US" altLang="en-US" cap="none" dirty="0">
                <a:latin typeface="Cambria" panose="02040503050406030204" pitchFamily="18" charset="0"/>
                <a:ea typeface="Cambria" panose="02040503050406030204" pitchFamily="18" charset="0"/>
              </a:rPr>
              <a:t>defines where it is to be displayed.</a:t>
            </a:r>
          </a:p>
          <a:p>
            <a:r>
              <a:rPr lang="en-US" altLang="en-US" cap="none" dirty="0">
                <a:latin typeface="Cambria" panose="02040503050406030204" pitchFamily="18" charset="0"/>
                <a:ea typeface="Cambria" panose="02040503050406030204" pitchFamily="18" charset="0"/>
              </a:rPr>
              <a:t>Windows &amp; viewports are rectangles in standard </a:t>
            </a:r>
            <a:r>
              <a:rPr lang="en-US" altLang="en-US" cap="none" dirty="0" err="1">
                <a:latin typeface="Cambria" panose="02040503050406030204" pitchFamily="18" charset="0"/>
                <a:ea typeface="Cambria" panose="02040503050406030204" pitchFamily="18" charset="0"/>
              </a:rPr>
              <a:t>position,with</a:t>
            </a:r>
            <a:r>
              <a:rPr lang="en-US" altLang="en-US" cap="none" dirty="0">
                <a:latin typeface="Cambria" panose="02040503050406030204" pitchFamily="18" charset="0"/>
                <a:ea typeface="Cambria" panose="02040503050406030204" pitchFamily="18" charset="0"/>
              </a:rPr>
              <a:t> rectangle edges parallel to the co-ordinate axes.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a:xfrm>
            <a:off x="2057400" y="304800"/>
            <a:ext cx="8229600" cy="1143000"/>
          </a:xfrm>
          <a:ln/>
        </p:spPr>
        <p:txBody>
          <a:bodyPr vert="horz" wrap="square" lIns="91440" tIns="45720" rIns="91440" bIns="45720" rtlCol="0" anchor="ctr">
            <a:normAutofit/>
          </a:bodyPr>
          <a:lstStyle/>
          <a:p>
            <a:r>
              <a:rPr lang="en-US" altLang="en-US" dirty="0"/>
              <a:t>Line Clipping</a:t>
            </a:r>
          </a:p>
        </p:txBody>
      </p:sp>
      <p:sp>
        <p:nvSpPr>
          <p:cNvPr id="75778" name="Content Placeholder 2"/>
          <p:cNvSpPr>
            <a:spLocks noGrp="1"/>
          </p:cNvSpPr>
          <p:nvPr>
            <p:ph idx="1"/>
          </p:nvPr>
        </p:nvSpPr>
        <p:spPr>
          <a:xfrm>
            <a:off x="1981200" y="1371600"/>
            <a:ext cx="8229600" cy="4389438"/>
          </a:xfrm>
          <a:ln/>
        </p:spPr>
        <p:txBody>
          <a:bodyPr vert="horz" wrap="square" lIns="91440" tIns="45720" rIns="91440" bIns="45720" rtlCol="0" anchor="t">
            <a:normAutofit/>
          </a:bodyPr>
          <a:lstStyle/>
          <a:p>
            <a:r>
              <a:rPr lang="en-US" altLang="en-US" dirty="0"/>
              <a:t>Line that do not intersect the clipping window are either completely inside the window or completely outside the window. In the case of </a:t>
            </a:r>
            <a:r>
              <a:rPr lang="en-US" altLang="en-US" b="1" dirty="0"/>
              <a:t>line clipping </a:t>
            </a:r>
            <a:r>
              <a:rPr lang="en-US" altLang="en-US" dirty="0"/>
              <a:t>, three different cases are possible.</a:t>
            </a:r>
          </a:p>
        </p:txBody>
      </p:sp>
      <p:sp>
        <p:nvSpPr>
          <p:cNvPr id="75820" name="Slide Number Placeholder 44"/>
          <p:cNvSpPr>
            <a:spLocks noGrp="1"/>
          </p:cNvSpPr>
          <p:nvPr>
            <p:ph type="sldNum" sz="quarter" idx="12"/>
          </p:nvPr>
        </p:nvSpPr>
        <p:spPr>
          <a:ln/>
        </p:spPr>
        <p:txBody>
          <a:bodyPr vert="horz" wrap="square" lIns="91440" tIns="45720" rIns="91440" bIns="45720"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SimSun"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stStyle>
          <a:p>
            <a:pPr lvl="0" algn="r"/>
            <a:fld id="{9A0DB2DC-4C9A-4742-B13C-FB6460FD3503}" type="slidenum">
              <a:rPr lang="en-US" altLang="en-US" sz="1200" dirty="0">
                <a:solidFill>
                  <a:srgbClr val="898989"/>
                </a:solidFill>
              </a:rPr>
              <a:t>20</a:t>
            </a:fld>
            <a:endParaRPr lang="en-US" altLang="en-US" sz="1200" dirty="0">
              <a:solidFill>
                <a:srgbClr val="898989"/>
              </a:solidFill>
              <a:ea typeface="Arial" panose="020B0604020202020204" pitchFamily="34" charset="0"/>
            </a:endParaRPr>
          </a:p>
        </p:txBody>
      </p:sp>
      <p:cxnSp>
        <p:nvCxnSpPr>
          <p:cNvPr id="4" name="Straight Connector 3"/>
          <p:cNvCxnSpPr/>
          <p:nvPr/>
        </p:nvCxnSpPr>
        <p:spPr>
          <a:xfrm rot="5400000">
            <a:off x="801689" y="4381500"/>
            <a:ext cx="4037013"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2819400" y="6369050"/>
            <a:ext cx="6477000" cy="31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962400" y="3200400"/>
            <a:ext cx="3276600" cy="2624138"/>
          </a:xfrm>
          <a:prstGeom prst="rect">
            <a:avLst/>
          </a:prstGeom>
          <a:noFill/>
        </p:spPr>
        <p:style>
          <a:lnRef idx="2">
            <a:schemeClr val="dk1"/>
          </a:lnRef>
          <a:fillRef idx="1">
            <a:schemeClr val="lt1"/>
          </a:fillRef>
          <a:effectRef idx="0">
            <a:schemeClr val="dk1"/>
          </a:effectRef>
          <a:fontRef idx="minor">
            <a:schemeClr val="dk1"/>
          </a:fontRef>
        </p:style>
        <p:txBody>
          <a:bodyPr anchor="ctr"/>
          <a:lstStyle/>
          <a:p>
            <a:pPr algn="ctr" defTabSz="914400" fontAlgn="base">
              <a:spcBef>
                <a:spcPct val="0"/>
              </a:spcBef>
              <a:spcAft>
                <a:spcPct val="0"/>
              </a:spcAft>
              <a:defRPr/>
            </a:pPr>
            <a:r>
              <a:rPr lang="en-US" dirty="0"/>
              <a:t>                 </a:t>
            </a:r>
          </a:p>
        </p:txBody>
      </p:sp>
      <p:sp>
        <p:nvSpPr>
          <p:cNvPr id="75782" name="TextBox 11"/>
          <p:cNvSpPr txBox="1"/>
          <p:nvPr/>
        </p:nvSpPr>
        <p:spPr>
          <a:xfrm>
            <a:off x="1981200" y="3048000"/>
            <a:ext cx="914400" cy="338138"/>
          </a:xfrm>
          <a:prstGeom prst="rect">
            <a:avLst/>
          </a:prstGeom>
          <a:noFill/>
          <a:ln w="9525">
            <a:noFill/>
          </a:ln>
        </p:spPr>
        <p:txBody>
          <a:bodyPr anchor="t">
            <a:spAutoFit/>
          </a:bodyPr>
          <a:lstStyle/>
          <a:p>
            <a:r>
              <a:rPr lang="en-US" altLang="en-US" sz="1600" b="1" dirty="0">
                <a:latin typeface="Arial" panose="020B0604020202020204" pitchFamily="34" charset="0"/>
              </a:rPr>
              <a:t>ywmax</a:t>
            </a:r>
            <a:endParaRPr lang="en-US" altLang="en-US" sz="1600" b="1" dirty="0">
              <a:latin typeface="Arial" panose="020B0604020202020204" pitchFamily="34" charset="0"/>
              <a:ea typeface="Arial" panose="020B0604020202020204" pitchFamily="34" charset="0"/>
            </a:endParaRPr>
          </a:p>
        </p:txBody>
      </p:sp>
      <p:sp>
        <p:nvSpPr>
          <p:cNvPr id="75783" name="TextBox 12"/>
          <p:cNvSpPr txBox="1"/>
          <p:nvPr/>
        </p:nvSpPr>
        <p:spPr>
          <a:xfrm>
            <a:off x="2057400" y="5605464"/>
            <a:ext cx="838200" cy="338137"/>
          </a:xfrm>
          <a:prstGeom prst="rect">
            <a:avLst/>
          </a:prstGeom>
          <a:noFill/>
          <a:ln w="9525">
            <a:noFill/>
          </a:ln>
        </p:spPr>
        <p:txBody>
          <a:bodyPr anchor="t">
            <a:spAutoFit/>
          </a:bodyPr>
          <a:lstStyle/>
          <a:p>
            <a:r>
              <a:rPr lang="en-US" altLang="en-US" sz="1600" b="1" dirty="0">
                <a:latin typeface="Arial" panose="020B0604020202020204" pitchFamily="34" charset="0"/>
              </a:rPr>
              <a:t>ywmin</a:t>
            </a:r>
            <a:endParaRPr lang="en-US" altLang="en-US" sz="1600" b="1" dirty="0">
              <a:latin typeface="Arial" panose="020B0604020202020204" pitchFamily="34" charset="0"/>
              <a:ea typeface="Arial" panose="020B0604020202020204" pitchFamily="34" charset="0"/>
            </a:endParaRPr>
          </a:p>
        </p:txBody>
      </p:sp>
      <p:sp>
        <p:nvSpPr>
          <p:cNvPr id="75784" name="TextBox 13"/>
          <p:cNvSpPr txBox="1"/>
          <p:nvPr/>
        </p:nvSpPr>
        <p:spPr>
          <a:xfrm>
            <a:off x="3581400" y="6400800"/>
            <a:ext cx="838200" cy="338138"/>
          </a:xfrm>
          <a:prstGeom prst="rect">
            <a:avLst/>
          </a:prstGeom>
          <a:noFill/>
          <a:ln w="9525">
            <a:noFill/>
          </a:ln>
        </p:spPr>
        <p:txBody>
          <a:bodyPr anchor="t">
            <a:spAutoFit/>
          </a:bodyPr>
          <a:lstStyle/>
          <a:p>
            <a:r>
              <a:rPr lang="en-US" altLang="en-US" sz="1600" b="1" dirty="0">
                <a:latin typeface="Arial" panose="020B0604020202020204" pitchFamily="34" charset="0"/>
              </a:rPr>
              <a:t>xwmin</a:t>
            </a:r>
            <a:endParaRPr lang="en-US" altLang="en-US" sz="1600" b="1" dirty="0">
              <a:latin typeface="Arial" panose="020B0604020202020204" pitchFamily="34" charset="0"/>
              <a:ea typeface="Arial" panose="020B0604020202020204" pitchFamily="34" charset="0"/>
            </a:endParaRPr>
          </a:p>
        </p:txBody>
      </p:sp>
      <p:sp>
        <p:nvSpPr>
          <p:cNvPr id="75785" name="TextBox 14"/>
          <p:cNvSpPr txBox="1"/>
          <p:nvPr/>
        </p:nvSpPr>
        <p:spPr>
          <a:xfrm>
            <a:off x="6781800" y="6324600"/>
            <a:ext cx="1066800" cy="338138"/>
          </a:xfrm>
          <a:prstGeom prst="rect">
            <a:avLst/>
          </a:prstGeom>
          <a:noFill/>
          <a:ln w="9525">
            <a:noFill/>
          </a:ln>
        </p:spPr>
        <p:txBody>
          <a:bodyPr anchor="t">
            <a:spAutoFit/>
          </a:bodyPr>
          <a:lstStyle/>
          <a:p>
            <a:r>
              <a:rPr lang="en-US" altLang="en-US" sz="1600" b="1" dirty="0">
                <a:latin typeface="Arial" panose="020B0604020202020204" pitchFamily="34" charset="0"/>
              </a:rPr>
              <a:t>xwmax</a:t>
            </a:r>
            <a:endParaRPr lang="en-US" altLang="en-US" sz="1600" b="1" dirty="0">
              <a:latin typeface="Arial" panose="020B0604020202020204" pitchFamily="34" charset="0"/>
              <a:ea typeface="Arial" panose="020B0604020202020204" pitchFamily="34" charset="0"/>
            </a:endParaRPr>
          </a:p>
        </p:txBody>
      </p:sp>
      <p:cxnSp>
        <p:nvCxnSpPr>
          <p:cNvPr id="18" name="Straight Connector 17"/>
          <p:cNvCxnSpPr/>
          <p:nvPr/>
        </p:nvCxnSpPr>
        <p:spPr>
          <a:xfrm rot="5400000">
            <a:off x="3619500" y="2855914"/>
            <a:ext cx="685800" cy="3175"/>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895306" y="2856706"/>
            <a:ext cx="685800"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6896894" y="6057106"/>
            <a:ext cx="685800"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3620294" y="6057106"/>
            <a:ext cx="685800"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19400" y="3200400"/>
            <a:ext cx="1143000"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7239000" y="3198813"/>
            <a:ext cx="1143000"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819400" y="5791200"/>
            <a:ext cx="1143000"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239000" y="5791200"/>
            <a:ext cx="1143000" cy="1588"/>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5794" name="TextBox 28"/>
          <p:cNvSpPr txBox="1"/>
          <p:nvPr/>
        </p:nvSpPr>
        <p:spPr>
          <a:xfrm>
            <a:off x="5105400" y="4191000"/>
            <a:ext cx="1136650" cy="369888"/>
          </a:xfrm>
          <a:prstGeom prst="rect">
            <a:avLst/>
          </a:prstGeom>
          <a:noFill/>
          <a:ln w="9525">
            <a:noFill/>
          </a:ln>
        </p:spPr>
        <p:txBody>
          <a:bodyPr wrap="none" anchor="t">
            <a:spAutoFit/>
          </a:bodyPr>
          <a:lstStyle/>
          <a:p>
            <a:r>
              <a:rPr lang="en-US" altLang="en-US" b="1" dirty="0">
                <a:latin typeface="Arial" panose="020B0604020202020204" pitchFamily="34" charset="0"/>
              </a:rPr>
              <a:t>Window </a:t>
            </a:r>
            <a:endParaRPr lang="en-US" altLang="en-US" b="1" dirty="0">
              <a:latin typeface="Arial" panose="020B0604020202020204" pitchFamily="34" charset="0"/>
              <a:ea typeface="Arial" panose="020B0604020202020204" pitchFamily="34" charset="0"/>
            </a:endParaRPr>
          </a:p>
        </p:txBody>
      </p:sp>
      <p:cxnSp>
        <p:nvCxnSpPr>
          <p:cNvPr id="31" name="Straight Connector 30"/>
          <p:cNvCxnSpPr/>
          <p:nvPr/>
        </p:nvCxnSpPr>
        <p:spPr>
          <a:xfrm flipV="1">
            <a:off x="4267200" y="3505200"/>
            <a:ext cx="9144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5181600" y="34290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33" name="Oval 32"/>
          <p:cNvSpPr/>
          <p:nvPr/>
        </p:nvSpPr>
        <p:spPr>
          <a:xfrm>
            <a:off x="4267200" y="4038600"/>
            <a:ext cx="76200" cy="762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cxnSp>
        <p:nvCxnSpPr>
          <p:cNvPr id="34" name="Straight Connector 33"/>
          <p:cNvCxnSpPr/>
          <p:nvPr/>
        </p:nvCxnSpPr>
        <p:spPr>
          <a:xfrm flipV="1">
            <a:off x="5105400" y="2514600"/>
            <a:ext cx="9144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6019800" y="24384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36" name="Oval 35"/>
          <p:cNvSpPr/>
          <p:nvPr/>
        </p:nvSpPr>
        <p:spPr>
          <a:xfrm>
            <a:off x="5105400" y="3048000"/>
            <a:ext cx="76200" cy="762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cxnSp>
        <p:nvCxnSpPr>
          <p:cNvPr id="37" name="Straight Connector 36"/>
          <p:cNvCxnSpPr/>
          <p:nvPr/>
        </p:nvCxnSpPr>
        <p:spPr>
          <a:xfrm flipV="1">
            <a:off x="6781800" y="4343400"/>
            <a:ext cx="9144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7696200" y="42672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39" name="Oval 38"/>
          <p:cNvSpPr/>
          <p:nvPr/>
        </p:nvSpPr>
        <p:spPr>
          <a:xfrm>
            <a:off x="6781800" y="4876800"/>
            <a:ext cx="76200" cy="762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cxnSp>
        <p:nvCxnSpPr>
          <p:cNvPr id="46" name="Straight Connector 45"/>
          <p:cNvCxnSpPr/>
          <p:nvPr/>
        </p:nvCxnSpPr>
        <p:spPr>
          <a:xfrm>
            <a:off x="3733800" y="5105400"/>
            <a:ext cx="990600" cy="838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3733800" y="5105400"/>
            <a:ext cx="76200" cy="762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51" name="Oval 50"/>
          <p:cNvSpPr/>
          <p:nvPr/>
        </p:nvSpPr>
        <p:spPr>
          <a:xfrm>
            <a:off x="4648200" y="5867400"/>
            <a:ext cx="76200" cy="7620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cxnSp>
        <p:nvCxnSpPr>
          <p:cNvPr id="56" name="Straight Connector 55"/>
          <p:cNvCxnSpPr/>
          <p:nvPr/>
        </p:nvCxnSpPr>
        <p:spPr>
          <a:xfrm rot="16200000" flipH="1">
            <a:off x="7277100" y="3009900"/>
            <a:ext cx="10668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p:cNvSpPr/>
          <p:nvPr/>
        </p:nvSpPr>
        <p:spPr>
          <a:xfrm>
            <a:off x="7924800" y="36576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58" name="Oval 57"/>
          <p:cNvSpPr/>
          <p:nvPr/>
        </p:nvSpPr>
        <p:spPr>
          <a:xfrm>
            <a:off x="7620000" y="26670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5810" name="TextBox 58"/>
          <p:cNvSpPr txBox="1"/>
          <p:nvPr/>
        </p:nvSpPr>
        <p:spPr>
          <a:xfrm>
            <a:off x="4114800" y="4049713"/>
            <a:ext cx="423514" cy="338554"/>
          </a:xfrm>
          <a:prstGeom prst="rect">
            <a:avLst/>
          </a:prstGeom>
          <a:noFill/>
          <a:ln w="9525">
            <a:noFill/>
          </a:ln>
        </p:spPr>
        <p:txBody>
          <a:bodyPr wrap="none" anchor="t">
            <a:spAutoFit/>
          </a:bodyPr>
          <a:lstStyle/>
          <a:p>
            <a:r>
              <a:rPr lang="en-US" altLang="en-US" sz="1600" b="1" dirty="0">
                <a:latin typeface="Arial" panose="020B0604020202020204" pitchFamily="34" charset="0"/>
              </a:rPr>
              <a:t>p1</a:t>
            </a:r>
            <a:endParaRPr lang="en-US" altLang="en-US" sz="1600" b="1" dirty="0">
              <a:latin typeface="Arial" panose="020B0604020202020204" pitchFamily="34" charset="0"/>
              <a:ea typeface="Arial" panose="020B0604020202020204" pitchFamily="34" charset="0"/>
            </a:endParaRPr>
          </a:p>
        </p:txBody>
      </p:sp>
      <p:sp>
        <p:nvSpPr>
          <p:cNvPr id="75811" name="TextBox 59"/>
          <p:cNvSpPr txBox="1"/>
          <p:nvPr/>
        </p:nvSpPr>
        <p:spPr>
          <a:xfrm>
            <a:off x="5100638" y="3429000"/>
            <a:ext cx="423514" cy="338554"/>
          </a:xfrm>
          <a:prstGeom prst="rect">
            <a:avLst/>
          </a:prstGeom>
          <a:noFill/>
          <a:ln w="9525">
            <a:noFill/>
          </a:ln>
        </p:spPr>
        <p:txBody>
          <a:bodyPr wrap="none" anchor="t">
            <a:spAutoFit/>
          </a:bodyPr>
          <a:lstStyle/>
          <a:p>
            <a:r>
              <a:rPr lang="en-US" altLang="en-US" sz="1600" b="1" dirty="0">
                <a:latin typeface="Arial" panose="020B0604020202020204" pitchFamily="34" charset="0"/>
              </a:rPr>
              <a:t>p2</a:t>
            </a:r>
            <a:endParaRPr lang="en-US" altLang="en-US" sz="1600" b="1" dirty="0">
              <a:latin typeface="Arial" panose="020B0604020202020204" pitchFamily="34" charset="0"/>
              <a:ea typeface="Arial" panose="020B0604020202020204" pitchFamily="34" charset="0"/>
            </a:endParaRPr>
          </a:p>
        </p:txBody>
      </p:sp>
      <p:sp>
        <p:nvSpPr>
          <p:cNvPr id="75812" name="TextBox 60"/>
          <p:cNvSpPr txBox="1"/>
          <p:nvPr/>
        </p:nvSpPr>
        <p:spPr>
          <a:xfrm>
            <a:off x="3429000" y="4876800"/>
            <a:ext cx="423514" cy="338554"/>
          </a:xfrm>
          <a:prstGeom prst="rect">
            <a:avLst/>
          </a:prstGeom>
          <a:noFill/>
          <a:ln w="9525">
            <a:noFill/>
          </a:ln>
        </p:spPr>
        <p:txBody>
          <a:bodyPr wrap="none" anchor="t">
            <a:spAutoFit/>
          </a:bodyPr>
          <a:lstStyle/>
          <a:p>
            <a:r>
              <a:rPr lang="en-US" altLang="en-US" sz="1600" b="1" dirty="0">
                <a:latin typeface="Arial" panose="020B0604020202020204" pitchFamily="34" charset="0"/>
              </a:rPr>
              <a:t>p7</a:t>
            </a:r>
            <a:endParaRPr lang="en-US" altLang="en-US" sz="1600" b="1" dirty="0">
              <a:latin typeface="Arial" panose="020B0604020202020204" pitchFamily="34" charset="0"/>
              <a:ea typeface="Arial" panose="020B0604020202020204" pitchFamily="34" charset="0"/>
            </a:endParaRPr>
          </a:p>
        </p:txBody>
      </p:sp>
      <p:sp>
        <p:nvSpPr>
          <p:cNvPr id="75813" name="TextBox 61"/>
          <p:cNvSpPr txBox="1"/>
          <p:nvPr/>
        </p:nvSpPr>
        <p:spPr>
          <a:xfrm>
            <a:off x="4567238" y="5867400"/>
            <a:ext cx="423514" cy="338554"/>
          </a:xfrm>
          <a:prstGeom prst="rect">
            <a:avLst/>
          </a:prstGeom>
          <a:noFill/>
          <a:ln w="9525">
            <a:noFill/>
          </a:ln>
        </p:spPr>
        <p:txBody>
          <a:bodyPr wrap="none" anchor="t">
            <a:spAutoFit/>
          </a:bodyPr>
          <a:lstStyle/>
          <a:p>
            <a:r>
              <a:rPr lang="en-US" altLang="en-US" sz="1600" b="1" dirty="0">
                <a:latin typeface="Arial" panose="020B0604020202020204" pitchFamily="34" charset="0"/>
              </a:rPr>
              <a:t>p8</a:t>
            </a:r>
            <a:endParaRPr lang="en-US" altLang="en-US" sz="1600" b="1" dirty="0">
              <a:latin typeface="Arial" panose="020B0604020202020204" pitchFamily="34" charset="0"/>
              <a:ea typeface="Arial" panose="020B0604020202020204" pitchFamily="34" charset="0"/>
            </a:endParaRPr>
          </a:p>
        </p:txBody>
      </p:sp>
      <p:sp>
        <p:nvSpPr>
          <p:cNvPr id="75814" name="TextBox 62"/>
          <p:cNvSpPr txBox="1"/>
          <p:nvPr/>
        </p:nvSpPr>
        <p:spPr>
          <a:xfrm>
            <a:off x="6472238" y="4800600"/>
            <a:ext cx="423514" cy="338554"/>
          </a:xfrm>
          <a:prstGeom prst="rect">
            <a:avLst/>
          </a:prstGeom>
          <a:noFill/>
          <a:ln w="9525">
            <a:noFill/>
          </a:ln>
        </p:spPr>
        <p:txBody>
          <a:bodyPr wrap="none" anchor="t">
            <a:spAutoFit/>
          </a:bodyPr>
          <a:lstStyle/>
          <a:p>
            <a:r>
              <a:rPr lang="en-US" altLang="en-US" sz="1600" b="1" dirty="0">
                <a:latin typeface="Arial" panose="020B0604020202020204" pitchFamily="34" charset="0"/>
              </a:rPr>
              <a:t>p5</a:t>
            </a:r>
            <a:endParaRPr lang="en-US" altLang="en-US" sz="1600" b="1" dirty="0">
              <a:latin typeface="Arial" panose="020B0604020202020204" pitchFamily="34" charset="0"/>
              <a:ea typeface="Arial" panose="020B0604020202020204" pitchFamily="34" charset="0"/>
            </a:endParaRPr>
          </a:p>
        </p:txBody>
      </p:sp>
      <p:sp>
        <p:nvSpPr>
          <p:cNvPr id="75815" name="TextBox 63"/>
          <p:cNvSpPr txBox="1"/>
          <p:nvPr/>
        </p:nvSpPr>
        <p:spPr>
          <a:xfrm>
            <a:off x="7696201" y="4114800"/>
            <a:ext cx="422275" cy="338138"/>
          </a:xfrm>
          <a:prstGeom prst="rect">
            <a:avLst/>
          </a:prstGeom>
          <a:noFill/>
          <a:ln w="9525">
            <a:noFill/>
          </a:ln>
        </p:spPr>
        <p:txBody>
          <a:bodyPr wrap="none" anchor="t">
            <a:spAutoFit/>
          </a:bodyPr>
          <a:lstStyle/>
          <a:p>
            <a:r>
              <a:rPr lang="en-US" altLang="en-US" sz="1600" b="1" dirty="0">
                <a:latin typeface="Arial" panose="020B0604020202020204" pitchFamily="34" charset="0"/>
              </a:rPr>
              <a:t>p6</a:t>
            </a:r>
            <a:endParaRPr lang="en-US" altLang="en-US" sz="1600" b="1" dirty="0">
              <a:latin typeface="Arial" panose="020B0604020202020204" pitchFamily="34" charset="0"/>
              <a:ea typeface="Arial" panose="020B0604020202020204" pitchFamily="34" charset="0"/>
            </a:endParaRPr>
          </a:p>
        </p:txBody>
      </p:sp>
      <p:sp>
        <p:nvSpPr>
          <p:cNvPr id="75816" name="TextBox 64"/>
          <p:cNvSpPr txBox="1"/>
          <p:nvPr/>
        </p:nvSpPr>
        <p:spPr>
          <a:xfrm>
            <a:off x="7920039" y="3624263"/>
            <a:ext cx="537327" cy="338554"/>
          </a:xfrm>
          <a:prstGeom prst="rect">
            <a:avLst/>
          </a:prstGeom>
          <a:noFill/>
          <a:ln w="9525">
            <a:noFill/>
          </a:ln>
        </p:spPr>
        <p:txBody>
          <a:bodyPr wrap="none" anchor="t">
            <a:spAutoFit/>
          </a:bodyPr>
          <a:lstStyle/>
          <a:p>
            <a:r>
              <a:rPr lang="en-US" altLang="en-US" sz="1600" b="1" dirty="0">
                <a:latin typeface="Arial" panose="020B0604020202020204" pitchFamily="34" charset="0"/>
              </a:rPr>
              <a:t>p10</a:t>
            </a:r>
            <a:endParaRPr lang="en-US" altLang="en-US" sz="1600" b="1" dirty="0">
              <a:latin typeface="Arial" panose="020B0604020202020204" pitchFamily="34" charset="0"/>
              <a:ea typeface="Arial" panose="020B0604020202020204" pitchFamily="34" charset="0"/>
            </a:endParaRPr>
          </a:p>
        </p:txBody>
      </p:sp>
      <p:sp>
        <p:nvSpPr>
          <p:cNvPr id="75817" name="TextBox 65"/>
          <p:cNvSpPr txBox="1"/>
          <p:nvPr/>
        </p:nvSpPr>
        <p:spPr>
          <a:xfrm>
            <a:off x="7467601" y="2328864"/>
            <a:ext cx="422275" cy="338137"/>
          </a:xfrm>
          <a:prstGeom prst="rect">
            <a:avLst/>
          </a:prstGeom>
          <a:noFill/>
          <a:ln w="9525">
            <a:noFill/>
          </a:ln>
        </p:spPr>
        <p:txBody>
          <a:bodyPr wrap="none" anchor="t">
            <a:spAutoFit/>
          </a:bodyPr>
          <a:lstStyle/>
          <a:p>
            <a:r>
              <a:rPr lang="en-US" altLang="en-US" sz="1600" b="1" dirty="0">
                <a:latin typeface="Arial" panose="020B0604020202020204" pitchFamily="34" charset="0"/>
              </a:rPr>
              <a:t>p9</a:t>
            </a:r>
            <a:endParaRPr lang="en-US" altLang="en-US" sz="1600" b="1" dirty="0">
              <a:latin typeface="Arial" panose="020B0604020202020204" pitchFamily="34" charset="0"/>
              <a:ea typeface="Arial" panose="020B0604020202020204" pitchFamily="34" charset="0"/>
            </a:endParaRPr>
          </a:p>
        </p:txBody>
      </p:sp>
      <p:sp>
        <p:nvSpPr>
          <p:cNvPr id="75818" name="TextBox 66"/>
          <p:cNvSpPr txBox="1"/>
          <p:nvPr/>
        </p:nvSpPr>
        <p:spPr>
          <a:xfrm>
            <a:off x="4876800" y="2786063"/>
            <a:ext cx="423514" cy="338554"/>
          </a:xfrm>
          <a:prstGeom prst="rect">
            <a:avLst/>
          </a:prstGeom>
          <a:noFill/>
          <a:ln w="9525">
            <a:noFill/>
          </a:ln>
        </p:spPr>
        <p:txBody>
          <a:bodyPr wrap="none" anchor="t">
            <a:spAutoFit/>
          </a:bodyPr>
          <a:lstStyle/>
          <a:p>
            <a:r>
              <a:rPr lang="en-US" altLang="en-US" sz="1600" b="1" dirty="0">
                <a:latin typeface="Arial" panose="020B0604020202020204" pitchFamily="34" charset="0"/>
              </a:rPr>
              <a:t>p3</a:t>
            </a:r>
            <a:endParaRPr lang="en-US" altLang="en-US" sz="1600" b="1" dirty="0">
              <a:latin typeface="Arial" panose="020B0604020202020204" pitchFamily="34" charset="0"/>
              <a:ea typeface="Arial" panose="020B0604020202020204" pitchFamily="34" charset="0"/>
            </a:endParaRPr>
          </a:p>
        </p:txBody>
      </p:sp>
      <p:sp>
        <p:nvSpPr>
          <p:cNvPr id="75819" name="TextBox 67"/>
          <p:cNvSpPr txBox="1"/>
          <p:nvPr/>
        </p:nvSpPr>
        <p:spPr>
          <a:xfrm>
            <a:off x="6019800" y="2286000"/>
            <a:ext cx="423514" cy="338554"/>
          </a:xfrm>
          <a:prstGeom prst="rect">
            <a:avLst/>
          </a:prstGeom>
          <a:noFill/>
          <a:ln w="9525">
            <a:noFill/>
          </a:ln>
        </p:spPr>
        <p:txBody>
          <a:bodyPr wrap="none" anchor="t">
            <a:spAutoFit/>
          </a:bodyPr>
          <a:lstStyle/>
          <a:p>
            <a:r>
              <a:rPr lang="en-US" altLang="en-US" sz="1600" b="1" dirty="0">
                <a:latin typeface="Arial" panose="020B0604020202020204" pitchFamily="34" charset="0"/>
              </a:rPr>
              <a:t>p4</a:t>
            </a:r>
            <a:endParaRPr lang="en-US" altLang="en-US" sz="1600" b="1" dirty="0">
              <a:latin typeface="Arial" panose="020B0604020202020204" pitchFamily="34" charset="0"/>
              <a:ea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a:xfrm>
            <a:off x="1981200" y="274638"/>
            <a:ext cx="8229600" cy="868362"/>
          </a:xfrm>
          <a:ln/>
        </p:spPr>
        <p:txBody>
          <a:bodyPr vert="horz" wrap="square" lIns="91440" tIns="45720" rIns="91440" bIns="45720" rtlCol="0" anchor="ctr">
            <a:normAutofit/>
          </a:bodyPr>
          <a:lstStyle/>
          <a:p>
            <a:r>
              <a:rPr lang="en-US" altLang="en-US" dirty="0"/>
              <a:t>Different cases for Line Clipping</a:t>
            </a:r>
          </a:p>
        </p:txBody>
      </p:sp>
      <p:sp>
        <p:nvSpPr>
          <p:cNvPr id="76802" name="Content Placeholder 2"/>
          <p:cNvSpPr>
            <a:spLocks noGrp="1"/>
          </p:cNvSpPr>
          <p:nvPr>
            <p:ph idx="1"/>
          </p:nvPr>
        </p:nvSpPr>
        <p:spPr>
          <a:xfrm>
            <a:off x="1676400" y="1143000"/>
            <a:ext cx="8991600" cy="5715000"/>
          </a:xfrm>
          <a:ln/>
        </p:spPr>
        <p:txBody>
          <a:bodyPr vert="horz" wrap="square" lIns="91440" tIns="45720" rIns="91440" bIns="45720" rtlCol="0" anchor="t">
            <a:normAutofit/>
          </a:bodyPr>
          <a:lstStyle/>
          <a:p>
            <a:pPr>
              <a:buNone/>
            </a:pPr>
            <a:r>
              <a:rPr lang="en-US" altLang="en-US" dirty="0"/>
              <a:t>1. Both endpoints of the line lie with in the clipping area. This means that the line is included completely in the clipping area, so that the whole line must be drawn.</a:t>
            </a:r>
          </a:p>
          <a:p>
            <a:endParaRPr lang="en-US" altLang="en-US" dirty="0"/>
          </a:p>
          <a:p>
            <a:pPr>
              <a:buNone/>
            </a:pPr>
            <a:endParaRPr lang="en-US" altLang="en-US" dirty="0"/>
          </a:p>
          <a:p>
            <a:endParaRPr lang="en-US" altLang="en-US" dirty="0"/>
          </a:p>
          <a:p>
            <a:endParaRPr lang="en-US" altLang="en-US" dirty="0"/>
          </a:p>
          <a:p>
            <a:endParaRPr lang="en-US" altLang="en-US" dirty="0"/>
          </a:p>
          <a:p>
            <a:pPr>
              <a:buNone/>
            </a:pPr>
            <a:r>
              <a:rPr lang="en-US" altLang="en-US" dirty="0"/>
              <a:t>     </a:t>
            </a:r>
          </a:p>
          <a:p>
            <a:pPr>
              <a:buNone/>
            </a:pPr>
            <a:endParaRPr lang="en-US" altLang="en-US" dirty="0"/>
          </a:p>
        </p:txBody>
      </p:sp>
      <p:sp>
        <p:nvSpPr>
          <p:cNvPr id="76825" name="Slide Number Placeholder 26"/>
          <p:cNvSpPr>
            <a:spLocks noGrp="1"/>
          </p:cNvSpPr>
          <p:nvPr>
            <p:ph type="sldNum" sz="quarter" idx="12"/>
          </p:nvPr>
        </p:nvSpPr>
        <p:spPr>
          <a:ln/>
        </p:spPr>
        <p:txBody>
          <a:bodyPr vert="horz" wrap="square" lIns="91440" tIns="45720" rIns="91440" bIns="45720"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SimSun"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stStyle>
          <a:p>
            <a:pPr lvl="0" algn="r"/>
            <a:fld id="{9A0DB2DC-4C9A-4742-B13C-FB6460FD3503}" type="slidenum">
              <a:rPr lang="en-US" altLang="en-US" sz="1200" dirty="0">
                <a:solidFill>
                  <a:srgbClr val="898989"/>
                </a:solidFill>
              </a:rPr>
              <a:t>21</a:t>
            </a:fld>
            <a:endParaRPr lang="en-US" altLang="en-US" sz="1200" dirty="0">
              <a:solidFill>
                <a:srgbClr val="898989"/>
              </a:solidFill>
              <a:ea typeface="Arial" panose="020B0604020202020204" pitchFamily="34" charset="0"/>
            </a:endParaRPr>
          </a:p>
        </p:txBody>
      </p:sp>
      <p:sp>
        <p:nvSpPr>
          <p:cNvPr id="4" name="Rectangle 3"/>
          <p:cNvSpPr/>
          <p:nvPr/>
        </p:nvSpPr>
        <p:spPr>
          <a:xfrm>
            <a:off x="2514600" y="3200400"/>
            <a:ext cx="2590800" cy="1981200"/>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defTabSz="914400" fontAlgn="base">
              <a:spcBef>
                <a:spcPct val="0"/>
              </a:spcBef>
              <a:spcAft>
                <a:spcPct val="0"/>
              </a:spcAft>
              <a:defRPr/>
            </a:pPr>
            <a:r>
              <a:rPr lang="en-US" dirty="0"/>
              <a:t>                                                       </a:t>
            </a:r>
          </a:p>
        </p:txBody>
      </p:sp>
      <p:sp>
        <p:nvSpPr>
          <p:cNvPr id="5" name="Rectangle 4"/>
          <p:cNvSpPr/>
          <p:nvPr/>
        </p:nvSpPr>
        <p:spPr>
          <a:xfrm>
            <a:off x="7391400" y="3200400"/>
            <a:ext cx="1981200" cy="198120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defTabSz="914400" fontAlgn="base">
              <a:spcBef>
                <a:spcPct val="0"/>
              </a:spcBef>
              <a:spcAft>
                <a:spcPct val="0"/>
              </a:spcAft>
              <a:defRPr/>
            </a:pPr>
            <a:endParaRPr lang="en-US" dirty="0"/>
          </a:p>
        </p:txBody>
      </p:sp>
      <p:cxnSp>
        <p:nvCxnSpPr>
          <p:cNvPr id="7" name="Straight Connector 6"/>
          <p:cNvCxnSpPr/>
          <p:nvPr/>
        </p:nvCxnSpPr>
        <p:spPr>
          <a:xfrm rot="5400000">
            <a:off x="1981200" y="5715001"/>
            <a:ext cx="1066800" cy="3175"/>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4571206" y="5714206"/>
            <a:ext cx="10668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4572794" y="2666206"/>
            <a:ext cx="10668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1981994" y="2666206"/>
            <a:ext cx="10668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1524000" y="3198813"/>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5029200" y="3200400"/>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5105400" y="5180013"/>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1524000" y="5181600"/>
            <a:ext cx="9906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flipH="1" flipV="1">
            <a:off x="2628900" y="3771900"/>
            <a:ext cx="990600" cy="914400"/>
          </a:xfrm>
          <a:prstGeom prst="line">
            <a:avLst/>
          </a:prstGeom>
          <a:ln w="38100"/>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rot="5400000" flipH="1" flipV="1">
            <a:off x="1524000" y="4800600"/>
            <a:ext cx="137160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6815" name="TextBox 22"/>
          <p:cNvSpPr txBox="1"/>
          <p:nvPr/>
        </p:nvSpPr>
        <p:spPr>
          <a:xfrm>
            <a:off x="1524000" y="5638800"/>
            <a:ext cx="1092200" cy="584200"/>
          </a:xfrm>
          <a:prstGeom prst="rect">
            <a:avLst/>
          </a:prstGeom>
          <a:noFill/>
          <a:ln w="9525">
            <a:noFill/>
          </a:ln>
        </p:spPr>
        <p:txBody>
          <a:bodyPr wrap="none" anchor="t">
            <a:spAutoFit/>
          </a:bodyPr>
          <a:lstStyle/>
          <a:p>
            <a:r>
              <a:rPr lang="en-US" altLang="en-US" sz="1600" b="1" dirty="0">
                <a:latin typeface="Arial" panose="020B0604020202020204" pitchFamily="34" charset="0"/>
              </a:rPr>
              <a:t>Clip </a:t>
            </a:r>
          </a:p>
          <a:p>
            <a:r>
              <a:rPr lang="en-US" altLang="en-US" sz="1600" b="1" dirty="0">
                <a:latin typeface="Arial" panose="020B0604020202020204" pitchFamily="34" charset="0"/>
              </a:rPr>
              <a:t>rectangle</a:t>
            </a:r>
            <a:endParaRPr lang="en-US" altLang="en-US" sz="1600" b="1" dirty="0">
              <a:latin typeface="Arial" panose="020B0604020202020204" pitchFamily="34" charset="0"/>
              <a:ea typeface="Arial" panose="020B0604020202020204" pitchFamily="34" charset="0"/>
            </a:endParaRPr>
          </a:p>
        </p:txBody>
      </p:sp>
      <p:sp>
        <p:nvSpPr>
          <p:cNvPr id="24" name="Oval 23"/>
          <p:cNvSpPr/>
          <p:nvPr/>
        </p:nvSpPr>
        <p:spPr>
          <a:xfrm>
            <a:off x="2667000" y="46482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25" name="Oval 24"/>
          <p:cNvSpPr/>
          <p:nvPr/>
        </p:nvSpPr>
        <p:spPr>
          <a:xfrm flipV="1">
            <a:off x="3505200" y="37338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6818" name="TextBox 25"/>
          <p:cNvSpPr txBox="1"/>
          <p:nvPr/>
        </p:nvSpPr>
        <p:spPr>
          <a:xfrm>
            <a:off x="3184525" y="3624263"/>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B</a:t>
            </a:r>
            <a:endParaRPr lang="en-US" altLang="en-US" sz="1600" b="1" dirty="0">
              <a:latin typeface="Arial" panose="020B0604020202020204" pitchFamily="34" charset="0"/>
              <a:ea typeface="Arial" panose="020B0604020202020204" pitchFamily="34" charset="0"/>
            </a:endParaRPr>
          </a:p>
        </p:txBody>
      </p:sp>
      <p:sp>
        <p:nvSpPr>
          <p:cNvPr id="76819" name="TextBox 28"/>
          <p:cNvSpPr txBox="1"/>
          <p:nvPr/>
        </p:nvSpPr>
        <p:spPr>
          <a:xfrm>
            <a:off x="2590800" y="4648200"/>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A</a:t>
            </a:r>
            <a:endParaRPr lang="en-US" altLang="en-US" sz="1600" b="1" dirty="0">
              <a:latin typeface="Arial" panose="020B0604020202020204" pitchFamily="34" charset="0"/>
              <a:ea typeface="Arial" panose="020B0604020202020204" pitchFamily="34" charset="0"/>
            </a:endParaRPr>
          </a:p>
        </p:txBody>
      </p:sp>
      <p:cxnSp>
        <p:nvCxnSpPr>
          <p:cNvPr id="30" name="Straight Connector 29"/>
          <p:cNvCxnSpPr/>
          <p:nvPr/>
        </p:nvCxnSpPr>
        <p:spPr>
          <a:xfrm rot="5400000" flipH="1" flipV="1">
            <a:off x="7505700" y="3576638"/>
            <a:ext cx="990600" cy="914400"/>
          </a:xfrm>
          <a:prstGeom prst="line">
            <a:avLst/>
          </a:prstGeom>
          <a:ln w="38100"/>
        </p:spPr>
        <p:style>
          <a:lnRef idx="1">
            <a:schemeClr val="dk1"/>
          </a:lnRef>
          <a:fillRef idx="0">
            <a:schemeClr val="dk1"/>
          </a:fillRef>
          <a:effectRef idx="0">
            <a:schemeClr val="dk1"/>
          </a:effectRef>
          <a:fontRef idx="minor">
            <a:schemeClr val="tx1"/>
          </a:fontRef>
        </p:style>
      </p:cxnSp>
      <p:sp>
        <p:nvSpPr>
          <p:cNvPr id="76821" name="TextBox 30"/>
          <p:cNvSpPr txBox="1"/>
          <p:nvPr/>
        </p:nvSpPr>
        <p:spPr>
          <a:xfrm>
            <a:off x="8061325" y="3429000"/>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B</a:t>
            </a:r>
            <a:endParaRPr lang="en-US" altLang="en-US" sz="1600" b="1" dirty="0">
              <a:latin typeface="Arial" panose="020B0604020202020204" pitchFamily="34" charset="0"/>
              <a:ea typeface="Arial" panose="020B0604020202020204" pitchFamily="34" charset="0"/>
            </a:endParaRPr>
          </a:p>
        </p:txBody>
      </p:sp>
      <p:sp>
        <p:nvSpPr>
          <p:cNvPr id="76822" name="TextBox 31"/>
          <p:cNvSpPr txBox="1"/>
          <p:nvPr/>
        </p:nvSpPr>
        <p:spPr>
          <a:xfrm>
            <a:off x="7543800" y="4376738"/>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A</a:t>
            </a:r>
            <a:endParaRPr lang="en-US" altLang="en-US" sz="1600" b="1" dirty="0">
              <a:latin typeface="Arial" panose="020B0604020202020204" pitchFamily="34" charset="0"/>
              <a:ea typeface="Arial" panose="020B0604020202020204" pitchFamily="34" charset="0"/>
            </a:endParaRPr>
          </a:p>
        </p:txBody>
      </p:sp>
      <p:sp>
        <p:nvSpPr>
          <p:cNvPr id="33" name="Oval 32"/>
          <p:cNvSpPr/>
          <p:nvPr/>
        </p:nvSpPr>
        <p:spPr>
          <a:xfrm>
            <a:off x="7467600" y="44958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34" name="Oval 33"/>
          <p:cNvSpPr/>
          <p:nvPr/>
        </p:nvSpPr>
        <p:spPr>
          <a:xfrm>
            <a:off x="8458200" y="35052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371600"/>
            <a:ext cx="8229600" cy="1143000"/>
          </a:xfrm>
        </p:spPr>
        <p:txBody>
          <a:bodyPr vert="horz" wrap="square" lIns="91440" tIns="45720" rIns="91440" bIns="45720" numCol="1" rtlCol="0" anchor="ctr" anchorCtr="0" compatLnSpc="1">
            <a:noAutofit/>
          </a:bodyPr>
          <a:lstStyle/>
          <a:p>
            <a:pPr marL="457200" indent="-457200" eaLnBrk="0" fontAlgn="base" hangingPunct="0">
              <a:lnSpc>
                <a:spcPct val="100000"/>
              </a:lnSpc>
              <a:spcAft>
                <a:spcPct val="0"/>
              </a:spcAft>
              <a:defRPr/>
            </a:pPr>
            <a:r>
              <a:rPr lang="en-US" sz="2000" cap="none" dirty="0"/>
              <a:t> 2.  </a:t>
            </a:r>
            <a:r>
              <a:rPr lang="en-US" sz="2000" cap="none" dirty="0">
                <a:latin typeface="+mn-lt"/>
                <a:ea typeface="+mn-ea"/>
                <a:cs typeface="+mn-cs"/>
              </a:rPr>
              <a:t>One end point of the line lies with in the  other outside the clipping area. It is necessary to determine the intersection point of the line with the bounding rectangle of the clipping area. Only a part of the line should be drawn.</a:t>
            </a:r>
            <a:br>
              <a:rPr lang="en-US" sz="2000" cap="none" dirty="0">
                <a:latin typeface="+mn-lt"/>
                <a:ea typeface="+mn-ea"/>
                <a:cs typeface="+mn-cs"/>
              </a:rPr>
            </a:br>
            <a:br>
              <a:rPr lang="en-US" sz="2000" cap="none" dirty="0"/>
            </a:br>
            <a:endParaRPr lang="en-US" sz="2000" cap="none" dirty="0"/>
          </a:p>
        </p:txBody>
      </p:sp>
      <p:sp>
        <p:nvSpPr>
          <p:cNvPr id="77861" name="Slide Number Placeholder 37"/>
          <p:cNvSpPr>
            <a:spLocks noGrp="1"/>
          </p:cNvSpPr>
          <p:nvPr>
            <p:ph type="sldNum" sz="quarter" idx="12"/>
          </p:nvPr>
        </p:nvSpPr>
        <p:spPr>
          <a:ln/>
        </p:spPr>
        <p:txBody>
          <a:bodyPr vert="horz" wrap="square" lIns="91440" tIns="45720" rIns="91440" bIns="45720"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SimSun"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stStyle>
          <a:p>
            <a:pPr lvl="0" algn="r"/>
            <a:fld id="{9A0DB2DC-4C9A-4742-B13C-FB6460FD3503}" type="slidenum">
              <a:rPr lang="en-US" altLang="en-US" sz="1200" dirty="0">
                <a:solidFill>
                  <a:srgbClr val="898989"/>
                </a:solidFill>
              </a:rPr>
              <a:t>22</a:t>
            </a:fld>
            <a:endParaRPr lang="en-US" altLang="en-US" sz="1200" dirty="0">
              <a:solidFill>
                <a:srgbClr val="898989"/>
              </a:solidFill>
              <a:ea typeface="Arial" panose="020B0604020202020204" pitchFamily="34" charset="0"/>
            </a:endParaRPr>
          </a:p>
        </p:txBody>
      </p:sp>
      <p:sp>
        <p:nvSpPr>
          <p:cNvPr id="4" name="Rectangle 3"/>
          <p:cNvSpPr/>
          <p:nvPr/>
        </p:nvSpPr>
        <p:spPr>
          <a:xfrm>
            <a:off x="2514600" y="3200400"/>
            <a:ext cx="2590800" cy="19812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defTabSz="914400" fontAlgn="base">
              <a:spcBef>
                <a:spcPct val="0"/>
              </a:spcBef>
              <a:spcAft>
                <a:spcPct val="0"/>
              </a:spcAft>
              <a:defRPr/>
            </a:pPr>
            <a:r>
              <a:rPr lang="en-US" dirty="0"/>
              <a:t>                                                       </a:t>
            </a:r>
          </a:p>
        </p:txBody>
      </p:sp>
      <p:cxnSp>
        <p:nvCxnSpPr>
          <p:cNvPr id="5" name="Straight Connector 4"/>
          <p:cNvCxnSpPr/>
          <p:nvPr/>
        </p:nvCxnSpPr>
        <p:spPr>
          <a:xfrm rot="5400000">
            <a:off x="1981200" y="5715001"/>
            <a:ext cx="1066800" cy="3175"/>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4571206" y="5714206"/>
            <a:ext cx="10668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4572794" y="2666206"/>
            <a:ext cx="10668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1981994" y="2666206"/>
            <a:ext cx="10668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524000" y="3198813"/>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5029200" y="3200400"/>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5105400" y="5180013"/>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1524000" y="5181600"/>
            <a:ext cx="9906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flipH="1" flipV="1">
            <a:off x="2628900" y="3771900"/>
            <a:ext cx="990600" cy="914400"/>
          </a:xfrm>
          <a:prstGeom prst="line">
            <a:avLst/>
          </a:prstGeom>
          <a:ln w="38100"/>
        </p:spPr>
        <p:style>
          <a:lnRef idx="1">
            <a:schemeClr val="dk1"/>
          </a:lnRef>
          <a:fillRef idx="0">
            <a:schemeClr val="dk1"/>
          </a:fillRef>
          <a:effectRef idx="0">
            <a:schemeClr val="dk1"/>
          </a:effectRef>
          <a:fontRef idx="minor">
            <a:schemeClr val="tx1"/>
          </a:fontRef>
        </p:style>
      </p:cxnSp>
      <p:cxnSp>
        <p:nvCxnSpPr>
          <p:cNvPr id="14" name="Straight Arrow Connector 13"/>
          <p:cNvCxnSpPr/>
          <p:nvPr/>
        </p:nvCxnSpPr>
        <p:spPr>
          <a:xfrm rot="5400000" flipH="1" flipV="1">
            <a:off x="1524000" y="4800600"/>
            <a:ext cx="137160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7837" name="TextBox 14"/>
          <p:cNvSpPr txBox="1"/>
          <p:nvPr/>
        </p:nvSpPr>
        <p:spPr>
          <a:xfrm>
            <a:off x="1524000" y="5638800"/>
            <a:ext cx="1092200" cy="584200"/>
          </a:xfrm>
          <a:prstGeom prst="rect">
            <a:avLst/>
          </a:prstGeom>
          <a:noFill/>
          <a:ln w="9525">
            <a:noFill/>
          </a:ln>
        </p:spPr>
        <p:txBody>
          <a:bodyPr wrap="none" anchor="t">
            <a:spAutoFit/>
          </a:bodyPr>
          <a:lstStyle/>
          <a:p>
            <a:r>
              <a:rPr lang="en-US" altLang="en-US" sz="1600" b="1" dirty="0">
                <a:latin typeface="Arial" panose="020B0604020202020204" pitchFamily="34" charset="0"/>
              </a:rPr>
              <a:t>Clip </a:t>
            </a:r>
          </a:p>
          <a:p>
            <a:r>
              <a:rPr lang="en-US" altLang="en-US" sz="1600" b="1" dirty="0">
                <a:latin typeface="Arial" panose="020B0604020202020204" pitchFamily="34" charset="0"/>
              </a:rPr>
              <a:t>rectangle</a:t>
            </a:r>
            <a:endParaRPr lang="en-US" altLang="en-US" sz="1600" b="1" dirty="0">
              <a:latin typeface="Arial" panose="020B0604020202020204" pitchFamily="34" charset="0"/>
              <a:ea typeface="Arial" panose="020B0604020202020204" pitchFamily="34" charset="0"/>
            </a:endParaRPr>
          </a:p>
        </p:txBody>
      </p:sp>
      <p:sp>
        <p:nvSpPr>
          <p:cNvPr id="16" name="Oval 15"/>
          <p:cNvSpPr/>
          <p:nvPr/>
        </p:nvSpPr>
        <p:spPr>
          <a:xfrm>
            <a:off x="2667000" y="46482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17" name="Oval 16"/>
          <p:cNvSpPr/>
          <p:nvPr/>
        </p:nvSpPr>
        <p:spPr>
          <a:xfrm flipV="1">
            <a:off x="3505200" y="37338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7840" name="TextBox 17"/>
          <p:cNvSpPr txBox="1"/>
          <p:nvPr/>
        </p:nvSpPr>
        <p:spPr>
          <a:xfrm>
            <a:off x="3184525" y="3624263"/>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B</a:t>
            </a:r>
            <a:endParaRPr lang="en-US" altLang="en-US" sz="1600" b="1" dirty="0">
              <a:latin typeface="Arial" panose="020B0604020202020204" pitchFamily="34" charset="0"/>
              <a:ea typeface="Arial" panose="020B0604020202020204" pitchFamily="34" charset="0"/>
            </a:endParaRPr>
          </a:p>
        </p:txBody>
      </p:sp>
      <p:sp>
        <p:nvSpPr>
          <p:cNvPr id="77841" name="TextBox 18"/>
          <p:cNvSpPr txBox="1"/>
          <p:nvPr/>
        </p:nvSpPr>
        <p:spPr>
          <a:xfrm>
            <a:off x="2590800" y="4648200"/>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A</a:t>
            </a:r>
            <a:endParaRPr lang="en-US" altLang="en-US" sz="1600" b="1" dirty="0">
              <a:latin typeface="Arial" panose="020B0604020202020204" pitchFamily="34" charset="0"/>
              <a:ea typeface="Arial" panose="020B0604020202020204" pitchFamily="34" charset="0"/>
            </a:endParaRPr>
          </a:p>
        </p:txBody>
      </p:sp>
      <p:cxnSp>
        <p:nvCxnSpPr>
          <p:cNvPr id="21" name="Straight Connector 20"/>
          <p:cNvCxnSpPr/>
          <p:nvPr/>
        </p:nvCxnSpPr>
        <p:spPr>
          <a:xfrm rot="5400000" flipH="1" flipV="1">
            <a:off x="3390900" y="2628900"/>
            <a:ext cx="1905000" cy="762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3886200" y="3886200"/>
            <a:ext cx="1524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23" name="Oval 22"/>
          <p:cNvSpPr/>
          <p:nvPr/>
        </p:nvSpPr>
        <p:spPr>
          <a:xfrm flipH="1">
            <a:off x="4648200" y="2057400"/>
            <a:ext cx="1524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24" name="Oval 23"/>
          <p:cNvSpPr/>
          <p:nvPr/>
        </p:nvSpPr>
        <p:spPr>
          <a:xfrm>
            <a:off x="4191000" y="3200400"/>
            <a:ext cx="1524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7846" name="TextBox 25"/>
          <p:cNvSpPr txBox="1"/>
          <p:nvPr/>
        </p:nvSpPr>
        <p:spPr>
          <a:xfrm>
            <a:off x="3733800" y="3886200"/>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C</a:t>
            </a:r>
            <a:endParaRPr lang="en-US" altLang="en-US" sz="1600" b="1" dirty="0">
              <a:latin typeface="Arial" panose="020B0604020202020204" pitchFamily="34" charset="0"/>
              <a:ea typeface="Arial" panose="020B0604020202020204" pitchFamily="34" charset="0"/>
            </a:endParaRPr>
          </a:p>
        </p:txBody>
      </p:sp>
      <p:sp>
        <p:nvSpPr>
          <p:cNvPr id="77847" name="TextBox 26"/>
          <p:cNvSpPr txBox="1"/>
          <p:nvPr/>
        </p:nvSpPr>
        <p:spPr>
          <a:xfrm>
            <a:off x="4648200" y="1828800"/>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D</a:t>
            </a:r>
            <a:endParaRPr lang="en-US" altLang="en-US" sz="1600" b="1" dirty="0">
              <a:latin typeface="Arial" panose="020B0604020202020204" pitchFamily="34" charset="0"/>
              <a:ea typeface="Arial" panose="020B0604020202020204" pitchFamily="34" charset="0"/>
            </a:endParaRPr>
          </a:p>
        </p:txBody>
      </p:sp>
      <p:sp>
        <p:nvSpPr>
          <p:cNvPr id="77848" name="TextBox 28"/>
          <p:cNvSpPr txBox="1"/>
          <p:nvPr/>
        </p:nvSpPr>
        <p:spPr>
          <a:xfrm>
            <a:off x="3938588" y="2938463"/>
            <a:ext cx="404812" cy="584200"/>
          </a:xfrm>
          <a:prstGeom prst="rect">
            <a:avLst/>
          </a:prstGeom>
          <a:noFill/>
          <a:ln w="9525">
            <a:noFill/>
          </a:ln>
        </p:spPr>
        <p:txBody>
          <a:bodyPr wrap="none" anchor="t">
            <a:spAutoFit/>
          </a:bodyPr>
          <a:lstStyle/>
          <a:p>
            <a:r>
              <a:rPr lang="en-US" altLang="en-US" sz="1600" b="1" dirty="0">
                <a:latin typeface="Arial" panose="020B0604020202020204" pitchFamily="34" charset="0"/>
              </a:rPr>
              <a:t>D</a:t>
            </a:r>
            <a:r>
              <a:rPr lang="en-US" altLang="en-US" sz="1600" b="1" dirty="0">
                <a:latin typeface="Arial Black" panose="020B0A04020102020204" pitchFamily="34" charset="0"/>
              </a:rPr>
              <a:t>’</a:t>
            </a:r>
          </a:p>
          <a:p>
            <a:endParaRPr lang="en-US" altLang="en-US" sz="1600" b="1" dirty="0">
              <a:latin typeface="Arial" panose="020B0604020202020204" pitchFamily="34" charset="0"/>
              <a:ea typeface="Arial" panose="020B0604020202020204" pitchFamily="34" charset="0"/>
            </a:endParaRPr>
          </a:p>
        </p:txBody>
      </p:sp>
      <p:sp>
        <p:nvSpPr>
          <p:cNvPr id="30" name="Rectangle 29"/>
          <p:cNvSpPr/>
          <p:nvPr/>
        </p:nvSpPr>
        <p:spPr>
          <a:xfrm>
            <a:off x="7391400" y="3276600"/>
            <a:ext cx="1981200" cy="1981200"/>
          </a:xfrm>
          <a:prstGeom prst="rect">
            <a:avLst/>
          </a:prstGeom>
          <a:noFill/>
        </p:spPr>
        <p:style>
          <a:lnRef idx="2">
            <a:schemeClr val="dk1"/>
          </a:lnRef>
          <a:fillRef idx="1">
            <a:schemeClr val="lt1"/>
          </a:fillRef>
          <a:effectRef idx="0">
            <a:schemeClr val="dk1"/>
          </a:effectRef>
          <a:fontRef idx="minor">
            <a:schemeClr val="dk1"/>
          </a:fontRef>
        </p:style>
        <p:txBody>
          <a:bodyPr anchor="ctr"/>
          <a:lstStyle/>
          <a:p>
            <a:pPr algn="ctr" defTabSz="914400" fontAlgn="base">
              <a:spcBef>
                <a:spcPct val="0"/>
              </a:spcBef>
              <a:spcAft>
                <a:spcPct val="0"/>
              </a:spcAft>
              <a:defRPr/>
            </a:pPr>
            <a:endParaRPr lang="en-US" dirty="0"/>
          </a:p>
        </p:txBody>
      </p:sp>
      <p:cxnSp>
        <p:nvCxnSpPr>
          <p:cNvPr id="31" name="Straight Connector 30"/>
          <p:cNvCxnSpPr/>
          <p:nvPr/>
        </p:nvCxnSpPr>
        <p:spPr>
          <a:xfrm rot="5400000" flipH="1" flipV="1">
            <a:off x="7408070" y="3945731"/>
            <a:ext cx="652463" cy="533400"/>
          </a:xfrm>
          <a:prstGeom prst="line">
            <a:avLst/>
          </a:prstGeom>
          <a:ln w="38100"/>
        </p:spPr>
        <p:style>
          <a:lnRef idx="1">
            <a:schemeClr val="dk1"/>
          </a:lnRef>
          <a:fillRef idx="0">
            <a:schemeClr val="dk1"/>
          </a:fillRef>
          <a:effectRef idx="0">
            <a:schemeClr val="dk1"/>
          </a:effectRef>
          <a:fontRef idx="minor">
            <a:schemeClr val="tx1"/>
          </a:fontRef>
        </p:style>
      </p:cxnSp>
      <p:sp>
        <p:nvSpPr>
          <p:cNvPr id="77851" name="TextBox 31"/>
          <p:cNvSpPr txBox="1"/>
          <p:nvPr/>
        </p:nvSpPr>
        <p:spPr>
          <a:xfrm>
            <a:off x="7848600" y="3581400"/>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B</a:t>
            </a:r>
            <a:endParaRPr lang="en-US" altLang="en-US" sz="1600" b="1" dirty="0">
              <a:latin typeface="Arial" panose="020B0604020202020204" pitchFamily="34" charset="0"/>
              <a:ea typeface="Arial" panose="020B0604020202020204" pitchFamily="34" charset="0"/>
            </a:endParaRPr>
          </a:p>
        </p:txBody>
      </p:sp>
      <p:sp>
        <p:nvSpPr>
          <p:cNvPr id="77852" name="TextBox 32"/>
          <p:cNvSpPr txBox="1"/>
          <p:nvPr/>
        </p:nvSpPr>
        <p:spPr>
          <a:xfrm>
            <a:off x="7543800" y="4376738"/>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A</a:t>
            </a:r>
            <a:endParaRPr lang="en-US" altLang="en-US" sz="1600" b="1" dirty="0">
              <a:latin typeface="Arial" panose="020B0604020202020204" pitchFamily="34" charset="0"/>
              <a:ea typeface="Arial" panose="020B0604020202020204" pitchFamily="34" charset="0"/>
            </a:endParaRPr>
          </a:p>
        </p:txBody>
      </p:sp>
      <p:sp>
        <p:nvSpPr>
          <p:cNvPr id="34" name="Oval 33"/>
          <p:cNvSpPr/>
          <p:nvPr/>
        </p:nvSpPr>
        <p:spPr>
          <a:xfrm>
            <a:off x="7467600" y="44958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35" name="Oval 34"/>
          <p:cNvSpPr/>
          <p:nvPr/>
        </p:nvSpPr>
        <p:spPr>
          <a:xfrm>
            <a:off x="7924800" y="38862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cxnSp>
        <p:nvCxnSpPr>
          <p:cNvPr id="39" name="Straight Connector 38"/>
          <p:cNvCxnSpPr/>
          <p:nvPr/>
        </p:nvCxnSpPr>
        <p:spPr>
          <a:xfrm rot="5400000" flipH="1" flipV="1">
            <a:off x="8305800" y="3352800"/>
            <a:ext cx="53340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8458200" y="36576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42" name="Oval 41"/>
          <p:cNvSpPr/>
          <p:nvPr/>
        </p:nvSpPr>
        <p:spPr>
          <a:xfrm>
            <a:off x="8610600" y="32004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7858" name="TextBox 42"/>
          <p:cNvSpPr txBox="1"/>
          <p:nvPr/>
        </p:nvSpPr>
        <p:spPr>
          <a:xfrm>
            <a:off x="3733800" y="3886200"/>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C</a:t>
            </a:r>
            <a:endParaRPr lang="en-US" altLang="en-US" sz="1600" b="1" dirty="0">
              <a:latin typeface="Arial" panose="020B0604020202020204" pitchFamily="34" charset="0"/>
              <a:ea typeface="Arial" panose="020B0604020202020204" pitchFamily="34" charset="0"/>
            </a:endParaRPr>
          </a:p>
        </p:txBody>
      </p:sp>
      <p:sp>
        <p:nvSpPr>
          <p:cNvPr id="77859" name="TextBox 43"/>
          <p:cNvSpPr txBox="1"/>
          <p:nvPr/>
        </p:nvSpPr>
        <p:spPr>
          <a:xfrm>
            <a:off x="8293100" y="3624263"/>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C</a:t>
            </a:r>
            <a:endParaRPr lang="en-US" altLang="en-US" sz="1600" b="1" dirty="0">
              <a:latin typeface="Arial" panose="020B0604020202020204" pitchFamily="34" charset="0"/>
              <a:ea typeface="Arial" panose="020B0604020202020204" pitchFamily="34" charset="0"/>
            </a:endParaRPr>
          </a:p>
        </p:txBody>
      </p:sp>
      <p:sp>
        <p:nvSpPr>
          <p:cNvPr id="77860" name="TextBox 44"/>
          <p:cNvSpPr txBox="1"/>
          <p:nvPr/>
        </p:nvSpPr>
        <p:spPr>
          <a:xfrm>
            <a:off x="8610601" y="2895600"/>
            <a:ext cx="404813" cy="584200"/>
          </a:xfrm>
          <a:prstGeom prst="rect">
            <a:avLst/>
          </a:prstGeom>
          <a:noFill/>
          <a:ln w="9525">
            <a:noFill/>
          </a:ln>
        </p:spPr>
        <p:txBody>
          <a:bodyPr wrap="none" anchor="t">
            <a:spAutoFit/>
          </a:bodyPr>
          <a:lstStyle/>
          <a:p>
            <a:r>
              <a:rPr lang="en-US" altLang="en-US" sz="1600" b="1" dirty="0">
                <a:latin typeface="Arial" panose="020B0604020202020204" pitchFamily="34" charset="0"/>
              </a:rPr>
              <a:t>D</a:t>
            </a:r>
            <a:r>
              <a:rPr lang="en-US" altLang="en-US" sz="1600" b="1" dirty="0">
                <a:latin typeface="Arial Black" panose="020B0A04020102020204" pitchFamily="34" charset="0"/>
              </a:rPr>
              <a:t>’</a:t>
            </a:r>
          </a:p>
          <a:p>
            <a:endParaRPr lang="en-US" altLang="en-US" sz="1600" b="1" dirty="0">
              <a:latin typeface="Arial" panose="020B0604020202020204" pitchFamily="34" charset="0"/>
              <a:ea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ontent Placeholder 2"/>
          <p:cNvSpPr>
            <a:spLocks noGrp="1"/>
          </p:cNvSpPr>
          <p:nvPr>
            <p:ph idx="1"/>
          </p:nvPr>
        </p:nvSpPr>
        <p:spPr>
          <a:xfrm>
            <a:off x="304952" y="151984"/>
            <a:ext cx="11499546" cy="6629816"/>
          </a:xfrm>
          <a:ln/>
        </p:spPr>
        <p:txBody>
          <a:bodyPr vert="horz" wrap="square" lIns="91440" tIns="45720" rIns="91440" bIns="45720" rtlCol="0" anchor="t">
            <a:normAutofit/>
          </a:bodyPr>
          <a:lstStyle/>
          <a:p>
            <a:pPr>
              <a:buNone/>
            </a:pPr>
            <a:r>
              <a:rPr lang="en-US" altLang="en-US" sz="1800" dirty="0"/>
              <a:t>3. </a:t>
            </a:r>
            <a:r>
              <a:rPr lang="en-US" altLang="en-US" sz="2400" dirty="0"/>
              <a:t>Both end points are located outside the clipping area and the line do not intersect the clipping area. In the case , the line lies completely outside the clipping area and can be neglected for the scene.</a:t>
            </a:r>
          </a:p>
          <a:p>
            <a:pPr>
              <a:buNone/>
            </a:pPr>
            <a:r>
              <a:rPr lang="en-US" altLang="en-US" sz="2400" dirty="0"/>
              <a:t>4. Both endpoints are located outside the clipping area  and the line intersect the clipping area. The two intersection points of the line with the clipping are must be determined. Only the part of the line between these two intersection points should be  drawn.</a:t>
            </a:r>
          </a:p>
          <a:p>
            <a:pPr>
              <a:buNone/>
            </a:pPr>
            <a:endParaRPr lang="en-US" altLang="en-US" dirty="0"/>
          </a:p>
          <a:p>
            <a:pPr>
              <a:buNone/>
            </a:pPr>
            <a:endParaRPr lang="en-US" altLang="en-US" dirty="0"/>
          </a:p>
          <a:p>
            <a:pPr>
              <a:buNone/>
            </a:pPr>
            <a:endParaRPr lang="en-US" altLang="en-US" dirty="0"/>
          </a:p>
        </p:txBody>
      </p:sp>
      <p:sp>
        <p:nvSpPr>
          <p:cNvPr id="78913" name="Slide Number Placeholder 66"/>
          <p:cNvSpPr>
            <a:spLocks noGrp="1"/>
          </p:cNvSpPr>
          <p:nvPr>
            <p:ph type="sldNum" sz="quarter" idx="12"/>
          </p:nvPr>
        </p:nvSpPr>
        <p:spPr>
          <a:ln/>
        </p:spPr>
        <p:txBody>
          <a:bodyPr vert="horz" wrap="square" lIns="91440" tIns="45720" rIns="91440" bIns="45720"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SimSun"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stStyle>
          <a:p>
            <a:pPr lvl="0" algn="r"/>
            <a:fld id="{9A0DB2DC-4C9A-4742-B13C-FB6460FD3503}" type="slidenum">
              <a:rPr lang="en-US" altLang="en-US" sz="1200" dirty="0">
                <a:solidFill>
                  <a:srgbClr val="898989"/>
                </a:solidFill>
              </a:rPr>
              <a:t>23</a:t>
            </a:fld>
            <a:endParaRPr lang="en-US" altLang="en-US" sz="1200" dirty="0">
              <a:solidFill>
                <a:srgbClr val="898989"/>
              </a:solidFill>
              <a:ea typeface="Arial" panose="020B0604020202020204" pitchFamily="34" charset="0"/>
            </a:endParaRPr>
          </a:p>
        </p:txBody>
      </p:sp>
      <p:sp>
        <p:nvSpPr>
          <p:cNvPr id="4" name="Rectangle 3"/>
          <p:cNvSpPr/>
          <p:nvPr/>
        </p:nvSpPr>
        <p:spPr>
          <a:xfrm>
            <a:off x="8001000" y="4191000"/>
            <a:ext cx="1981200" cy="1981200"/>
          </a:xfrm>
          <a:prstGeom prst="rect">
            <a:avLst/>
          </a:prstGeom>
          <a:noFill/>
        </p:spPr>
        <p:style>
          <a:lnRef idx="2">
            <a:schemeClr val="dk1"/>
          </a:lnRef>
          <a:fillRef idx="1">
            <a:schemeClr val="lt1"/>
          </a:fillRef>
          <a:effectRef idx="0">
            <a:schemeClr val="dk1"/>
          </a:effectRef>
          <a:fontRef idx="minor">
            <a:schemeClr val="dk1"/>
          </a:fontRef>
        </p:style>
        <p:txBody>
          <a:bodyPr anchor="ctr"/>
          <a:lstStyle/>
          <a:p>
            <a:pPr algn="ctr" defTabSz="914400" fontAlgn="base">
              <a:spcBef>
                <a:spcPct val="0"/>
              </a:spcBef>
              <a:spcAft>
                <a:spcPct val="0"/>
              </a:spcAft>
              <a:defRPr/>
            </a:pPr>
            <a:endParaRPr lang="en-US" dirty="0"/>
          </a:p>
        </p:txBody>
      </p:sp>
      <p:sp>
        <p:nvSpPr>
          <p:cNvPr id="5" name="Oval 4"/>
          <p:cNvSpPr/>
          <p:nvPr/>
        </p:nvSpPr>
        <p:spPr>
          <a:xfrm>
            <a:off x="8077200" y="54864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6" name="Oval 5"/>
          <p:cNvSpPr/>
          <p:nvPr/>
        </p:nvSpPr>
        <p:spPr>
          <a:xfrm>
            <a:off x="8534400" y="48768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cxnSp>
        <p:nvCxnSpPr>
          <p:cNvPr id="7" name="Straight Connector 6"/>
          <p:cNvCxnSpPr/>
          <p:nvPr/>
        </p:nvCxnSpPr>
        <p:spPr>
          <a:xfrm rot="5400000" flipH="1" flipV="1">
            <a:off x="8915400" y="4343400"/>
            <a:ext cx="53340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8855" name="TextBox 7"/>
          <p:cNvSpPr txBox="1"/>
          <p:nvPr/>
        </p:nvSpPr>
        <p:spPr>
          <a:xfrm>
            <a:off x="8839200" y="4691063"/>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C</a:t>
            </a:r>
            <a:endParaRPr lang="en-US" altLang="en-US" sz="1600" b="1" dirty="0">
              <a:latin typeface="Arial" panose="020B0604020202020204" pitchFamily="34" charset="0"/>
              <a:ea typeface="Arial" panose="020B0604020202020204" pitchFamily="34" charset="0"/>
            </a:endParaRPr>
          </a:p>
        </p:txBody>
      </p:sp>
      <p:sp>
        <p:nvSpPr>
          <p:cNvPr id="78856" name="TextBox 8"/>
          <p:cNvSpPr txBox="1"/>
          <p:nvPr/>
        </p:nvSpPr>
        <p:spPr>
          <a:xfrm>
            <a:off x="9220201" y="3905250"/>
            <a:ext cx="404813" cy="585788"/>
          </a:xfrm>
          <a:prstGeom prst="rect">
            <a:avLst/>
          </a:prstGeom>
          <a:noFill/>
          <a:ln w="9525">
            <a:noFill/>
          </a:ln>
        </p:spPr>
        <p:txBody>
          <a:bodyPr wrap="none" anchor="t">
            <a:spAutoFit/>
          </a:bodyPr>
          <a:lstStyle/>
          <a:p>
            <a:r>
              <a:rPr lang="en-US" altLang="en-US" sz="1600" b="1" dirty="0">
                <a:latin typeface="Arial" panose="020B0604020202020204" pitchFamily="34" charset="0"/>
              </a:rPr>
              <a:t>D</a:t>
            </a:r>
            <a:r>
              <a:rPr lang="en-US" altLang="en-US" sz="1600" b="1" dirty="0">
                <a:latin typeface="Arial Black" panose="020B0A04020102020204" pitchFamily="34" charset="0"/>
              </a:rPr>
              <a:t>’</a:t>
            </a:r>
          </a:p>
          <a:p>
            <a:endParaRPr lang="en-US" altLang="en-US" sz="1600" b="1" dirty="0">
              <a:latin typeface="Arial" panose="020B0604020202020204" pitchFamily="34" charset="0"/>
              <a:ea typeface="Arial" panose="020B0604020202020204" pitchFamily="34" charset="0"/>
            </a:endParaRPr>
          </a:p>
        </p:txBody>
      </p:sp>
      <p:cxnSp>
        <p:nvCxnSpPr>
          <p:cNvPr id="10" name="Straight Connector 9"/>
          <p:cNvCxnSpPr/>
          <p:nvPr/>
        </p:nvCxnSpPr>
        <p:spPr>
          <a:xfrm rot="5400000" flipH="1" flipV="1">
            <a:off x="8017670" y="4936331"/>
            <a:ext cx="652463" cy="533400"/>
          </a:xfrm>
          <a:prstGeom prst="line">
            <a:avLst/>
          </a:prstGeom>
          <a:ln w="38100"/>
        </p:spPr>
        <p:style>
          <a:lnRef idx="1">
            <a:schemeClr val="dk1"/>
          </a:lnRef>
          <a:fillRef idx="0">
            <a:schemeClr val="dk1"/>
          </a:fillRef>
          <a:effectRef idx="0">
            <a:schemeClr val="dk1"/>
          </a:effectRef>
          <a:fontRef idx="minor">
            <a:schemeClr val="tx1"/>
          </a:fontRef>
        </p:style>
      </p:cxnSp>
      <p:sp>
        <p:nvSpPr>
          <p:cNvPr id="78858" name="TextBox 10"/>
          <p:cNvSpPr txBox="1"/>
          <p:nvPr/>
        </p:nvSpPr>
        <p:spPr>
          <a:xfrm>
            <a:off x="8366125" y="4648200"/>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B</a:t>
            </a:r>
            <a:endParaRPr lang="en-US" altLang="en-US" sz="1600" b="1" dirty="0">
              <a:latin typeface="Arial" panose="020B0604020202020204" pitchFamily="34" charset="0"/>
              <a:ea typeface="Arial" panose="020B0604020202020204" pitchFamily="34" charset="0"/>
            </a:endParaRPr>
          </a:p>
        </p:txBody>
      </p:sp>
      <p:sp>
        <p:nvSpPr>
          <p:cNvPr id="78859" name="TextBox 11"/>
          <p:cNvSpPr txBox="1"/>
          <p:nvPr/>
        </p:nvSpPr>
        <p:spPr>
          <a:xfrm>
            <a:off x="8061325" y="5443538"/>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A</a:t>
            </a:r>
            <a:endParaRPr lang="en-US" altLang="en-US" sz="1600" b="1" dirty="0">
              <a:latin typeface="Arial" panose="020B0604020202020204" pitchFamily="34" charset="0"/>
              <a:ea typeface="Arial" panose="020B0604020202020204" pitchFamily="34" charset="0"/>
            </a:endParaRPr>
          </a:p>
        </p:txBody>
      </p:sp>
      <p:sp>
        <p:nvSpPr>
          <p:cNvPr id="13" name="Oval 12"/>
          <p:cNvSpPr/>
          <p:nvPr/>
        </p:nvSpPr>
        <p:spPr>
          <a:xfrm>
            <a:off x="9067800" y="46482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14" name="Oval 13"/>
          <p:cNvSpPr/>
          <p:nvPr/>
        </p:nvSpPr>
        <p:spPr>
          <a:xfrm>
            <a:off x="9296400" y="41148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cxnSp>
        <p:nvCxnSpPr>
          <p:cNvPr id="16" name="Straight Connector 15"/>
          <p:cNvCxnSpPr/>
          <p:nvPr/>
        </p:nvCxnSpPr>
        <p:spPr>
          <a:xfrm flipV="1">
            <a:off x="9220200" y="5562600"/>
            <a:ext cx="762000" cy="609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9906000" y="55626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18" name="Oval 17"/>
          <p:cNvSpPr/>
          <p:nvPr/>
        </p:nvSpPr>
        <p:spPr>
          <a:xfrm>
            <a:off x="9220200" y="60960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8865" name="TextBox 18"/>
          <p:cNvSpPr txBox="1"/>
          <p:nvPr/>
        </p:nvSpPr>
        <p:spPr>
          <a:xfrm>
            <a:off x="8915400" y="5791200"/>
            <a:ext cx="402674" cy="338554"/>
          </a:xfrm>
          <a:prstGeom prst="rect">
            <a:avLst/>
          </a:prstGeom>
          <a:noFill/>
          <a:ln w="9525">
            <a:noFill/>
          </a:ln>
        </p:spPr>
        <p:txBody>
          <a:bodyPr wrap="none" anchor="t">
            <a:spAutoFit/>
          </a:bodyPr>
          <a:lstStyle/>
          <a:p>
            <a:r>
              <a:rPr lang="en-US" altLang="en-US" sz="1600" b="1" dirty="0">
                <a:latin typeface="Arial" panose="020B0604020202020204" pitchFamily="34" charset="0"/>
              </a:rPr>
              <a:t>G’</a:t>
            </a:r>
            <a:endParaRPr lang="en-US" altLang="en-US" sz="1600" b="1" dirty="0">
              <a:latin typeface="Arial" panose="020B0604020202020204" pitchFamily="34" charset="0"/>
              <a:ea typeface="Arial" panose="020B0604020202020204" pitchFamily="34" charset="0"/>
            </a:endParaRPr>
          </a:p>
        </p:txBody>
      </p:sp>
      <p:sp>
        <p:nvSpPr>
          <p:cNvPr id="78866" name="TextBox 19"/>
          <p:cNvSpPr txBox="1"/>
          <p:nvPr/>
        </p:nvSpPr>
        <p:spPr>
          <a:xfrm>
            <a:off x="9677400" y="5257800"/>
            <a:ext cx="380232" cy="338554"/>
          </a:xfrm>
          <a:prstGeom prst="rect">
            <a:avLst/>
          </a:prstGeom>
          <a:noFill/>
          <a:ln w="9525">
            <a:noFill/>
          </a:ln>
        </p:spPr>
        <p:txBody>
          <a:bodyPr wrap="none" anchor="t">
            <a:spAutoFit/>
          </a:bodyPr>
          <a:lstStyle/>
          <a:p>
            <a:r>
              <a:rPr lang="en-US" altLang="en-US" sz="1600" b="1" dirty="0">
                <a:latin typeface="Arial" panose="020B0604020202020204" pitchFamily="34" charset="0"/>
              </a:rPr>
              <a:t>H'</a:t>
            </a:r>
            <a:endParaRPr lang="en-US" altLang="en-US" sz="1600" b="1" dirty="0">
              <a:latin typeface="Arial" panose="020B0604020202020204" pitchFamily="34" charset="0"/>
              <a:ea typeface="Arial" panose="020B0604020202020204" pitchFamily="34" charset="0"/>
            </a:endParaRPr>
          </a:p>
        </p:txBody>
      </p:sp>
      <p:sp>
        <p:nvSpPr>
          <p:cNvPr id="38" name="Rectangle 37"/>
          <p:cNvSpPr/>
          <p:nvPr/>
        </p:nvSpPr>
        <p:spPr>
          <a:xfrm>
            <a:off x="2514600" y="3733800"/>
            <a:ext cx="2590800" cy="19812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defTabSz="914400" fontAlgn="base">
              <a:spcBef>
                <a:spcPct val="0"/>
              </a:spcBef>
              <a:spcAft>
                <a:spcPct val="0"/>
              </a:spcAft>
              <a:defRPr/>
            </a:pPr>
            <a:r>
              <a:rPr lang="en-US" dirty="0"/>
              <a:t>                                                       </a:t>
            </a:r>
          </a:p>
        </p:txBody>
      </p:sp>
      <p:cxnSp>
        <p:nvCxnSpPr>
          <p:cNvPr id="39" name="Straight Connector 38"/>
          <p:cNvCxnSpPr/>
          <p:nvPr/>
        </p:nvCxnSpPr>
        <p:spPr>
          <a:xfrm rot="5400000">
            <a:off x="1981200" y="6248401"/>
            <a:ext cx="1066800" cy="3175"/>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4571206" y="6247606"/>
            <a:ext cx="10668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4572794" y="3199606"/>
            <a:ext cx="10668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81994" y="3199606"/>
            <a:ext cx="10668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0800000">
            <a:off x="1524000" y="3732213"/>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10800000">
            <a:off x="5029200" y="3733800"/>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10800000">
            <a:off x="5105400" y="5713413"/>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0800000">
            <a:off x="1524000" y="5715000"/>
            <a:ext cx="9906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flipH="1" flipV="1">
            <a:off x="2628900" y="4305300"/>
            <a:ext cx="990600" cy="914400"/>
          </a:xfrm>
          <a:prstGeom prst="line">
            <a:avLst/>
          </a:prstGeom>
          <a:ln w="38100"/>
        </p:spPr>
        <p:style>
          <a:lnRef idx="1">
            <a:schemeClr val="dk1"/>
          </a:lnRef>
          <a:fillRef idx="0">
            <a:schemeClr val="dk1"/>
          </a:fillRef>
          <a:effectRef idx="0">
            <a:schemeClr val="dk1"/>
          </a:effectRef>
          <a:fontRef idx="minor">
            <a:schemeClr val="tx1"/>
          </a:fontRef>
        </p:style>
      </p:cxnSp>
      <p:cxnSp>
        <p:nvCxnSpPr>
          <p:cNvPr id="48" name="Straight Arrow Connector 47"/>
          <p:cNvCxnSpPr/>
          <p:nvPr/>
        </p:nvCxnSpPr>
        <p:spPr>
          <a:xfrm rot="5400000" flipH="1" flipV="1">
            <a:off x="1524000" y="5334000"/>
            <a:ext cx="137160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878" name="TextBox 48"/>
          <p:cNvSpPr txBox="1"/>
          <p:nvPr/>
        </p:nvSpPr>
        <p:spPr>
          <a:xfrm>
            <a:off x="1524000" y="6172200"/>
            <a:ext cx="1092200" cy="584200"/>
          </a:xfrm>
          <a:prstGeom prst="rect">
            <a:avLst/>
          </a:prstGeom>
          <a:noFill/>
          <a:ln w="9525">
            <a:noFill/>
          </a:ln>
        </p:spPr>
        <p:txBody>
          <a:bodyPr wrap="none" anchor="t">
            <a:spAutoFit/>
          </a:bodyPr>
          <a:lstStyle/>
          <a:p>
            <a:r>
              <a:rPr lang="en-US" altLang="en-US" sz="1600" b="1" dirty="0">
                <a:latin typeface="Arial" panose="020B0604020202020204" pitchFamily="34" charset="0"/>
              </a:rPr>
              <a:t>Clip </a:t>
            </a:r>
          </a:p>
          <a:p>
            <a:r>
              <a:rPr lang="en-US" altLang="en-US" sz="1600" b="1" dirty="0">
                <a:latin typeface="Arial" panose="020B0604020202020204" pitchFamily="34" charset="0"/>
              </a:rPr>
              <a:t>rectangle</a:t>
            </a:r>
            <a:endParaRPr lang="en-US" altLang="en-US" sz="1600" b="1" dirty="0">
              <a:latin typeface="Arial" panose="020B0604020202020204" pitchFamily="34" charset="0"/>
              <a:ea typeface="Arial" panose="020B0604020202020204" pitchFamily="34" charset="0"/>
            </a:endParaRPr>
          </a:p>
        </p:txBody>
      </p:sp>
      <p:sp>
        <p:nvSpPr>
          <p:cNvPr id="78879" name="TextBox 49"/>
          <p:cNvSpPr txBox="1"/>
          <p:nvPr/>
        </p:nvSpPr>
        <p:spPr>
          <a:xfrm>
            <a:off x="3184525" y="4157663"/>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B</a:t>
            </a:r>
            <a:endParaRPr lang="en-US" altLang="en-US" sz="1600" b="1" dirty="0">
              <a:latin typeface="Arial" panose="020B0604020202020204" pitchFamily="34" charset="0"/>
              <a:ea typeface="Arial" panose="020B0604020202020204" pitchFamily="34" charset="0"/>
            </a:endParaRPr>
          </a:p>
        </p:txBody>
      </p:sp>
      <p:sp>
        <p:nvSpPr>
          <p:cNvPr id="78880" name="TextBox 50"/>
          <p:cNvSpPr txBox="1"/>
          <p:nvPr/>
        </p:nvSpPr>
        <p:spPr>
          <a:xfrm>
            <a:off x="2590800" y="5181600"/>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A</a:t>
            </a:r>
            <a:endParaRPr lang="en-US" altLang="en-US" sz="1600" b="1" dirty="0">
              <a:latin typeface="Arial" panose="020B0604020202020204" pitchFamily="34" charset="0"/>
              <a:ea typeface="Arial" panose="020B0604020202020204" pitchFamily="34" charset="0"/>
            </a:endParaRPr>
          </a:p>
        </p:txBody>
      </p:sp>
      <p:cxnSp>
        <p:nvCxnSpPr>
          <p:cNvPr id="52" name="Straight Connector 51"/>
          <p:cNvCxnSpPr/>
          <p:nvPr/>
        </p:nvCxnSpPr>
        <p:spPr>
          <a:xfrm rot="5400000" flipH="1" flipV="1">
            <a:off x="3429000" y="3276600"/>
            <a:ext cx="1752600" cy="685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8882" name="TextBox 52"/>
          <p:cNvSpPr txBox="1"/>
          <p:nvPr/>
        </p:nvSpPr>
        <p:spPr>
          <a:xfrm>
            <a:off x="4572000" y="2481263"/>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D</a:t>
            </a:r>
            <a:endParaRPr lang="en-US" altLang="en-US" sz="1600" b="1" dirty="0">
              <a:latin typeface="Arial" panose="020B0604020202020204" pitchFamily="34" charset="0"/>
              <a:ea typeface="Arial" panose="020B0604020202020204" pitchFamily="34" charset="0"/>
            </a:endParaRPr>
          </a:p>
        </p:txBody>
      </p:sp>
      <p:sp>
        <p:nvSpPr>
          <p:cNvPr id="78883" name="TextBox 53"/>
          <p:cNvSpPr txBox="1"/>
          <p:nvPr/>
        </p:nvSpPr>
        <p:spPr>
          <a:xfrm>
            <a:off x="3938588" y="3471863"/>
            <a:ext cx="404812" cy="584200"/>
          </a:xfrm>
          <a:prstGeom prst="rect">
            <a:avLst/>
          </a:prstGeom>
          <a:noFill/>
          <a:ln w="9525">
            <a:noFill/>
          </a:ln>
        </p:spPr>
        <p:txBody>
          <a:bodyPr wrap="none" anchor="t">
            <a:spAutoFit/>
          </a:bodyPr>
          <a:lstStyle/>
          <a:p>
            <a:r>
              <a:rPr lang="en-US" altLang="en-US" sz="1600" b="1" dirty="0">
                <a:latin typeface="Arial" panose="020B0604020202020204" pitchFamily="34" charset="0"/>
              </a:rPr>
              <a:t>D</a:t>
            </a:r>
            <a:r>
              <a:rPr lang="en-US" altLang="en-US" sz="1600" b="1" dirty="0">
                <a:latin typeface="Arial Black" panose="020B0A04020102020204" pitchFamily="34" charset="0"/>
              </a:rPr>
              <a:t>’</a:t>
            </a:r>
          </a:p>
          <a:p>
            <a:endParaRPr lang="en-US" altLang="en-US" sz="1600" b="1" dirty="0">
              <a:latin typeface="Arial" panose="020B0604020202020204" pitchFamily="34" charset="0"/>
              <a:ea typeface="Arial" panose="020B0604020202020204" pitchFamily="34" charset="0"/>
            </a:endParaRPr>
          </a:p>
        </p:txBody>
      </p:sp>
      <p:sp>
        <p:nvSpPr>
          <p:cNvPr id="78884" name="TextBox 54"/>
          <p:cNvSpPr txBox="1"/>
          <p:nvPr/>
        </p:nvSpPr>
        <p:spPr>
          <a:xfrm>
            <a:off x="3733800" y="4419600"/>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C</a:t>
            </a:r>
            <a:endParaRPr lang="en-US" altLang="en-US" sz="1600" b="1" dirty="0">
              <a:latin typeface="Arial" panose="020B0604020202020204" pitchFamily="34" charset="0"/>
              <a:ea typeface="Arial" panose="020B0604020202020204" pitchFamily="34" charset="0"/>
            </a:endParaRPr>
          </a:p>
        </p:txBody>
      </p:sp>
      <p:sp>
        <p:nvSpPr>
          <p:cNvPr id="78885" name="TextBox 57"/>
          <p:cNvSpPr txBox="1"/>
          <p:nvPr/>
        </p:nvSpPr>
        <p:spPr>
          <a:xfrm>
            <a:off x="3962400" y="5410200"/>
            <a:ext cx="402674" cy="338554"/>
          </a:xfrm>
          <a:prstGeom prst="rect">
            <a:avLst/>
          </a:prstGeom>
          <a:noFill/>
          <a:ln w="9525">
            <a:noFill/>
          </a:ln>
        </p:spPr>
        <p:txBody>
          <a:bodyPr wrap="none" anchor="t">
            <a:spAutoFit/>
          </a:bodyPr>
          <a:lstStyle/>
          <a:p>
            <a:r>
              <a:rPr lang="en-US" altLang="en-US" sz="1600" b="1" dirty="0">
                <a:latin typeface="Arial" panose="020B0604020202020204" pitchFamily="34" charset="0"/>
              </a:rPr>
              <a:t>G’</a:t>
            </a:r>
            <a:endParaRPr lang="en-US" altLang="en-US" sz="1600" b="1" dirty="0">
              <a:latin typeface="Arial" panose="020B0604020202020204" pitchFamily="34" charset="0"/>
              <a:ea typeface="Arial" panose="020B0604020202020204" pitchFamily="34" charset="0"/>
            </a:endParaRPr>
          </a:p>
        </p:txBody>
      </p:sp>
      <p:sp>
        <p:nvSpPr>
          <p:cNvPr id="78886" name="TextBox 58"/>
          <p:cNvSpPr txBox="1"/>
          <p:nvPr/>
        </p:nvSpPr>
        <p:spPr>
          <a:xfrm>
            <a:off x="4800600" y="4843463"/>
            <a:ext cx="380232" cy="338554"/>
          </a:xfrm>
          <a:prstGeom prst="rect">
            <a:avLst/>
          </a:prstGeom>
          <a:noFill/>
          <a:ln w="9525">
            <a:noFill/>
          </a:ln>
        </p:spPr>
        <p:txBody>
          <a:bodyPr wrap="none" anchor="t">
            <a:spAutoFit/>
          </a:bodyPr>
          <a:lstStyle/>
          <a:p>
            <a:r>
              <a:rPr lang="en-US" altLang="en-US" sz="1600" b="1" dirty="0">
                <a:latin typeface="Arial" panose="020B0604020202020204" pitchFamily="34" charset="0"/>
              </a:rPr>
              <a:t>H'</a:t>
            </a:r>
            <a:endParaRPr lang="en-US" altLang="en-US" sz="1600" b="1" dirty="0">
              <a:latin typeface="Arial" panose="020B0604020202020204" pitchFamily="34" charset="0"/>
              <a:ea typeface="Arial" panose="020B0604020202020204" pitchFamily="34" charset="0"/>
            </a:endParaRPr>
          </a:p>
        </p:txBody>
      </p:sp>
      <p:sp>
        <p:nvSpPr>
          <p:cNvPr id="62" name="Oval 61"/>
          <p:cNvSpPr/>
          <p:nvPr/>
        </p:nvSpPr>
        <p:spPr>
          <a:xfrm>
            <a:off x="3962400" y="44196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63" name="Oval 62"/>
          <p:cNvSpPr/>
          <p:nvPr/>
        </p:nvSpPr>
        <p:spPr>
          <a:xfrm>
            <a:off x="4267200" y="36576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64" name="Oval 63"/>
          <p:cNvSpPr/>
          <p:nvPr/>
        </p:nvSpPr>
        <p:spPr>
          <a:xfrm>
            <a:off x="4648200" y="27432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65" name="Oval 64"/>
          <p:cNvSpPr/>
          <p:nvPr/>
        </p:nvSpPr>
        <p:spPr>
          <a:xfrm>
            <a:off x="3505200" y="42672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66" name="Oval 65"/>
          <p:cNvSpPr/>
          <p:nvPr/>
        </p:nvSpPr>
        <p:spPr>
          <a:xfrm>
            <a:off x="2667000" y="51816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0" name="Oval 69"/>
          <p:cNvSpPr/>
          <p:nvPr/>
        </p:nvSpPr>
        <p:spPr>
          <a:xfrm>
            <a:off x="5715000" y="44958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8893" name="TextBox 71"/>
          <p:cNvSpPr txBox="1"/>
          <p:nvPr/>
        </p:nvSpPr>
        <p:spPr>
          <a:xfrm>
            <a:off x="3505200" y="6172200"/>
            <a:ext cx="344966" cy="338554"/>
          </a:xfrm>
          <a:prstGeom prst="rect">
            <a:avLst/>
          </a:prstGeom>
          <a:noFill/>
          <a:ln w="9525">
            <a:noFill/>
          </a:ln>
        </p:spPr>
        <p:txBody>
          <a:bodyPr wrap="none" anchor="t">
            <a:spAutoFit/>
          </a:bodyPr>
          <a:lstStyle/>
          <a:p>
            <a:r>
              <a:rPr lang="en-US" altLang="en-US" sz="1600" b="1" dirty="0">
                <a:latin typeface="Arial" panose="020B0604020202020204" pitchFamily="34" charset="0"/>
              </a:rPr>
              <a:t>G</a:t>
            </a:r>
            <a:endParaRPr lang="en-US" altLang="en-US" sz="1600" b="1" dirty="0">
              <a:latin typeface="Arial" panose="020B0604020202020204" pitchFamily="34" charset="0"/>
              <a:ea typeface="Arial" panose="020B0604020202020204" pitchFamily="34" charset="0"/>
            </a:endParaRPr>
          </a:p>
        </p:txBody>
      </p:sp>
      <p:sp>
        <p:nvSpPr>
          <p:cNvPr id="78894" name="TextBox 72"/>
          <p:cNvSpPr txBox="1"/>
          <p:nvPr/>
        </p:nvSpPr>
        <p:spPr>
          <a:xfrm>
            <a:off x="5715000" y="4267200"/>
            <a:ext cx="332142" cy="338554"/>
          </a:xfrm>
          <a:prstGeom prst="rect">
            <a:avLst/>
          </a:prstGeom>
          <a:noFill/>
          <a:ln w="9525">
            <a:noFill/>
          </a:ln>
        </p:spPr>
        <p:txBody>
          <a:bodyPr wrap="none" anchor="t">
            <a:spAutoFit/>
          </a:bodyPr>
          <a:lstStyle/>
          <a:p>
            <a:r>
              <a:rPr lang="en-US" altLang="en-US" sz="1600" b="1" dirty="0">
                <a:latin typeface="Arial" panose="020B0604020202020204" pitchFamily="34" charset="0"/>
              </a:rPr>
              <a:t>H</a:t>
            </a:r>
            <a:endParaRPr lang="en-US" altLang="en-US" sz="1600" b="1" dirty="0">
              <a:latin typeface="Arial" panose="020B0604020202020204" pitchFamily="34" charset="0"/>
              <a:ea typeface="Arial" panose="020B0604020202020204" pitchFamily="34" charset="0"/>
            </a:endParaRPr>
          </a:p>
        </p:txBody>
      </p:sp>
      <p:cxnSp>
        <p:nvCxnSpPr>
          <p:cNvPr id="75" name="Straight Connector 74"/>
          <p:cNvCxnSpPr/>
          <p:nvPr/>
        </p:nvCxnSpPr>
        <p:spPr>
          <a:xfrm flipV="1">
            <a:off x="4572000" y="5181600"/>
            <a:ext cx="1905000" cy="1524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Oval 75"/>
          <p:cNvSpPr/>
          <p:nvPr/>
        </p:nvSpPr>
        <p:spPr>
          <a:xfrm>
            <a:off x="6400800" y="51816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7" name="Oval 76"/>
          <p:cNvSpPr/>
          <p:nvPr/>
        </p:nvSpPr>
        <p:spPr>
          <a:xfrm>
            <a:off x="5791200" y="57150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8" name="Oval 77"/>
          <p:cNvSpPr/>
          <p:nvPr/>
        </p:nvSpPr>
        <p:spPr>
          <a:xfrm>
            <a:off x="5029200" y="62484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9" name="Oval 78"/>
          <p:cNvSpPr/>
          <p:nvPr/>
        </p:nvSpPr>
        <p:spPr>
          <a:xfrm>
            <a:off x="4572000" y="66294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cxnSp>
        <p:nvCxnSpPr>
          <p:cNvPr id="80" name="Straight Connector 79"/>
          <p:cNvCxnSpPr>
            <a:stCxn id="78893" idx="0"/>
          </p:cNvCxnSpPr>
          <p:nvPr/>
        </p:nvCxnSpPr>
        <p:spPr>
          <a:xfrm flipV="1">
            <a:off x="3677684" y="4495802"/>
            <a:ext cx="2113517" cy="167639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Oval 80"/>
          <p:cNvSpPr/>
          <p:nvPr/>
        </p:nvSpPr>
        <p:spPr>
          <a:xfrm>
            <a:off x="3657600" y="60960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82" name="Oval 81"/>
          <p:cNvSpPr/>
          <p:nvPr/>
        </p:nvSpPr>
        <p:spPr>
          <a:xfrm>
            <a:off x="4191000" y="57150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83" name="Oval 82"/>
          <p:cNvSpPr/>
          <p:nvPr/>
        </p:nvSpPr>
        <p:spPr>
          <a:xfrm>
            <a:off x="5105400" y="4953000"/>
            <a:ext cx="762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8904" name="TextBox 85"/>
          <p:cNvSpPr txBox="1"/>
          <p:nvPr/>
        </p:nvSpPr>
        <p:spPr>
          <a:xfrm>
            <a:off x="5105400" y="6248400"/>
            <a:ext cx="311150" cy="338138"/>
          </a:xfrm>
          <a:prstGeom prst="rect">
            <a:avLst/>
          </a:prstGeom>
          <a:noFill/>
          <a:ln w="9525">
            <a:noFill/>
          </a:ln>
        </p:spPr>
        <p:txBody>
          <a:bodyPr wrap="none" anchor="t">
            <a:spAutoFit/>
          </a:bodyPr>
          <a:lstStyle/>
          <a:p>
            <a:r>
              <a:rPr lang="en-US" altLang="en-US" sz="1600" b="1" dirty="0">
                <a:latin typeface="Arial" panose="020B0604020202020204" pitchFamily="34" charset="0"/>
              </a:rPr>
              <a:t>I’</a:t>
            </a:r>
            <a:endParaRPr lang="en-US" altLang="en-US" sz="1600" b="1" dirty="0">
              <a:latin typeface="Arial" panose="020B0604020202020204" pitchFamily="34" charset="0"/>
              <a:ea typeface="Arial" panose="020B0604020202020204" pitchFamily="34" charset="0"/>
            </a:endParaRPr>
          </a:p>
        </p:txBody>
      </p:sp>
      <p:sp>
        <p:nvSpPr>
          <p:cNvPr id="78905" name="TextBox 86"/>
          <p:cNvSpPr txBox="1"/>
          <p:nvPr/>
        </p:nvSpPr>
        <p:spPr>
          <a:xfrm>
            <a:off x="4459288" y="6367463"/>
            <a:ext cx="242374" cy="338554"/>
          </a:xfrm>
          <a:prstGeom prst="rect">
            <a:avLst/>
          </a:prstGeom>
          <a:noFill/>
          <a:ln w="9525">
            <a:noFill/>
          </a:ln>
        </p:spPr>
        <p:txBody>
          <a:bodyPr wrap="none" anchor="t">
            <a:spAutoFit/>
          </a:bodyPr>
          <a:lstStyle/>
          <a:p>
            <a:r>
              <a:rPr lang="en-US" altLang="en-US" sz="1600" b="1" dirty="0">
                <a:latin typeface="Arial" panose="020B0604020202020204" pitchFamily="34" charset="0"/>
              </a:rPr>
              <a:t>I</a:t>
            </a:r>
            <a:endParaRPr lang="en-US" altLang="en-US" sz="1600" b="1" dirty="0">
              <a:latin typeface="Arial" panose="020B0604020202020204" pitchFamily="34" charset="0"/>
              <a:ea typeface="Arial" panose="020B0604020202020204" pitchFamily="34" charset="0"/>
            </a:endParaRPr>
          </a:p>
        </p:txBody>
      </p:sp>
      <p:sp>
        <p:nvSpPr>
          <p:cNvPr id="78906" name="TextBox 87"/>
          <p:cNvSpPr txBox="1"/>
          <p:nvPr/>
        </p:nvSpPr>
        <p:spPr>
          <a:xfrm>
            <a:off x="5708650" y="5715000"/>
            <a:ext cx="356188" cy="338554"/>
          </a:xfrm>
          <a:prstGeom prst="rect">
            <a:avLst/>
          </a:prstGeom>
          <a:noFill/>
          <a:ln w="9525">
            <a:noFill/>
          </a:ln>
        </p:spPr>
        <p:txBody>
          <a:bodyPr wrap="none" anchor="t">
            <a:spAutoFit/>
          </a:bodyPr>
          <a:lstStyle/>
          <a:p>
            <a:r>
              <a:rPr lang="en-US" altLang="en-US" sz="1600" b="1" dirty="0">
                <a:latin typeface="Arial" panose="020B0604020202020204" pitchFamily="34" charset="0"/>
              </a:rPr>
              <a:t>J’</a:t>
            </a:r>
            <a:endParaRPr lang="en-US" altLang="en-US" sz="1600" b="1" dirty="0">
              <a:latin typeface="Arial" panose="020B0604020202020204" pitchFamily="34" charset="0"/>
              <a:ea typeface="Arial" panose="020B0604020202020204" pitchFamily="34" charset="0"/>
            </a:endParaRPr>
          </a:p>
        </p:txBody>
      </p:sp>
      <p:sp>
        <p:nvSpPr>
          <p:cNvPr id="78907" name="TextBox 88"/>
          <p:cNvSpPr txBox="1"/>
          <p:nvPr/>
        </p:nvSpPr>
        <p:spPr>
          <a:xfrm>
            <a:off x="6470650" y="5029200"/>
            <a:ext cx="298480" cy="338554"/>
          </a:xfrm>
          <a:prstGeom prst="rect">
            <a:avLst/>
          </a:prstGeom>
          <a:noFill/>
          <a:ln w="9525">
            <a:noFill/>
          </a:ln>
        </p:spPr>
        <p:txBody>
          <a:bodyPr wrap="none" anchor="t">
            <a:spAutoFit/>
          </a:bodyPr>
          <a:lstStyle/>
          <a:p>
            <a:r>
              <a:rPr lang="en-US" altLang="en-US" sz="1600" b="1" dirty="0">
                <a:latin typeface="Arial" panose="020B0604020202020204" pitchFamily="34" charset="0"/>
              </a:rPr>
              <a:t>J</a:t>
            </a:r>
            <a:endParaRPr lang="en-US" altLang="en-US" sz="1600" b="1" dirty="0">
              <a:latin typeface="Arial" panose="020B0604020202020204" pitchFamily="34" charset="0"/>
              <a:ea typeface="Arial" panose="020B0604020202020204" pitchFamily="34" charset="0"/>
            </a:endParaRPr>
          </a:p>
        </p:txBody>
      </p:sp>
      <p:cxnSp>
        <p:nvCxnSpPr>
          <p:cNvPr id="92" name="Straight Connector 91"/>
          <p:cNvCxnSpPr>
            <a:stCxn id="78893" idx="0"/>
          </p:cNvCxnSpPr>
          <p:nvPr/>
        </p:nvCxnSpPr>
        <p:spPr>
          <a:xfrm flipH="1" flipV="1">
            <a:off x="1752601" y="4876800"/>
            <a:ext cx="1925083" cy="1295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Oval 97"/>
          <p:cNvSpPr/>
          <p:nvPr/>
        </p:nvSpPr>
        <p:spPr>
          <a:xfrm>
            <a:off x="2133600" y="2971800"/>
            <a:ext cx="1524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99" name="Oval 98"/>
          <p:cNvSpPr/>
          <p:nvPr/>
        </p:nvSpPr>
        <p:spPr>
          <a:xfrm>
            <a:off x="1676400" y="4800600"/>
            <a:ext cx="152400" cy="76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dirty="0"/>
          </a:p>
        </p:txBody>
      </p:sp>
      <p:sp>
        <p:nvSpPr>
          <p:cNvPr id="78911" name="TextBox 99"/>
          <p:cNvSpPr txBox="1"/>
          <p:nvPr/>
        </p:nvSpPr>
        <p:spPr>
          <a:xfrm>
            <a:off x="2209800" y="2895600"/>
            <a:ext cx="320922" cy="338554"/>
          </a:xfrm>
          <a:prstGeom prst="rect">
            <a:avLst/>
          </a:prstGeom>
          <a:noFill/>
          <a:ln w="9525">
            <a:noFill/>
          </a:ln>
        </p:spPr>
        <p:txBody>
          <a:bodyPr wrap="none" anchor="t">
            <a:spAutoFit/>
          </a:bodyPr>
          <a:lstStyle/>
          <a:p>
            <a:r>
              <a:rPr lang="en-US" altLang="en-US" sz="1600" b="1" dirty="0">
                <a:latin typeface="Arial" panose="020B0604020202020204" pitchFamily="34" charset="0"/>
              </a:rPr>
              <a:t>E</a:t>
            </a:r>
            <a:endParaRPr lang="en-US" altLang="en-US" sz="1600" b="1" dirty="0">
              <a:latin typeface="Arial" panose="020B0604020202020204" pitchFamily="34" charset="0"/>
              <a:ea typeface="Arial" panose="020B0604020202020204" pitchFamily="34" charset="0"/>
            </a:endParaRPr>
          </a:p>
        </p:txBody>
      </p:sp>
      <p:sp>
        <p:nvSpPr>
          <p:cNvPr id="78912" name="TextBox 100"/>
          <p:cNvSpPr txBox="1"/>
          <p:nvPr/>
        </p:nvSpPr>
        <p:spPr>
          <a:xfrm>
            <a:off x="1600200" y="4843463"/>
            <a:ext cx="309700" cy="338554"/>
          </a:xfrm>
          <a:prstGeom prst="rect">
            <a:avLst/>
          </a:prstGeom>
          <a:noFill/>
          <a:ln w="9525">
            <a:noFill/>
          </a:ln>
        </p:spPr>
        <p:txBody>
          <a:bodyPr wrap="none" anchor="t">
            <a:spAutoFit/>
          </a:bodyPr>
          <a:lstStyle/>
          <a:p>
            <a:r>
              <a:rPr lang="en-US" altLang="en-US" sz="1600" b="1" dirty="0">
                <a:latin typeface="Arial" panose="020B0604020202020204" pitchFamily="34" charset="0"/>
              </a:rPr>
              <a:t>F</a:t>
            </a:r>
            <a:endParaRPr lang="en-US" altLang="en-US" sz="1600" b="1" dirty="0">
              <a:latin typeface="Arial" panose="020B0604020202020204" pitchFamily="34" charset="0"/>
              <a:ea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p:nvPr/>
        </p:nvSpPr>
        <p:spPr>
          <a:xfrm>
            <a:off x="1524000" y="381000"/>
            <a:ext cx="8839200" cy="1143000"/>
          </a:xfrm>
          <a:prstGeom prst="rect">
            <a:avLst/>
          </a:prstGeom>
        </p:spPr>
        <p:txBody>
          <a:bodyPr lIns="0" rIns="0" bIns="0" anchor="b">
            <a:normAutofit fontScale="97500"/>
          </a:bodyPr>
          <a:lstStyle/>
          <a:p>
            <a:pPr algn="ctr" defTabSz="914400">
              <a:defRPr/>
            </a:pPr>
            <a:endParaRPr lang="en-US" sz="5000" dirty="0">
              <a:latin typeface="+mj-lt"/>
              <a:ea typeface="+mj-ea"/>
              <a:cs typeface="+mj-cs"/>
            </a:endParaRPr>
          </a:p>
        </p:txBody>
      </p:sp>
      <p:sp>
        <p:nvSpPr>
          <p:cNvPr id="5" name="Content Placeholder 2"/>
          <p:cNvSpPr txBox="1"/>
          <p:nvPr/>
        </p:nvSpPr>
        <p:spPr>
          <a:xfrm>
            <a:off x="1752600" y="1828800"/>
            <a:ext cx="8915400" cy="4541838"/>
          </a:xfrm>
          <a:prstGeom prst="rect">
            <a:avLst/>
          </a:prstGeom>
        </p:spPr>
        <p:txBody>
          <a:bodyPr>
            <a:normAutofit/>
          </a:bodyPr>
          <a:lstStyle/>
          <a:p>
            <a:pPr marL="274320" indent="-274320" defTabSz="914400">
              <a:spcBef>
                <a:spcPct val="20000"/>
              </a:spcBef>
              <a:buClr>
                <a:schemeClr val="accent3"/>
              </a:buClr>
              <a:buSzPct val="95000"/>
              <a:buFont typeface="Wingdings" panose="05000000000000000000" pitchFamily="2" charset="2"/>
              <a:buChar char="§"/>
              <a:defRPr/>
            </a:pPr>
            <a:r>
              <a:rPr lang="en-US" sz="2400" dirty="0"/>
              <a:t>This algorithm divides a 2D space into 9 parts, of which only the middle part is </a:t>
            </a:r>
          </a:p>
          <a:p>
            <a:pPr marL="274320" indent="-274320" defTabSz="914400">
              <a:spcBef>
                <a:spcPct val="20000"/>
              </a:spcBef>
              <a:buClr>
                <a:schemeClr val="accent3"/>
              </a:buClr>
              <a:buSzPct val="95000"/>
              <a:defRPr/>
            </a:pPr>
            <a:r>
              <a:rPr lang="en-US" sz="2400" dirty="0">
                <a:latin typeface="Arial" panose="020B0604020202020204" pitchFamily="34" charset="0"/>
                <a:cs typeface="Arial" panose="020B0604020202020204" pitchFamily="34" charset="0"/>
              </a:rPr>
              <a:t>      visible.</a:t>
            </a:r>
            <a:endParaRPr lang="en-US" sz="2400" dirty="0"/>
          </a:p>
          <a:p>
            <a:pPr marL="274320" indent="-274320" defTabSz="914400">
              <a:spcBef>
                <a:spcPct val="20000"/>
              </a:spcBef>
              <a:buClr>
                <a:schemeClr val="accent3"/>
              </a:buClr>
              <a:buSzPct val="95000"/>
              <a:buFont typeface="Wingdings" panose="05000000000000000000" pitchFamily="2" charset="2"/>
              <a:buChar char="§"/>
              <a:defRPr/>
            </a:pPr>
            <a:r>
              <a:rPr lang="en-US" sz="2400" dirty="0"/>
              <a:t>This method  is used:</a:t>
            </a:r>
          </a:p>
          <a:p>
            <a:pPr marL="571500" indent="-571500" defTabSz="914400">
              <a:spcBef>
                <a:spcPct val="20000"/>
              </a:spcBef>
              <a:buClr>
                <a:schemeClr val="accent3"/>
              </a:buClr>
              <a:buSzPct val="95000"/>
              <a:buFont typeface="+mj-lt"/>
              <a:buAutoNum type="romanLcPeriod"/>
              <a:defRPr/>
            </a:pPr>
            <a:r>
              <a:rPr lang="en-US" sz="2400" dirty="0"/>
              <a:t>To save a line segment.</a:t>
            </a:r>
          </a:p>
          <a:p>
            <a:pPr marL="571500" indent="-571500" defTabSz="914400">
              <a:spcBef>
                <a:spcPct val="20000"/>
              </a:spcBef>
              <a:buClr>
                <a:schemeClr val="accent3"/>
              </a:buClr>
              <a:buSzPct val="95000"/>
              <a:buFont typeface="+mj-lt"/>
              <a:buAutoNum type="romanLcPeriod"/>
              <a:defRPr/>
            </a:pPr>
            <a:r>
              <a:rPr lang="en-US" sz="2400" dirty="0"/>
              <a:t>To discard line segment </a:t>
            </a:r>
          </a:p>
          <a:p>
            <a:pPr marL="571500" indent="-571500" defTabSz="914400">
              <a:spcBef>
                <a:spcPct val="20000"/>
              </a:spcBef>
              <a:buClr>
                <a:schemeClr val="accent3"/>
              </a:buClr>
              <a:buSzPct val="95000"/>
              <a:buFont typeface="+mj-lt"/>
              <a:buAutoNum type="romanLcPeriod"/>
              <a:defRPr/>
            </a:pPr>
            <a:r>
              <a:rPr lang="en-US" sz="2400" dirty="0"/>
              <a:t>To divide the line according to window co- ordinate.</a:t>
            </a:r>
          </a:p>
          <a:p>
            <a:pPr marL="274320" indent="-274320" defTabSz="914400">
              <a:spcBef>
                <a:spcPct val="20000"/>
              </a:spcBef>
              <a:buClr>
                <a:schemeClr val="accent3"/>
              </a:buClr>
              <a:buSzPct val="95000"/>
              <a:buFont typeface="Wingdings" panose="05000000000000000000" pitchFamily="2" charset="2"/>
              <a:buChar char="§"/>
              <a:defRPr/>
            </a:pPr>
            <a:r>
              <a:rPr lang="en-US" sz="2400" dirty="0"/>
              <a:t>Cohen Sutherland performs line clipping in two phases: </a:t>
            </a:r>
          </a:p>
          <a:p>
            <a:pPr marL="274320" indent="-274320" defTabSz="914400">
              <a:spcBef>
                <a:spcPct val="20000"/>
              </a:spcBef>
              <a:buClr>
                <a:schemeClr val="accent3"/>
              </a:buClr>
              <a:buSzPct val="95000"/>
              <a:defRPr/>
            </a:pPr>
            <a:r>
              <a:rPr lang="en-US" sz="2400" b="1" dirty="0"/>
              <a:t>Phase1: </a:t>
            </a:r>
            <a:r>
              <a:rPr lang="en-US" sz="2400" dirty="0"/>
              <a:t>Find visibility of line.</a:t>
            </a:r>
          </a:p>
          <a:p>
            <a:pPr marL="274320" indent="-274320" defTabSz="914400">
              <a:spcBef>
                <a:spcPct val="20000"/>
              </a:spcBef>
              <a:buClr>
                <a:schemeClr val="accent3"/>
              </a:buClr>
              <a:buSzPct val="95000"/>
              <a:defRPr/>
            </a:pPr>
            <a:r>
              <a:rPr lang="en-US" sz="2400" b="1" dirty="0"/>
              <a:t>Phase2: </a:t>
            </a:r>
            <a:r>
              <a:rPr lang="en-US" sz="2400" dirty="0"/>
              <a:t>clip the line falling in category 3 (candidate for Clipping).</a:t>
            </a:r>
          </a:p>
          <a:p>
            <a:pPr marL="274320" indent="-274320" defTabSz="914400">
              <a:spcBef>
                <a:spcPct val="20000"/>
              </a:spcBef>
              <a:buClr>
                <a:schemeClr val="accent3"/>
              </a:buClr>
              <a:buSzPct val="95000"/>
              <a:buFont typeface="Wingdings 2"/>
              <a:buChar char=""/>
              <a:defRPr/>
            </a:pPr>
            <a:endParaRPr lang="en-US" sz="2000" dirty="0"/>
          </a:p>
          <a:p>
            <a:pPr marL="274320" indent="-274320" defTabSz="914400">
              <a:spcBef>
                <a:spcPct val="20000"/>
              </a:spcBef>
              <a:buClr>
                <a:schemeClr val="accent3"/>
              </a:buClr>
              <a:buSzPct val="95000"/>
              <a:buFont typeface="Wingdings 2"/>
              <a:buChar char=""/>
              <a:defRPr/>
            </a:pPr>
            <a:endParaRPr lang="en-US" sz="2000" dirty="0"/>
          </a:p>
        </p:txBody>
      </p:sp>
      <p:sp>
        <p:nvSpPr>
          <p:cNvPr id="79875" name="Slide Number Placeholder 5"/>
          <p:cNvSpPr>
            <a:spLocks noGrp="1"/>
          </p:cNvSpPr>
          <p:nvPr>
            <p:ph type="sldNum" sz="quarter" idx="12"/>
          </p:nvPr>
        </p:nvSpPr>
        <p:spPr>
          <a:ln/>
        </p:spPr>
        <p:txBody>
          <a:bodyPr vert="horz" wrap="square" lIns="91440" tIns="45720" rIns="91440" bIns="45720"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SimSun"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stStyle>
          <a:p>
            <a:pPr lvl="0" algn="r"/>
            <a:fld id="{9A0DB2DC-4C9A-4742-B13C-FB6460FD3503}" type="slidenum">
              <a:rPr lang="en-US" altLang="en-US" sz="1200" dirty="0">
                <a:solidFill>
                  <a:srgbClr val="898989"/>
                </a:solidFill>
              </a:rPr>
              <a:t>24</a:t>
            </a:fld>
            <a:endParaRPr lang="en-US" altLang="en-US" sz="1200" dirty="0">
              <a:solidFill>
                <a:srgbClr val="898989"/>
              </a:solidFill>
              <a:ea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a:xfrm>
            <a:off x="152556" y="152487"/>
            <a:ext cx="11505898" cy="914375"/>
          </a:xfrm>
          <a:ln/>
        </p:spPr>
        <p:txBody>
          <a:bodyPr vert="horz" wrap="square" lIns="91440" tIns="45720" rIns="91440" bIns="45720" rtlCol="0" anchor="ctr">
            <a:normAutofit fontScale="90000"/>
          </a:bodyPr>
          <a:lstStyle/>
          <a:p>
            <a:pPr>
              <a:buNone/>
            </a:pPr>
            <a:br>
              <a:rPr lang="en-US" altLang="zh-CN" dirty="0"/>
            </a:br>
            <a:r>
              <a:rPr lang="en-US" altLang="zh-CN" sz="4200" dirty="0"/>
              <a:t>COHEN-SUTHERLAND LINE CLIPPING ALGORITHM</a:t>
            </a:r>
            <a:br>
              <a:rPr lang="en-US" altLang="zh-CN" dirty="0"/>
            </a:br>
            <a:endParaRPr lang="en-IN" altLang="x-none" dirty="0"/>
          </a:p>
        </p:txBody>
      </p:sp>
      <p:sp>
        <p:nvSpPr>
          <p:cNvPr id="80898" name="Content Placeholder 2"/>
          <p:cNvSpPr>
            <a:spLocks noGrp="1"/>
          </p:cNvSpPr>
          <p:nvPr>
            <p:ph idx="1"/>
          </p:nvPr>
        </p:nvSpPr>
        <p:spPr>
          <a:xfrm>
            <a:off x="152556" y="1447852"/>
            <a:ext cx="11201244" cy="4729111"/>
          </a:xfrm>
          <a:ln/>
        </p:spPr>
        <p:txBody>
          <a:bodyPr vert="horz" wrap="square" lIns="91440" tIns="45720" rIns="91440" bIns="45720" rtlCol="0" anchor="t">
            <a:normAutofit/>
          </a:bodyPr>
          <a:lstStyle/>
          <a:p>
            <a:r>
              <a:rPr lang="en-US" altLang="zh-CN" sz="2800" dirty="0"/>
              <a:t>This is one of the oldest and most popular line-clipping procedures. </a:t>
            </a:r>
          </a:p>
          <a:p>
            <a:r>
              <a:rPr lang="en-US" altLang="zh-CN" sz="2800" dirty="0"/>
              <a:t>The method speeds up the processing of line segments by performing initial tests that reduce the number of intersections that must be calculated.</a:t>
            </a:r>
          </a:p>
          <a:p>
            <a:r>
              <a:rPr lang="en-US" altLang="zh-CN" sz="2800" dirty="0"/>
              <a:t>Every line endpoint in a picture is assigned a four digit binary code called a </a:t>
            </a:r>
            <a:r>
              <a:rPr lang="en-US" altLang="zh-CN" sz="2800" b="1" dirty="0"/>
              <a:t>region code </a:t>
            </a:r>
            <a:r>
              <a:rPr lang="en-US" altLang="zh-CN" sz="2800" dirty="0"/>
              <a:t>that identifies the location of the point relative to the boundaries of the clipping rectangle. </a:t>
            </a:r>
            <a:endParaRPr lang="en-IN" altLang="x-none"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Content Placeholder 2"/>
          <p:cNvSpPr>
            <a:spLocks noGrp="1"/>
          </p:cNvSpPr>
          <p:nvPr>
            <p:ph idx="1"/>
          </p:nvPr>
        </p:nvSpPr>
        <p:spPr>
          <a:xfrm>
            <a:off x="533546" y="304883"/>
            <a:ext cx="11277303" cy="6416592"/>
          </a:xfrm>
        </p:spPr>
        <p:txBody>
          <a:bodyPr vert="horz" wrap="square" lIns="91440" tIns="45720" rIns="91440" bIns="45720" numCol="1" rtlCol="0" anchor="t" anchorCtr="0" compatLnSpc="1">
            <a:normAutofit fontScale="92500" lnSpcReduction="10000"/>
          </a:bodyPr>
          <a:lstStyle/>
          <a:p>
            <a:pPr marL="0" indent="0" eaLnBrk="0" fontAlgn="base" hangingPunct="0">
              <a:lnSpc>
                <a:spcPct val="100000"/>
              </a:lnSpc>
              <a:spcBef>
                <a:spcPct val="20000"/>
              </a:spcBef>
              <a:spcAft>
                <a:spcPct val="0"/>
              </a:spcAft>
              <a:buClrTx/>
              <a:buNone/>
              <a:defRPr/>
            </a:pPr>
            <a:r>
              <a:rPr lang="en-US" sz="2800" cap="none" dirty="0"/>
              <a:t>Binary region codes assigned to line end points according to relative position with respect to the clipping rectangle. </a:t>
            </a:r>
            <a:endParaRPr lang="en-US" altLang="en-US" sz="2800" cap="none" dirty="0"/>
          </a:p>
          <a:p>
            <a:pPr marL="342900" indent="-342900" eaLnBrk="0" fontAlgn="base" hangingPunct="0">
              <a:lnSpc>
                <a:spcPct val="100000"/>
              </a:lnSpc>
              <a:spcBef>
                <a:spcPct val="20000"/>
              </a:spcBef>
              <a:spcAft>
                <a:spcPct val="0"/>
              </a:spcAft>
              <a:buClrTx/>
              <a:defRPr/>
            </a:pPr>
            <a:endParaRPr lang="en-US" altLang="en-US" sz="2400" cap="none" dirty="0"/>
          </a:p>
          <a:p>
            <a:pPr marL="342900" indent="-342900" eaLnBrk="0" fontAlgn="base" hangingPunct="0">
              <a:lnSpc>
                <a:spcPct val="100000"/>
              </a:lnSpc>
              <a:spcBef>
                <a:spcPct val="20000"/>
              </a:spcBef>
              <a:spcAft>
                <a:spcPct val="0"/>
              </a:spcAft>
              <a:buClrTx/>
              <a:defRPr/>
            </a:pPr>
            <a:r>
              <a:rPr lang="en-US" altLang="en-US" sz="2400" cap="none" dirty="0"/>
              <a:t>Region are set up in reference as shown in figure:</a:t>
            </a:r>
          </a:p>
          <a:p>
            <a:pPr marL="342900" indent="-342900" eaLnBrk="0" fontAlgn="base" hangingPunct="0">
              <a:lnSpc>
                <a:spcPct val="100000"/>
              </a:lnSpc>
              <a:spcBef>
                <a:spcPct val="20000"/>
              </a:spcBef>
              <a:spcAft>
                <a:spcPct val="0"/>
              </a:spcAft>
              <a:buClrTx/>
              <a:buNone/>
              <a:defRPr/>
            </a:pPr>
            <a:endParaRPr lang="en-US" altLang="en-US" sz="2400" cap="none" dirty="0"/>
          </a:p>
          <a:p>
            <a:pPr marL="342900" indent="-342900" eaLnBrk="0" fontAlgn="base" hangingPunct="0">
              <a:lnSpc>
                <a:spcPct val="100000"/>
              </a:lnSpc>
              <a:spcBef>
                <a:spcPct val="20000"/>
              </a:spcBef>
              <a:spcAft>
                <a:spcPct val="0"/>
              </a:spcAft>
              <a:buClrTx/>
              <a:buNone/>
              <a:defRPr/>
            </a:pPr>
            <a:endParaRPr lang="en-US" altLang="en-US" cap="none" dirty="0"/>
          </a:p>
          <a:p>
            <a:pPr marL="342900" indent="-342900" eaLnBrk="0" fontAlgn="base" hangingPunct="0">
              <a:lnSpc>
                <a:spcPct val="100000"/>
              </a:lnSpc>
              <a:spcBef>
                <a:spcPct val="20000"/>
              </a:spcBef>
              <a:spcAft>
                <a:spcPct val="0"/>
              </a:spcAft>
              <a:buClrTx/>
              <a:defRPr/>
            </a:pPr>
            <a:endParaRPr lang="en-US" altLang="en-US" cap="none" dirty="0"/>
          </a:p>
          <a:p>
            <a:pPr marL="342900" indent="-342900" eaLnBrk="0" fontAlgn="base" hangingPunct="0">
              <a:lnSpc>
                <a:spcPct val="100000"/>
              </a:lnSpc>
              <a:spcBef>
                <a:spcPct val="20000"/>
              </a:spcBef>
              <a:spcAft>
                <a:spcPct val="0"/>
              </a:spcAft>
              <a:buClrTx/>
              <a:buNone/>
              <a:defRPr/>
            </a:pPr>
            <a:endParaRPr lang="en-US" altLang="en-US" cap="none" dirty="0"/>
          </a:p>
          <a:p>
            <a:pPr marL="342900" indent="-342900" eaLnBrk="0" fontAlgn="base" hangingPunct="0">
              <a:lnSpc>
                <a:spcPct val="100000"/>
              </a:lnSpc>
              <a:spcBef>
                <a:spcPct val="20000"/>
              </a:spcBef>
              <a:spcAft>
                <a:spcPct val="0"/>
              </a:spcAft>
              <a:buClrTx/>
              <a:buNone/>
              <a:defRPr/>
            </a:pPr>
            <a:endParaRPr lang="en-US" altLang="en-US" cap="none" dirty="0"/>
          </a:p>
          <a:p>
            <a:pPr marL="342900" indent="-342900" eaLnBrk="0" fontAlgn="base" hangingPunct="0">
              <a:lnSpc>
                <a:spcPct val="100000"/>
              </a:lnSpc>
              <a:spcBef>
                <a:spcPct val="20000"/>
              </a:spcBef>
              <a:spcAft>
                <a:spcPct val="0"/>
              </a:spcAft>
              <a:buClrTx/>
              <a:defRPr/>
            </a:pPr>
            <a:endParaRPr lang="en-US" altLang="en-US" cap="none" dirty="0"/>
          </a:p>
          <a:p>
            <a:pPr marL="342900" indent="-342900" eaLnBrk="0" fontAlgn="base" hangingPunct="0">
              <a:lnSpc>
                <a:spcPct val="100000"/>
              </a:lnSpc>
              <a:spcBef>
                <a:spcPct val="20000"/>
              </a:spcBef>
              <a:spcAft>
                <a:spcPct val="0"/>
              </a:spcAft>
              <a:buClrTx/>
              <a:defRPr/>
            </a:pPr>
            <a:endParaRPr lang="en-US" altLang="en-US" cap="none" dirty="0"/>
          </a:p>
          <a:p>
            <a:pPr marL="342900" indent="-342900" algn="ctr" eaLnBrk="0" fontAlgn="base" hangingPunct="0">
              <a:lnSpc>
                <a:spcPct val="100000"/>
              </a:lnSpc>
              <a:spcBef>
                <a:spcPct val="20000"/>
              </a:spcBef>
              <a:spcAft>
                <a:spcPct val="0"/>
              </a:spcAft>
              <a:buClrTx/>
              <a:buNone/>
              <a:defRPr/>
            </a:pPr>
            <a:endParaRPr lang="en-US" altLang="en-US" b="1" cap="none" dirty="0"/>
          </a:p>
          <a:p>
            <a:pPr marL="342900" indent="-342900" algn="ctr" eaLnBrk="0" fontAlgn="base" hangingPunct="0">
              <a:lnSpc>
                <a:spcPct val="100000"/>
              </a:lnSpc>
              <a:spcBef>
                <a:spcPct val="20000"/>
              </a:spcBef>
              <a:spcAft>
                <a:spcPct val="0"/>
              </a:spcAft>
              <a:buClrTx/>
              <a:buNone/>
              <a:defRPr/>
            </a:pPr>
            <a:endParaRPr lang="en-US" altLang="en-US" b="1" cap="none" dirty="0"/>
          </a:p>
          <a:p>
            <a:pPr marL="342900" indent="-342900" algn="ctr" eaLnBrk="0" fontAlgn="base" hangingPunct="0">
              <a:lnSpc>
                <a:spcPct val="100000"/>
              </a:lnSpc>
              <a:spcBef>
                <a:spcPct val="20000"/>
              </a:spcBef>
              <a:spcAft>
                <a:spcPct val="0"/>
              </a:spcAft>
              <a:buClrTx/>
              <a:buNone/>
              <a:defRPr/>
            </a:pPr>
            <a:endParaRPr lang="en-US" altLang="en-US" b="1" cap="none" dirty="0"/>
          </a:p>
          <a:p>
            <a:pPr marL="342900" indent="-342900" algn="ctr" eaLnBrk="0" fontAlgn="base" hangingPunct="0">
              <a:lnSpc>
                <a:spcPct val="100000"/>
              </a:lnSpc>
              <a:spcBef>
                <a:spcPct val="20000"/>
              </a:spcBef>
              <a:spcAft>
                <a:spcPct val="0"/>
              </a:spcAft>
              <a:buClrTx/>
              <a:buNone/>
              <a:defRPr/>
            </a:pPr>
            <a:r>
              <a:rPr lang="en-US" altLang="en-US" b="1" cap="none" dirty="0"/>
              <a:t>Figure :Bit Code for Cohen- Sutherland clipping</a:t>
            </a:r>
            <a:endParaRPr lang="en-US" altLang="en-US" cap="none" dirty="0"/>
          </a:p>
        </p:txBody>
      </p:sp>
      <p:sp>
        <p:nvSpPr>
          <p:cNvPr id="81953" name="Slide Number Placeholder 37"/>
          <p:cNvSpPr>
            <a:spLocks noGrp="1"/>
          </p:cNvSpPr>
          <p:nvPr>
            <p:ph type="sldNum" sz="quarter" idx="12"/>
          </p:nvPr>
        </p:nvSpPr>
        <p:spPr>
          <a:ln/>
        </p:spPr>
        <p:txBody>
          <a:bodyPr vert="horz" wrap="square" lIns="91440" tIns="45720" rIns="91440" bIns="45720"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SimSun"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stStyle>
          <a:p>
            <a:pPr lvl="0" algn="r"/>
            <a:fld id="{9A0DB2DC-4C9A-4742-B13C-FB6460FD3503}" type="slidenum">
              <a:rPr lang="en-US" altLang="en-US" sz="1200" dirty="0">
                <a:solidFill>
                  <a:srgbClr val="898989"/>
                </a:solidFill>
              </a:rPr>
              <a:t>26</a:t>
            </a:fld>
            <a:endParaRPr lang="en-US" altLang="en-US" sz="1200" dirty="0">
              <a:solidFill>
                <a:srgbClr val="898989"/>
              </a:solidFill>
              <a:ea typeface="Arial" panose="020B0604020202020204" pitchFamily="34" charset="0"/>
            </a:endParaRPr>
          </a:p>
        </p:txBody>
      </p:sp>
      <p:cxnSp>
        <p:nvCxnSpPr>
          <p:cNvPr id="6" name="Straight Arrow Connector 5"/>
          <p:cNvCxnSpPr/>
          <p:nvPr/>
        </p:nvCxnSpPr>
        <p:spPr>
          <a:xfrm rot="5400000" flipH="1" flipV="1">
            <a:off x="2171700" y="4305301"/>
            <a:ext cx="2667000" cy="31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505200" y="5638800"/>
            <a:ext cx="48006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4648200" y="3622675"/>
            <a:ext cx="2057400" cy="1524000"/>
          </a:xfrm>
          <a:prstGeom prst="rect">
            <a:avLst/>
          </a:prstGeom>
        </p:spPr>
        <p:style>
          <a:lnRef idx="1">
            <a:schemeClr val="dk1"/>
          </a:lnRef>
          <a:fillRef idx="3">
            <a:schemeClr val="dk1"/>
          </a:fillRef>
          <a:effectRef idx="2">
            <a:schemeClr val="dk1"/>
          </a:effectRef>
          <a:fontRef idx="minor">
            <a:schemeClr val="lt1"/>
          </a:fontRef>
        </p:style>
        <p:txBody>
          <a:bodyPr anchor="ctr"/>
          <a:lstStyle/>
          <a:p>
            <a:pPr algn="ctr" defTabSz="914400" fontAlgn="base">
              <a:spcBef>
                <a:spcPct val="0"/>
              </a:spcBef>
              <a:spcAft>
                <a:spcPct val="0"/>
              </a:spcAft>
              <a:defRPr/>
            </a:pPr>
            <a:endParaRPr lang="en-US" dirty="0"/>
          </a:p>
        </p:txBody>
      </p:sp>
      <p:cxnSp>
        <p:nvCxnSpPr>
          <p:cNvPr id="9" name="Straight Connector 8"/>
          <p:cNvCxnSpPr/>
          <p:nvPr/>
        </p:nvCxnSpPr>
        <p:spPr>
          <a:xfrm rot="5400000">
            <a:off x="4267994" y="3199606"/>
            <a:ext cx="762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6325394" y="3199606"/>
            <a:ext cx="762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6439694" y="5371306"/>
            <a:ext cx="5334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505200" y="3581400"/>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705600" y="3581400"/>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05600" y="5103813"/>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505200" y="5103813"/>
            <a:ext cx="11430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1932" name="TextBox 15"/>
          <p:cNvSpPr txBox="1"/>
          <p:nvPr/>
        </p:nvSpPr>
        <p:spPr>
          <a:xfrm>
            <a:off x="5181600" y="3581400"/>
            <a:ext cx="1049338" cy="369888"/>
          </a:xfrm>
          <a:prstGeom prst="rect">
            <a:avLst/>
          </a:prstGeom>
          <a:noFill/>
          <a:ln w="9525">
            <a:noFill/>
          </a:ln>
        </p:spPr>
        <p:txBody>
          <a:bodyPr anchor="t">
            <a:spAutoFit/>
          </a:bodyPr>
          <a:lstStyle/>
          <a:p>
            <a:r>
              <a:rPr lang="en-US" altLang="en-US" b="1" dirty="0">
                <a:latin typeface="Arial" panose="020B0604020202020204" pitchFamily="34" charset="0"/>
              </a:rPr>
              <a:t>window</a:t>
            </a:r>
            <a:endParaRPr lang="en-US" altLang="en-US" b="1" dirty="0">
              <a:latin typeface="Arial" panose="020B0604020202020204" pitchFamily="34" charset="0"/>
              <a:ea typeface="Arial" panose="020B0604020202020204" pitchFamily="34" charset="0"/>
            </a:endParaRPr>
          </a:p>
        </p:txBody>
      </p:sp>
      <p:sp>
        <p:nvSpPr>
          <p:cNvPr id="81933" name="TextBox 16"/>
          <p:cNvSpPr txBox="1"/>
          <p:nvPr/>
        </p:nvSpPr>
        <p:spPr>
          <a:xfrm>
            <a:off x="2743200" y="3352800"/>
            <a:ext cx="865188" cy="338138"/>
          </a:xfrm>
          <a:prstGeom prst="rect">
            <a:avLst/>
          </a:prstGeom>
          <a:noFill/>
          <a:ln w="9525">
            <a:noFill/>
          </a:ln>
        </p:spPr>
        <p:txBody>
          <a:bodyPr anchor="t">
            <a:spAutoFit/>
          </a:bodyPr>
          <a:lstStyle/>
          <a:p>
            <a:r>
              <a:rPr lang="en-US" altLang="en-US" sz="1600" b="1" dirty="0">
                <a:latin typeface="Arial" panose="020B0604020202020204" pitchFamily="34" charset="0"/>
              </a:rPr>
              <a:t>ywmax</a:t>
            </a:r>
            <a:endParaRPr lang="en-US" altLang="en-US" sz="1600" b="1" dirty="0">
              <a:latin typeface="Arial" panose="020B0604020202020204" pitchFamily="34" charset="0"/>
              <a:ea typeface="Arial" panose="020B0604020202020204" pitchFamily="34" charset="0"/>
            </a:endParaRPr>
          </a:p>
        </p:txBody>
      </p:sp>
      <p:sp>
        <p:nvSpPr>
          <p:cNvPr id="81934" name="TextBox 17"/>
          <p:cNvSpPr txBox="1"/>
          <p:nvPr/>
        </p:nvSpPr>
        <p:spPr>
          <a:xfrm>
            <a:off x="2716214" y="4919664"/>
            <a:ext cx="865187" cy="338137"/>
          </a:xfrm>
          <a:prstGeom prst="rect">
            <a:avLst/>
          </a:prstGeom>
          <a:noFill/>
          <a:ln w="9525">
            <a:noFill/>
          </a:ln>
        </p:spPr>
        <p:txBody>
          <a:bodyPr anchor="t">
            <a:spAutoFit/>
          </a:bodyPr>
          <a:lstStyle/>
          <a:p>
            <a:r>
              <a:rPr lang="en-US" altLang="en-US" sz="1600" b="1" dirty="0">
                <a:latin typeface="Arial" panose="020B0604020202020204" pitchFamily="34" charset="0"/>
              </a:rPr>
              <a:t>ywmin</a:t>
            </a:r>
            <a:endParaRPr lang="en-US" altLang="en-US" sz="1600" b="1" dirty="0">
              <a:latin typeface="Arial" panose="020B0604020202020204" pitchFamily="34" charset="0"/>
              <a:ea typeface="Arial" panose="020B0604020202020204" pitchFamily="34" charset="0"/>
            </a:endParaRPr>
          </a:p>
        </p:txBody>
      </p:sp>
      <p:sp>
        <p:nvSpPr>
          <p:cNvPr id="81935" name="TextBox 18"/>
          <p:cNvSpPr txBox="1"/>
          <p:nvPr/>
        </p:nvSpPr>
        <p:spPr>
          <a:xfrm>
            <a:off x="4164014" y="5529264"/>
            <a:ext cx="865187" cy="338137"/>
          </a:xfrm>
          <a:prstGeom prst="rect">
            <a:avLst/>
          </a:prstGeom>
          <a:noFill/>
          <a:ln w="9525">
            <a:noFill/>
          </a:ln>
        </p:spPr>
        <p:txBody>
          <a:bodyPr anchor="t">
            <a:spAutoFit/>
          </a:bodyPr>
          <a:lstStyle/>
          <a:p>
            <a:r>
              <a:rPr lang="en-US" altLang="en-US" sz="1600" b="1" dirty="0">
                <a:latin typeface="Arial" panose="020B0604020202020204" pitchFamily="34" charset="0"/>
              </a:rPr>
              <a:t>xwmin</a:t>
            </a:r>
            <a:endParaRPr lang="en-US" altLang="en-US" sz="1600" b="1" dirty="0">
              <a:latin typeface="Arial" panose="020B0604020202020204" pitchFamily="34" charset="0"/>
              <a:ea typeface="Arial" panose="020B0604020202020204" pitchFamily="34" charset="0"/>
            </a:endParaRPr>
          </a:p>
        </p:txBody>
      </p:sp>
      <p:sp>
        <p:nvSpPr>
          <p:cNvPr id="81936" name="TextBox 19"/>
          <p:cNvSpPr txBox="1"/>
          <p:nvPr/>
        </p:nvSpPr>
        <p:spPr>
          <a:xfrm>
            <a:off x="6373814" y="5562600"/>
            <a:ext cx="865187" cy="338138"/>
          </a:xfrm>
          <a:prstGeom prst="rect">
            <a:avLst/>
          </a:prstGeom>
          <a:noFill/>
          <a:ln w="9525">
            <a:noFill/>
          </a:ln>
        </p:spPr>
        <p:txBody>
          <a:bodyPr anchor="t">
            <a:spAutoFit/>
          </a:bodyPr>
          <a:lstStyle/>
          <a:p>
            <a:r>
              <a:rPr lang="en-US" altLang="en-US" sz="1600" b="1" dirty="0">
                <a:latin typeface="Arial" panose="020B0604020202020204" pitchFamily="34" charset="0"/>
              </a:rPr>
              <a:t>xwmax</a:t>
            </a:r>
            <a:endParaRPr lang="en-US" altLang="en-US" sz="1600" b="1" dirty="0">
              <a:latin typeface="Arial" panose="020B0604020202020204" pitchFamily="34" charset="0"/>
              <a:ea typeface="Arial" panose="020B0604020202020204" pitchFamily="34" charset="0"/>
            </a:endParaRPr>
          </a:p>
        </p:txBody>
      </p:sp>
      <p:sp>
        <p:nvSpPr>
          <p:cNvPr id="81937" name="TextBox 21"/>
          <p:cNvSpPr txBox="1"/>
          <p:nvPr/>
        </p:nvSpPr>
        <p:spPr>
          <a:xfrm>
            <a:off x="3352801" y="2667000"/>
            <a:ext cx="290513" cy="338138"/>
          </a:xfrm>
          <a:prstGeom prst="rect">
            <a:avLst/>
          </a:prstGeom>
          <a:noFill/>
          <a:ln w="9525">
            <a:noFill/>
          </a:ln>
        </p:spPr>
        <p:txBody>
          <a:bodyPr anchor="t">
            <a:spAutoFit/>
          </a:bodyPr>
          <a:lstStyle/>
          <a:p>
            <a:r>
              <a:rPr lang="en-US" altLang="en-US" sz="1600" b="1" dirty="0">
                <a:latin typeface="Arial" panose="020B0604020202020204" pitchFamily="34" charset="0"/>
              </a:rPr>
              <a:t>y</a:t>
            </a:r>
            <a:endParaRPr lang="en-US" altLang="en-US" sz="1600" b="1" dirty="0">
              <a:latin typeface="Arial" panose="020B0604020202020204" pitchFamily="34" charset="0"/>
              <a:ea typeface="Arial" panose="020B0604020202020204" pitchFamily="34" charset="0"/>
            </a:endParaRPr>
          </a:p>
        </p:txBody>
      </p:sp>
      <p:sp>
        <p:nvSpPr>
          <p:cNvPr id="81938" name="TextBox 22"/>
          <p:cNvSpPr txBox="1"/>
          <p:nvPr/>
        </p:nvSpPr>
        <p:spPr>
          <a:xfrm>
            <a:off x="4343400" y="2514601"/>
            <a:ext cx="631904" cy="307777"/>
          </a:xfrm>
          <a:prstGeom prst="rect">
            <a:avLst/>
          </a:prstGeom>
          <a:noFill/>
          <a:ln w="9525">
            <a:noFill/>
          </a:ln>
        </p:spPr>
        <p:txBody>
          <a:bodyPr wrap="none" anchor="t">
            <a:spAutoFit/>
          </a:bodyPr>
          <a:lstStyle/>
          <a:p>
            <a:r>
              <a:rPr lang="en-US" altLang="en-US" sz="1400" b="1" dirty="0">
                <a:latin typeface="Arial" panose="020B0604020202020204" pitchFamily="34" charset="0"/>
              </a:rPr>
              <a:t>LEFT</a:t>
            </a:r>
            <a:endParaRPr lang="en-US" altLang="en-US" sz="1400" b="1" dirty="0">
              <a:latin typeface="Arial" panose="020B0604020202020204" pitchFamily="34" charset="0"/>
              <a:ea typeface="Arial" panose="020B0604020202020204" pitchFamily="34" charset="0"/>
            </a:endParaRPr>
          </a:p>
        </p:txBody>
      </p:sp>
      <p:sp>
        <p:nvSpPr>
          <p:cNvPr id="81939" name="TextBox 23"/>
          <p:cNvSpPr txBox="1"/>
          <p:nvPr/>
        </p:nvSpPr>
        <p:spPr>
          <a:xfrm>
            <a:off x="6400801" y="2514601"/>
            <a:ext cx="742511" cy="307777"/>
          </a:xfrm>
          <a:prstGeom prst="rect">
            <a:avLst/>
          </a:prstGeom>
          <a:noFill/>
          <a:ln w="9525">
            <a:noFill/>
          </a:ln>
        </p:spPr>
        <p:txBody>
          <a:bodyPr wrap="none" anchor="t">
            <a:spAutoFit/>
          </a:bodyPr>
          <a:lstStyle/>
          <a:p>
            <a:r>
              <a:rPr lang="en-US" altLang="en-US" sz="1400" b="1" dirty="0">
                <a:latin typeface="Arial" panose="020B0604020202020204" pitchFamily="34" charset="0"/>
              </a:rPr>
              <a:t>RIGHT</a:t>
            </a:r>
            <a:endParaRPr lang="en-US" altLang="en-US" sz="1400" b="1" dirty="0">
              <a:latin typeface="Arial" panose="020B0604020202020204" pitchFamily="34" charset="0"/>
              <a:ea typeface="Arial" panose="020B0604020202020204" pitchFamily="34" charset="0"/>
            </a:endParaRPr>
          </a:p>
        </p:txBody>
      </p:sp>
      <p:sp>
        <p:nvSpPr>
          <p:cNvPr id="81940" name="TextBox 24"/>
          <p:cNvSpPr txBox="1"/>
          <p:nvPr/>
        </p:nvSpPr>
        <p:spPr>
          <a:xfrm>
            <a:off x="7848600" y="3429001"/>
            <a:ext cx="558800" cy="307975"/>
          </a:xfrm>
          <a:prstGeom prst="rect">
            <a:avLst/>
          </a:prstGeom>
          <a:noFill/>
          <a:ln w="9525">
            <a:noFill/>
          </a:ln>
        </p:spPr>
        <p:txBody>
          <a:bodyPr wrap="none" anchor="t">
            <a:spAutoFit/>
          </a:bodyPr>
          <a:lstStyle/>
          <a:p>
            <a:r>
              <a:rPr lang="en-US" altLang="en-US" sz="1400" b="1" dirty="0">
                <a:latin typeface="Arial" panose="020B0604020202020204" pitchFamily="34" charset="0"/>
              </a:rPr>
              <a:t>TOP</a:t>
            </a:r>
            <a:endParaRPr lang="en-US" altLang="en-US" sz="1400" b="1" dirty="0">
              <a:latin typeface="Arial" panose="020B0604020202020204" pitchFamily="34" charset="0"/>
              <a:ea typeface="Arial" panose="020B0604020202020204" pitchFamily="34" charset="0"/>
            </a:endParaRPr>
          </a:p>
        </p:txBody>
      </p:sp>
      <p:sp>
        <p:nvSpPr>
          <p:cNvPr id="81941" name="TextBox 25"/>
          <p:cNvSpPr txBox="1"/>
          <p:nvPr/>
        </p:nvSpPr>
        <p:spPr>
          <a:xfrm>
            <a:off x="7848601" y="4953001"/>
            <a:ext cx="989013" cy="307975"/>
          </a:xfrm>
          <a:prstGeom prst="rect">
            <a:avLst/>
          </a:prstGeom>
          <a:noFill/>
          <a:ln w="9525">
            <a:noFill/>
          </a:ln>
        </p:spPr>
        <p:txBody>
          <a:bodyPr wrap="none" anchor="t">
            <a:spAutoFit/>
          </a:bodyPr>
          <a:lstStyle/>
          <a:p>
            <a:r>
              <a:rPr lang="en-US" altLang="en-US" sz="1400" b="1" dirty="0">
                <a:latin typeface="Arial" panose="020B0604020202020204" pitchFamily="34" charset="0"/>
              </a:rPr>
              <a:t>BOTTOM</a:t>
            </a:r>
            <a:endParaRPr lang="en-US" altLang="en-US" sz="1400" b="1" dirty="0">
              <a:latin typeface="Arial" panose="020B0604020202020204" pitchFamily="34" charset="0"/>
              <a:ea typeface="Arial" panose="020B0604020202020204" pitchFamily="34" charset="0"/>
            </a:endParaRPr>
          </a:p>
        </p:txBody>
      </p:sp>
      <p:sp>
        <p:nvSpPr>
          <p:cNvPr id="81942" name="TextBox 26"/>
          <p:cNvSpPr txBox="1"/>
          <p:nvPr/>
        </p:nvSpPr>
        <p:spPr>
          <a:xfrm flipH="1">
            <a:off x="8305800" y="5486401"/>
            <a:ext cx="304800" cy="307975"/>
          </a:xfrm>
          <a:prstGeom prst="rect">
            <a:avLst/>
          </a:prstGeom>
          <a:noFill/>
          <a:ln w="9525">
            <a:noFill/>
          </a:ln>
        </p:spPr>
        <p:txBody>
          <a:bodyPr anchor="t">
            <a:spAutoFit/>
          </a:bodyPr>
          <a:lstStyle/>
          <a:p>
            <a:r>
              <a:rPr lang="en-US" altLang="en-US" sz="1400" b="1" dirty="0">
                <a:latin typeface="Arial" panose="020B0604020202020204" pitchFamily="34" charset="0"/>
              </a:rPr>
              <a:t>x</a:t>
            </a:r>
            <a:endParaRPr lang="en-US" altLang="en-US" sz="1400" b="1" dirty="0">
              <a:latin typeface="Arial" panose="020B0604020202020204" pitchFamily="34" charset="0"/>
              <a:ea typeface="Arial" panose="020B0604020202020204" pitchFamily="34" charset="0"/>
            </a:endParaRPr>
          </a:p>
        </p:txBody>
      </p:sp>
      <p:sp>
        <p:nvSpPr>
          <p:cNvPr id="81943" name="TextBox 27"/>
          <p:cNvSpPr txBox="1"/>
          <p:nvPr/>
        </p:nvSpPr>
        <p:spPr>
          <a:xfrm>
            <a:off x="3983039" y="3200400"/>
            <a:ext cx="755335" cy="400110"/>
          </a:xfrm>
          <a:prstGeom prst="rect">
            <a:avLst/>
          </a:prstGeom>
          <a:noFill/>
          <a:ln w="9525">
            <a:noFill/>
          </a:ln>
        </p:spPr>
        <p:txBody>
          <a:bodyPr wrap="none" anchor="t">
            <a:spAutoFit/>
          </a:bodyPr>
          <a:lstStyle/>
          <a:p>
            <a:r>
              <a:rPr lang="en-US" altLang="en-US" sz="2000" b="1" dirty="0">
                <a:latin typeface="Arial" panose="020B0604020202020204" pitchFamily="34" charset="0"/>
              </a:rPr>
              <a:t>1001</a:t>
            </a:r>
            <a:endParaRPr lang="en-US" altLang="en-US" sz="2000" b="1" dirty="0">
              <a:latin typeface="Arial" panose="020B0604020202020204" pitchFamily="34" charset="0"/>
              <a:ea typeface="Arial" panose="020B0604020202020204" pitchFamily="34" charset="0"/>
            </a:endParaRPr>
          </a:p>
        </p:txBody>
      </p:sp>
      <p:sp>
        <p:nvSpPr>
          <p:cNvPr id="81944" name="TextBox 28"/>
          <p:cNvSpPr txBox="1"/>
          <p:nvPr/>
        </p:nvSpPr>
        <p:spPr>
          <a:xfrm>
            <a:off x="3886201" y="4114800"/>
            <a:ext cx="755335" cy="400110"/>
          </a:xfrm>
          <a:prstGeom prst="rect">
            <a:avLst/>
          </a:prstGeom>
          <a:noFill/>
          <a:ln w="9525">
            <a:noFill/>
          </a:ln>
        </p:spPr>
        <p:txBody>
          <a:bodyPr wrap="none" anchor="t">
            <a:spAutoFit/>
          </a:bodyPr>
          <a:lstStyle/>
          <a:p>
            <a:r>
              <a:rPr lang="en-US" altLang="en-US" sz="2000" b="1" dirty="0">
                <a:latin typeface="Arial" panose="020B0604020202020204" pitchFamily="34" charset="0"/>
              </a:rPr>
              <a:t>0001</a:t>
            </a:r>
            <a:endParaRPr lang="en-US" altLang="en-US" sz="2000" b="1" dirty="0">
              <a:latin typeface="Arial" panose="020B0604020202020204" pitchFamily="34" charset="0"/>
              <a:ea typeface="Arial" panose="020B0604020202020204" pitchFamily="34" charset="0"/>
            </a:endParaRPr>
          </a:p>
        </p:txBody>
      </p:sp>
      <p:cxnSp>
        <p:nvCxnSpPr>
          <p:cNvPr id="30" name="Straight Connector 29"/>
          <p:cNvCxnSpPr/>
          <p:nvPr/>
        </p:nvCxnSpPr>
        <p:spPr>
          <a:xfrm rot="5400000">
            <a:off x="4380706" y="5371306"/>
            <a:ext cx="533400" cy="158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1946" name="TextBox 30"/>
          <p:cNvSpPr txBox="1"/>
          <p:nvPr/>
        </p:nvSpPr>
        <p:spPr>
          <a:xfrm>
            <a:off x="3962401" y="5086350"/>
            <a:ext cx="755335" cy="400110"/>
          </a:xfrm>
          <a:prstGeom prst="rect">
            <a:avLst/>
          </a:prstGeom>
          <a:noFill/>
          <a:ln w="9525">
            <a:noFill/>
          </a:ln>
        </p:spPr>
        <p:txBody>
          <a:bodyPr wrap="none" anchor="t">
            <a:spAutoFit/>
          </a:bodyPr>
          <a:lstStyle/>
          <a:p>
            <a:r>
              <a:rPr lang="en-US" altLang="en-US" sz="2000" b="1" dirty="0">
                <a:latin typeface="Arial" panose="020B0604020202020204" pitchFamily="34" charset="0"/>
              </a:rPr>
              <a:t>0101</a:t>
            </a:r>
            <a:endParaRPr lang="en-US" altLang="en-US" sz="2000" b="1" dirty="0">
              <a:latin typeface="Arial" panose="020B0604020202020204" pitchFamily="34" charset="0"/>
              <a:ea typeface="Arial" panose="020B0604020202020204" pitchFamily="34" charset="0"/>
            </a:endParaRPr>
          </a:p>
        </p:txBody>
      </p:sp>
      <p:sp>
        <p:nvSpPr>
          <p:cNvPr id="81947" name="TextBox 31"/>
          <p:cNvSpPr txBox="1"/>
          <p:nvPr/>
        </p:nvSpPr>
        <p:spPr>
          <a:xfrm>
            <a:off x="5410201" y="3200400"/>
            <a:ext cx="755335" cy="400110"/>
          </a:xfrm>
          <a:prstGeom prst="rect">
            <a:avLst/>
          </a:prstGeom>
          <a:noFill/>
          <a:ln w="9525">
            <a:noFill/>
          </a:ln>
        </p:spPr>
        <p:txBody>
          <a:bodyPr wrap="none" anchor="t">
            <a:spAutoFit/>
          </a:bodyPr>
          <a:lstStyle/>
          <a:p>
            <a:r>
              <a:rPr lang="en-US" altLang="en-US" sz="2000" b="1" dirty="0">
                <a:latin typeface="Arial" panose="020B0604020202020204" pitchFamily="34" charset="0"/>
              </a:rPr>
              <a:t>1000</a:t>
            </a:r>
            <a:endParaRPr lang="en-US" altLang="en-US" sz="2000" b="1" dirty="0">
              <a:latin typeface="Arial" panose="020B0604020202020204" pitchFamily="34" charset="0"/>
              <a:ea typeface="Arial" panose="020B0604020202020204" pitchFamily="34" charset="0"/>
            </a:endParaRPr>
          </a:p>
        </p:txBody>
      </p:sp>
      <p:sp>
        <p:nvSpPr>
          <p:cNvPr id="81948" name="TextBox 32"/>
          <p:cNvSpPr txBox="1"/>
          <p:nvPr/>
        </p:nvSpPr>
        <p:spPr>
          <a:xfrm>
            <a:off x="6670676" y="4191000"/>
            <a:ext cx="755335" cy="400110"/>
          </a:xfrm>
          <a:prstGeom prst="rect">
            <a:avLst/>
          </a:prstGeom>
          <a:noFill/>
          <a:ln w="9525">
            <a:noFill/>
          </a:ln>
        </p:spPr>
        <p:txBody>
          <a:bodyPr wrap="none" anchor="t">
            <a:spAutoFit/>
          </a:bodyPr>
          <a:lstStyle/>
          <a:p>
            <a:r>
              <a:rPr lang="en-US" altLang="en-US" sz="2000" b="1" dirty="0">
                <a:latin typeface="Arial" panose="020B0604020202020204" pitchFamily="34" charset="0"/>
              </a:rPr>
              <a:t>0010</a:t>
            </a:r>
            <a:endParaRPr lang="en-US" altLang="en-US" sz="2000" b="1" dirty="0">
              <a:latin typeface="Arial" panose="020B0604020202020204" pitchFamily="34" charset="0"/>
              <a:ea typeface="Arial" panose="020B0604020202020204" pitchFamily="34" charset="0"/>
            </a:endParaRPr>
          </a:p>
        </p:txBody>
      </p:sp>
      <p:sp>
        <p:nvSpPr>
          <p:cNvPr id="81949" name="TextBox 33"/>
          <p:cNvSpPr txBox="1"/>
          <p:nvPr/>
        </p:nvSpPr>
        <p:spPr>
          <a:xfrm>
            <a:off x="5410201" y="5086350"/>
            <a:ext cx="755335" cy="400110"/>
          </a:xfrm>
          <a:prstGeom prst="rect">
            <a:avLst/>
          </a:prstGeom>
          <a:noFill/>
          <a:ln w="9525">
            <a:noFill/>
          </a:ln>
        </p:spPr>
        <p:txBody>
          <a:bodyPr wrap="none" anchor="t">
            <a:spAutoFit/>
          </a:bodyPr>
          <a:lstStyle/>
          <a:p>
            <a:r>
              <a:rPr lang="en-US" altLang="en-US" sz="2000" b="1" dirty="0">
                <a:latin typeface="Arial" panose="020B0604020202020204" pitchFamily="34" charset="0"/>
              </a:rPr>
              <a:t>0100</a:t>
            </a:r>
            <a:endParaRPr lang="en-US" altLang="en-US" sz="2000" b="1" dirty="0">
              <a:latin typeface="Arial" panose="020B0604020202020204" pitchFamily="34" charset="0"/>
              <a:ea typeface="Arial" panose="020B0604020202020204" pitchFamily="34" charset="0"/>
            </a:endParaRPr>
          </a:p>
        </p:txBody>
      </p:sp>
      <p:sp>
        <p:nvSpPr>
          <p:cNvPr id="81950" name="TextBox 34"/>
          <p:cNvSpPr txBox="1"/>
          <p:nvPr/>
        </p:nvSpPr>
        <p:spPr>
          <a:xfrm>
            <a:off x="6781801" y="3048000"/>
            <a:ext cx="755335" cy="400110"/>
          </a:xfrm>
          <a:prstGeom prst="rect">
            <a:avLst/>
          </a:prstGeom>
          <a:noFill/>
          <a:ln w="9525">
            <a:noFill/>
          </a:ln>
        </p:spPr>
        <p:txBody>
          <a:bodyPr wrap="none" anchor="t">
            <a:spAutoFit/>
          </a:bodyPr>
          <a:lstStyle/>
          <a:p>
            <a:r>
              <a:rPr lang="en-US" altLang="en-US" sz="2000" b="1" dirty="0">
                <a:latin typeface="Arial" panose="020B0604020202020204" pitchFamily="34" charset="0"/>
              </a:rPr>
              <a:t>1010</a:t>
            </a:r>
            <a:endParaRPr lang="en-US" altLang="en-US" sz="2000" b="1" dirty="0">
              <a:latin typeface="Arial" panose="020B0604020202020204" pitchFamily="34" charset="0"/>
              <a:ea typeface="Arial" panose="020B0604020202020204" pitchFamily="34" charset="0"/>
            </a:endParaRPr>
          </a:p>
        </p:txBody>
      </p:sp>
      <p:sp>
        <p:nvSpPr>
          <p:cNvPr id="81951" name="TextBox 35"/>
          <p:cNvSpPr txBox="1"/>
          <p:nvPr/>
        </p:nvSpPr>
        <p:spPr>
          <a:xfrm>
            <a:off x="6705601" y="5105400"/>
            <a:ext cx="741165" cy="400110"/>
          </a:xfrm>
          <a:prstGeom prst="rect">
            <a:avLst/>
          </a:prstGeom>
          <a:noFill/>
          <a:ln w="9525">
            <a:noFill/>
          </a:ln>
        </p:spPr>
        <p:txBody>
          <a:bodyPr wrap="none" anchor="t">
            <a:spAutoFit/>
          </a:bodyPr>
          <a:lstStyle/>
          <a:p>
            <a:r>
              <a:rPr lang="en-US" altLang="en-US" sz="2000" b="1" dirty="0">
                <a:latin typeface="Arial" panose="020B0604020202020204" pitchFamily="34" charset="0"/>
              </a:rPr>
              <a:t>0110</a:t>
            </a:r>
            <a:endParaRPr lang="en-US" altLang="en-US" sz="2000" b="1" dirty="0">
              <a:latin typeface="Arial" panose="020B0604020202020204" pitchFamily="34" charset="0"/>
              <a:ea typeface="Arial" panose="020B0604020202020204" pitchFamily="34" charset="0"/>
            </a:endParaRPr>
          </a:p>
        </p:txBody>
      </p:sp>
      <p:sp>
        <p:nvSpPr>
          <p:cNvPr id="81952" name="TextBox 36"/>
          <p:cNvSpPr txBox="1"/>
          <p:nvPr/>
        </p:nvSpPr>
        <p:spPr>
          <a:xfrm>
            <a:off x="5257800" y="4191000"/>
            <a:ext cx="774700" cy="400050"/>
          </a:xfrm>
          <a:prstGeom prst="rect">
            <a:avLst/>
          </a:prstGeom>
          <a:noFill/>
          <a:ln w="9525">
            <a:noFill/>
          </a:ln>
        </p:spPr>
        <p:txBody>
          <a:bodyPr wrap="none" anchor="t">
            <a:spAutoFit/>
          </a:bodyPr>
          <a:lstStyle/>
          <a:p>
            <a:r>
              <a:rPr lang="en-US" altLang="en-US" sz="2000" b="1" dirty="0">
                <a:latin typeface="Arial" panose="020B0604020202020204" pitchFamily="34" charset="0"/>
              </a:rPr>
              <a:t>0000</a:t>
            </a:r>
            <a:endParaRPr lang="en-IN" altLang="en-US" sz="2000" b="1" dirty="0">
              <a:latin typeface="Arial" panose="020B0604020202020204" pitchFamily="34" charset="0"/>
              <a:ea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2"/>
          <p:cNvSpPr>
            <a:spLocks noGrp="1"/>
          </p:cNvSpPr>
          <p:nvPr>
            <p:ph idx="1"/>
          </p:nvPr>
        </p:nvSpPr>
        <p:spPr>
          <a:xfrm>
            <a:off x="304952" y="304882"/>
            <a:ext cx="11658294" cy="6553118"/>
          </a:xfrm>
          <a:ln/>
        </p:spPr>
        <p:txBody>
          <a:bodyPr vert="horz" wrap="square" lIns="91440" tIns="45720" rIns="91440" bIns="45720" rtlCol="0" anchor="t">
            <a:normAutofit/>
          </a:bodyPr>
          <a:lstStyle/>
          <a:p>
            <a:pPr algn="just"/>
            <a:r>
              <a:rPr lang="en-US" altLang="zh-CN" sz="2800" dirty="0"/>
              <a:t>Each bit position in region code is used to indicate one of four relative coordinate positions of points with respect to clip window: to the left, right, top or bottom. </a:t>
            </a:r>
          </a:p>
          <a:p>
            <a:pPr algn="just"/>
            <a:r>
              <a:rPr lang="en-US" altLang="zh-CN" sz="2800" dirty="0"/>
              <a:t>By numbering the bit positions in the region code as 1 through 4 from right to left, the coordinate regions are corrected with bit positions as bit 1: left bit 2: right bit 3: below bit4: above </a:t>
            </a:r>
          </a:p>
          <a:p>
            <a:pPr algn="just"/>
            <a:r>
              <a:rPr lang="en-US" altLang="zh-CN" sz="2800" dirty="0"/>
              <a:t>A value of 1 in any bit position indicates that the point is in that relative position. </a:t>
            </a:r>
          </a:p>
          <a:p>
            <a:pPr algn="just"/>
            <a:r>
              <a:rPr lang="en-US" altLang="zh-CN" sz="2800" dirty="0"/>
              <a:t>Otherwise the bit position is set to 0. </a:t>
            </a:r>
          </a:p>
          <a:p>
            <a:pPr algn="just"/>
            <a:r>
              <a:rPr lang="en-US" altLang="zh-CN" sz="2800" dirty="0"/>
              <a:t>If a point is within the clipping rectangle the region code is 0000. </a:t>
            </a:r>
          </a:p>
          <a:p>
            <a:pPr algn="just"/>
            <a:r>
              <a:rPr lang="en-US" altLang="zh-CN" sz="2800" dirty="0"/>
              <a:t>A point that is below and to the left of the rectangle has a region code of 0101. </a:t>
            </a:r>
            <a:endParaRPr lang="en-IN" altLang="x-none"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348" y="609674"/>
            <a:ext cx="10820116" cy="5638652"/>
          </a:xfrm>
        </p:spPr>
        <p:txBody>
          <a:bodyPr vert="horz" wrap="square" lIns="91440" tIns="45720" rIns="91440" bIns="45720" numCol="1" rtlCol="0" anchor="t" anchorCtr="0" compatLnSpc="1">
            <a:normAutofit/>
          </a:bodyPr>
          <a:lstStyle/>
          <a:p>
            <a:pPr marL="342900" indent="-342900" eaLnBrk="0" fontAlgn="base" hangingPunct="0">
              <a:lnSpc>
                <a:spcPct val="100000"/>
              </a:lnSpc>
              <a:spcBef>
                <a:spcPct val="20000"/>
              </a:spcBef>
              <a:spcAft>
                <a:spcPct val="0"/>
              </a:spcAft>
              <a:buClrTx/>
              <a:defRPr/>
            </a:pPr>
            <a:r>
              <a:rPr lang="en-US" sz="2800" cap="none" dirty="0"/>
              <a:t>region-code bit values can be determined with following two steps. </a:t>
            </a:r>
          </a:p>
          <a:p>
            <a:pPr marL="1255713" indent="0" eaLnBrk="0" fontAlgn="base" hangingPunct="0">
              <a:lnSpc>
                <a:spcPct val="100000"/>
              </a:lnSpc>
              <a:spcBef>
                <a:spcPct val="20000"/>
              </a:spcBef>
              <a:spcAft>
                <a:spcPct val="0"/>
              </a:spcAft>
              <a:buClrTx/>
              <a:buNone/>
              <a:defRPr/>
            </a:pPr>
            <a:r>
              <a:rPr lang="en-US" sz="2800" cap="none" dirty="0"/>
              <a:t>(1) Calculate differences between endpoint coordinates and clipping boundaries. </a:t>
            </a:r>
          </a:p>
          <a:p>
            <a:pPr marL="1431925" indent="0" eaLnBrk="0" fontAlgn="base" hangingPunct="0">
              <a:lnSpc>
                <a:spcPct val="100000"/>
              </a:lnSpc>
              <a:spcBef>
                <a:spcPct val="20000"/>
              </a:spcBef>
              <a:spcAft>
                <a:spcPct val="0"/>
              </a:spcAft>
              <a:buClrTx/>
              <a:buNone/>
              <a:defRPr/>
            </a:pPr>
            <a:r>
              <a:rPr lang="en-US" sz="2800" cap="none" dirty="0"/>
              <a:t>(2) Use the resultant sign bit of each difference           calculation to set the corresponding value in the region code. </a:t>
            </a:r>
          </a:p>
          <a:p>
            <a:pPr marL="800100" lvl="2" indent="0" eaLnBrk="0" fontAlgn="base" hangingPunct="0">
              <a:lnSpc>
                <a:spcPct val="100000"/>
              </a:lnSpc>
              <a:spcBef>
                <a:spcPct val="20000"/>
              </a:spcBef>
              <a:spcAft>
                <a:spcPct val="0"/>
              </a:spcAft>
              <a:buClrTx/>
              <a:buNone/>
              <a:defRPr/>
            </a:pPr>
            <a:r>
              <a:rPr lang="en-US" sz="2400" cap="none" dirty="0"/>
              <a:t>		</a:t>
            </a:r>
            <a:r>
              <a:rPr lang="en-US" sz="2800" cap="none" dirty="0"/>
              <a:t>bit 1 is the sign bit of x – </a:t>
            </a:r>
            <a:r>
              <a:rPr lang="en-US" sz="2800" cap="none" dirty="0" err="1"/>
              <a:t>xwmin</a:t>
            </a:r>
            <a:r>
              <a:rPr lang="en-US" sz="2800" cap="none" dirty="0"/>
              <a:t> </a:t>
            </a:r>
          </a:p>
          <a:p>
            <a:pPr marL="800100" lvl="2" indent="0" eaLnBrk="0" fontAlgn="base" hangingPunct="0">
              <a:lnSpc>
                <a:spcPct val="100000"/>
              </a:lnSpc>
              <a:spcBef>
                <a:spcPct val="20000"/>
              </a:spcBef>
              <a:spcAft>
                <a:spcPct val="0"/>
              </a:spcAft>
              <a:buClrTx/>
              <a:buNone/>
              <a:defRPr/>
            </a:pPr>
            <a:r>
              <a:rPr lang="en-US" sz="2800" cap="none" dirty="0"/>
              <a:t>		bit 2 is the sign bit of </a:t>
            </a:r>
            <a:r>
              <a:rPr lang="en-US" sz="2800" cap="none" dirty="0" err="1"/>
              <a:t>xwmax</a:t>
            </a:r>
            <a:r>
              <a:rPr lang="en-US" sz="2800" cap="none" dirty="0"/>
              <a:t> - x </a:t>
            </a:r>
          </a:p>
          <a:p>
            <a:pPr marL="800100" lvl="2" indent="0" eaLnBrk="0" fontAlgn="base" hangingPunct="0">
              <a:lnSpc>
                <a:spcPct val="100000"/>
              </a:lnSpc>
              <a:spcBef>
                <a:spcPct val="20000"/>
              </a:spcBef>
              <a:spcAft>
                <a:spcPct val="0"/>
              </a:spcAft>
              <a:buClrTx/>
              <a:buNone/>
              <a:defRPr/>
            </a:pPr>
            <a:r>
              <a:rPr lang="en-US" sz="2800" cap="none" dirty="0"/>
              <a:t>		bit 3 is the sign bit of y – </a:t>
            </a:r>
            <a:r>
              <a:rPr lang="en-US" sz="2800" cap="none" dirty="0" err="1"/>
              <a:t>ywmin</a:t>
            </a:r>
            <a:r>
              <a:rPr lang="en-US" sz="2800" cap="none" dirty="0"/>
              <a:t> </a:t>
            </a:r>
          </a:p>
          <a:p>
            <a:pPr marL="800100" lvl="2" indent="0" eaLnBrk="0" fontAlgn="base" hangingPunct="0">
              <a:lnSpc>
                <a:spcPct val="100000"/>
              </a:lnSpc>
              <a:spcBef>
                <a:spcPct val="20000"/>
              </a:spcBef>
              <a:spcAft>
                <a:spcPct val="0"/>
              </a:spcAft>
              <a:buClrTx/>
              <a:buNone/>
              <a:defRPr/>
            </a:pPr>
            <a:r>
              <a:rPr lang="en-US" sz="2800" cap="none" dirty="0"/>
              <a:t>		bit 4 is the sign bit of </a:t>
            </a:r>
            <a:r>
              <a:rPr lang="en-US" sz="2800" cap="none" dirty="0" err="1"/>
              <a:t>ywmax</a:t>
            </a:r>
            <a:r>
              <a:rPr lang="en-US" sz="2800" cap="none" dirty="0"/>
              <a:t> - y.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2"/>
          <p:cNvSpPr>
            <a:spLocks noGrp="1"/>
          </p:cNvSpPr>
          <p:nvPr>
            <p:ph idx="1"/>
          </p:nvPr>
        </p:nvSpPr>
        <p:spPr>
          <a:xfrm>
            <a:off x="381150" y="685872"/>
            <a:ext cx="11048710" cy="5638652"/>
          </a:xfrm>
          <a:ln/>
        </p:spPr>
        <p:txBody>
          <a:bodyPr vert="horz" wrap="square" lIns="91440" tIns="45720" rIns="91440" bIns="45720" rtlCol="0" anchor="t">
            <a:normAutofit/>
          </a:bodyPr>
          <a:lstStyle/>
          <a:p>
            <a:r>
              <a:rPr lang="en-US" altLang="zh-CN" sz="2800" dirty="0"/>
              <a:t>Once we have established region codes for all line endpoints, we can quickly determine which lines are completely inside the clip window and which are clearly outside. </a:t>
            </a:r>
            <a:endParaRPr lang="en-IN" altLang="x-none" sz="2800" dirty="0"/>
          </a:p>
          <a:p>
            <a:r>
              <a:rPr lang="en-US" altLang="zh-CN" sz="2800" dirty="0"/>
              <a:t>Any lines that are completely contained within the window boundaries have a region code of 0000 for both endpoints, and we accept these lines. </a:t>
            </a:r>
          </a:p>
          <a:p>
            <a:r>
              <a:rPr lang="en-US" altLang="zh-CN" sz="2800" dirty="0"/>
              <a:t>Any lines that have a 1 in the same bit position in the region codes for each endpoint are completely outside the clipping rectangle, and we reject these lines. </a:t>
            </a:r>
            <a:endParaRPr lang="en-IN" altLang="x-none"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a:ln/>
        </p:spPr>
        <p:txBody>
          <a:bodyPr vert="horz" wrap="square" lIns="91440" tIns="45720" rIns="91440" bIns="45720" rtlCol="0" anchor="ctr">
            <a:normAutofit/>
          </a:bodyPr>
          <a:lstStyle/>
          <a:p>
            <a:r>
              <a:rPr lang="en-US" altLang="en-US" sz="4400" dirty="0"/>
              <a:t>Windowing Concepts</a:t>
            </a:r>
          </a:p>
        </p:txBody>
      </p:sp>
      <p:pic>
        <p:nvPicPr>
          <p:cNvPr id="63490" name="Picture 2"/>
          <p:cNvPicPr>
            <a:picLocks noGrp="1" noChangeAspect="1"/>
          </p:cNvPicPr>
          <p:nvPr>
            <p:ph idx="1"/>
          </p:nvPr>
        </p:nvPicPr>
        <p:blipFill>
          <a:blip r:embed="rId2"/>
          <a:stretch>
            <a:fillRect/>
          </a:stretch>
        </p:blipFill>
        <p:spPr>
          <a:xfrm>
            <a:off x="1066932" y="1905040"/>
            <a:ext cx="9848714" cy="4114692"/>
          </a:xfrm>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a:xfrm>
            <a:off x="304952" y="304883"/>
            <a:ext cx="11658294" cy="1520742"/>
          </a:xfrm>
          <a:ln/>
        </p:spPr>
        <p:txBody>
          <a:bodyPr vert="horz" wrap="square" lIns="91440" tIns="45720" rIns="91440" bIns="45720" rtlCol="0" anchor="ctr">
            <a:normAutofit/>
          </a:bodyPr>
          <a:lstStyle/>
          <a:p>
            <a:r>
              <a:rPr lang="en-US" altLang="en-US" dirty="0"/>
              <a:t>COHEN-SUTHERLAND LINE CLIPPING ALGORITHM</a:t>
            </a:r>
          </a:p>
        </p:txBody>
      </p:sp>
      <p:sp>
        <p:nvSpPr>
          <p:cNvPr id="86018" name="Content Placeholder 2"/>
          <p:cNvSpPr>
            <a:spLocks noGrp="1"/>
          </p:cNvSpPr>
          <p:nvPr>
            <p:ph idx="1"/>
          </p:nvPr>
        </p:nvSpPr>
        <p:spPr>
          <a:xfrm>
            <a:off x="381150" y="1981237"/>
            <a:ext cx="10972650" cy="4195725"/>
          </a:xfrm>
          <a:ln/>
        </p:spPr>
        <p:txBody>
          <a:bodyPr vert="horz" wrap="square" lIns="91440" tIns="45720" rIns="91440" bIns="45720" rtlCol="0" anchor="t">
            <a:normAutofit/>
          </a:bodyPr>
          <a:lstStyle/>
          <a:p>
            <a:r>
              <a:rPr lang="en-US" altLang="en-US" b="1" dirty="0"/>
              <a:t>Step 1</a:t>
            </a:r>
          </a:p>
          <a:p>
            <a:pPr>
              <a:buNone/>
            </a:pPr>
            <a:r>
              <a:rPr lang="en-US" altLang="en-US" dirty="0"/>
              <a:t>     Compute the </a:t>
            </a:r>
            <a:r>
              <a:rPr lang="en-US" altLang="en-US" dirty="0" err="1"/>
              <a:t>regioncodes</a:t>
            </a:r>
            <a:r>
              <a:rPr lang="en-US" altLang="en-US" dirty="0"/>
              <a:t> for the two end points of the segment</a:t>
            </a:r>
          </a:p>
          <a:p>
            <a:r>
              <a:rPr lang="en-US" altLang="en-US" b="1" dirty="0"/>
              <a:t>Step 2</a:t>
            </a:r>
          </a:p>
          <a:p>
            <a:pPr>
              <a:buNone/>
            </a:pPr>
            <a:r>
              <a:rPr lang="en-US" altLang="en-US" dirty="0"/>
              <a:t>    Enter a loop, within the loop check to see if both the </a:t>
            </a:r>
            <a:r>
              <a:rPr lang="en-US" altLang="en-US" dirty="0" err="1"/>
              <a:t>regioncodes</a:t>
            </a:r>
            <a:r>
              <a:rPr lang="en-US" altLang="en-US" dirty="0"/>
              <a:t> are zero. Then enter the segment into the display file, exit the loop &amp; return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a:xfrm>
            <a:off x="457348" y="365125"/>
            <a:ext cx="10896452" cy="1235123"/>
          </a:xfrm>
          <a:ln/>
        </p:spPr>
        <p:txBody>
          <a:bodyPr vert="horz" wrap="square" lIns="91440" tIns="45720" rIns="91440" bIns="45720" rtlCol="0" anchor="ctr">
            <a:normAutofit fontScale="90000"/>
          </a:bodyPr>
          <a:lstStyle/>
          <a:p>
            <a:r>
              <a:rPr lang="en-US" altLang="en-US" dirty="0"/>
              <a:t>COHEN-SUTHERLAND LINE CLIPPING ALGORITHM</a:t>
            </a:r>
          </a:p>
        </p:txBody>
      </p:sp>
      <p:sp>
        <p:nvSpPr>
          <p:cNvPr id="87042" name="Content Placeholder 2"/>
          <p:cNvSpPr>
            <a:spLocks noGrp="1"/>
          </p:cNvSpPr>
          <p:nvPr>
            <p:ph idx="1"/>
          </p:nvPr>
        </p:nvSpPr>
        <p:spPr>
          <a:xfrm>
            <a:off x="457348" y="1752644"/>
            <a:ext cx="10896452" cy="4740231"/>
          </a:xfrm>
          <a:ln/>
        </p:spPr>
        <p:txBody>
          <a:bodyPr vert="horz" wrap="square" lIns="91440" tIns="45720" rIns="91440" bIns="45720" rtlCol="0" anchor="t">
            <a:normAutofit/>
          </a:bodyPr>
          <a:lstStyle/>
          <a:p>
            <a:r>
              <a:rPr lang="en-US" altLang="en-US" sz="2800" b="1" dirty="0"/>
              <a:t>Step 3</a:t>
            </a:r>
          </a:p>
          <a:p>
            <a:pPr>
              <a:buNone/>
            </a:pPr>
            <a:r>
              <a:rPr lang="en-US" altLang="en-US" sz="2800" dirty="0"/>
              <a:t>       If both the region codes are not zero then take Logical AND of both the regioncodes &amp; check for non-zero result. If so , then reject the line, exit the loop &amp; return.</a:t>
            </a:r>
          </a:p>
          <a:p>
            <a:r>
              <a:rPr lang="en-US" altLang="en-US" sz="2800" b="1" dirty="0"/>
              <a:t>Step 4</a:t>
            </a:r>
          </a:p>
          <a:p>
            <a:pPr>
              <a:buNone/>
            </a:pPr>
            <a:r>
              <a:rPr lang="en-US" altLang="en-US" sz="2800" dirty="0"/>
              <a:t>     If the result is 0, then subdivide the line segment from intersection point of line segment  &amp; clipping boundary.</a:t>
            </a:r>
          </a:p>
          <a:p>
            <a:r>
              <a:rPr lang="en-US" altLang="en-US" sz="2800" b="1" dirty="0"/>
              <a:t>Step 5</a:t>
            </a:r>
          </a:p>
          <a:p>
            <a:pPr>
              <a:buNone/>
            </a:pPr>
            <a:r>
              <a:rPr lang="en-US" altLang="en-US" sz="2800" b="1" dirty="0"/>
              <a:t>         </a:t>
            </a:r>
            <a:r>
              <a:rPr lang="en-US" altLang="en-US" sz="2800" dirty="0"/>
              <a:t>Repeat steps (2), (3) &amp; (4) for each segment.</a:t>
            </a:r>
          </a:p>
          <a:p>
            <a:pPr>
              <a:buNone/>
            </a:pPr>
            <a:endParaRPr lang="en-US" altLang="en-US" sz="2800" dirty="0"/>
          </a:p>
          <a:p>
            <a:pPr>
              <a:buNone/>
            </a:pPr>
            <a:endParaRPr lang="en-US" altLang="en-US"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150" y="304882"/>
            <a:ext cx="11048710" cy="6400632"/>
          </a:xfrm>
        </p:spPr>
        <p:txBody>
          <a:bodyPr vert="horz" wrap="square" lIns="91440" tIns="45720" rIns="91440" bIns="45720" numCol="1" rtlCol="0" anchor="t" anchorCtr="0" compatLnSpc="1">
            <a:normAutofit/>
          </a:bodyPr>
          <a:lstStyle/>
          <a:p>
            <a:pPr marL="342900" indent="-342900" eaLnBrk="0" fontAlgn="base" hangingPunct="0">
              <a:lnSpc>
                <a:spcPct val="100000"/>
              </a:lnSpc>
              <a:spcBef>
                <a:spcPct val="20000"/>
              </a:spcBef>
              <a:spcAft>
                <a:spcPct val="0"/>
              </a:spcAft>
              <a:buClrTx/>
              <a:defRPr/>
            </a:pPr>
            <a:r>
              <a:rPr lang="en-US" sz="2800" cap="none" dirty="0"/>
              <a:t>Intersection points with a clipping boundary can be calculated using the slope-intercept form of the line equation. </a:t>
            </a:r>
          </a:p>
          <a:p>
            <a:pPr marL="342900" indent="-342900" eaLnBrk="0" fontAlgn="base" hangingPunct="0">
              <a:lnSpc>
                <a:spcPct val="100000"/>
              </a:lnSpc>
              <a:spcBef>
                <a:spcPct val="20000"/>
              </a:spcBef>
              <a:spcAft>
                <a:spcPct val="0"/>
              </a:spcAft>
              <a:buClrTx/>
              <a:defRPr/>
            </a:pPr>
            <a:r>
              <a:rPr lang="en-US" sz="2800" cap="none" dirty="0"/>
              <a:t>For a line with endpoint coordinates (x1,y1) and (x2,y2) </a:t>
            </a:r>
            <a:endParaRPr lang="en-US" dirty="0"/>
          </a:p>
          <a:p>
            <a:pPr marL="1438275" lvl="1" indent="-457200" eaLnBrk="0" fontAlgn="base" hangingPunct="0">
              <a:lnSpc>
                <a:spcPct val="100000"/>
              </a:lnSpc>
              <a:spcBef>
                <a:spcPct val="20000"/>
              </a:spcBef>
              <a:spcAft>
                <a:spcPct val="0"/>
              </a:spcAft>
              <a:buFont typeface="Wingdings" panose="05000000000000000000" pitchFamily="2" charset="2"/>
              <a:buChar char="Ø"/>
              <a:defRPr/>
            </a:pPr>
            <a:r>
              <a:rPr lang="en-US" sz="2800" cap="none" dirty="0"/>
              <a:t>the y coordinate of the intersection point with a vertical boundary can be calculated as </a:t>
            </a:r>
          </a:p>
          <a:p>
            <a:pPr marL="0" indent="0" eaLnBrk="0" fontAlgn="base" hangingPunct="0">
              <a:lnSpc>
                <a:spcPct val="100000"/>
              </a:lnSpc>
              <a:spcBef>
                <a:spcPct val="20000"/>
              </a:spcBef>
              <a:spcAft>
                <a:spcPct val="0"/>
              </a:spcAft>
              <a:buClrTx/>
              <a:buNone/>
              <a:defRPr/>
            </a:pPr>
            <a:r>
              <a:rPr lang="en-US" sz="2800" cap="none" dirty="0"/>
              <a:t>			y =y1 +m (x-x1) </a:t>
            </a:r>
          </a:p>
          <a:p>
            <a:pPr marL="0" indent="0" eaLnBrk="0" fontAlgn="base" hangingPunct="0">
              <a:lnSpc>
                <a:spcPct val="100000"/>
              </a:lnSpc>
              <a:spcBef>
                <a:spcPct val="20000"/>
              </a:spcBef>
              <a:spcAft>
                <a:spcPct val="0"/>
              </a:spcAft>
              <a:buClrTx/>
              <a:buNone/>
              <a:defRPr/>
            </a:pPr>
            <a:r>
              <a:rPr lang="en-US" sz="2800" cap="none" dirty="0"/>
              <a:t>	where x value is set either to </a:t>
            </a:r>
            <a:r>
              <a:rPr lang="en-US" sz="2800" cap="none" dirty="0" err="1"/>
              <a:t>xwmin</a:t>
            </a:r>
            <a:r>
              <a:rPr lang="en-US" sz="2800" cap="none" dirty="0"/>
              <a:t> or to </a:t>
            </a:r>
            <a:r>
              <a:rPr lang="en-US" sz="2800" cap="none" dirty="0" err="1"/>
              <a:t>xwmax</a:t>
            </a:r>
            <a:r>
              <a:rPr lang="en-US" sz="2800" cap="none" dirty="0"/>
              <a:t> and </a:t>
            </a:r>
          </a:p>
          <a:p>
            <a:pPr marL="0" indent="0" eaLnBrk="0" fontAlgn="base" hangingPunct="0">
              <a:lnSpc>
                <a:spcPct val="100000"/>
              </a:lnSpc>
              <a:spcBef>
                <a:spcPct val="20000"/>
              </a:spcBef>
              <a:spcAft>
                <a:spcPct val="0"/>
              </a:spcAft>
              <a:buClrTx/>
              <a:buNone/>
              <a:defRPr/>
            </a:pPr>
            <a:r>
              <a:rPr lang="en-US" dirty="0"/>
              <a:t>		</a:t>
            </a:r>
            <a:r>
              <a:rPr lang="en-US" sz="2800" cap="none" dirty="0"/>
              <a:t>slope of line is calculated as m = (y2- y1) / (x2- x1) </a:t>
            </a:r>
          </a:p>
          <a:p>
            <a:pPr marL="1431925" indent="-450850" eaLnBrk="0" fontAlgn="base" hangingPunct="0">
              <a:lnSpc>
                <a:spcPct val="100000"/>
              </a:lnSpc>
              <a:spcBef>
                <a:spcPct val="20000"/>
              </a:spcBef>
              <a:spcAft>
                <a:spcPct val="0"/>
              </a:spcAft>
              <a:buClrTx/>
              <a:buFont typeface="Wingdings" panose="05000000000000000000" pitchFamily="2" charset="2"/>
              <a:buChar char="Ø"/>
              <a:defRPr/>
            </a:pPr>
            <a:r>
              <a:rPr lang="en-US" sz="2800" cap="none" dirty="0"/>
              <a:t>the x coordinate of the intersection point with a horizontal boundary can be calculated as </a:t>
            </a:r>
          </a:p>
          <a:p>
            <a:pPr marL="0" indent="0" eaLnBrk="0" fontAlgn="base" hangingPunct="0">
              <a:lnSpc>
                <a:spcPct val="100000"/>
              </a:lnSpc>
              <a:spcBef>
                <a:spcPct val="20000"/>
              </a:spcBef>
              <a:spcAft>
                <a:spcPct val="0"/>
              </a:spcAft>
              <a:buClrTx/>
              <a:buNone/>
              <a:defRPr/>
            </a:pPr>
            <a:r>
              <a:rPr lang="en-US" sz="2800" cap="none" dirty="0"/>
              <a:t>			x= x1 +( y- y1) / m </a:t>
            </a:r>
          </a:p>
          <a:p>
            <a:pPr marL="0" indent="0" eaLnBrk="0" fontAlgn="base" hangingPunct="0">
              <a:lnSpc>
                <a:spcPct val="100000"/>
              </a:lnSpc>
              <a:spcBef>
                <a:spcPct val="20000"/>
              </a:spcBef>
              <a:spcAft>
                <a:spcPct val="0"/>
              </a:spcAft>
              <a:buClrTx/>
              <a:buNone/>
              <a:defRPr/>
            </a:pPr>
            <a:r>
              <a:rPr lang="en-US" sz="2800" cap="none" dirty="0"/>
              <a:t>		with y set to either to </a:t>
            </a:r>
            <a:r>
              <a:rPr lang="en-US" sz="2800" cap="none" dirty="0" err="1"/>
              <a:t>ywmin</a:t>
            </a:r>
            <a:r>
              <a:rPr lang="en-US" sz="2800" cap="none" dirty="0"/>
              <a:t> or to </a:t>
            </a:r>
            <a:r>
              <a:rPr lang="en-US" sz="2800" cap="none" dirty="0" err="1"/>
              <a:t>ywmax</a:t>
            </a:r>
            <a:r>
              <a:rPr lang="en-US" sz="2800" cap="none" dirty="0"/>
              <a:t>. </a:t>
            </a:r>
            <a:endParaRPr lang="en-IN" sz="2800" cap="none"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952" y="381080"/>
            <a:ext cx="11201106" cy="6172038"/>
          </a:xfrm>
        </p:spPr>
        <p:txBody>
          <a:bodyPr vert="horz" wrap="square" lIns="91440" tIns="45720" rIns="91440" bIns="45720" numCol="1" rtlCol="0" anchor="t" anchorCtr="0" compatLnSpc="1">
            <a:normAutofit/>
          </a:bodyPr>
          <a:lstStyle/>
          <a:p>
            <a:pPr marL="0" indent="0" eaLnBrk="0" fontAlgn="base" hangingPunct="0">
              <a:lnSpc>
                <a:spcPct val="100000"/>
              </a:lnSpc>
              <a:spcBef>
                <a:spcPct val="20000"/>
              </a:spcBef>
              <a:spcAft>
                <a:spcPct val="0"/>
              </a:spcAft>
              <a:buClrTx/>
              <a:buNone/>
              <a:defRPr/>
            </a:pPr>
            <a:r>
              <a:rPr lang="en-US" sz="2800" u="sng" cap="none" dirty="0"/>
              <a:t>Example:</a:t>
            </a:r>
          </a:p>
          <a:p>
            <a:pPr marL="0" indent="0" eaLnBrk="0" fontAlgn="base" hangingPunct="0">
              <a:lnSpc>
                <a:spcPct val="100000"/>
              </a:lnSpc>
              <a:spcBef>
                <a:spcPct val="20000"/>
              </a:spcBef>
              <a:spcAft>
                <a:spcPct val="0"/>
              </a:spcAft>
              <a:buClrTx/>
              <a:buNone/>
              <a:defRPr/>
            </a:pPr>
            <a:endParaRPr lang="en-US" sz="2800" u="sng" cap="none" dirty="0"/>
          </a:p>
          <a:p>
            <a:pPr marL="0" indent="0" eaLnBrk="0" fontAlgn="base" hangingPunct="0">
              <a:lnSpc>
                <a:spcPct val="100000"/>
              </a:lnSpc>
              <a:spcBef>
                <a:spcPts val="0"/>
              </a:spcBef>
              <a:spcAft>
                <a:spcPct val="0"/>
              </a:spcAft>
              <a:buClrTx/>
              <a:defRPr/>
            </a:pPr>
            <a:r>
              <a:rPr lang="en-US" sz="2800" cap="none" dirty="0"/>
              <a:t>Starting with the bottom </a:t>
            </a:r>
          </a:p>
          <a:p>
            <a:pPr marL="0" indent="0" eaLnBrk="0" fontAlgn="base" hangingPunct="0">
              <a:lnSpc>
                <a:spcPct val="100000"/>
              </a:lnSpc>
              <a:spcBef>
                <a:spcPts val="0"/>
              </a:spcBef>
              <a:spcAft>
                <a:spcPct val="0"/>
              </a:spcAft>
              <a:buClrTx/>
              <a:buNone/>
              <a:defRPr/>
            </a:pPr>
            <a:r>
              <a:rPr lang="en-US" sz="2800" cap="none" dirty="0"/>
              <a:t>endpoint of the line from </a:t>
            </a:r>
          </a:p>
          <a:p>
            <a:pPr marL="0" indent="0" eaLnBrk="0" fontAlgn="base" hangingPunct="0">
              <a:lnSpc>
                <a:spcPct val="100000"/>
              </a:lnSpc>
              <a:spcBef>
                <a:spcPts val="0"/>
              </a:spcBef>
              <a:spcAft>
                <a:spcPct val="0"/>
              </a:spcAft>
              <a:buClrTx/>
              <a:buNone/>
              <a:defRPr/>
            </a:pPr>
            <a:r>
              <a:rPr lang="en-US" sz="2800" b="1" cap="none" dirty="0"/>
              <a:t>P1 </a:t>
            </a:r>
            <a:r>
              <a:rPr lang="en-US" sz="2800" cap="none" dirty="0"/>
              <a:t>to </a:t>
            </a:r>
            <a:r>
              <a:rPr lang="en-US" sz="2800" b="1" cap="none" dirty="0"/>
              <a:t>P2, </a:t>
            </a:r>
            <a:r>
              <a:rPr lang="en-US" sz="2800" cap="none" dirty="0"/>
              <a:t>we check P1 against </a:t>
            </a:r>
          </a:p>
          <a:p>
            <a:pPr marL="0" indent="0" eaLnBrk="0" fontAlgn="base" hangingPunct="0">
              <a:lnSpc>
                <a:spcPct val="100000"/>
              </a:lnSpc>
              <a:spcBef>
                <a:spcPts val="0"/>
              </a:spcBef>
              <a:spcAft>
                <a:spcPct val="0"/>
              </a:spcAft>
              <a:buClrTx/>
              <a:buNone/>
              <a:defRPr/>
            </a:pPr>
            <a:r>
              <a:rPr lang="en-US" sz="2800" cap="none" dirty="0"/>
              <a:t>the left, right, and bottom </a:t>
            </a:r>
          </a:p>
          <a:p>
            <a:pPr marL="0" indent="0" eaLnBrk="0" fontAlgn="base" hangingPunct="0">
              <a:lnSpc>
                <a:spcPct val="100000"/>
              </a:lnSpc>
              <a:spcBef>
                <a:spcPts val="0"/>
              </a:spcBef>
              <a:spcAft>
                <a:spcPct val="0"/>
              </a:spcAft>
              <a:buClrTx/>
              <a:buNone/>
              <a:defRPr/>
            </a:pPr>
            <a:r>
              <a:rPr lang="en-US" sz="2800" cap="none" dirty="0"/>
              <a:t>boundaries in turn and find that </a:t>
            </a:r>
          </a:p>
          <a:p>
            <a:pPr marL="0" indent="0" eaLnBrk="0" fontAlgn="base" hangingPunct="0">
              <a:lnSpc>
                <a:spcPct val="100000"/>
              </a:lnSpc>
              <a:spcBef>
                <a:spcPts val="0"/>
              </a:spcBef>
              <a:spcAft>
                <a:spcPct val="0"/>
              </a:spcAft>
              <a:buClrTx/>
              <a:buNone/>
              <a:defRPr/>
            </a:pPr>
            <a:r>
              <a:rPr lang="en-US" sz="2800" cap="none" dirty="0"/>
              <a:t>this point is below the clipping </a:t>
            </a:r>
          </a:p>
          <a:p>
            <a:pPr marL="0" indent="0" eaLnBrk="0" fontAlgn="base" hangingPunct="0">
              <a:lnSpc>
                <a:spcPct val="100000"/>
              </a:lnSpc>
              <a:spcBef>
                <a:spcPts val="0"/>
              </a:spcBef>
              <a:spcAft>
                <a:spcPct val="0"/>
              </a:spcAft>
              <a:buClrTx/>
              <a:buNone/>
              <a:defRPr/>
            </a:pPr>
            <a:r>
              <a:rPr lang="en-US" sz="2800" cap="none" dirty="0"/>
              <a:t>rectangle. </a:t>
            </a:r>
          </a:p>
          <a:p>
            <a:pPr marL="342900" indent="-342900" eaLnBrk="0" fontAlgn="base" hangingPunct="0">
              <a:lnSpc>
                <a:spcPct val="100000"/>
              </a:lnSpc>
              <a:spcBef>
                <a:spcPct val="20000"/>
              </a:spcBef>
              <a:spcAft>
                <a:spcPct val="0"/>
              </a:spcAft>
              <a:buClrTx/>
              <a:defRPr/>
            </a:pPr>
            <a:r>
              <a:rPr lang="en-US" sz="2800" cap="none" dirty="0"/>
              <a:t>We then find the intersection point P1’ with the bottom boundary and discard the line section from P1 to P1’. </a:t>
            </a:r>
          </a:p>
          <a:p>
            <a:pPr marL="342900" indent="-342900" eaLnBrk="0" fontAlgn="base" hangingPunct="0">
              <a:lnSpc>
                <a:spcPct val="100000"/>
              </a:lnSpc>
              <a:spcBef>
                <a:spcPct val="20000"/>
              </a:spcBef>
              <a:spcAft>
                <a:spcPct val="0"/>
              </a:spcAft>
              <a:buClrTx/>
              <a:defRPr/>
            </a:pPr>
            <a:r>
              <a:rPr lang="en-US" sz="2800" cap="none" dirty="0"/>
              <a:t>The line now has been reduced to the section from P1’ to P2</a:t>
            </a:r>
            <a:endParaRPr lang="en-US" sz="2800" b="1" cap="none" dirty="0"/>
          </a:p>
          <a:p>
            <a:pPr marL="342900" indent="-342900" eaLnBrk="0" fontAlgn="base" hangingPunct="0">
              <a:lnSpc>
                <a:spcPct val="100000"/>
              </a:lnSpc>
              <a:spcBef>
                <a:spcPct val="20000"/>
              </a:spcBef>
              <a:spcAft>
                <a:spcPct val="0"/>
              </a:spcAft>
              <a:buClrTx/>
              <a:defRPr/>
            </a:pPr>
            <a:endParaRPr lang="en-IN" sz="3200" cap="none" dirty="0"/>
          </a:p>
        </p:txBody>
      </p:sp>
      <p:pic>
        <p:nvPicPr>
          <p:cNvPr id="88066" name="Picture 4"/>
          <p:cNvPicPr>
            <a:picLocks noChangeAspect="1"/>
          </p:cNvPicPr>
          <p:nvPr/>
        </p:nvPicPr>
        <p:blipFill>
          <a:blip r:embed="rId2"/>
          <a:stretch>
            <a:fillRect/>
          </a:stretch>
        </p:blipFill>
        <p:spPr>
          <a:xfrm>
            <a:off x="6248400" y="479425"/>
            <a:ext cx="4038600" cy="3390900"/>
          </a:xfrm>
          <a:prstGeom prst="rect">
            <a:avLst/>
          </a:prstGeom>
          <a:noFill/>
          <a:ln w="9525">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1"/>
          </p:nvPr>
        </p:nvSpPr>
        <p:spPr>
          <a:xfrm>
            <a:off x="381150" y="457278"/>
            <a:ext cx="11277304" cy="6172038"/>
          </a:xfrm>
          <a:ln/>
        </p:spPr>
        <p:txBody>
          <a:bodyPr vert="horz" wrap="square" lIns="91440" tIns="45720" rIns="91440" bIns="45720" rtlCol="0" anchor="t">
            <a:normAutofit/>
          </a:bodyPr>
          <a:lstStyle/>
          <a:p>
            <a:pPr algn="just"/>
            <a:r>
              <a:rPr lang="en-US" altLang="zh-CN" sz="2800" dirty="0"/>
              <a:t>Since P2</a:t>
            </a:r>
            <a:r>
              <a:rPr lang="en-US" altLang="zh-CN" sz="2800" b="1" dirty="0"/>
              <a:t>, </a:t>
            </a:r>
            <a:r>
              <a:rPr lang="en-US" altLang="zh-CN" sz="2800" dirty="0"/>
              <a:t>is outside the clip window, we check this endpoint against the boundaries and find that it is to the left of the window. </a:t>
            </a:r>
          </a:p>
          <a:p>
            <a:pPr algn="just"/>
            <a:r>
              <a:rPr lang="en-US" altLang="zh-CN" sz="2800" dirty="0"/>
              <a:t>Intersection point P2’ is calculated, but this point is above the window. </a:t>
            </a:r>
          </a:p>
          <a:p>
            <a:pPr algn="just"/>
            <a:r>
              <a:rPr lang="en-US" altLang="zh-CN" sz="2800" dirty="0"/>
              <a:t>So the final intersection calculation yields P2”</a:t>
            </a:r>
            <a:r>
              <a:rPr lang="en-US" altLang="zh-CN" sz="2800" b="1" dirty="0"/>
              <a:t>, </a:t>
            </a:r>
            <a:r>
              <a:rPr lang="en-US" altLang="zh-CN" sz="2800" dirty="0"/>
              <a:t>and the line from P1’ to P2”is saved. This completes processing for this line</a:t>
            </a:r>
          </a:p>
          <a:p>
            <a:pPr algn="just"/>
            <a:r>
              <a:rPr lang="en-US" altLang="zh-CN" sz="2800" dirty="0"/>
              <a:t>Point P3 in the next line is to the left of the clipping rectangle, so we determine the intersection P3’</a:t>
            </a:r>
            <a:r>
              <a:rPr lang="en-US" altLang="zh-CN" sz="2800" b="1" dirty="0"/>
              <a:t>, </a:t>
            </a:r>
            <a:r>
              <a:rPr lang="en-US" altLang="zh-CN" sz="2800" dirty="0"/>
              <a:t>and eliminate the line section from P3 to P3’. </a:t>
            </a:r>
          </a:p>
          <a:p>
            <a:pPr algn="just"/>
            <a:r>
              <a:rPr lang="en-US" altLang="zh-CN" sz="2800" dirty="0"/>
              <a:t>By checking region codes for the line section from P3'to P4 we find that the remainder of the line is below the clip window and can be discarded also. </a:t>
            </a:r>
            <a:endParaRPr lang="en-IN" altLang="x-none" sz="2800" dirty="0"/>
          </a:p>
          <a:p>
            <a:pPr algn="just"/>
            <a:endParaRPr lang="en-IN" altLang="x-none"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a:xfrm>
            <a:off x="457348" y="136525"/>
            <a:ext cx="9982052" cy="1006475"/>
          </a:xfrm>
          <a:ln/>
        </p:spPr>
        <p:txBody>
          <a:bodyPr vert="horz" wrap="square" lIns="91440" tIns="45720" rIns="91440" bIns="45720" rtlCol="0" anchor="ctr">
            <a:normAutofit/>
          </a:bodyPr>
          <a:lstStyle/>
          <a:p>
            <a:r>
              <a:rPr lang="en-US" altLang="en-US" dirty="0"/>
              <a:t>Mid point  subdivision algorithm</a:t>
            </a:r>
          </a:p>
        </p:txBody>
      </p:sp>
      <p:sp>
        <p:nvSpPr>
          <p:cNvPr id="3" name="Content Placeholder 2"/>
          <p:cNvSpPr>
            <a:spLocks noGrp="1"/>
          </p:cNvSpPr>
          <p:nvPr>
            <p:ph idx="1"/>
          </p:nvPr>
        </p:nvSpPr>
        <p:spPr>
          <a:xfrm>
            <a:off x="685942" y="1142999"/>
            <a:ext cx="11124908" cy="5578475"/>
          </a:xfrm>
        </p:spPr>
        <p:txBody>
          <a:bodyPr vert="horz" wrap="square" lIns="91440" tIns="45720" rIns="91440" bIns="45720" numCol="1" rtlCol="0" anchor="t" anchorCtr="0" compatLnSpc="1">
            <a:noAutofit/>
          </a:bodyPr>
          <a:lstStyle/>
          <a:p>
            <a:pPr marL="342900" indent="-342900" eaLnBrk="0" fontAlgn="base" hangingPunct="0">
              <a:lnSpc>
                <a:spcPct val="100000"/>
              </a:lnSpc>
              <a:spcBef>
                <a:spcPct val="20000"/>
              </a:spcBef>
              <a:spcAft>
                <a:spcPct val="0"/>
              </a:spcAft>
              <a:buClrTx/>
              <a:defRPr/>
            </a:pPr>
            <a:r>
              <a:rPr lang="en-US" sz="2400" cap="none" dirty="0"/>
              <a:t>This method divide the line into three category:</a:t>
            </a:r>
          </a:p>
          <a:p>
            <a:pPr marL="571500" indent="-571500" eaLnBrk="0" fontAlgn="base" hangingPunct="0">
              <a:lnSpc>
                <a:spcPct val="100000"/>
              </a:lnSpc>
              <a:spcBef>
                <a:spcPct val="20000"/>
              </a:spcBef>
              <a:spcAft>
                <a:spcPct val="0"/>
              </a:spcAft>
              <a:buClrTx/>
              <a:buFont typeface="+mj-lt"/>
              <a:buAutoNum type="romanUcPeriod"/>
              <a:defRPr/>
            </a:pPr>
            <a:r>
              <a:rPr lang="en-US" sz="2400" cap="none" dirty="0"/>
              <a:t>Category 1: Visible line</a:t>
            </a:r>
          </a:p>
          <a:p>
            <a:pPr marL="571500" indent="-571500" eaLnBrk="0" fontAlgn="base" hangingPunct="0">
              <a:lnSpc>
                <a:spcPct val="100000"/>
              </a:lnSpc>
              <a:spcBef>
                <a:spcPct val="20000"/>
              </a:spcBef>
              <a:spcAft>
                <a:spcPct val="0"/>
              </a:spcAft>
              <a:buClrTx/>
              <a:buFont typeface="+mj-lt"/>
              <a:buAutoNum type="romanUcPeriod"/>
              <a:defRPr/>
            </a:pPr>
            <a:r>
              <a:rPr lang="en-US" sz="2400" cap="none" dirty="0"/>
              <a:t>Category 2: not visible line</a:t>
            </a:r>
          </a:p>
          <a:p>
            <a:pPr marL="571500" indent="-571500" eaLnBrk="0" fontAlgn="base" hangingPunct="0">
              <a:lnSpc>
                <a:spcPct val="100000"/>
              </a:lnSpc>
              <a:spcBef>
                <a:spcPct val="20000"/>
              </a:spcBef>
              <a:spcAft>
                <a:spcPct val="0"/>
              </a:spcAft>
              <a:buClrTx/>
              <a:buFont typeface="+mj-lt"/>
              <a:buAutoNum type="romanUcPeriod"/>
              <a:defRPr/>
            </a:pPr>
            <a:r>
              <a:rPr lang="en-US" sz="2400" cap="none" dirty="0"/>
              <a:t>Category 3: candidate for  Clipping.</a:t>
            </a:r>
          </a:p>
          <a:p>
            <a:pPr marL="0" indent="0" eaLnBrk="0" fontAlgn="base" hangingPunct="0">
              <a:lnSpc>
                <a:spcPct val="100000"/>
              </a:lnSpc>
              <a:spcBef>
                <a:spcPct val="20000"/>
              </a:spcBef>
              <a:spcAft>
                <a:spcPct val="0"/>
              </a:spcAft>
              <a:buClrTx/>
              <a:buNone/>
              <a:defRPr/>
            </a:pPr>
            <a:r>
              <a:rPr lang="en-US" sz="2400" cap="none" dirty="0"/>
              <a:t>           </a:t>
            </a:r>
          </a:p>
          <a:p>
            <a:pPr marL="0" indent="0" algn="just" eaLnBrk="0" fontAlgn="base" hangingPunct="0">
              <a:lnSpc>
                <a:spcPct val="100000"/>
              </a:lnSpc>
              <a:spcBef>
                <a:spcPct val="20000"/>
              </a:spcBef>
              <a:spcAft>
                <a:spcPct val="0"/>
              </a:spcAft>
              <a:buClrTx/>
              <a:buNone/>
              <a:defRPr/>
            </a:pPr>
            <a:r>
              <a:rPr lang="en-US" sz="2400" cap="none" dirty="0"/>
              <a:t>An alternative way to process a line in category 3 is based on binary search. The line is divided at its  midpoints into two shorter line segments. Each line in a category three is divided again into shorter segments and categorized. This bisection and categorization process continue until each line segment that spans across a window  boundary reaches a threshold for line size and all other segments are either in  a category 1 (visible) or in category 2 (Not visible.)</a:t>
            </a:r>
          </a:p>
        </p:txBody>
      </p:sp>
      <p:sp>
        <p:nvSpPr>
          <p:cNvPr id="91139" name="Slide Number Placeholder 3"/>
          <p:cNvSpPr>
            <a:spLocks noGrp="1"/>
          </p:cNvSpPr>
          <p:nvPr>
            <p:ph type="sldNum" sz="quarter" idx="12"/>
          </p:nvPr>
        </p:nvSpPr>
        <p:spPr>
          <a:ln/>
        </p:spPr>
        <p:txBody>
          <a:bodyPr vert="horz" wrap="square" lIns="91440" tIns="45720" rIns="91440" bIns="45720"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SimSun"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stStyle>
          <a:p>
            <a:pPr lvl="0" algn="r"/>
            <a:fld id="{9A0DB2DC-4C9A-4742-B13C-FB6460FD3503}" type="slidenum">
              <a:rPr lang="en-US" altLang="en-US" sz="1200" dirty="0">
                <a:solidFill>
                  <a:srgbClr val="898989"/>
                </a:solidFill>
              </a:rPr>
              <a:t>35</a:t>
            </a:fld>
            <a:endParaRPr lang="en-US" altLang="en-US" sz="1200" dirty="0">
              <a:solidFill>
                <a:srgbClr val="898989"/>
              </a:solidFill>
              <a:ea typeface="Arial" panose="020B060402020202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Title 1"/>
          <p:cNvSpPr>
            <a:spLocks noGrp="1"/>
          </p:cNvSpPr>
          <p:nvPr>
            <p:ph type="title"/>
          </p:nvPr>
        </p:nvSpPr>
        <p:spPr>
          <a:xfrm>
            <a:off x="228754" y="228685"/>
            <a:ext cx="11125046" cy="1066772"/>
          </a:xfrm>
          <a:ln/>
        </p:spPr>
        <p:txBody>
          <a:bodyPr vert="horz" wrap="square" lIns="91440" tIns="45720" rIns="91440" bIns="45720" rtlCol="0" anchor="ctr">
            <a:normAutofit/>
          </a:bodyPr>
          <a:lstStyle/>
          <a:p>
            <a:r>
              <a:rPr lang="en-US" altLang="en-US" dirty="0"/>
              <a:t>Mid point  subdivision algorithm</a:t>
            </a:r>
          </a:p>
        </p:txBody>
      </p:sp>
      <p:sp>
        <p:nvSpPr>
          <p:cNvPr id="92162" name="Content Placeholder 2"/>
          <p:cNvSpPr>
            <a:spLocks noGrp="1"/>
          </p:cNvSpPr>
          <p:nvPr>
            <p:ph idx="1"/>
          </p:nvPr>
        </p:nvSpPr>
        <p:spPr>
          <a:xfrm>
            <a:off x="304952" y="1690688"/>
            <a:ext cx="11048848" cy="4486275"/>
          </a:xfrm>
          <a:ln/>
        </p:spPr>
        <p:txBody>
          <a:bodyPr vert="horz" wrap="square" lIns="91440" tIns="45720" rIns="91440" bIns="45720" rtlCol="0" anchor="t">
            <a:normAutofit/>
          </a:bodyPr>
          <a:lstStyle/>
          <a:p>
            <a:r>
              <a:rPr lang="en-US" altLang="en-US" sz="2800" dirty="0"/>
              <a:t>An alternative way to process a line in category 3 is based on binary search.</a:t>
            </a:r>
          </a:p>
          <a:p>
            <a:r>
              <a:rPr lang="en-US" altLang="en-US" sz="2800" dirty="0"/>
              <a:t>The line is divided at its  midpoints into two shorter line segments. </a:t>
            </a:r>
          </a:p>
          <a:p>
            <a:r>
              <a:rPr lang="en-US" altLang="en-US" sz="2800" dirty="0"/>
              <a:t>Each line in a category three is divided again into shorter segments and categorized.</a:t>
            </a:r>
          </a:p>
          <a:p>
            <a:r>
              <a:rPr lang="en-US" altLang="en-US" sz="2800" dirty="0"/>
              <a:t>This bisection and categorization process continue until each line segment that spans across a window  boundary reaches a threshold for line size and all other segments are either in  a category 1 (visible) or in category 2 (Not visible.)</a:t>
            </a:r>
          </a:p>
          <a:p>
            <a:endParaRPr lang="en-US"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extBox 3"/>
          <p:cNvSpPr txBox="1"/>
          <p:nvPr/>
        </p:nvSpPr>
        <p:spPr>
          <a:xfrm>
            <a:off x="228756" y="136525"/>
            <a:ext cx="10134332" cy="707886"/>
          </a:xfrm>
          <a:prstGeom prst="rect">
            <a:avLst/>
          </a:prstGeom>
          <a:noFill/>
          <a:ln w="9525">
            <a:noFill/>
          </a:ln>
        </p:spPr>
        <p:txBody>
          <a:bodyPr wrap="square" anchor="t">
            <a:spAutoFit/>
          </a:bodyPr>
          <a:lstStyle/>
          <a:p>
            <a:r>
              <a:rPr lang="en-US" altLang="en-US" sz="4000" dirty="0">
                <a:latin typeface="+mj-lt"/>
              </a:rPr>
              <a:t>Mid-point subdivision algorithm</a:t>
            </a:r>
          </a:p>
        </p:txBody>
      </p:sp>
      <p:sp>
        <p:nvSpPr>
          <p:cNvPr id="95235" name="TextBox 4"/>
          <p:cNvSpPr txBox="1">
            <a:spLocks noChangeArrowheads="1"/>
          </p:cNvSpPr>
          <p:nvPr/>
        </p:nvSpPr>
        <p:spPr bwMode="auto">
          <a:xfrm>
            <a:off x="304952" y="953430"/>
            <a:ext cx="10629748" cy="1846659"/>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defTabSz="914400" fontAlgn="base">
              <a:spcBef>
                <a:spcPct val="0"/>
              </a:spcBef>
              <a:spcAft>
                <a:spcPct val="0"/>
              </a:spcAft>
              <a:buNone/>
              <a:defRPr/>
            </a:pPr>
            <a:r>
              <a:rPr lang="en-US" altLang="en-US" sz="2400" dirty="0">
                <a:latin typeface="+mj-lt"/>
                <a:cs typeface="Arial" panose="020B0604020202020204" pitchFamily="34" charset="0"/>
              </a:rPr>
              <a:t>The mid points coordinates are (x </a:t>
            </a:r>
            <a:r>
              <a:rPr lang="en-US" altLang="en-US" sz="2400" baseline="-25000" dirty="0">
                <a:latin typeface="+mj-lt"/>
                <a:cs typeface="Arial" panose="020B0604020202020204" pitchFamily="34" charset="0"/>
              </a:rPr>
              <a:t>m </a:t>
            </a:r>
            <a:r>
              <a:rPr lang="en-US" altLang="en-US" sz="2400" dirty="0">
                <a:latin typeface="+mj-lt"/>
                <a:cs typeface="Arial" panose="020B0604020202020204" pitchFamily="34" charset="0"/>
              </a:rPr>
              <a:t>, y </a:t>
            </a:r>
            <a:r>
              <a:rPr lang="en-US" altLang="en-US" sz="2400" baseline="-25000" dirty="0">
                <a:latin typeface="+mj-lt"/>
                <a:cs typeface="Arial" panose="020B0604020202020204" pitchFamily="34" charset="0"/>
              </a:rPr>
              <a:t>m</a:t>
            </a:r>
            <a:r>
              <a:rPr lang="en-US" altLang="en-US" sz="2400" dirty="0">
                <a:latin typeface="+mj-lt"/>
                <a:cs typeface="Arial" panose="020B0604020202020204" pitchFamily="34" charset="0"/>
              </a:rPr>
              <a:t>) of a line joining the points(X</a:t>
            </a:r>
            <a:r>
              <a:rPr lang="en-US" altLang="en-US" sz="2400" baseline="-25000" dirty="0">
                <a:latin typeface="+mj-lt"/>
                <a:cs typeface="Arial" panose="020B0604020202020204" pitchFamily="34" charset="0"/>
              </a:rPr>
              <a:t>1</a:t>
            </a:r>
            <a:r>
              <a:rPr lang="en-US" altLang="en-US" sz="2400" dirty="0">
                <a:latin typeface="+mj-lt"/>
                <a:cs typeface="Arial" panose="020B0604020202020204" pitchFamily="34" charset="0"/>
              </a:rPr>
              <a:t>,Y</a:t>
            </a:r>
            <a:r>
              <a:rPr lang="en-US" altLang="en-US" sz="2400" baseline="-25000" dirty="0">
                <a:latin typeface="+mj-lt"/>
                <a:cs typeface="Arial" panose="020B0604020202020204" pitchFamily="34" charset="0"/>
              </a:rPr>
              <a:t>1</a:t>
            </a:r>
            <a:r>
              <a:rPr lang="en-US" altLang="en-US" sz="2400" dirty="0">
                <a:latin typeface="+mj-lt"/>
                <a:cs typeface="Arial" panose="020B0604020202020204" pitchFamily="34" charset="0"/>
              </a:rPr>
              <a:t>)and (X</a:t>
            </a:r>
            <a:r>
              <a:rPr lang="en-US" altLang="en-US" sz="2400" baseline="-25000" dirty="0">
                <a:latin typeface="+mj-lt"/>
                <a:cs typeface="Arial" panose="020B0604020202020204" pitchFamily="34" charset="0"/>
              </a:rPr>
              <a:t>2</a:t>
            </a:r>
            <a:r>
              <a:rPr lang="en-US" altLang="en-US" sz="2400" dirty="0">
                <a:latin typeface="+mj-lt"/>
                <a:cs typeface="Arial" panose="020B0604020202020204" pitchFamily="34" charset="0"/>
              </a:rPr>
              <a:t>,Y</a:t>
            </a:r>
            <a:r>
              <a:rPr lang="en-US" altLang="en-US" sz="2400" baseline="-25000" dirty="0">
                <a:latin typeface="+mj-lt"/>
                <a:cs typeface="Arial" panose="020B0604020202020204" pitchFamily="34" charset="0"/>
              </a:rPr>
              <a:t>2</a:t>
            </a:r>
            <a:r>
              <a:rPr lang="en-US" altLang="en-US" sz="2400" dirty="0">
                <a:latin typeface="+mj-lt"/>
                <a:cs typeface="Arial" panose="020B0604020202020204" pitchFamily="34" charset="0"/>
              </a:rPr>
              <a:t>) are given by:</a:t>
            </a:r>
          </a:p>
          <a:p>
            <a:pPr defTabSz="914400" fontAlgn="base">
              <a:spcBef>
                <a:spcPct val="0"/>
              </a:spcBef>
              <a:spcAft>
                <a:spcPct val="0"/>
              </a:spcAft>
              <a:buNone/>
              <a:defRPr/>
            </a:pPr>
            <a:r>
              <a:rPr lang="en-US" altLang="en-US" sz="2400" dirty="0">
                <a:latin typeface="+mj-lt"/>
                <a:cs typeface="Arial" panose="020B0604020202020204" pitchFamily="34" charset="0"/>
              </a:rPr>
              <a:t>		X </a:t>
            </a:r>
            <a:r>
              <a:rPr lang="en-US" altLang="en-US" sz="2400" baseline="-25000" dirty="0">
                <a:latin typeface="+mj-lt"/>
                <a:cs typeface="Arial" panose="020B0604020202020204" pitchFamily="34" charset="0"/>
              </a:rPr>
              <a:t>m</a:t>
            </a:r>
            <a:r>
              <a:rPr lang="en-US" altLang="en-US" sz="2400" dirty="0">
                <a:latin typeface="+mj-lt"/>
                <a:cs typeface="Arial" panose="020B0604020202020204" pitchFamily="34" charset="0"/>
              </a:rPr>
              <a:t>=  X</a:t>
            </a:r>
            <a:r>
              <a:rPr lang="en-US" altLang="en-US" sz="2400" baseline="-25000" dirty="0">
                <a:latin typeface="+mj-lt"/>
                <a:cs typeface="Arial" panose="020B0604020202020204" pitchFamily="34" charset="0"/>
              </a:rPr>
              <a:t>1</a:t>
            </a:r>
            <a:r>
              <a:rPr lang="en-US" altLang="en-US" sz="2400" dirty="0">
                <a:latin typeface="+mj-lt"/>
                <a:cs typeface="Arial" panose="020B0604020202020204" pitchFamily="34" charset="0"/>
              </a:rPr>
              <a:t>+X</a:t>
            </a:r>
            <a:r>
              <a:rPr lang="en-US" altLang="en-US" sz="2400" baseline="-25000" dirty="0">
                <a:latin typeface="+mj-lt"/>
                <a:cs typeface="Arial" panose="020B0604020202020204" pitchFamily="34" charset="0"/>
              </a:rPr>
              <a:t>2</a:t>
            </a:r>
            <a:r>
              <a:rPr lang="en-US" altLang="en-US" sz="2400" dirty="0">
                <a:latin typeface="+mj-lt"/>
                <a:cs typeface="Arial" panose="020B0604020202020204" pitchFamily="34" charset="0"/>
              </a:rPr>
              <a:t>/2 and</a:t>
            </a:r>
          </a:p>
          <a:p>
            <a:pPr defTabSz="914400" fontAlgn="base">
              <a:spcBef>
                <a:spcPct val="0"/>
              </a:spcBef>
              <a:spcAft>
                <a:spcPct val="0"/>
              </a:spcAft>
              <a:buNone/>
              <a:defRPr/>
            </a:pPr>
            <a:r>
              <a:rPr lang="en-US" altLang="en-US" sz="2400" dirty="0">
                <a:latin typeface="+mj-lt"/>
                <a:cs typeface="Arial" panose="020B0604020202020204" pitchFamily="34" charset="0"/>
              </a:rPr>
              <a:t>		Y </a:t>
            </a:r>
            <a:r>
              <a:rPr lang="en-US" altLang="en-US" sz="2400" baseline="-25000" dirty="0">
                <a:latin typeface="+mj-lt"/>
                <a:cs typeface="Arial" panose="020B0604020202020204" pitchFamily="34" charset="0"/>
              </a:rPr>
              <a:t> M</a:t>
            </a:r>
            <a:r>
              <a:rPr lang="en-US" altLang="en-US" sz="2400" dirty="0">
                <a:latin typeface="+mj-lt"/>
                <a:cs typeface="Arial" panose="020B0604020202020204" pitchFamily="34" charset="0"/>
              </a:rPr>
              <a:t>= Y</a:t>
            </a:r>
            <a:r>
              <a:rPr lang="en-US" altLang="en-US" sz="2400" baseline="-25000" dirty="0">
                <a:latin typeface="+mj-lt"/>
                <a:cs typeface="Arial" panose="020B0604020202020204" pitchFamily="34" charset="0"/>
              </a:rPr>
              <a:t>1</a:t>
            </a:r>
            <a:r>
              <a:rPr lang="en-US" altLang="en-US" sz="2400" dirty="0">
                <a:latin typeface="+mj-lt"/>
                <a:cs typeface="Arial" panose="020B0604020202020204" pitchFamily="34" charset="0"/>
              </a:rPr>
              <a:t>+Y</a:t>
            </a:r>
            <a:r>
              <a:rPr lang="en-US" altLang="en-US" sz="2400" baseline="-25000" dirty="0">
                <a:latin typeface="+mj-lt"/>
                <a:cs typeface="Arial" panose="020B0604020202020204" pitchFamily="34" charset="0"/>
              </a:rPr>
              <a:t>2</a:t>
            </a:r>
            <a:r>
              <a:rPr lang="en-US" altLang="en-US" sz="2400" dirty="0">
                <a:latin typeface="+mj-lt"/>
                <a:cs typeface="Arial" panose="020B0604020202020204" pitchFamily="34" charset="0"/>
              </a:rPr>
              <a:t>/2</a:t>
            </a:r>
          </a:p>
          <a:p>
            <a:pPr defTabSz="914400" fontAlgn="base">
              <a:spcBef>
                <a:spcPct val="0"/>
              </a:spcBef>
              <a:spcAft>
                <a:spcPct val="0"/>
              </a:spcAft>
              <a:buNone/>
              <a:defRPr/>
            </a:pPr>
            <a:endParaRPr lang="en-US" altLang="en-US" sz="1800" dirty="0">
              <a:latin typeface="Arial" panose="020B0604020202020204" pitchFamily="34" charset="0"/>
              <a:cs typeface="Arial" panose="020B0604020202020204" pitchFamily="34" charset="0"/>
            </a:endParaRPr>
          </a:p>
        </p:txBody>
      </p:sp>
      <p:sp>
        <p:nvSpPr>
          <p:cNvPr id="7" name="Rectangle 6"/>
          <p:cNvSpPr/>
          <p:nvPr/>
        </p:nvSpPr>
        <p:spPr>
          <a:xfrm>
            <a:off x="4038600" y="3200400"/>
            <a:ext cx="3048000" cy="228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en-US"/>
          </a:p>
        </p:txBody>
      </p:sp>
      <p:cxnSp>
        <p:nvCxnSpPr>
          <p:cNvPr id="9" name="Straight Connector 8"/>
          <p:cNvCxnSpPr/>
          <p:nvPr/>
        </p:nvCxnSpPr>
        <p:spPr>
          <a:xfrm rot="10800000" flipV="1">
            <a:off x="2895600" y="2286000"/>
            <a:ext cx="4267200" cy="3581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7086600" y="2209800"/>
            <a:ext cx="76200" cy="1524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a:p>
        </p:txBody>
      </p:sp>
      <p:sp>
        <p:nvSpPr>
          <p:cNvPr id="14" name="Oval 13"/>
          <p:cNvSpPr/>
          <p:nvPr/>
        </p:nvSpPr>
        <p:spPr>
          <a:xfrm>
            <a:off x="2895600" y="5791200"/>
            <a:ext cx="76200" cy="1524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defTabSz="914400" fontAlgn="base">
              <a:spcBef>
                <a:spcPct val="0"/>
              </a:spcBef>
              <a:spcAft>
                <a:spcPct val="0"/>
              </a:spcAft>
              <a:defRPr/>
            </a:pPr>
            <a:endParaRPr lang="en-US"/>
          </a:p>
        </p:txBody>
      </p:sp>
      <p:sp>
        <p:nvSpPr>
          <p:cNvPr id="93191" name="TextBox 14"/>
          <p:cNvSpPr txBox="1"/>
          <p:nvPr/>
        </p:nvSpPr>
        <p:spPr>
          <a:xfrm>
            <a:off x="7169150" y="2057400"/>
            <a:ext cx="374650" cy="369888"/>
          </a:xfrm>
          <a:prstGeom prst="rect">
            <a:avLst/>
          </a:prstGeom>
          <a:noFill/>
          <a:ln w="9525">
            <a:noFill/>
          </a:ln>
        </p:spPr>
        <p:txBody>
          <a:bodyPr wrap="none" anchor="t">
            <a:spAutoFit/>
          </a:bodyPr>
          <a:lstStyle/>
          <a:p>
            <a:r>
              <a:rPr lang="en-US" altLang="en-US" b="1" dirty="0">
                <a:latin typeface="Arial" panose="020B0604020202020204" pitchFamily="34" charset="0"/>
              </a:rPr>
              <a:t>Q</a:t>
            </a:r>
            <a:endParaRPr lang="en-US" altLang="en-US" b="1" dirty="0">
              <a:latin typeface="Arial" panose="020B0604020202020204" pitchFamily="34" charset="0"/>
              <a:ea typeface="Arial" panose="020B0604020202020204" pitchFamily="34" charset="0"/>
            </a:endParaRPr>
          </a:p>
        </p:txBody>
      </p:sp>
      <p:sp>
        <p:nvSpPr>
          <p:cNvPr id="93192" name="TextBox 15"/>
          <p:cNvSpPr txBox="1"/>
          <p:nvPr/>
        </p:nvSpPr>
        <p:spPr>
          <a:xfrm>
            <a:off x="2563813" y="5726113"/>
            <a:ext cx="338554" cy="369332"/>
          </a:xfrm>
          <a:prstGeom prst="rect">
            <a:avLst/>
          </a:prstGeom>
          <a:noFill/>
          <a:ln w="9525">
            <a:noFill/>
          </a:ln>
        </p:spPr>
        <p:txBody>
          <a:bodyPr wrap="none" anchor="t">
            <a:spAutoFit/>
          </a:bodyPr>
          <a:lstStyle/>
          <a:p>
            <a:r>
              <a:rPr lang="en-US" altLang="en-US" b="1" dirty="0">
                <a:latin typeface="Arial" panose="020B0604020202020204" pitchFamily="34" charset="0"/>
              </a:rPr>
              <a:t>P</a:t>
            </a:r>
            <a:endParaRPr lang="en-US" altLang="en-US" b="1" dirty="0">
              <a:latin typeface="Arial" panose="020B0604020202020204" pitchFamily="34" charset="0"/>
              <a:ea typeface="Arial" panose="020B0604020202020204" pitchFamily="34" charset="0"/>
            </a:endParaRPr>
          </a:p>
        </p:txBody>
      </p:sp>
      <p:cxnSp>
        <p:nvCxnSpPr>
          <p:cNvPr id="18" name="Straight Connector 17"/>
          <p:cNvCxnSpPr/>
          <p:nvPr/>
        </p:nvCxnSpPr>
        <p:spPr>
          <a:xfrm rot="16200000" flipH="1">
            <a:off x="3505200" y="5257800"/>
            <a:ext cx="1524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3194" name="TextBox 23"/>
          <p:cNvSpPr txBox="1"/>
          <p:nvPr/>
        </p:nvSpPr>
        <p:spPr>
          <a:xfrm>
            <a:off x="3581400" y="5334000"/>
            <a:ext cx="381000" cy="369888"/>
          </a:xfrm>
          <a:prstGeom prst="rect">
            <a:avLst/>
          </a:prstGeom>
          <a:noFill/>
          <a:ln w="9525">
            <a:noFill/>
          </a:ln>
        </p:spPr>
        <p:txBody>
          <a:bodyPr anchor="t">
            <a:spAutoFit/>
          </a:bodyPr>
          <a:lstStyle/>
          <a:p>
            <a:r>
              <a:rPr lang="en-US" altLang="en-US" b="1" dirty="0">
                <a:latin typeface="Arial" panose="020B0604020202020204" pitchFamily="34" charset="0"/>
              </a:rPr>
              <a:t>6</a:t>
            </a:r>
            <a:endParaRPr lang="en-US" altLang="en-US" b="1" dirty="0">
              <a:latin typeface="Arial" panose="020B0604020202020204" pitchFamily="34" charset="0"/>
              <a:ea typeface="Arial" panose="020B0604020202020204" pitchFamily="34" charset="0"/>
            </a:endParaRPr>
          </a:p>
        </p:txBody>
      </p:sp>
      <p:sp>
        <p:nvSpPr>
          <p:cNvPr id="93195" name="TextBox 24"/>
          <p:cNvSpPr txBox="1"/>
          <p:nvPr/>
        </p:nvSpPr>
        <p:spPr>
          <a:xfrm>
            <a:off x="3733800" y="5181600"/>
            <a:ext cx="304800" cy="369888"/>
          </a:xfrm>
          <a:prstGeom prst="rect">
            <a:avLst/>
          </a:prstGeom>
          <a:noFill/>
          <a:ln w="9525">
            <a:noFill/>
          </a:ln>
        </p:spPr>
        <p:txBody>
          <a:bodyPr anchor="t">
            <a:spAutoFit/>
          </a:bodyPr>
          <a:lstStyle/>
          <a:p>
            <a:r>
              <a:rPr lang="en-US" altLang="en-US" b="1" dirty="0">
                <a:latin typeface="Arial" panose="020B0604020202020204" pitchFamily="34" charset="0"/>
              </a:rPr>
              <a:t>7</a:t>
            </a:r>
            <a:endParaRPr lang="en-US" altLang="en-US" b="1" dirty="0">
              <a:latin typeface="Arial" panose="020B0604020202020204" pitchFamily="34" charset="0"/>
              <a:ea typeface="Arial" panose="020B0604020202020204" pitchFamily="34" charset="0"/>
            </a:endParaRPr>
          </a:p>
        </p:txBody>
      </p:sp>
      <p:sp>
        <p:nvSpPr>
          <p:cNvPr id="93196" name="TextBox 25"/>
          <p:cNvSpPr txBox="1"/>
          <p:nvPr/>
        </p:nvSpPr>
        <p:spPr>
          <a:xfrm>
            <a:off x="3886200" y="5029200"/>
            <a:ext cx="304800" cy="369888"/>
          </a:xfrm>
          <a:prstGeom prst="rect">
            <a:avLst/>
          </a:prstGeom>
          <a:noFill/>
          <a:ln w="9525">
            <a:noFill/>
          </a:ln>
        </p:spPr>
        <p:txBody>
          <a:bodyPr anchor="t">
            <a:spAutoFit/>
          </a:bodyPr>
          <a:lstStyle/>
          <a:p>
            <a:r>
              <a:rPr lang="en-US" altLang="en-US" b="1" dirty="0">
                <a:latin typeface="Arial" panose="020B0604020202020204" pitchFamily="34" charset="0"/>
              </a:rPr>
              <a:t>8</a:t>
            </a:r>
            <a:endParaRPr lang="en-US" altLang="en-US" b="1" dirty="0">
              <a:latin typeface="Arial" panose="020B0604020202020204" pitchFamily="34" charset="0"/>
              <a:ea typeface="Arial" panose="020B0604020202020204" pitchFamily="34" charset="0"/>
            </a:endParaRPr>
          </a:p>
        </p:txBody>
      </p:sp>
      <p:sp>
        <p:nvSpPr>
          <p:cNvPr id="93197" name="TextBox 26"/>
          <p:cNvSpPr txBox="1"/>
          <p:nvPr/>
        </p:nvSpPr>
        <p:spPr>
          <a:xfrm>
            <a:off x="4038600" y="4887914"/>
            <a:ext cx="304800" cy="369887"/>
          </a:xfrm>
          <a:prstGeom prst="rect">
            <a:avLst/>
          </a:prstGeom>
          <a:noFill/>
          <a:ln w="9525">
            <a:noFill/>
          </a:ln>
        </p:spPr>
        <p:txBody>
          <a:bodyPr anchor="t">
            <a:spAutoFit/>
          </a:bodyPr>
          <a:lstStyle/>
          <a:p>
            <a:r>
              <a:rPr lang="en-US" altLang="en-US" b="1" dirty="0">
                <a:latin typeface="Arial" panose="020B0604020202020204" pitchFamily="34" charset="0"/>
              </a:rPr>
              <a:t>5</a:t>
            </a:r>
            <a:endParaRPr lang="en-US" altLang="en-US" b="1" dirty="0">
              <a:latin typeface="Arial" panose="020B0604020202020204" pitchFamily="34" charset="0"/>
              <a:ea typeface="Arial" panose="020B0604020202020204" pitchFamily="34" charset="0"/>
            </a:endParaRPr>
          </a:p>
        </p:txBody>
      </p:sp>
      <p:cxnSp>
        <p:nvCxnSpPr>
          <p:cNvPr id="29" name="Straight Connector 28"/>
          <p:cNvCxnSpPr/>
          <p:nvPr/>
        </p:nvCxnSpPr>
        <p:spPr>
          <a:xfrm rot="16200000" flipH="1">
            <a:off x="3657600" y="5105400"/>
            <a:ext cx="1524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3810000" y="4953000"/>
            <a:ext cx="1524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6200000" flipH="1">
            <a:off x="3962400" y="4876800"/>
            <a:ext cx="1524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5029200" y="3962400"/>
            <a:ext cx="1524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3202" name="TextBox 32"/>
          <p:cNvSpPr txBox="1"/>
          <p:nvPr/>
        </p:nvSpPr>
        <p:spPr>
          <a:xfrm>
            <a:off x="5181600" y="3962400"/>
            <a:ext cx="304800" cy="369888"/>
          </a:xfrm>
          <a:prstGeom prst="rect">
            <a:avLst/>
          </a:prstGeom>
          <a:noFill/>
          <a:ln w="9525">
            <a:noFill/>
          </a:ln>
        </p:spPr>
        <p:txBody>
          <a:bodyPr anchor="t">
            <a:spAutoFit/>
          </a:bodyPr>
          <a:lstStyle/>
          <a:p>
            <a:r>
              <a:rPr lang="en-US" altLang="en-US" b="1" dirty="0">
                <a:latin typeface="Arial" panose="020B0604020202020204" pitchFamily="34" charset="0"/>
              </a:rPr>
              <a:t>1</a:t>
            </a:r>
            <a:endParaRPr lang="en-US" altLang="en-US" b="1" dirty="0">
              <a:latin typeface="Arial" panose="020B0604020202020204" pitchFamily="34" charset="0"/>
              <a:ea typeface="Arial" panose="020B0604020202020204" pitchFamily="34" charset="0"/>
            </a:endParaRPr>
          </a:p>
        </p:txBody>
      </p:sp>
      <p:sp>
        <p:nvSpPr>
          <p:cNvPr id="93203" name="TextBox 33"/>
          <p:cNvSpPr txBox="1"/>
          <p:nvPr/>
        </p:nvSpPr>
        <p:spPr>
          <a:xfrm>
            <a:off x="3733800" y="4583114"/>
            <a:ext cx="533400" cy="369887"/>
          </a:xfrm>
          <a:prstGeom prst="rect">
            <a:avLst/>
          </a:prstGeom>
          <a:noFill/>
          <a:ln w="9525">
            <a:noFill/>
          </a:ln>
        </p:spPr>
        <p:txBody>
          <a:bodyPr anchor="t">
            <a:spAutoFit/>
          </a:bodyPr>
          <a:lstStyle/>
          <a:p>
            <a:r>
              <a:rPr lang="en-US" altLang="en-US" b="1" dirty="0">
                <a:latin typeface="Arial" panose="020B0604020202020204" pitchFamily="34" charset="0"/>
              </a:rPr>
              <a:t>I1</a:t>
            </a:r>
            <a:endParaRPr lang="en-US" altLang="en-US" b="1" dirty="0">
              <a:latin typeface="Arial" panose="020B0604020202020204" pitchFamily="34" charset="0"/>
              <a:ea typeface="Arial" panose="020B0604020202020204" pitchFamily="34" charset="0"/>
            </a:endParaRPr>
          </a:p>
        </p:txBody>
      </p:sp>
      <p:sp>
        <p:nvSpPr>
          <p:cNvPr id="93204" name="TextBox 34"/>
          <p:cNvSpPr txBox="1"/>
          <p:nvPr/>
        </p:nvSpPr>
        <p:spPr>
          <a:xfrm>
            <a:off x="5791200" y="2819400"/>
            <a:ext cx="533400" cy="369888"/>
          </a:xfrm>
          <a:prstGeom prst="rect">
            <a:avLst/>
          </a:prstGeom>
          <a:noFill/>
          <a:ln w="9525">
            <a:noFill/>
          </a:ln>
        </p:spPr>
        <p:txBody>
          <a:bodyPr anchor="t">
            <a:spAutoFit/>
          </a:bodyPr>
          <a:lstStyle/>
          <a:p>
            <a:r>
              <a:rPr lang="en-US" altLang="en-US" b="1" dirty="0">
                <a:latin typeface="Arial" panose="020B0604020202020204" pitchFamily="34" charset="0"/>
              </a:rPr>
              <a:t>I2</a:t>
            </a:r>
            <a:endParaRPr lang="en-US" altLang="en-US" b="1" dirty="0">
              <a:latin typeface="Arial" panose="020B0604020202020204" pitchFamily="34" charset="0"/>
              <a:ea typeface="Arial" panose="020B0604020202020204" pitchFamily="34" charset="0"/>
            </a:endParaRPr>
          </a:p>
        </p:txBody>
      </p:sp>
      <p:cxnSp>
        <p:nvCxnSpPr>
          <p:cNvPr id="36" name="Straight Connector 35"/>
          <p:cNvCxnSpPr/>
          <p:nvPr/>
        </p:nvCxnSpPr>
        <p:spPr>
          <a:xfrm rot="16200000" flipH="1">
            <a:off x="5791200" y="3276600"/>
            <a:ext cx="1524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6019800" y="3124200"/>
            <a:ext cx="1524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6172200" y="2971800"/>
            <a:ext cx="1524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3208" name="TextBox 39"/>
          <p:cNvSpPr txBox="1"/>
          <p:nvPr/>
        </p:nvSpPr>
        <p:spPr>
          <a:xfrm>
            <a:off x="5867400" y="3287714"/>
            <a:ext cx="304800" cy="369887"/>
          </a:xfrm>
          <a:prstGeom prst="rect">
            <a:avLst/>
          </a:prstGeom>
          <a:noFill/>
          <a:ln w="9525">
            <a:noFill/>
          </a:ln>
        </p:spPr>
        <p:txBody>
          <a:bodyPr anchor="t">
            <a:spAutoFit/>
          </a:bodyPr>
          <a:lstStyle/>
          <a:p>
            <a:r>
              <a:rPr lang="en-US" altLang="en-US" b="1" dirty="0">
                <a:latin typeface="Arial" panose="020B0604020202020204" pitchFamily="34" charset="0"/>
              </a:rPr>
              <a:t>2</a:t>
            </a:r>
            <a:endParaRPr lang="en-US" altLang="en-US" b="1" dirty="0">
              <a:latin typeface="Arial" panose="020B0604020202020204" pitchFamily="34" charset="0"/>
              <a:ea typeface="Arial" panose="020B0604020202020204" pitchFamily="34" charset="0"/>
            </a:endParaRPr>
          </a:p>
        </p:txBody>
      </p:sp>
      <p:sp>
        <p:nvSpPr>
          <p:cNvPr id="93209" name="TextBox 40"/>
          <p:cNvSpPr txBox="1"/>
          <p:nvPr/>
        </p:nvSpPr>
        <p:spPr>
          <a:xfrm>
            <a:off x="6096000" y="3135314"/>
            <a:ext cx="304800" cy="369887"/>
          </a:xfrm>
          <a:prstGeom prst="rect">
            <a:avLst/>
          </a:prstGeom>
          <a:noFill/>
          <a:ln w="9525">
            <a:noFill/>
          </a:ln>
        </p:spPr>
        <p:txBody>
          <a:bodyPr anchor="t">
            <a:spAutoFit/>
          </a:bodyPr>
          <a:lstStyle/>
          <a:p>
            <a:r>
              <a:rPr lang="en-US" altLang="en-US" b="1" dirty="0">
                <a:latin typeface="Arial" panose="020B0604020202020204" pitchFamily="34" charset="0"/>
              </a:rPr>
              <a:t>4</a:t>
            </a:r>
            <a:endParaRPr lang="en-US" altLang="en-US" b="1" dirty="0">
              <a:latin typeface="Arial" panose="020B0604020202020204" pitchFamily="34" charset="0"/>
              <a:ea typeface="Arial" panose="020B0604020202020204" pitchFamily="34" charset="0"/>
            </a:endParaRPr>
          </a:p>
        </p:txBody>
      </p:sp>
      <p:sp>
        <p:nvSpPr>
          <p:cNvPr id="93210" name="TextBox 41"/>
          <p:cNvSpPr txBox="1"/>
          <p:nvPr/>
        </p:nvSpPr>
        <p:spPr>
          <a:xfrm>
            <a:off x="6248400" y="2895600"/>
            <a:ext cx="304800" cy="369888"/>
          </a:xfrm>
          <a:prstGeom prst="rect">
            <a:avLst/>
          </a:prstGeom>
          <a:noFill/>
          <a:ln w="9525">
            <a:noFill/>
          </a:ln>
        </p:spPr>
        <p:txBody>
          <a:bodyPr anchor="t">
            <a:spAutoFit/>
          </a:bodyPr>
          <a:lstStyle/>
          <a:p>
            <a:r>
              <a:rPr lang="en-US" altLang="en-US" b="1" dirty="0">
                <a:latin typeface="Arial" panose="020B0604020202020204" pitchFamily="34" charset="0"/>
              </a:rPr>
              <a:t>3</a:t>
            </a:r>
            <a:endParaRPr lang="en-US" altLang="en-US" b="1" dirty="0">
              <a:latin typeface="Arial" panose="020B0604020202020204" pitchFamily="34" charset="0"/>
              <a:ea typeface="Arial" panose="020B0604020202020204" pitchFamily="34" charset="0"/>
            </a:endParaRPr>
          </a:p>
        </p:txBody>
      </p:sp>
      <p:sp>
        <p:nvSpPr>
          <p:cNvPr id="93211" name="TextBox 42"/>
          <p:cNvSpPr txBox="1"/>
          <p:nvPr/>
        </p:nvSpPr>
        <p:spPr>
          <a:xfrm>
            <a:off x="1752600" y="6135689"/>
            <a:ext cx="8839200" cy="261937"/>
          </a:xfrm>
          <a:prstGeom prst="rect">
            <a:avLst/>
          </a:prstGeom>
          <a:noFill/>
          <a:ln w="9525">
            <a:noFill/>
          </a:ln>
        </p:spPr>
        <p:txBody>
          <a:bodyPr anchor="t">
            <a:spAutoFit/>
          </a:bodyPr>
          <a:lstStyle/>
          <a:p>
            <a:r>
              <a:rPr lang="en-US" altLang="en-US" sz="1100" b="1" dirty="0">
                <a:latin typeface="Arial" panose="020B0604020202020204" pitchFamily="34" charset="0"/>
              </a:rPr>
              <a:t>Figure: illustrates how midpoint subdivision is used to zoom in onto the two  Intersection points I1 and I2 with 10 bisection.</a:t>
            </a:r>
            <a:endParaRPr lang="en-US" altLang="en-US" sz="1100" b="1" dirty="0">
              <a:latin typeface="Arial" panose="020B0604020202020204" pitchFamily="34" charset="0"/>
              <a:ea typeface="Arial" panose="020B0604020202020204" pitchFamily="34" charset="0"/>
            </a:endParaRPr>
          </a:p>
        </p:txBody>
      </p:sp>
      <p:sp>
        <p:nvSpPr>
          <p:cNvPr id="93212" name="Slide Number Placeholder 38"/>
          <p:cNvSpPr>
            <a:spLocks noGrp="1"/>
          </p:cNvSpPr>
          <p:nvPr>
            <p:ph type="sldNum" sz="quarter" idx="12"/>
          </p:nvPr>
        </p:nvSpPr>
        <p:spPr>
          <a:ln/>
        </p:spPr>
        <p:txBody>
          <a:bodyPr vert="horz" wrap="square" lIns="91440" tIns="45720" rIns="91440" bIns="45720"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SimSun"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stStyle>
          <a:p>
            <a:pPr lvl="0" algn="r"/>
            <a:fld id="{9A0DB2DC-4C9A-4742-B13C-FB6460FD3503}" type="slidenum">
              <a:rPr lang="en-US" altLang="en-US" sz="1200" dirty="0">
                <a:solidFill>
                  <a:srgbClr val="898989"/>
                </a:solidFill>
              </a:rPr>
              <a:t>37</a:t>
            </a:fld>
            <a:endParaRPr lang="en-US" altLang="en-US" sz="1200" dirty="0">
              <a:solidFill>
                <a:srgbClr val="898989"/>
              </a:solidFill>
              <a:ea typeface="Arial" panose="020B0604020202020204"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TextBox 3"/>
          <p:cNvSpPr txBox="1"/>
          <p:nvPr/>
        </p:nvSpPr>
        <p:spPr>
          <a:xfrm>
            <a:off x="228754" y="136525"/>
            <a:ext cx="11810690" cy="5170646"/>
          </a:xfrm>
          <a:prstGeom prst="rect">
            <a:avLst/>
          </a:prstGeom>
          <a:noFill/>
          <a:ln w="9525">
            <a:noFill/>
          </a:ln>
        </p:spPr>
        <p:txBody>
          <a:bodyPr wrap="square" anchor="t">
            <a:spAutoFit/>
          </a:bodyPr>
          <a:lstStyle/>
          <a:p>
            <a:r>
              <a:rPr lang="en-US" altLang="en-US" sz="2400" b="1" dirty="0">
                <a:latin typeface="Arial" panose="020B0604020202020204" pitchFamily="34" charset="0"/>
              </a:rPr>
              <a:t>Comparison b/w Cohen-Sutherland and Mid-point subdivision clipping Algorithm</a:t>
            </a:r>
          </a:p>
          <a:p>
            <a:endParaRPr lang="en-US" altLang="en-US" sz="2400" dirty="0">
              <a:latin typeface="Arial" panose="020B0604020202020204" pitchFamily="34" charset="0"/>
            </a:endParaRPr>
          </a:p>
          <a:p>
            <a:pPr>
              <a:buFont typeface="Arial" panose="020B0604020202020204" pitchFamily="34" charset="0"/>
              <a:buChar char="•"/>
            </a:pPr>
            <a:r>
              <a:rPr lang="en-US" altLang="en-US" sz="2400" dirty="0">
                <a:latin typeface="Arial" panose="020B0604020202020204" pitchFamily="34" charset="0"/>
              </a:rPr>
              <a:t> Midpoint subdivision algorithm is a special case of  Cohen-sutherland algorithm, where the intersection is not computed by equation solving. </a:t>
            </a:r>
          </a:p>
          <a:p>
            <a:pPr>
              <a:buFont typeface="Arial" panose="020B0604020202020204" pitchFamily="34" charset="0"/>
              <a:buChar char="•"/>
            </a:pPr>
            <a:r>
              <a:rPr lang="en-US" altLang="en-US" sz="2400" dirty="0">
                <a:latin typeface="Arial" panose="020B0604020202020204" pitchFamily="34" charset="0"/>
              </a:rPr>
              <a:t>It is computed by a  midpoint approximation method, which is suitable for hardware and it is very   fast and efficient.</a:t>
            </a:r>
          </a:p>
          <a:p>
            <a:endParaRPr lang="en-US" altLang="en-US" sz="2400" dirty="0">
              <a:latin typeface="Arial" panose="020B0604020202020204" pitchFamily="34" charset="0"/>
            </a:endParaRPr>
          </a:p>
          <a:p>
            <a:pPr>
              <a:buFont typeface="Arial" panose="020B0604020202020204" pitchFamily="34" charset="0"/>
              <a:buChar char="•"/>
            </a:pPr>
            <a:r>
              <a:rPr lang="en-US" altLang="en-US" sz="2400" dirty="0">
                <a:latin typeface="Arial" panose="020B0604020202020204" pitchFamily="34" charset="0"/>
              </a:rPr>
              <a:t> The maximum time is consume in the clipping process is to do intersection calculation with the window boundaries. </a:t>
            </a:r>
          </a:p>
          <a:p>
            <a:endParaRPr lang="en-US" altLang="en-US" sz="2400" dirty="0">
              <a:latin typeface="Arial" panose="020B0604020202020204" pitchFamily="34" charset="0"/>
            </a:endParaRPr>
          </a:p>
          <a:p>
            <a:pPr>
              <a:buFont typeface="Arial" panose="020B0604020202020204" pitchFamily="34" charset="0"/>
              <a:buChar char="•"/>
            </a:pPr>
            <a:r>
              <a:rPr lang="en-US" altLang="en-US" sz="2400" dirty="0">
                <a:latin typeface="Arial" panose="020B0604020202020204" pitchFamily="34" charset="0"/>
              </a:rPr>
              <a:t> The Cohen-sutherland algorithm reduces these calculation by first discarding that lines those can be trivially accepted or rejected.</a:t>
            </a:r>
          </a:p>
          <a:p>
            <a:endParaRPr lang="en-US" altLang="en-US" dirty="0">
              <a:latin typeface="Arial" panose="020B0604020202020204" pitchFamily="34" charset="0"/>
              <a:ea typeface="Arial" panose="020B0604020202020204" pitchFamily="34" charset="0"/>
            </a:endParaRPr>
          </a:p>
        </p:txBody>
      </p:sp>
      <p:sp>
        <p:nvSpPr>
          <p:cNvPr id="94210" name="Slide Number Placeholder 2"/>
          <p:cNvSpPr>
            <a:spLocks noGrp="1"/>
          </p:cNvSpPr>
          <p:nvPr>
            <p:ph type="sldNum" sz="quarter" idx="12"/>
          </p:nvPr>
        </p:nvSpPr>
        <p:spPr>
          <a:ln/>
        </p:spPr>
        <p:txBody>
          <a:bodyPr vert="horz" wrap="square" lIns="91440" tIns="45720" rIns="91440" bIns="45720" rtlCol="0" anchor="ct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SimSun"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stStyle>
          <a:p>
            <a:pPr lvl="0" algn="r"/>
            <a:fld id="{9A0DB2DC-4C9A-4742-B13C-FB6460FD3503}" type="slidenum">
              <a:rPr lang="en-US" altLang="en-US" sz="1200" dirty="0">
                <a:solidFill>
                  <a:srgbClr val="898989"/>
                </a:solidFill>
              </a:rPr>
              <a:t>38</a:t>
            </a:fld>
            <a:endParaRPr lang="en-US" altLang="en-US" sz="1200" dirty="0">
              <a:solidFill>
                <a:srgbClr val="898989"/>
              </a:solidFill>
              <a:ea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228754" y="228685"/>
            <a:ext cx="11429699" cy="914375"/>
          </a:xfrm>
          <a:ln/>
        </p:spPr>
        <p:txBody>
          <a:bodyPr vert="horz" wrap="square" lIns="91440" tIns="45720" rIns="91440" bIns="45720" rtlCol="0" anchor="ctr">
            <a:normAutofit/>
          </a:bodyPr>
          <a:lstStyle/>
          <a:p>
            <a:r>
              <a:rPr lang="en-US" altLang="en-US" dirty="0"/>
              <a:t>Viewing Transformation</a:t>
            </a:r>
          </a:p>
        </p:txBody>
      </p:sp>
      <p:sp>
        <p:nvSpPr>
          <p:cNvPr id="64514" name="Content Placeholder 2"/>
          <p:cNvSpPr>
            <a:spLocks noGrp="1"/>
          </p:cNvSpPr>
          <p:nvPr>
            <p:ph idx="1"/>
          </p:nvPr>
        </p:nvSpPr>
        <p:spPr>
          <a:xfrm>
            <a:off x="304952" y="1371654"/>
            <a:ext cx="11353502" cy="5257661"/>
          </a:xfrm>
          <a:ln/>
        </p:spPr>
        <p:txBody>
          <a:bodyPr vert="horz" wrap="square" lIns="91440" tIns="45720" rIns="91440" bIns="45720" rtlCol="0" anchor="t">
            <a:normAutofit/>
          </a:bodyPr>
          <a:lstStyle/>
          <a:p>
            <a:r>
              <a:rPr lang="en-US" altLang="en-US" sz="2800" cap="none" dirty="0"/>
              <a:t>The mapping of a part of a world-coordinate scene to device coordinates is referred to as a viewing transformation.</a:t>
            </a:r>
          </a:p>
          <a:p>
            <a:r>
              <a:rPr lang="en-US" altLang="en-US" sz="2800" cap="none" dirty="0"/>
              <a:t>Sometimes the two-dimensional viewing transformation is simply referred to as the </a:t>
            </a:r>
            <a:r>
              <a:rPr lang="en-US" altLang="en-US" sz="2800" b="1" cap="none" dirty="0"/>
              <a:t>window-to-viewport transformation </a:t>
            </a:r>
            <a:r>
              <a:rPr lang="en-US" altLang="en-US" sz="2800" cap="none" dirty="0"/>
              <a:t>or the </a:t>
            </a:r>
            <a:r>
              <a:rPr lang="en-US" altLang="en-US" sz="2800" b="1" cap="none" dirty="0"/>
              <a:t>windowing transformation.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7" name="Picture 2"/>
          <p:cNvPicPr>
            <a:picLocks noChangeAspect="1"/>
          </p:cNvPicPr>
          <p:nvPr/>
        </p:nvPicPr>
        <p:blipFill>
          <a:blip r:embed="rId2"/>
          <a:stretch>
            <a:fillRect/>
          </a:stretch>
        </p:blipFill>
        <p:spPr>
          <a:xfrm>
            <a:off x="1908277" y="609674"/>
            <a:ext cx="8613072" cy="4038494"/>
          </a:xfrm>
          <a:prstGeom prst="rect">
            <a:avLst/>
          </a:prstGeom>
          <a:noFill/>
          <a:ln w="9525">
            <a:noFill/>
          </a:ln>
        </p:spPr>
      </p:pic>
      <p:sp>
        <p:nvSpPr>
          <p:cNvPr id="7" name="TextBox 6">
            <a:extLst>
              <a:ext uri="{FF2B5EF4-FFF2-40B4-BE49-F238E27FC236}">
                <a16:creationId xmlns:a16="http://schemas.microsoft.com/office/drawing/2014/main" id="{8425CB65-DA84-4FEA-BCBE-114AC1F91B27}"/>
              </a:ext>
            </a:extLst>
          </p:cNvPr>
          <p:cNvSpPr txBox="1"/>
          <p:nvPr/>
        </p:nvSpPr>
        <p:spPr>
          <a:xfrm>
            <a:off x="3581466" y="76289"/>
            <a:ext cx="6857940" cy="646331"/>
          </a:xfrm>
          <a:prstGeom prst="rect">
            <a:avLst/>
          </a:prstGeom>
          <a:noFill/>
        </p:spPr>
        <p:txBody>
          <a:bodyPr wrap="square">
            <a:spAutoFit/>
          </a:bodyPr>
          <a:lstStyle/>
          <a:p>
            <a:pPr algn="r"/>
            <a:r>
              <a:rPr lang="en-US" altLang="en-US" sz="3600" dirty="0">
                <a:solidFill>
                  <a:schemeClr val="bg1"/>
                </a:solidFill>
              </a:rPr>
              <a:t>Viewing Transformation</a:t>
            </a:r>
            <a:endParaRPr lang="en-IN" sz="3600" dirty="0">
              <a:solidFill>
                <a:schemeClr val="bg1"/>
              </a:solidFill>
            </a:endParaRPr>
          </a:p>
        </p:txBody>
      </p:sp>
      <p:sp>
        <p:nvSpPr>
          <p:cNvPr id="9" name="TextBox 8">
            <a:extLst>
              <a:ext uri="{FF2B5EF4-FFF2-40B4-BE49-F238E27FC236}">
                <a16:creationId xmlns:a16="http://schemas.microsoft.com/office/drawing/2014/main" id="{2639F4CC-2802-4323-8CB6-6FF0FAC16F7E}"/>
              </a:ext>
            </a:extLst>
          </p:cNvPr>
          <p:cNvSpPr txBox="1"/>
          <p:nvPr/>
        </p:nvSpPr>
        <p:spPr>
          <a:xfrm>
            <a:off x="685942" y="4876762"/>
            <a:ext cx="10972512" cy="830997"/>
          </a:xfrm>
          <a:prstGeom prst="rect">
            <a:avLst/>
          </a:prstGeom>
          <a:noFill/>
        </p:spPr>
        <p:txBody>
          <a:bodyPr wrap="square">
            <a:spAutoFit/>
          </a:bodyPr>
          <a:lstStyle/>
          <a:p>
            <a:r>
              <a:rPr lang="en-US" altLang="en-US" sz="2400" dirty="0">
                <a:latin typeface="Cambria" panose="02040503050406030204" pitchFamily="18" charset="0"/>
                <a:ea typeface="Cambria" panose="02040503050406030204" pitchFamily="18" charset="0"/>
              </a:rPr>
              <a:t>the term window refers to an area of a world co-ordinate scene that has been selected for display picture that is selected for viewing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2"/>
          <p:cNvSpPr>
            <a:spLocks noGrp="1"/>
          </p:cNvSpPr>
          <p:nvPr>
            <p:ph type="title"/>
          </p:nvPr>
        </p:nvSpPr>
        <p:spPr>
          <a:xfrm>
            <a:off x="228754" y="228685"/>
            <a:ext cx="11582095" cy="761979"/>
          </a:xfrm>
          <a:ln/>
        </p:spPr>
        <p:txBody>
          <a:bodyPr vert="horz" wrap="square" lIns="91440" tIns="45720" rIns="91440" bIns="45720" rtlCol="0" anchor="ctr">
            <a:normAutofit/>
          </a:bodyPr>
          <a:lstStyle/>
          <a:p>
            <a:r>
              <a:rPr lang="en-US" altLang="en-US" dirty="0"/>
              <a:t>2D viewing Pipeline</a:t>
            </a:r>
          </a:p>
        </p:txBody>
      </p:sp>
      <p:pic>
        <p:nvPicPr>
          <p:cNvPr id="66563" name="Picture 2"/>
          <p:cNvPicPr>
            <a:picLocks noGrp="1" noChangeAspect="1"/>
          </p:cNvPicPr>
          <p:nvPr>
            <p:ph idx="1"/>
          </p:nvPr>
        </p:nvPicPr>
        <p:blipFill>
          <a:blip r:embed="rId2"/>
          <a:stretch>
            <a:fillRect/>
          </a:stretch>
        </p:blipFill>
        <p:spPr>
          <a:xfrm>
            <a:off x="1524001" y="3412974"/>
            <a:ext cx="8968451" cy="3489942"/>
          </a:xfrm>
          <a:ln/>
        </p:spPr>
      </p:pic>
      <p:sp>
        <p:nvSpPr>
          <p:cNvPr id="6" name="TextBox 5">
            <a:extLst>
              <a:ext uri="{FF2B5EF4-FFF2-40B4-BE49-F238E27FC236}">
                <a16:creationId xmlns:a16="http://schemas.microsoft.com/office/drawing/2014/main" id="{294FEB72-1005-4557-AA83-7DBBF6A54AFF}"/>
              </a:ext>
            </a:extLst>
          </p:cNvPr>
          <p:cNvSpPr txBox="1"/>
          <p:nvPr/>
        </p:nvSpPr>
        <p:spPr>
          <a:xfrm>
            <a:off x="457348" y="1066862"/>
            <a:ext cx="10896314" cy="2308324"/>
          </a:xfrm>
          <a:prstGeom prst="rect">
            <a:avLst/>
          </a:prstGeom>
          <a:noFill/>
        </p:spPr>
        <p:txBody>
          <a:bodyPr wrap="square">
            <a:spAutoFit/>
          </a:bodyPr>
          <a:lstStyle/>
          <a:p>
            <a:pPr marL="342900" indent="-342900">
              <a:buFont typeface="Arial" panose="020B0604020202020204" pitchFamily="34" charset="0"/>
              <a:buChar char="•"/>
            </a:pPr>
            <a:r>
              <a:rPr lang="en-US" sz="2400" dirty="0">
                <a:latin typeface="Cambria" panose="02040503050406030204" pitchFamily="18" charset="0"/>
                <a:ea typeface="Cambria" panose="02040503050406030204" pitchFamily="18" charset="0"/>
              </a:rPr>
              <a:t>Some graphics packages that provide window and viewport operations allow only standard rectangles, </a:t>
            </a:r>
          </a:p>
          <a:p>
            <a:pPr marL="342900" indent="-342900">
              <a:buFont typeface="Arial" panose="020B0604020202020204" pitchFamily="34" charset="0"/>
              <a:buChar char="•"/>
            </a:pPr>
            <a:r>
              <a:rPr lang="en-US" sz="2400" dirty="0">
                <a:latin typeface="Cambria" panose="02040503050406030204" pitchFamily="18" charset="0"/>
                <a:ea typeface="Cambria" panose="02040503050406030204" pitchFamily="18" charset="0"/>
              </a:rPr>
              <a:t>but a more general approach is to allow the rectangular window to have any orientation. </a:t>
            </a:r>
          </a:p>
          <a:p>
            <a:pPr marL="342900" indent="-342900">
              <a:buFont typeface="Arial" panose="020B0604020202020204" pitchFamily="34" charset="0"/>
              <a:buChar char="•"/>
            </a:pPr>
            <a:r>
              <a:rPr lang="en-US" sz="2400" dirty="0">
                <a:latin typeface="Cambria" panose="02040503050406030204" pitchFamily="18" charset="0"/>
                <a:ea typeface="Cambria" panose="02040503050406030204" pitchFamily="18" charset="0"/>
              </a:rPr>
              <a:t>In this case, we carry out the viewing transformation in several steps, as indicated in this figure</a:t>
            </a:r>
            <a:endParaRPr lang="en-IN" sz="2400" dirty="0">
              <a:latin typeface="Cambria" panose="02040503050406030204" pitchFamily="18" charset="0"/>
              <a:ea typeface="Cambria" panose="020405030504060302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a:xfrm>
            <a:off x="228755" y="228685"/>
            <a:ext cx="11582094" cy="838177"/>
          </a:xfrm>
          <a:ln/>
        </p:spPr>
        <p:txBody>
          <a:bodyPr vert="horz" wrap="square" lIns="91440" tIns="45720" rIns="91440" bIns="45720" rtlCol="0" anchor="ctr">
            <a:normAutofit/>
          </a:bodyPr>
          <a:lstStyle/>
          <a:p>
            <a:r>
              <a:rPr lang="en-US" altLang="en-US" dirty="0"/>
              <a:t>Viewing transformation pipeline (1)</a:t>
            </a:r>
          </a:p>
        </p:txBody>
      </p:sp>
      <p:sp>
        <p:nvSpPr>
          <p:cNvPr id="67586" name="Content Placeholder 2"/>
          <p:cNvSpPr>
            <a:spLocks noGrp="1"/>
          </p:cNvSpPr>
          <p:nvPr>
            <p:ph idx="1"/>
          </p:nvPr>
        </p:nvSpPr>
        <p:spPr>
          <a:xfrm>
            <a:off x="381149" y="1219258"/>
            <a:ext cx="11582095" cy="5638742"/>
          </a:xfrm>
          <a:ln/>
        </p:spPr>
        <p:txBody>
          <a:bodyPr vert="horz" wrap="square" lIns="91440" tIns="45720" rIns="91440" bIns="45720" rtlCol="0" anchor="t">
            <a:normAutofit/>
          </a:bodyPr>
          <a:lstStyle/>
          <a:p>
            <a:pPr algn="l"/>
            <a:r>
              <a:rPr lang="en-IN" sz="2800" cap="none" dirty="0">
                <a:latin typeface="Cambria" panose="02040503050406030204" pitchFamily="18" charset="0"/>
                <a:ea typeface="Cambria" panose="02040503050406030204" pitchFamily="18" charset="0"/>
              </a:rPr>
              <a:t>First, we construct the </a:t>
            </a:r>
            <a:r>
              <a:rPr lang="en-US" sz="2800" cap="none" dirty="0">
                <a:latin typeface="Cambria" panose="02040503050406030204" pitchFamily="18" charset="0"/>
                <a:ea typeface="Cambria" panose="02040503050406030204" pitchFamily="18" charset="0"/>
              </a:rPr>
              <a:t>scene in world coordinates using the output primitives and attributes</a:t>
            </a:r>
          </a:p>
          <a:p>
            <a:pPr algn="l"/>
            <a:r>
              <a:rPr lang="en-US" sz="2800" cap="none" dirty="0">
                <a:latin typeface="Cambria" panose="02040503050406030204" pitchFamily="18" charset="0"/>
                <a:ea typeface="Cambria" panose="02040503050406030204" pitchFamily="18" charset="0"/>
              </a:rPr>
              <a:t>Next. To obtain a particular orientation for the window, </a:t>
            </a:r>
            <a:r>
              <a:rPr lang="en-IN" sz="2800" cap="none" dirty="0">
                <a:latin typeface="Cambria" panose="02040503050406030204" pitchFamily="18" charset="0"/>
                <a:ea typeface="Cambria" panose="02040503050406030204" pitchFamily="18" charset="0"/>
              </a:rPr>
              <a:t>we </a:t>
            </a:r>
            <a:r>
              <a:rPr lang="en-US" sz="2800" cap="none" dirty="0">
                <a:latin typeface="Cambria" panose="02040503050406030204" pitchFamily="18" charset="0"/>
                <a:ea typeface="Cambria" panose="02040503050406030204" pitchFamily="18" charset="0"/>
              </a:rPr>
              <a:t>can set up a two-dimensional viewing-coordinate system in the world-coordinate plane, and define a window in the viewing-coordinate system. </a:t>
            </a:r>
          </a:p>
          <a:p>
            <a:pPr algn="l"/>
            <a:r>
              <a:rPr lang="en-US" sz="2800" cap="none" dirty="0">
                <a:latin typeface="Cambria" panose="02040503050406030204" pitchFamily="18" charset="0"/>
                <a:ea typeface="Cambria" panose="02040503050406030204" pitchFamily="18" charset="0"/>
              </a:rPr>
              <a:t>The viewing coordinate reference frame is used to provide a method for setting up arbitrary orientations for rectangular windows. </a:t>
            </a:r>
          </a:p>
          <a:p>
            <a:r>
              <a:rPr lang="en-US" sz="2800" cap="none" dirty="0">
                <a:latin typeface="Cambria" panose="02040503050406030204" pitchFamily="18" charset="0"/>
                <a:ea typeface="Cambria" panose="02040503050406030204" pitchFamily="18" charset="0"/>
              </a:rPr>
              <a:t>Once the viewing reference frame is established, we can transform descriptions in world coordinates to viewing coordinates.</a:t>
            </a:r>
          </a:p>
          <a:p>
            <a:pPr algn="l"/>
            <a:endParaRPr lang="en-US" sz="2400" dirty="0">
              <a:latin typeface="Cambria" panose="02040503050406030204" pitchFamily="18" charset="0"/>
              <a:ea typeface="Cambria" panose="020405030504060302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228754" y="228685"/>
            <a:ext cx="11353501" cy="838177"/>
          </a:xfrm>
          <a:ln/>
        </p:spPr>
        <p:txBody>
          <a:bodyPr vert="horz" wrap="square" lIns="91440" tIns="45720" rIns="91440" bIns="45720" rtlCol="0" anchor="ctr">
            <a:normAutofit/>
          </a:bodyPr>
          <a:lstStyle/>
          <a:p>
            <a:r>
              <a:rPr lang="en-US" altLang="en-US" dirty="0"/>
              <a:t>Viewing transformation pipeline (1)</a:t>
            </a:r>
          </a:p>
        </p:txBody>
      </p:sp>
      <p:sp>
        <p:nvSpPr>
          <p:cNvPr id="68610" name="Content Placeholder 2"/>
          <p:cNvSpPr>
            <a:spLocks noGrp="1"/>
          </p:cNvSpPr>
          <p:nvPr>
            <p:ph idx="1"/>
          </p:nvPr>
        </p:nvSpPr>
        <p:spPr>
          <a:xfrm>
            <a:off x="381149" y="1295455"/>
            <a:ext cx="11582095" cy="5333859"/>
          </a:xfrm>
          <a:ln/>
        </p:spPr>
        <p:txBody>
          <a:bodyPr vert="horz" wrap="square" lIns="91440" tIns="45720" rIns="91440" bIns="45720" rtlCol="0" anchor="t">
            <a:normAutofit/>
          </a:bodyPr>
          <a:lstStyle/>
          <a:p>
            <a:r>
              <a:rPr lang="en-US" altLang="en-US" sz="2800" cap="none" dirty="0">
                <a:latin typeface="Cambria" panose="02040503050406030204" pitchFamily="18" charset="0"/>
                <a:ea typeface="Cambria" panose="02040503050406030204" pitchFamily="18" charset="0"/>
              </a:rPr>
              <a:t>We then define a viewport in normalized coordinates (in the range from 0</a:t>
            </a:r>
            <a:r>
              <a:rPr lang="en-US" altLang="en-US" sz="2800" b="1" cap="none" dirty="0">
                <a:latin typeface="Cambria" panose="02040503050406030204" pitchFamily="18" charset="0"/>
                <a:ea typeface="Cambria" panose="02040503050406030204" pitchFamily="18" charset="0"/>
              </a:rPr>
              <a:t> </a:t>
            </a:r>
            <a:r>
              <a:rPr lang="en-US" altLang="en-US" sz="2800" cap="none" dirty="0">
                <a:latin typeface="Cambria" panose="02040503050406030204" pitchFamily="18" charset="0"/>
                <a:ea typeface="Cambria" panose="02040503050406030204" pitchFamily="18" charset="0"/>
              </a:rPr>
              <a:t>to 1 ) and map the viewing-coordinate description of the scene to normalized coordinates.</a:t>
            </a:r>
          </a:p>
          <a:p>
            <a:r>
              <a:rPr lang="en-US" altLang="en-US" sz="2800" cap="none" dirty="0">
                <a:latin typeface="Cambria" panose="02040503050406030204" pitchFamily="18" charset="0"/>
                <a:ea typeface="Cambria" panose="02040503050406030204" pitchFamily="18" charset="0"/>
              </a:rPr>
              <a:t>At the final step, all parts of the picture that lie  outside the viewport are clipped, and the contents of the viewport are transferred to device coordinates.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86522-AD62-4F18-AAD1-C95BC353F72C}"/>
              </a:ext>
            </a:extLst>
          </p:cNvPr>
          <p:cNvSpPr>
            <a:spLocks noGrp="1"/>
          </p:cNvSpPr>
          <p:nvPr>
            <p:ph type="title"/>
          </p:nvPr>
        </p:nvSpPr>
        <p:spPr>
          <a:xfrm>
            <a:off x="228754" y="228685"/>
            <a:ext cx="11582095" cy="685781"/>
          </a:xfrm>
        </p:spPr>
        <p:txBody>
          <a:bodyPr>
            <a:normAutofit fontScale="90000"/>
          </a:bodyPr>
          <a:lstStyle/>
          <a:p>
            <a:r>
              <a:rPr lang="en-US" dirty="0"/>
              <a:t>Zooming and Panning effects</a:t>
            </a:r>
            <a:endParaRPr lang="en-IN" dirty="0"/>
          </a:p>
        </p:txBody>
      </p:sp>
      <p:sp>
        <p:nvSpPr>
          <p:cNvPr id="3" name="Content Placeholder 2">
            <a:extLst>
              <a:ext uri="{FF2B5EF4-FFF2-40B4-BE49-F238E27FC236}">
                <a16:creationId xmlns:a16="http://schemas.microsoft.com/office/drawing/2014/main" id="{9A7C0C57-0763-4C1A-9ED4-7E6F78326CCE}"/>
              </a:ext>
            </a:extLst>
          </p:cNvPr>
          <p:cNvSpPr>
            <a:spLocks noGrp="1"/>
          </p:cNvSpPr>
          <p:nvPr>
            <p:ph idx="1"/>
          </p:nvPr>
        </p:nvSpPr>
        <p:spPr>
          <a:xfrm>
            <a:off x="228754" y="914466"/>
            <a:ext cx="11963246" cy="5714849"/>
          </a:xfrm>
        </p:spPr>
        <p:txBody>
          <a:bodyPr>
            <a:normAutofit/>
          </a:bodyPr>
          <a:lstStyle/>
          <a:p>
            <a:pPr algn="l"/>
            <a:r>
              <a:rPr lang="en-US" cap="none" dirty="0">
                <a:latin typeface="Cambria" panose="02040503050406030204" pitchFamily="18" charset="0"/>
                <a:ea typeface="Cambria" panose="02040503050406030204" pitchFamily="18" charset="0"/>
              </a:rPr>
              <a:t>By changing the position of the viewport, we can view objects at different positions on the display area of an output device. </a:t>
            </a:r>
          </a:p>
          <a:p>
            <a:pPr algn="l"/>
            <a:r>
              <a:rPr lang="en-US" cap="none" dirty="0">
                <a:latin typeface="Cambria" panose="02040503050406030204" pitchFamily="18" charset="0"/>
                <a:ea typeface="Cambria" panose="02040503050406030204" pitchFamily="18" charset="0"/>
              </a:rPr>
              <a:t>Also, by varying the size of viewports, we can change the size and proportions of displayed objects. </a:t>
            </a:r>
          </a:p>
          <a:p>
            <a:pPr marL="342900" indent="-342900" eaLnBrk="0" fontAlgn="base" hangingPunct="0">
              <a:lnSpc>
                <a:spcPct val="100000"/>
              </a:lnSpc>
              <a:spcBef>
                <a:spcPct val="0"/>
              </a:spcBef>
              <a:spcAft>
                <a:spcPct val="0"/>
              </a:spcAft>
              <a:buClrTx/>
              <a:defRPr/>
            </a:pPr>
            <a:r>
              <a:rPr lang="en-IN" cap="none" dirty="0">
                <a:latin typeface="Cambria" panose="02040503050406030204" pitchFamily="18" charset="0"/>
                <a:ea typeface="Cambria" panose="02040503050406030204" pitchFamily="18" charset="0"/>
                <a:cs typeface="Arial" panose="020B0604020202020204" pitchFamily="34" charset="0"/>
              </a:rPr>
              <a:t>We </a:t>
            </a:r>
            <a:r>
              <a:rPr lang="en-US" cap="none" dirty="0">
                <a:latin typeface="Cambria" panose="02040503050406030204" pitchFamily="18" charset="0"/>
                <a:ea typeface="Cambria" panose="02040503050406030204" pitchFamily="18" charset="0"/>
                <a:cs typeface="Arial" panose="020B0604020202020204" pitchFamily="34" charset="0"/>
              </a:rPr>
              <a:t>achieve </a:t>
            </a:r>
            <a:r>
              <a:rPr lang="en-US" b="1" cap="none" dirty="0">
                <a:latin typeface="Cambria" panose="02040503050406030204" pitchFamily="18" charset="0"/>
                <a:ea typeface="Cambria" panose="02040503050406030204" pitchFamily="18" charset="0"/>
                <a:cs typeface="Arial" panose="020B0604020202020204" pitchFamily="34" charset="0"/>
              </a:rPr>
              <a:t>zooming effects </a:t>
            </a:r>
            <a:r>
              <a:rPr lang="en-US" cap="none" dirty="0">
                <a:latin typeface="Cambria" panose="02040503050406030204" pitchFamily="18" charset="0"/>
                <a:ea typeface="Cambria" panose="02040503050406030204" pitchFamily="18" charset="0"/>
                <a:cs typeface="Arial" panose="020B0604020202020204" pitchFamily="34" charset="0"/>
              </a:rPr>
              <a:t>by successively mapping different-sized windows on a  fixed-size viewport. </a:t>
            </a:r>
          </a:p>
          <a:p>
            <a:pPr marL="342900" indent="-342900" eaLnBrk="0" fontAlgn="base" hangingPunct="0">
              <a:lnSpc>
                <a:spcPct val="100000"/>
              </a:lnSpc>
              <a:spcBef>
                <a:spcPct val="0"/>
              </a:spcBef>
              <a:spcAft>
                <a:spcPct val="0"/>
              </a:spcAft>
              <a:buClrTx/>
              <a:defRPr/>
            </a:pPr>
            <a:r>
              <a:rPr lang="en-US" cap="none" dirty="0">
                <a:latin typeface="Cambria" panose="02040503050406030204" pitchFamily="18" charset="0"/>
                <a:ea typeface="Cambria" panose="02040503050406030204" pitchFamily="18" charset="0"/>
                <a:cs typeface="Arial" panose="020B0604020202020204" pitchFamily="34" charset="0"/>
              </a:rPr>
              <a:t>As the windows are made smaller, we zoom in on some part of a scene to view details that are not shown with larger windows. </a:t>
            </a:r>
          </a:p>
          <a:p>
            <a:pPr marL="342900" indent="-342900" eaLnBrk="0" fontAlgn="base" hangingPunct="0">
              <a:lnSpc>
                <a:spcPct val="100000"/>
              </a:lnSpc>
              <a:spcBef>
                <a:spcPct val="0"/>
              </a:spcBef>
              <a:spcAft>
                <a:spcPct val="0"/>
              </a:spcAft>
              <a:buClrTx/>
              <a:defRPr/>
            </a:pPr>
            <a:r>
              <a:rPr lang="en-US" cap="none" dirty="0">
                <a:latin typeface="Cambria" panose="02040503050406030204" pitchFamily="18" charset="0"/>
                <a:ea typeface="Cambria" panose="02040503050406030204" pitchFamily="18" charset="0"/>
                <a:cs typeface="Arial" panose="020B0604020202020204" pitchFamily="34" charset="0"/>
              </a:rPr>
              <a:t>Similarly, more overview is obtained by zooming out from a section of a scene with successively larger windows. </a:t>
            </a:r>
          </a:p>
          <a:p>
            <a:pPr marL="342900" indent="-342900" eaLnBrk="0" fontAlgn="base" hangingPunct="0">
              <a:lnSpc>
                <a:spcPct val="100000"/>
              </a:lnSpc>
              <a:spcBef>
                <a:spcPct val="0"/>
              </a:spcBef>
              <a:spcAft>
                <a:spcPct val="0"/>
              </a:spcAft>
              <a:buClrTx/>
              <a:defRPr/>
            </a:pPr>
            <a:r>
              <a:rPr lang="en-US" b="1" cap="none" dirty="0">
                <a:latin typeface="Cambria" panose="02040503050406030204" pitchFamily="18" charset="0"/>
                <a:ea typeface="Cambria" panose="02040503050406030204" pitchFamily="18" charset="0"/>
                <a:cs typeface="Arial" panose="020B0604020202020204" pitchFamily="34" charset="0"/>
              </a:rPr>
              <a:t>Panning effects </a:t>
            </a:r>
            <a:r>
              <a:rPr lang="en-US" cap="none" dirty="0">
                <a:latin typeface="Cambria" panose="02040503050406030204" pitchFamily="18" charset="0"/>
                <a:ea typeface="Cambria" panose="02040503050406030204" pitchFamily="18" charset="0"/>
                <a:cs typeface="Arial" panose="020B0604020202020204" pitchFamily="34" charset="0"/>
              </a:rPr>
              <a:t>are produced by moving a fixed-size</a:t>
            </a:r>
            <a:r>
              <a:rPr lang="en-US" b="1" cap="none" dirty="0">
                <a:latin typeface="Cambria" panose="02040503050406030204" pitchFamily="18" charset="0"/>
                <a:ea typeface="Cambria" panose="02040503050406030204" pitchFamily="18" charset="0"/>
                <a:cs typeface="Arial" panose="020B0604020202020204" pitchFamily="34" charset="0"/>
              </a:rPr>
              <a:t> </a:t>
            </a:r>
            <a:r>
              <a:rPr lang="en-US" cap="none" dirty="0">
                <a:latin typeface="Cambria" panose="02040503050406030204" pitchFamily="18" charset="0"/>
                <a:ea typeface="Cambria" panose="02040503050406030204" pitchFamily="18" charset="0"/>
                <a:cs typeface="Arial" panose="020B0604020202020204" pitchFamily="34" charset="0"/>
              </a:rPr>
              <a:t>window across the various objects in a scene</a:t>
            </a:r>
            <a:endParaRPr lang="en-IN" cap="none"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85518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413</TotalTime>
  <Words>2595</Words>
  <Application>Microsoft Office PowerPoint</Application>
  <PresentationFormat>Widescreen</PresentationFormat>
  <Paragraphs>295</Paragraphs>
  <Slides>38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Arial</vt:lpstr>
      <vt:lpstr>Arial Black</vt:lpstr>
      <vt:lpstr>Calibri</vt:lpstr>
      <vt:lpstr>Calibri Light</vt:lpstr>
      <vt:lpstr>Cambria</vt:lpstr>
      <vt:lpstr>Times New Roman</vt:lpstr>
      <vt:lpstr>Wingdings</vt:lpstr>
      <vt:lpstr>Wingdings 2</vt:lpstr>
      <vt:lpstr>Office Theme</vt:lpstr>
      <vt:lpstr>MODULE III</vt:lpstr>
      <vt:lpstr>Windowing Concepts</vt:lpstr>
      <vt:lpstr>Windowing Concepts</vt:lpstr>
      <vt:lpstr>Viewing Transformation</vt:lpstr>
      <vt:lpstr>PowerPoint Presentation</vt:lpstr>
      <vt:lpstr>2D viewing Pipeline</vt:lpstr>
      <vt:lpstr>Viewing transformation pipeline (1)</vt:lpstr>
      <vt:lpstr>Viewing transformation pipeline (1)</vt:lpstr>
      <vt:lpstr>Zooming and Panning effects</vt:lpstr>
      <vt:lpstr>VIEWING COORDINATE REFERENCE FRAME</vt:lpstr>
      <vt:lpstr>VIEWING COORDINATE REFERENCE FRAME</vt:lpstr>
      <vt:lpstr>VIEWING COORDINATE REFERENCE FRAME</vt:lpstr>
      <vt:lpstr>VIEWING COORDINATE REFERENCE FRAME</vt:lpstr>
      <vt:lpstr>PowerPoint Presentation</vt:lpstr>
      <vt:lpstr>PowerPoint Presentation</vt:lpstr>
      <vt:lpstr>PowerPoint Presentation</vt:lpstr>
      <vt:lpstr>Clipping Operations</vt:lpstr>
      <vt:lpstr>Point Clipping</vt:lpstr>
      <vt:lpstr>PowerPoint Presentation</vt:lpstr>
      <vt:lpstr>Line Clipping</vt:lpstr>
      <vt:lpstr>Different cases for Line Clipping</vt:lpstr>
      <vt:lpstr> 2.  One end point of the line lies with in the  other outside the clipping area. It is necessary to determine the intersection point of the line with the bounding rectangle of the clipping area. Only a part of the line should be drawn.  </vt:lpstr>
      <vt:lpstr>PowerPoint Presentation</vt:lpstr>
      <vt:lpstr>PowerPoint Presentation</vt:lpstr>
      <vt:lpstr> COHEN-SUTHERLAND LINE CLIPPING ALGORITHM </vt:lpstr>
      <vt:lpstr>PowerPoint Presentation</vt:lpstr>
      <vt:lpstr>PowerPoint Presentation</vt:lpstr>
      <vt:lpstr>PowerPoint Presentation</vt:lpstr>
      <vt:lpstr>PowerPoint Presentation</vt:lpstr>
      <vt:lpstr>COHEN-SUTHERLAND LINE CLIPPING ALGORITHM</vt:lpstr>
      <vt:lpstr>COHEN-SUTHERLAND LINE CLIPPING ALGORITHM</vt:lpstr>
      <vt:lpstr>PowerPoint Presentation</vt:lpstr>
      <vt:lpstr>PowerPoint Presentation</vt:lpstr>
      <vt:lpstr>PowerPoint Presentation</vt:lpstr>
      <vt:lpstr>Mid point  subdivision algorithm</vt:lpstr>
      <vt:lpstr>Mid point  subdivision algorithm</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III</dc:title>
  <dc:creator>USER</dc:creator>
  <cp:lastModifiedBy>Deepu Sivadasan</cp:lastModifiedBy>
  <cp:revision>81</cp:revision>
  <dcterms:created xsi:type="dcterms:W3CDTF">2018-10-01T04:18:20Z</dcterms:created>
  <dcterms:modified xsi:type="dcterms:W3CDTF">2021-12-05T08:12:21Z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1033-11.2.0.9684</vt:lpwstr>
  </property>
</Properties>
</file>