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59"/>
  </p:notesMasterIdLst>
  <p:sldIdLst>
    <p:sldId id="256" r:id="rId2"/>
    <p:sldId id="257" r:id="rId3"/>
    <p:sldId id="289" r:id="rId4"/>
    <p:sldId id="260" r:id="rId5"/>
    <p:sldId id="261" r:id="rId6"/>
    <p:sldId id="288" r:id="rId7"/>
    <p:sldId id="321" r:id="rId8"/>
    <p:sldId id="290" r:id="rId9"/>
    <p:sldId id="263" r:id="rId10"/>
    <p:sldId id="281" r:id="rId11"/>
    <p:sldId id="282" r:id="rId12"/>
    <p:sldId id="283" r:id="rId13"/>
    <p:sldId id="285" r:id="rId14"/>
    <p:sldId id="284" r:id="rId15"/>
    <p:sldId id="279" r:id="rId16"/>
    <p:sldId id="280" r:id="rId17"/>
    <p:sldId id="273" r:id="rId18"/>
    <p:sldId id="278" r:id="rId19"/>
    <p:sldId id="287" r:id="rId20"/>
    <p:sldId id="277" r:id="rId21"/>
    <p:sldId id="276" r:id="rId22"/>
    <p:sldId id="275" r:id="rId23"/>
    <p:sldId id="291" r:id="rId24"/>
    <p:sldId id="322" r:id="rId25"/>
    <p:sldId id="274" r:id="rId26"/>
    <p:sldId id="303" r:id="rId27"/>
    <p:sldId id="304" r:id="rId28"/>
    <p:sldId id="306" r:id="rId29"/>
    <p:sldId id="307" r:id="rId30"/>
    <p:sldId id="308" r:id="rId31"/>
    <p:sldId id="292" r:id="rId32"/>
    <p:sldId id="293" r:id="rId33"/>
    <p:sldId id="294" r:id="rId34"/>
    <p:sldId id="295" r:id="rId35"/>
    <p:sldId id="311" r:id="rId36"/>
    <p:sldId id="310" r:id="rId37"/>
    <p:sldId id="309" r:id="rId38"/>
    <p:sldId id="324" r:id="rId39"/>
    <p:sldId id="325" r:id="rId40"/>
    <p:sldId id="326" r:id="rId41"/>
    <p:sldId id="327" r:id="rId42"/>
    <p:sldId id="328" r:id="rId43"/>
    <p:sldId id="312" r:id="rId44"/>
    <p:sldId id="313" r:id="rId45"/>
    <p:sldId id="314" r:id="rId46"/>
    <p:sldId id="317" r:id="rId47"/>
    <p:sldId id="319" r:id="rId48"/>
    <p:sldId id="316" r:id="rId49"/>
    <p:sldId id="315" r:id="rId50"/>
    <p:sldId id="318" r:id="rId51"/>
    <p:sldId id="296" r:id="rId52"/>
    <p:sldId id="297" r:id="rId53"/>
    <p:sldId id="320" r:id="rId54"/>
    <p:sldId id="298" r:id="rId55"/>
    <p:sldId id="299" r:id="rId56"/>
    <p:sldId id="264" r:id="rId57"/>
    <p:sldId id="32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147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C2B255-886A-4682-B42C-17932B029440}" type="datetimeFigureOut">
              <a:rPr lang="en-IN" smtClean="0"/>
              <a:t>06-05-2021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CBB7C-F783-4983-8E6C-EE353FF2FA42}" type="slidenum">
              <a:rPr lang="en-IN" smtClean="0"/>
              <a:t>‹#›</a:t>
            </a:fld>
            <a:endParaRPr lang="en-IN"/>
          </a:p>
        </p:txBody>
      </p:sp>
    </p:spTree>
    <p:extLst>
      <p:ext uri="{BB962C8B-B14F-4D97-AF65-F5344CB8AC3E}">
        <p14:creationId xmlns:p14="http://schemas.microsoft.com/office/powerpoint/2010/main" val="270918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6ECBB7C-F783-4983-8E6C-EE353FF2FA42}" type="slidenum">
              <a:rPr lang="en-IN" smtClean="0"/>
              <a:t>2</a:t>
            </a:fld>
            <a:endParaRPr lang="en-IN"/>
          </a:p>
        </p:txBody>
      </p:sp>
    </p:spTree>
    <p:extLst>
      <p:ext uri="{BB962C8B-B14F-4D97-AF65-F5344CB8AC3E}">
        <p14:creationId xmlns:p14="http://schemas.microsoft.com/office/powerpoint/2010/main" val="169248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E94BF3-0EBF-4080-A7B9-B4F9B4389DFC}"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740AA-9B6E-494C-8AD0-0A58BF208D00}"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28C4C-87EE-428C-A35A-4210F2C02F56}"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48DD7-72EF-41DF-A195-BD75FA26CF72}"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31BCF-3925-416A-A761-E2C3D082D194}"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05AC1E-05A9-42DE-B3BD-DF0434670334}"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F755F3-5F1D-4627-858D-008CAE544BC5}" type="datetime1">
              <a:rPr lang="en-IN" smtClean="0"/>
              <a:t>06-05-2021</a:t>
            </a:fld>
            <a:endParaRPr lang="en-US"/>
          </a:p>
        </p:txBody>
      </p:sp>
      <p:sp>
        <p:nvSpPr>
          <p:cNvPr id="8" name="Footer Placeholder 7"/>
          <p:cNvSpPr>
            <a:spLocks noGrp="1"/>
          </p:cNvSpPr>
          <p:nvPr>
            <p:ph type="ftr" sz="quarter" idx="11"/>
          </p:nvPr>
        </p:nvSpPr>
        <p:spPr/>
        <p:txBody>
          <a:bodyPr/>
          <a:lstStyle/>
          <a:p>
            <a:r>
              <a:rPr lang="en-US"/>
              <a:t>Software Vulnerabilities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89D91C-852D-4438-98AB-669B45AFBC88}" type="datetime1">
              <a:rPr lang="en-IN" smtClean="0"/>
              <a:t>06-05-2021</a:t>
            </a:fld>
            <a:endParaRPr lang="en-US"/>
          </a:p>
        </p:txBody>
      </p:sp>
      <p:sp>
        <p:nvSpPr>
          <p:cNvPr id="4" name="Footer Placeholder 3"/>
          <p:cNvSpPr>
            <a:spLocks noGrp="1"/>
          </p:cNvSpPr>
          <p:nvPr>
            <p:ph type="ftr" sz="quarter" idx="11"/>
          </p:nvPr>
        </p:nvSpPr>
        <p:spPr/>
        <p:txBody>
          <a:bodyPr/>
          <a:lstStyle/>
          <a:p>
            <a:r>
              <a:rPr lang="en-US"/>
              <a:t>Software Vulnerabilities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C6563-F397-43DA-B901-8972A6D52A9E}" type="datetime1">
              <a:rPr lang="en-IN" smtClean="0"/>
              <a:t>06-05-2021</a:t>
            </a:fld>
            <a:endParaRPr lang="en-US"/>
          </a:p>
        </p:txBody>
      </p:sp>
      <p:sp>
        <p:nvSpPr>
          <p:cNvPr id="3" name="Footer Placeholder 2"/>
          <p:cNvSpPr>
            <a:spLocks noGrp="1"/>
          </p:cNvSpPr>
          <p:nvPr>
            <p:ph type="ftr" sz="quarter" idx="11"/>
          </p:nvPr>
        </p:nvSpPr>
        <p:spPr/>
        <p:txBody>
          <a:bodyPr/>
          <a:lstStyle/>
          <a:p>
            <a:r>
              <a:rPr lang="en-US"/>
              <a:t>Software Vulnerabilities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3886A-13E6-451D-B462-A8F8F891A1C6}"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1311CD-C2DC-410A-B9D9-08A3A4C30F8D}"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CFC9E1C-58AB-4A18-9DB1-30618A1CE99A}" type="datetime1">
              <a:rPr lang="en-IN" smtClean="0"/>
              <a:t>06-05-2021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Software Vulnerabilities</a:t>
            </a: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ktu.ac.in/?s_id=abhilash&amp;pswd=abhi@12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ktu.ac.in/?s_id=abhilash&amp;pswd=abhi@12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ktu.ac.in/?s_id=abhilash&amp;pswd=abhi@1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ktu.ac.in/?s_id=abhilash&amp;pswd=abhi@123"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trubank.com/" TargetMode="External"/><Relationship Id="rId2" Type="http://schemas.openxmlformats.org/officeDocument/2006/relationships/hyperlink" Target="http://www.luckydraw.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Null_str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IN" dirty="0"/>
              <a:t>MODULE 3</a:t>
            </a:r>
            <a:br>
              <a:rPr lang="en-IN" dirty="0"/>
            </a:br>
            <a:endParaRPr lang="en-IN" dirty="0"/>
          </a:p>
        </p:txBody>
      </p:sp>
      <p:sp>
        <p:nvSpPr>
          <p:cNvPr id="3" name="Subtitle 2"/>
          <p:cNvSpPr>
            <a:spLocks noGrp="1"/>
          </p:cNvSpPr>
          <p:nvPr>
            <p:ph type="subTitle" idx="1"/>
          </p:nvPr>
        </p:nvSpPr>
        <p:spPr>
          <a:xfrm>
            <a:off x="990600" y="3636818"/>
            <a:ext cx="6858000" cy="990600"/>
          </a:xfrm>
        </p:spPr>
        <p:txBody>
          <a:bodyPr>
            <a:normAutofit/>
          </a:bodyPr>
          <a:lstStyle/>
          <a:p>
            <a:pPr algn="ctr"/>
            <a:r>
              <a:rPr lang="en-IN" sz="3200" dirty="0"/>
              <a:t>SOFTWARE VULNERABILITIES</a:t>
            </a:r>
          </a:p>
        </p:txBody>
      </p:sp>
      <p:sp>
        <p:nvSpPr>
          <p:cNvPr id="4" name="Rectangle 3"/>
          <p:cNvSpPr/>
          <p:nvPr/>
        </p:nvSpPr>
        <p:spPr>
          <a:xfrm>
            <a:off x="4495800" y="4343400"/>
            <a:ext cx="41910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accent4">
                    <a:lumMod val="50000"/>
                  </a:schemeClr>
                </a:solidFill>
              </a:rPr>
              <a:t>Muneera</a:t>
            </a:r>
            <a:r>
              <a:rPr lang="en-US" b="1" dirty="0">
                <a:solidFill>
                  <a:schemeClr val="accent4">
                    <a:lumMod val="50000"/>
                  </a:schemeClr>
                </a:solidFill>
              </a:rPr>
              <a:t> </a:t>
            </a:r>
            <a:r>
              <a:rPr lang="en-US" b="1" dirty="0" err="1">
                <a:solidFill>
                  <a:schemeClr val="accent4">
                    <a:lumMod val="50000"/>
                  </a:schemeClr>
                </a:solidFill>
              </a:rPr>
              <a:t>Hashim</a:t>
            </a:r>
            <a:endParaRPr lang="en-US" b="1" dirty="0">
              <a:solidFill>
                <a:schemeClr val="accent4">
                  <a:lumMod val="50000"/>
                </a:schemeClr>
              </a:solidFill>
            </a:endParaRPr>
          </a:p>
          <a:p>
            <a:pPr algn="ctr"/>
            <a:r>
              <a:rPr lang="en-US" dirty="0">
                <a:solidFill>
                  <a:schemeClr val="accent4">
                    <a:lumMod val="50000"/>
                  </a:schemeClr>
                </a:solidFill>
              </a:rPr>
              <a:t>Associate Professor</a:t>
            </a:r>
          </a:p>
          <a:p>
            <a:pPr algn="ctr"/>
            <a:r>
              <a:rPr lang="en-US" dirty="0">
                <a:solidFill>
                  <a:schemeClr val="accent4">
                    <a:lumMod val="50000"/>
                  </a:schemeClr>
                </a:solidFill>
              </a:rPr>
              <a:t>Dept. of Computer Science</a:t>
            </a:r>
          </a:p>
          <a:p>
            <a:pPr algn="ctr"/>
            <a:r>
              <a:rPr lang="en-US" dirty="0" err="1">
                <a:solidFill>
                  <a:schemeClr val="accent4">
                    <a:lumMod val="50000"/>
                  </a:schemeClr>
                </a:solidFill>
              </a:rPr>
              <a:t>Younus</a:t>
            </a:r>
            <a:r>
              <a:rPr lang="en-US" dirty="0">
                <a:solidFill>
                  <a:schemeClr val="accent4">
                    <a:lumMod val="50000"/>
                  </a:schemeClr>
                </a:solidFill>
              </a:rPr>
              <a:t> College of Engineering &amp; Technology</a:t>
            </a:r>
          </a:p>
        </p:txBody>
      </p:sp>
    </p:spTree>
    <p:extLst>
      <p:ext uri="{BB962C8B-B14F-4D97-AF65-F5344CB8AC3E}">
        <p14:creationId xmlns:p14="http://schemas.microsoft.com/office/powerpoint/2010/main" val="961065320"/>
      </p:ext>
    </p:extLst>
  </p:cSld>
  <p:clrMapOvr>
    <a:masterClrMapping/>
  </p:clrMapOvr>
  <mc:AlternateContent xmlns:mc="http://schemas.openxmlformats.org/markup-compatibility/2006" xmlns:p14="http://schemas.microsoft.com/office/powerpoint/2010/main">
    <mc:Choice Requires="p14">
      <p:transition spd="slow" p14:dur="2000" advTm="11013"/>
    </mc:Choice>
    <mc:Fallback xmlns="">
      <p:transition spd="slow" advTm="110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6" y="609600"/>
            <a:ext cx="7560000" cy="1080000"/>
          </a:xfrm>
        </p:spPr>
        <p:txBody>
          <a:bodyPr/>
          <a:lstStyle/>
          <a:p>
            <a:r>
              <a:rPr lang="en-IN" dirty="0"/>
              <a:t>Stack </a:t>
            </a:r>
          </a:p>
        </p:txBody>
      </p:sp>
      <p:sp>
        <p:nvSpPr>
          <p:cNvPr id="3" name="Content Placeholder 2"/>
          <p:cNvSpPr>
            <a:spLocks noGrp="1"/>
          </p:cNvSpPr>
          <p:nvPr>
            <p:ph idx="1"/>
          </p:nvPr>
        </p:nvSpPr>
        <p:spPr>
          <a:xfrm>
            <a:off x="776288" y="1552576"/>
            <a:ext cx="7560000" cy="4680000"/>
          </a:xfrm>
        </p:spPr>
        <p:txBody>
          <a:bodyPr>
            <a:normAutofit fontScale="92500" lnSpcReduction="10000"/>
          </a:bodyPr>
          <a:lstStyle/>
          <a:p>
            <a:r>
              <a:rPr lang="en-IN" dirty="0"/>
              <a:t>Stack is LIFO data structure</a:t>
            </a:r>
          </a:p>
          <a:p>
            <a:r>
              <a:rPr lang="en-US" dirty="0"/>
              <a:t>It is an area within the SS of the memory where  details related to a function are stored</a:t>
            </a:r>
          </a:p>
          <a:p>
            <a:r>
              <a:rPr lang="en-IN" dirty="0"/>
              <a:t>When a function calls another function, the parameters of the function call and the return address are stored within the stack frame of the calling function</a:t>
            </a:r>
          </a:p>
          <a:p>
            <a:r>
              <a:rPr lang="en-IN" dirty="0"/>
              <a:t>A new stack frame is allocated for the called function to save the previous value of FP as well as the values of its local variables</a:t>
            </a:r>
          </a:p>
          <a:p>
            <a:r>
              <a:rPr lang="en-US" dirty="0"/>
              <a:t>When the called function returns, values are popped from stack to restore the state of calling function</a:t>
            </a:r>
            <a:endParaRPr lang="en-IN" dirty="0"/>
          </a:p>
          <a:p>
            <a:r>
              <a:rPr lang="en-IN" dirty="0"/>
              <a:t>Stack grows opposite to the direction of memory</a:t>
            </a:r>
          </a:p>
        </p:txBody>
      </p:sp>
      <p:sp>
        <p:nvSpPr>
          <p:cNvPr id="4" name="Date Placeholder 3"/>
          <p:cNvSpPr>
            <a:spLocks noGrp="1"/>
          </p:cNvSpPr>
          <p:nvPr>
            <p:ph type="dt" sz="half" idx="10"/>
          </p:nvPr>
        </p:nvSpPr>
        <p:spPr/>
        <p:txBody>
          <a:bodyPr/>
          <a:lstStyle/>
          <a:p>
            <a:fld id="{2F665285-E0C5-4CF7-87B6-A1085F7F3978}"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027155869"/>
      </p:ext>
    </p:extLst>
  </p:cSld>
  <p:clrMapOvr>
    <a:masterClrMapping/>
  </p:clrMapOvr>
  <mc:AlternateContent xmlns:mc="http://schemas.openxmlformats.org/markup-compatibility/2006" xmlns:p14="http://schemas.microsoft.com/office/powerpoint/2010/main">
    <mc:Choice Requires="p14">
      <p:transition spd="slow" p14:dur="2000" advTm="73250"/>
    </mc:Choice>
    <mc:Fallback xmlns="">
      <p:transition spd="slow" advTm="732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normAutofit/>
          </a:bodyPr>
          <a:lstStyle/>
          <a:p>
            <a:r>
              <a:rPr lang="en-IN" dirty="0"/>
              <a:t>Stack overflow</a:t>
            </a:r>
          </a:p>
        </p:txBody>
      </p:sp>
      <p:sp>
        <p:nvSpPr>
          <p:cNvPr id="3" name="Content Placeholder 2"/>
          <p:cNvSpPr>
            <a:spLocks noGrp="1"/>
          </p:cNvSpPr>
          <p:nvPr>
            <p:ph idx="1"/>
          </p:nvPr>
        </p:nvSpPr>
        <p:spPr>
          <a:xfrm>
            <a:off x="776288" y="1543040"/>
            <a:ext cx="6495712" cy="4680000"/>
          </a:xfrm>
          <a:ln>
            <a:noFill/>
          </a:ln>
        </p:spPr>
        <p:txBody>
          <a:bodyPr>
            <a:normAutofit/>
          </a:bodyPr>
          <a:lstStyle/>
          <a:p>
            <a:endParaRPr lang="en-IN" dirty="0"/>
          </a:p>
          <a:p>
            <a:endParaRPr lang="en-IN" dirty="0"/>
          </a:p>
          <a:p>
            <a:endParaRPr lang="en-IN" dirty="0"/>
          </a:p>
          <a:p>
            <a:endParaRPr lang="en-IN" dirty="0"/>
          </a:p>
          <a:p>
            <a:endParaRPr lang="en-IN" dirty="0"/>
          </a:p>
          <a:p>
            <a:endParaRPr lang="en-IN" dirty="0"/>
          </a:p>
        </p:txBody>
      </p:sp>
      <p:sp>
        <p:nvSpPr>
          <p:cNvPr id="4" name="TextBox 3"/>
          <p:cNvSpPr txBox="1"/>
          <p:nvPr/>
        </p:nvSpPr>
        <p:spPr>
          <a:xfrm>
            <a:off x="949200" y="1687800"/>
            <a:ext cx="3168000" cy="1728000"/>
          </a:xfrm>
          <a:prstGeom prst="rect">
            <a:avLst/>
          </a:prstGeom>
          <a:noFill/>
          <a:ln>
            <a:solidFill>
              <a:srgbClr val="C00000"/>
            </a:solidFill>
          </a:ln>
        </p:spPr>
        <p:txBody>
          <a:bodyPr wrap="square" rtlCol="0">
            <a:spAutoFit/>
          </a:bodyPr>
          <a:lstStyle/>
          <a:p>
            <a:r>
              <a:rPr lang="en-IN" dirty="0"/>
              <a:t>void </a:t>
            </a:r>
            <a:r>
              <a:rPr lang="en-IN" b="1" dirty="0"/>
              <a:t>A </a:t>
            </a:r>
            <a:r>
              <a:rPr lang="en-IN" dirty="0"/>
              <a:t>( )</a:t>
            </a:r>
          </a:p>
          <a:p>
            <a:r>
              <a:rPr lang="en-IN" dirty="0"/>
              <a:t>{ int </a:t>
            </a:r>
            <a:r>
              <a:rPr lang="en-IN" dirty="0" err="1"/>
              <a:t>i</a:t>
            </a:r>
            <a:r>
              <a:rPr lang="en-IN" dirty="0"/>
              <a:t>, r;</a:t>
            </a:r>
          </a:p>
          <a:p>
            <a:r>
              <a:rPr lang="en-IN" dirty="0"/>
              <a:t>  </a:t>
            </a:r>
            <a:r>
              <a:rPr lang="en-IN" dirty="0" err="1"/>
              <a:t>i</a:t>
            </a:r>
            <a:r>
              <a:rPr lang="en-IN" dirty="0"/>
              <a:t>=10;</a:t>
            </a:r>
          </a:p>
          <a:p>
            <a:r>
              <a:rPr lang="en-IN" dirty="0"/>
              <a:t>  r= </a:t>
            </a:r>
            <a:r>
              <a:rPr lang="en-IN" b="1" dirty="0"/>
              <a:t>B</a:t>
            </a:r>
            <a:r>
              <a:rPr lang="en-IN" dirty="0"/>
              <a:t> (</a:t>
            </a:r>
            <a:r>
              <a:rPr lang="en-IN" dirty="0" err="1"/>
              <a:t>i</a:t>
            </a:r>
            <a:r>
              <a:rPr lang="en-IN" dirty="0"/>
              <a:t>);</a:t>
            </a:r>
          </a:p>
          <a:p>
            <a:r>
              <a:rPr lang="en-IN" dirty="0"/>
              <a:t>  printf(“</a:t>
            </a:r>
            <a:r>
              <a:rPr lang="en-IN" dirty="0" err="1"/>
              <a:t>sq</a:t>
            </a:r>
            <a:r>
              <a:rPr lang="en-IN" dirty="0"/>
              <a:t> is %d ”, r);</a:t>
            </a:r>
          </a:p>
          <a:p>
            <a:r>
              <a:rPr lang="en-IN" dirty="0"/>
              <a:t>}</a:t>
            </a:r>
          </a:p>
        </p:txBody>
      </p:sp>
      <p:sp>
        <p:nvSpPr>
          <p:cNvPr id="7" name="TextBox 6"/>
          <p:cNvSpPr txBox="1"/>
          <p:nvPr/>
        </p:nvSpPr>
        <p:spPr>
          <a:xfrm>
            <a:off x="949200" y="3484484"/>
            <a:ext cx="3168000" cy="2520000"/>
          </a:xfrm>
          <a:prstGeom prst="rect">
            <a:avLst/>
          </a:prstGeom>
          <a:noFill/>
          <a:ln>
            <a:solidFill>
              <a:srgbClr val="0070C0"/>
            </a:solidFill>
          </a:ln>
        </p:spPr>
        <p:txBody>
          <a:bodyPr wrap="square" rtlCol="0">
            <a:spAutoFit/>
          </a:bodyPr>
          <a:lstStyle/>
          <a:p>
            <a:r>
              <a:rPr lang="en-IN" dirty="0"/>
              <a:t>int </a:t>
            </a:r>
            <a:r>
              <a:rPr lang="en-IN" b="1" dirty="0"/>
              <a:t>B</a:t>
            </a:r>
            <a:r>
              <a:rPr lang="en-IN" dirty="0"/>
              <a:t> (int k)</a:t>
            </a:r>
          </a:p>
          <a:p>
            <a:r>
              <a:rPr lang="en-IN" dirty="0"/>
              <a:t>{ int j;</a:t>
            </a:r>
          </a:p>
          <a:p>
            <a:r>
              <a:rPr lang="en-IN" dirty="0"/>
              <a:t>  char name[100];</a:t>
            </a:r>
          </a:p>
          <a:p>
            <a:r>
              <a:rPr lang="en-IN" dirty="0"/>
              <a:t>  j=k*k;</a:t>
            </a:r>
          </a:p>
          <a:p>
            <a:r>
              <a:rPr lang="en-IN" dirty="0"/>
              <a:t>  printf(“enter your name”);</a:t>
            </a:r>
          </a:p>
          <a:p>
            <a:r>
              <a:rPr lang="en-IN" dirty="0"/>
              <a:t>  gets(name);</a:t>
            </a:r>
          </a:p>
          <a:p>
            <a:r>
              <a:rPr lang="en-IN" dirty="0"/>
              <a:t>  printf(“hello, %s”, name);</a:t>
            </a:r>
          </a:p>
          <a:p>
            <a:r>
              <a:rPr lang="en-IN" dirty="0"/>
              <a:t>  return j;</a:t>
            </a:r>
          </a:p>
          <a:p>
            <a:r>
              <a:rPr lang="en-IN" dirty="0"/>
              <a:t>}</a:t>
            </a:r>
          </a:p>
        </p:txBody>
      </p:sp>
      <p:sp>
        <p:nvSpPr>
          <p:cNvPr id="5" name="Date Placeholder 4"/>
          <p:cNvSpPr>
            <a:spLocks noGrp="1"/>
          </p:cNvSpPr>
          <p:nvPr>
            <p:ph type="dt" sz="half" idx="10"/>
          </p:nvPr>
        </p:nvSpPr>
        <p:spPr/>
        <p:txBody>
          <a:bodyPr/>
          <a:lstStyle/>
          <a:p>
            <a:fld id="{97D5FF68-DA92-4E75-B8AB-B32ECF8321B3}" type="datetime1">
              <a:rPr lang="en-IN" smtClean="0"/>
              <a:t>06-05-2021</a:t>
            </a:fld>
            <a:endParaRPr lang="en-US" dirty="0"/>
          </a:p>
        </p:txBody>
      </p:sp>
      <p:sp>
        <p:nvSpPr>
          <p:cNvPr id="6" name="Footer Placeholder 5"/>
          <p:cNvSpPr>
            <a:spLocks noGrp="1"/>
          </p:cNvSpPr>
          <p:nvPr>
            <p:ph type="ftr" sz="quarter" idx="11"/>
          </p:nvPr>
        </p:nvSpPr>
        <p:spPr/>
        <p:txBody>
          <a:bodyPr/>
          <a:lstStyle/>
          <a:p>
            <a:r>
              <a:rPr lang="en-US"/>
              <a:t>Software Vulnerabilities</a:t>
            </a:r>
          </a:p>
        </p:txBody>
      </p:sp>
      <p:sp>
        <p:nvSpPr>
          <p:cNvPr id="8" name="TextBox 7"/>
          <p:cNvSpPr txBox="1"/>
          <p:nvPr/>
        </p:nvSpPr>
        <p:spPr>
          <a:xfrm>
            <a:off x="6368400" y="4471986"/>
            <a:ext cx="1600200" cy="369332"/>
          </a:xfrm>
          <a:prstGeom prst="rect">
            <a:avLst/>
          </a:prstGeom>
          <a:noFill/>
          <a:ln>
            <a:solidFill>
              <a:srgbClr val="C00000"/>
            </a:solidFill>
          </a:ln>
        </p:spPr>
        <p:txBody>
          <a:bodyPr wrap="square" rtlCol="0">
            <a:spAutoFit/>
          </a:bodyPr>
          <a:lstStyle/>
          <a:p>
            <a:r>
              <a:rPr lang="en-IN" dirty="0" err="1"/>
              <a:t>prm</a:t>
            </a:r>
            <a:r>
              <a:rPr lang="en-IN" dirty="0"/>
              <a:t> </a:t>
            </a:r>
            <a:r>
              <a:rPr lang="en-IN" dirty="0" err="1"/>
              <a:t>i</a:t>
            </a:r>
            <a:r>
              <a:rPr lang="en-IN" dirty="0"/>
              <a:t>=10 </a:t>
            </a:r>
          </a:p>
        </p:txBody>
      </p:sp>
      <p:sp>
        <p:nvSpPr>
          <p:cNvPr id="9" name="TextBox 8"/>
          <p:cNvSpPr txBox="1"/>
          <p:nvPr/>
        </p:nvSpPr>
        <p:spPr>
          <a:xfrm>
            <a:off x="6368400" y="4100511"/>
            <a:ext cx="1600200" cy="369332"/>
          </a:xfrm>
          <a:prstGeom prst="rect">
            <a:avLst/>
          </a:prstGeom>
          <a:noFill/>
          <a:ln>
            <a:solidFill>
              <a:srgbClr val="C00000"/>
            </a:solidFill>
          </a:ln>
        </p:spPr>
        <p:txBody>
          <a:bodyPr wrap="square" rtlCol="0">
            <a:spAutoFit/>
          </a:bodyPr>
          <a:lstStyle/>
          <a:p>
            <a:r>
              <a:rPr lang="en-IN" dirty="0" err="1"/>
              <a:t>rtn</a:t>
            </a:r>
            <a:r>
              <a:rPr lang="en-IN" dirty="0"/>
              <a:t> add of A</a:t>
            </a:r>
          </a:p>
        </p:txBody>
      </p:sp>
      <p:sp>
        <p:nvSpPr>
          <p:cNvPr id="10" name="TextBox 9"/>
          <p:cNvSpPr txBox="1"/>
          <p:nvPr/>
        </p:nvSpPr>
        <p:spPr>
          <a:xfrm>
            <a:off x="6368400" y="4843463"/>
            <a:ext cx="1600200" cy="369332"/>
          </a:xfrm>
          <a:prstGeom prst="rect">
            <a:avLst/>
          </a:prstGeom>
          <a:noFill/>
          <a:ln>
            <a:solidFill>
              <a:srgbClr val="C00000"/>
            </a:solidFill>
          </a:ln>
        </p:spPr>
        <p:txBody>
          <a:bodyPr wrap="square" rtlCol="0">
            <a:spAutoFit/>
          </a:bodyPr>
          <a:lstStyle/>
          <a:p>
            <a:r>
              <a:rPr lang="en-IN" dirty="0"/>
              <a:t>value of r </a:t>
            </a:r>
          </a:p>
        </p:txBody>
      </p:sp>
      <p:sp>
        <p:nvSpPr>
          <p:cNvPr id="11" name="TextBox 10"/>
          <p:cNvSpPr txBox="1"/>
          <p:nvPr/>
        </p:nvSpPr>
        <p:spPr>
          <a:xfrm>
            <a:off x="6368400" y="5212796"/>
            <a:ext cx="1600200" cy="369332"/>
          </a:xfrm>
          <a:prstGeom prst="rect">
            <a:avLst/>
          </a:prstGeom>
          <a:noFill/>
          <a:ln>
            <a:solidFill>
              <a:srgbClr val="C00000"/>
            </a:solidFill>
          </a:ln>
        </p:spPr>
        <p:txBody>
          <a:bodyPr wrap="square" rtlCol="0">
            <a:spAutoFit/>
          </a:bodyPr>
          <a:lstStyle/>
          <a:p>
            <a:r>
              <a:rPr lang="en-IN" dirty="0"/>
              <a:t>value of </a:t>
            </a:r>
            <a:r>
              <a:rPr lang="en-IN" dirty="0" err="1"/>
              <a:t>i</a:t>
            </a:r>
            <a:r>
              <a:rPr lang="en-IN" dirty="0"/>
              <a:t> </a:t>
            </a:r>
          </a:p>
        </p:txBody>
      </p:sp>
      <p:sp>
        <p:nvSpPr>
          <p:cNvPr id="12" name="TextBox 11"/>
          <p:cNvSpPr txBox="1"/>
          <p:nvPr/>
        </p:nvSpPr>
        <p:spPr>
          <a:xfrm>
            <a:off x="6367462" y="2912032"/>
            <a:ext cx="1600200" cy="369332"/>
          </a:xfrm>
          <a:prstGeom prst="rect">
            <a:avLst/>
          </a:prstGeom>
          <a:noFill/>
          <a:ln>
            <a:solidFill>
              <a:srgbClr val="0070C0"/>
            </a:solidFill>
          </a:ln>
        </p:spPr>
        <p:txBody>
          <a:bodyPr wrap="square" rtlCol="0">
            <a:spAutoFit/>
          </a:bodyPr>
          <a:lstStyle/>
          <a:p>
            <a:r>
              <a:rPr lang="en-IN" dirty="0"/>
              <a:t>value of j </a:t>
            </a:r>
          </a:p>
        </p:txBody>
      </p:sp>
      <p:sp>
        <p:nvSpPr>
          <p:cNvPr id="13" name="TextBox 12"/>
          <p:cNvSpPr txBox="1"/>
          <p:nvPr/>
        </p:nvSpPr>
        <p:spPr>
          <a:xfrm>
            <a:off x="6368400" y="2571335"/>
            <a:ext cx="1600200" cy="338554"/>
          </a:xfrm>
          <a:prstGeom prst="rect">
            <a:avLst/>
          </a:prstGeom>
          <a:noFill/>
          <a:ln>
            <a:solidFill>
              <a:srgbClr val="0070C0"/>
            </a:solidFill>
          </a:ln>
        </p:spPr>
        <p:txBody>
          <a:bodyPr wrap="square" rtlCol="0">
            <a:spAutoFit/>
          </a:bodyPr>
          <a:lstStyle/>
          <a:p>
            <a:r>
              <a:rPr lang="en-IN" sz="1600" dirty="0" err="1"/>
              <a:t>val</a:t>
            </a:r>
            <a:r>
              <a:rPr lang="en-IN" sz="1600" dirty="0"/>
              <a:t>  name[99]</a:t>
            </a:r>
          </a:p>
        </p:txBody>
      </p:sp>
      <p:sp>
        <p:nvSpPr>
          <p:cNvPr id="14" name="TextBox 13"/>
          <p:cNvSpPr txBox="1"/>
          <p:nvPr/>
        </p:nvSpPr>
        <p:spPr>
          <a:xfrm>
            <a:off x="6368400" y="3279221"/>
            <a:ext cx="1600200" cy="369332"/>
          </a:xfrm>
          <a:prstGeom prst="rect">
            <a:avLst/>
          </a:prstGeom>
          <a:noFill/>
          <a:ln>
            <a:solidFill>
              <a:srgbClr val="0070C0"/>
            </a:solidFill>
          </a:ln>
        </p:spPr>
        <p:txBody>
          <a:bodyPr wrap="square" rtlCol="0">
            <a:spAutoFit/>
          </a:bodyPr>
          <a:lstStyle/>
          <a:p>
            <a:r>
              <a:rPr lang="en-IN" dirty="0"/>
              <a:t>value of k </a:t>
            </a:r>
          </a:p>
        </p:txBody>
      </p:sp>
      <p:sp>
        <p:nvSpPr>
          <p:cNvPr id="15" name="TextBox 14"/>
          <p:cNvSpPr txBox="1"/>
          <p:nvPr/>
        </p:nvSpPr>
        <p:spPr>
          <a:xfrm>
            <a:off x="6368400" y="3648552"/>
            <a:ext cx="1600200" cy="369332"/>
          </a:xfrm>
          <a:prstGeom prst="rect">
            <a:avLst/>
          </a:prstGeom>
          <a:noFill/>
          <a:ln>
            <a:solidFill>
              <a:srgbClr val="0070C0"/>
            </a:solidFill>
          </a:ln>
        </p:spPr>
        <p:txBody>
          <a:bodyPr wrap="square" rtlCol="0">
            <a:spAutoFit/>
          </a:bodyPr>
          <a:lstStyle/>
          <a:p>
            <a:r>
              <a:rPr lang="en-IN" dirty="0"/>
              <a:t>FP(A) 8732</a:t>
            </a:r>
          </a:p>
        </p:txBody>
      </p:sp>
      <p:sp>
        <p:nvSpPr>
          <p:cNvPr id="16" name="TextBox 15"/>
          <p:cNvSpPr txBox="1"/>
          <p:nvPr/>
        </p:nvSpPr>
        <p:spPr>
          <a:xfrm>
            <a:off x="4495800" y="2133600"/>
            <a:ext cx="882000" cy="369332"/>
          </a:xfrm>
          <a:prstGeom prst="rect">
            <a:avLst/>
          </a:prstGeom>
          <a:noFill/>
          <a:ln w="28575">
            <a:solidFill>
              <a:schemeClr val="tx1"/>
            </a:solidFill>
          </a:ln>
        </p:spPr>
        <p:txBody>
          <a:bodyPr wrap="square" rtlCol="0">
            <a:spAutoFit/>
          </a:bodyPr>
          <a:lstStyle/>
          <a:p>
            <a:r>
              <a:rPr lang="en-IN" dirty="0"/>
              <a:t>8720</a:t>
            </a:r>
          </a:p>
        </p:txBody>
      </p:sp>
      <p:sp>
        <p:nvSpPr>
          <p:cNvPr id="17" name="TextBox 16"/>
          <p:cNvSpPr txBox="1"/>
          <p:nvPr/>
        </p:nvSpPr>
        <p:spPr>
          <a:xfrm>
            <a:off x="5491160" y="5253040"/>
            <a:ext cx="882000" cy="369332"/>
          </a:xfrm>
          <a:prstGeom prst="rect">
            <a:avLst/>
          </a:prstGeom>
          <a:noFill/>
          <a:ln w="28575">
            <a:noFill/>
          </a:ln>
        </p:spPr>
        <p:txBody>
          <a:bodyPr wrap="square" rtlCol="0">
            <a:spAutoFit/>
          </a:bodyPr>
          <a:lstStyle/>
          <a:p>
            <a:r>
              <a:rPr lang="en-IN" dirty="0"/>
              <a:t>8732</a:t>
            </a:r>
          </a:p>
        </p:txBody>
      </p:sp>
      <p:sp>
        <p:nvSpPr>
          <p:cNvPr id="18" name="TextBox 17"/>
          <p:cNvSpPr txBox="1"/>
          <p:nvPr/>
        </p:nvSpPr>
        <p:spPr>
          <a:xfrm>
            <a:off x="5505448" y="3654980"/>
            <a:ext cx="882000" cy="369332"/>
          </a:xfrm>
          <a:prstGeom prst="rect">
            <a:avLst/>
          </a:prstGeom>
          <a:noFill/>
          <a:ln w="28575">
            <a:noFill/>
          </a:ln>
        </p:spPr>
        <p:txBody>
          <a:bodyPr wrap="square" rtlCol="0">
            <a:spAutoFit/>
          </a:bodyPr>
          <a:lstStyle/>
          <a:p>
            <a:r>
              <a:rPr lang="en-IN" dirty="0"/>
              <a:t>8720</a:t>
            </a:r>
          </a:p>
        </p:txBody>
      </p:sp>
      <p:sp>
        <p:nvSpPr>
          <p:cNvPr id="19" name="TextBox 18"/>
          <p:cNvSpPr txBox="1"/>
          <p:nvPr/>
        </p:nvSpPr>
        <p:spPr>
          <a:xfrm>
            <a:off x="4114800" y="2145268"/>
            <a:ext cx="882000" cy="369332"/>
          </a:xfrm>
          <a:prstGeom prst="rect">
            <a:avLst/>
          </a:prstGeom>
          <a:noFill/>
          <a:ln w="28575">
            <a:noFill/>
          </a:ln>
        </p:spPr>
        <p:txBody>
          <a:bodyPr wrap="square" rtlCol="0">
            <a:spAutoFit/>
          </a:bodyPr>
          <a:lstStyle/>
          <a:p>
            <a:r>
              <a:rPr lang="en-IN" dirty="0"/>
              <a:t>FP</a:t>
            </a:r>
          </a:p>
        </p:txBody>
      </p:sp>
      <p:sp>
        <p:nvSpPr>
          <p:cNvPr id="20" name="TextBox 19"/>
          <p:cNvSpPr txBox="1"/>
          <p:nvPr/>
        </p:nvSpPr>
        <p:spPr>
          <a:xfrm>
            <a:off x="6368400" y="1828800"/>
            <a:ext cx="1600200" cy="369332"/>
          </a:xfrm>
          <a:prstGeom prst="rect">
            <a:avLst/>
          </a:prstGeom>
          <a:noFill/>
          <a:ln>
            <a:solidFill>
              <a:srgbClr val="0070C0"/>
            </a:solidFill>
          </a:ln>
        </p:spPr>
        <p:txBody>
          <a:bodyPr wrap="square" rtlCol="0">
            <a:spAutoFit/>
          </a:bodyPr>
          <a:lstStyle/>
          <a:p>
            <a:r>
              <a:rPr lang="en-IN" dirty="0" err="1"/>
              <a:t>val</a:t>
            </a:r>
            <a:r>
              <a:rPr lang="en-IN" dirty="0"/>
              <a:t> name[1]</a:t>
            </a:r>
          </a:p>
        </p:txBody>
      </p:sp>
      <p:sp>
        <p:nvSpPr>
          <p:cNvPr id="21" name="TextBox 20"/>
          <p:cNvSpPr txBox="1"/>
          <p:nvPr/>
        </p:nvSpPr>
        <p:spPr>
          <a:xfrm>
            <a:off x="6368400" y="2202417"/>
            <a:ext cx="1600200" cy="369332"/>
          </a:xfrm>
          <a:prstGeom prst="rect">
            <a:avLst/>
          </a:prstGeom>
          <a:noFill/>
          <a:ln>
            <a:solidFill>
              <a:srgbClr val="0070C0"/>
            </a:solidFill>
          </a:ln>
        </p:spPr>
        <p:txBody>
          <a:bodyPr wrap="square" rtlCol="0">
            <a:spAutoFit/>
          </a:bodyPr>
          <a:lstStyle/>
          <a:p>
            <a:r>
              <a:rPr lang="en-IN" dirty="0" err="1"/>
              <a:t>val</a:t>
            </a:r>
            <a:r>
              <a:rPr lang="en-IN" dirty="0"/>
              <a:t> name[..]</a:t>
            </a:r>
          </a:p>
        </p:txBody>
      </p:sp>
      <p:sp>
        <p:nvSpPr>
          <p:cNvPr id="22" name="Rectangle 21"/>
          <p:cNvSpPr/>
          <p:nvPr/>
        </p:nvSpPr>
        <p:spPr>
          <a:xfrm>
            <a:off x="6249000" y="838200"/>
            <a:ext cx="1836000" cy="5105400"/>
          </a:xfrm>
          <a:prstGeom prst="rect">
            <a:avLst/>
          </a:prstGeom>
          <a:noFill/>
          <a:ln cmpd="dbl">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p:cNvSpPr txBox="1"/>
          <p:nvPr/>
        </p:nvSpPr>
        <p:spPr>
          <a:xfrm>
            <a:off x="6934200" y="5582128"/>
            <a:ext cx="1066800" cy="369332"/>
          </a:xfrm>
          <a:prstGeom prst="rect">
            <a:avLst/>
          </a:prstGeom>
          <a:noFill/>
        </p:spPr>
        <p:txBody>
          <a:bodyPr wrap="square" rtlCol="0">
            <a:spAutoFit/>
          </a:bodyPr>
          <a:lstStyle/>
          <a:p>
            <a:r>
              <a:rPr lang="en-IN" dirty="0">
                <a:solidFill>
                  <a:srgbClr val="00B050"/>
                </a:solidFill>
              </a:rPr>
              <a:t>SS</a:t>
            </a:r>
          </a:p>
        </p:txBody>
      </p:sp>
      <p:sp>
        <p:nvSpPr>
          <p:cNvPr id="24" name="TextBox 23"/>
          <p:cNvSpPr txBox="1"/>
          <p:nvPr/>
        </p:nvSpPr>
        <p:spPr>
          <a:xfrm>
            <a:off x="6368400" y="1459468"/>
            <a:ext cx="1600200" cy="369332"/>
          </a:xfrm>
          <a:prstGeom prst="rect">
            <a:avLst/>
          </a:prstGeom>
          <a:noFill/>
          <a:ln>
            <a:solidFill>
              <a:srgbClr val="0070C0"/>
            </a:solidFill>
          </a:ln>
        </p:spPr>
        <p:txBody>
          <a:bodyPr wrap="square" rtlCol="0">
            <a:spAutoFit/>
          </a:bodyPr>
          <a:lstStyle/>
          <a:p>
            <a:r>
              <a:rPr lang="en-IN" dirty="0" err="1"/>
              <a:t>val</a:t>
            </a:r>
            <a:r>
              <a:rPr lang="en-IN" dirty="0"/>
              <a:t> name[0]</a:t>
            </a:r>
          </a:p>
        </p:txBody>
      </p:sp>
      <p:sp>
        <p:nvSpPr>
          <p:cNvPr id="25" name="TextBox 24"/>
          <p:cNvSpPr txBox="1"/>
          <p:nvPr/>
        </p:nvSpPr>
        <p:spPr>
          <a:xfrm>
            <a:off x="4495800" y="2514600"/>
            <a:ext cx="882000" cy="369332"/>
          </a:xfrm>
          <a:prstGeom prst="rect">
            <a:avLst/>
          </a:prstGeom>
          <a:noFill/>
          <a:ln w="28575">
            <a:solidFill>
              <a:schemeClr val="tx1"/>
            </a:solidFill>
          </a:ln>
        </p:spPr>
        <p:txBody>
          <a:bodyPr wrap="square" rtlCol="0">
            <a:spAutoFit/>
          </a:bodyPr>
          <a:lstStyle/>
          <a:p>
            <a:r>
              <a:rPr lang="en-IN" dirty="0"/>
              <a:t>8706</a:t>
            </a:r>
          </a:p>
        </p:txBody>
      </p:sp>
      <p:sp>
        <p:nvSpPr>
          <p:cNvPr id="26" name="TextBox 25"/>
          <p:cNvSpPr txBox="1"/>
          <p:nvPr/>
        </p:nvSpPr>
        <p:spPr>
          <a:xfrm>
            <a:off x="4114800" y="2526268"/>
            <a:ext cx="882000" cy="369332"/>
          </a:xfrm>
          <a:prstGeom prst="rect">
            <a:avLst/>
          </a:prstGeom>
          <a:noFill/>
          <a:ln w="28575">
            <a:noFill/>
          </a:ln>
        </p:spPr>
        <p:txBody>
          <a:bodyPr wrap="square" rtlCol="0">
            <a:spAutoFit/>
          </a:bodyPr>
          <a:lstStyle/>
          <a:p>
            <a:r>
              <a:rPr lang="en-IN" dirty="0"/>
              <a:t>SP</a:t>
            </a:r>
          </a:p>
        </p:txBody>
      </p:sp>
      <p:sp>
        <p:nvSpPr>
          <p:cNvPr id="27" name="TextBox 26"/>
          <p:cNvSpPr txBox="1"/>
          <p:nvPr/>
        </p:nvSpPr>
        <p:spPr>
          <a:xfrm>
            <a:off x="5519736" y="1573772"/>
            <a:ext cx="882000" cy="369332"/>
          </a:xfrm>
          <a:prstGeom prst="rect">
            <a:avLst/>
          </a:prstGeom>
          <a:noFill/>
          <a:ln w="28575">
            <a:noFill/>
          </a:ln>
        </p:spPr>
        <p:txBody>
          <a:bodyPr wrap="square" rtlCol="0">
            <a:spAutoFit/>
          </a:bodyPr>
          <a:lstStyle/>
          <a:p>
            <a:r>
              <a:rPr lang="en-IN" dirty="0"/>
              <a:t>8706</a:t>
            </a:r>
          </a:p>
        </p:txBody>
      </p:sp>
      <p:cxnSp>
        <p:nvCxnSpPr>
          <p:cNvPr id="32" name="Straight Arrow Connector 31"/>
          <p:cNvCxnSpPr/>
          <p:nvPr/>
        </p:nvCxnSpPr>
        <p:spPr>
          <a:xfrm>
            <a:off x="350789" y="2133600"/>
            <a:ext cx="609600" cy="0"/>
          </a:xfrm>
          <a:prstGeom prst="straightConnector1">
            <a:avLst/>
          </a:prstGeom>
          <a:ln w="57150">
            <a:solidFill>
              <a:srgbClr val="147604"/>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95800" y="2133600"/>
            <a:ext cx="882000" cy="369332"/>
          </a:xfrm>
          <a:prstGeom prst="rect">
            <a:avLst/>
          </a:prstGeom>
          <a:noFill/>
          <a:ln w="28575">
            <a:solidFill>
              <a:schemeClr val="tx1"/>
            </a:solidFill>
          </a:ln>
        </p:spPr>
        <p:txBody>
          <a:bodyPr wrap="square" rtlCol="0">
            <a:spAutoFit/>
          </a:bodyPr>
          <a:lstStyle/>
          <a:p>
            <a:r>
              <a:rPr lang="en-IN" dirty="0"/>
              <a:t>8732</a:t>
            </a:r>
          </a:p>
        </p:txBody>
      </p:sp>
      <p:sp>
        <p:nvSpPr>
          <p:cNvPr id="34" name="TextBox 33"/>
          <p:cNvSpPr txBox="1"/>
          <p:nvPr/>
        </p:nvSpPr>
        <p:spPr>
          <a:xfrm>
            <a:off x="4495800" y="2514600"/>
            <a:ext cx="882000" cy="369332"/>
          </a:xfrm>
          <a:prstGeom prst="rect">
            <a:avLst/>
          </a:prstGeom>
          <a:noFill/>
          <a:ln w="28575">
            <a:solidFill>
              <a:schemeClr val="tx1"/>
            </a:solidFill>
          </a:ln>
        </p:spPr>
        <p:txBody>
          <a:bodyPr wrap="square" rtlCol="0">
            <a:spAutoFit/>
          </a:bodyPr>
          <a:lstStyle/>
          <a:p>
            <a:r>
              <a:rPr lang="en-IN" dirty="0"/>
              <a:t>8730</a:t>
            </a:r>
          </a:p>
        </p:txBody>
      </p:sp>
      <p:sp>
        <p:nvSpPr>
          <p:cNvPr id="35" name="TextBox 34"/>
          <p:cNvSpPr txBox="1"/>
          <p:nvPr/>
        </p:nvSpPr>
        <p:spPr>
          <a:xfrm>
            <a:off x="5500688" y="4888468"/>
            <a:ext cx="882000" cy="369332"/>
          </a:xfrm>
          <a:prstGeom prst="rect">
            <a:avLst/>
          </a:prstGeom>
          <a:noFill/>
          <a:ln w="28575">
            <a:noFill/>
          </a:ln>
        </p:spPr>
        <p:txBody>
          <a:bodyPr wrap="square" rtlCol="0">
            <a:spAutoFit/>
          </a:bodyPr>
          <a:lstStyle/>
          <a:p>
            <a:r>
              <a:rPr lang="en-IN" dirty="0"/>
              <a:t>8730</a:t>
            </a:r>
          </a:p>
        </p:txBody>
      </p:sp>
      <p:sp>
        <p:nvSpPr>
          <p:cNvPr id="37" name="TextBox 36"/>
          <p:cNvSpPr txBox="1"/>
          <p:nvPr/>
        </p:nvSpPr>
        <p:spPr>
          <a:xfrm>
            <a:off x="5500688" y="4495800"/>
            <a:ext cx="882000" cy="369332"/>
          </a:xfrm>
          <a:prstGeom prst="rect">
            <a:avLst/>
          </a:prstGeom>
          <a:noFill/>
          <a:ln w="28575">
            <a:noFill/>
          </a:ln>
        </p:spPr>
        <p:txBody>
          <a:bodyPr wrap="square" rtlCol="0">
            <a:spAutoFit/>
          </a:bodyPr>
          <a:lstStyle/>
          <a:p>
            <a:r>
              <a:rPr lang="en-IN" dirty="0"/>
              <a:t>872E</a:t>
            </a:r>
          </a:p>
        </p:txBody>
      </p:sp>
      <p:sp>
        <p:nvSpPr>
          <p:cNvPr id="38" name="TextBox 37"/>
          <p:cNvSpPr txBox="1"/>
          <p:nvPr/>
        </p:nvSpPr>
        <p:spPr>
          <a:xfrm>
            <a:off x="5486400" y="4114800"/>
            <a:ext cx="882000" cy="369332"/>
          </a:xfrm>
          <a:prstGeom prst="rect">
            <a:avLst/>
          </a:prstGeom>
          <a:noFill/>
          <a:ln w="28575">
            <a:noFill/>
          </a:ln>
        </p:spPr>
        <p:txBody>
          <a:bodyPr wrap="square" rtlCol="0">
            <a:spAutoFit/>
          </a:bodyPr>
          <a:lstStyle/>
          <a:p>
            <a:r>
              <a:rPr lang="en-IN" dirty="0"/>
              <a:t>872C</a:t>
            </a:r>
          </a:p>
        </p:txBody>
      </p:sp>
      <p:sp>
        <p:nvSpPr>
          <p:cNvPr id="39" name="TextBox 38"/>
          <p:cNvSpPr txBox="1"/>
          <p:nvPr/>
        </p:nvSpPr>
        <p:spPr>
          <a:xfrm>
            <a:off x="4495800" y="2514600"/>
            <a:ext cx="882000" cy="369332"/>
          </a:xfrm>
          <a:prstGeom prst="rect">
            <a:avLst/>
          </a:prstGeom>
          <a:noFill/>
          <a:ln w="28575">
            <a:solidFill>
              <a:schemeClr val="tx1"/>
            </a:solidFill>
          </a:ln>
        </p:spPr>
        <p:txBody>
          <a:bodyPr wrap="square" rtlCol="0">
            <a:spAutoFit/>
          </a:bodyPr>
          <a:lstStyle/>
          <a:p>
            <a:r>
              <a:rPr lang="en-IN" dirty="0"/>
              <a:t>872C</a:t>
            </a:r>
          </a:p>
        </p:txBody>
      </p:sp>
      <p:sp>
        <p:nvSpPr>
          <p:cNvPr id="40" name="TextBox 39"/>
          <p:cNvSpPr txBox="1"/>
          <p:nvPr/>
        </p:nvSpPr>
        <p:spPr>
          <a:xfrm>
            <a:off x="4495800" y="2514600"/>
            <a:ext cx="882000" cy="369332"/>
          </a:xfrm>
          <a:prstGeom prst="rect">
            <a:avLst/>
          </a:prstGeom>
          <a:noFill/>
          <a:ln w="28575">
            <a:solidFill>
              <a:schemeClr val="tx1"/>
            </a:solidFill>
          </a:ln>
        </p:spPr>
        <p:txBody>
          <a:bodyPr wrap="square" rtlCol="0">
            <a:spAutoFit/>
          </a:bodyPr>
          <a:lstStyle/>
          <a:p>
            <a:r>
              <a:rPr lang="en-IN" dirty="0"/>
              <a:t>8720</a:t>
            </a:r>
          </a:p>
        </p:txBody>
      </p:sp>
    </p:spTree>
    <p:custDataLst>
      <p:tags r:id="rId1"/>
    </p:custDataLst>
    <p:extLst>
      <p:ext uri="{BB962C8B-B14F-4D97-AF65-F5344CB8AC3E}">
        <p14:creationId xmlns:p14="http://schemas.microsoft.com/office/powerpoint/2010/main" val="1601070090"/>
      </p:ext>
    </p:extLst>
  </p:cSld>
  <p:clrMapOvr>
    <a:masterClrMapping/>
  </p:clrMapOvr>
  <mc:AlternateContent xmlns:mc="http://schemas.openxmlformats.org/markup-compatibility/2006" xmlns:p14="http://schemas.microsoft.com/office/powerpoint/2010/main">
    <mc:Choice Requires="p14">
      <p:transition spd="slow" p14:dur="2000" advTm="170343"/>
    </mc:Choice>
    <mc:Fallback xmlns="">
      <p:transition spd="slow" advTm="170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33 -1.11111E-6 L 0.0033 0.08889 " pathEditMode="relative" rAng="0" ptsTypes="AA">
                                      <p:cBhvr>
                                        <p:cTn id="22" dur="2000" fill="hold"/>
                                        <p:tgtEl>
                                          <p:spTgt spid="32"/>
                                        </p:tgtEl>
                                        <p:attrNameLst>
                                          <p:attrName>ppt_x</p:attrName>
                                          <p:attrName>ppt_y</p:attrName>
                                        </p:attrNameLst>
                                      </p:cBhvr>
                                      <p:rCtr x="0" y="4444"/>
                                    </p:animMotion>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0033 0.08889 L 0.0033 0.22222 " pathEditMode="relative" rAng="0" ptsTypes="AA">
                                      <p:cBhvr>
                                        <p:cTn id="37" dur="2000" fill="hold"/>
                                        <p:tgtEl>
                                          <p:spTgt spid="32"/>
                                        </p:tgtEl>
                                        <p:attrNameLst>
                                          <p:attrName>ppt_x</p:attrName>
                                          <p:attrName>ppt_y</p:attrName>
                                        </p:attrNameLst>
                                      </p:cBhvr>
                                      <p:rCtr x="0" y="6667"/>
                                    </p:animMotion>
                                  </p:childTnLst>
                                </p:cTn>
                              </p:par>
                            </p:childTnLst>
                          </p:cTn>
                        </p:par>
                        <p:par>
                          <p:cTn id="38" fill="hold">
                            <p:stCondLst>
                              <p:cond delay="2000"/>
                            </p:stCondLst>
                            <p:childTnLst>
                              <p:par>
                                <p:cTn id="39" presetID="49" presetClass="path" presetSubtype="0" accel="50000" decel="50000" fill="hold" grpId="2" nodeType="afterEffect">
                                  <p:stCondLst>
                                    <p:cond delay="0"/>
                                  </p:stCondLst>
                                  <p:childTnLst>
                                    <p:animMotion origin="layout" path="M -5.55556E-7 -3.33333E-6 L 0.22674 0.21598 " pathEditMode="relative" rAng="0" ptsTypes="AA">
                                      <p:cBhvr>
                                        <p:cTn id="40" dur="2000" fill="hold"/>
                                        <p:tgtEl>
                                          <p:spTgt spid="33"/>
                                        </p:tgtEl>
                                        <p:attrNameLst>
                                          <p:attrName>ppt_x</p:attrName>
                                          <p:attrName>ppt_y</p:attrName>
                                        </p:attrNameLst>
                                      </p:cBhvr>
                                      <p:rCtr x="11337" y="10787"/>
                                    </p:animMotion>
                                  </p:childTnLst>
                                </p:cTn>
                              </p:par>
                            </p:childTnLst>
                          </p:cTn>
                        </p:par>
                        <p:par>
                          <p:cTn id="41" fill="hold">
                            <p:stCondLst>
                              <p:cond delay="4000"/>
                            </p:stCondLst>
                            <p:childTnLst>
                              <p:par>
                                <p:cTn id="42" presetID="1" presetClass="exit" presetSubtype="0" fill="hold" grpId="1" nodeType="afterEffect">
                                  <p:stCondLst>
                                    <p:cond delay="0"/>
                                  </p:stCondLst>
                                  <p:childTnLst>
                                    <p:set>
                                      <p:cBhvr>
                                        <p:cTn id="43" dur="1" fill="hold">
                                          <p:stCondLst>
                                            <p:cond delay="0"/>
                                          </p:stCondLst>
                                        </p:cTn>
                                        <p:tgtEl>
                                          <p:spTgt spid="33"/>
                                        </p:tgtEl>
                                        <p:attrNameLst>
                                          <p:attrName>style.visibility</p:attrName>
                                        </p:attrNameLst>
                                      </p:cBhvr>
                                      <p:to>
                                        <p:strVal val="hidden"/>
                                      </p:to>
                                    </p:set>
                                  </p:child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par>
                          <p:cTn id="53" fill="hold">
                            <p:stCondLst>
                              <p:cond delay="4000"/>
                            </p:stCondLst>
                            <p:childTnLst>
                              <p:par>
                                <p:cTn id="54" presetID="1" presetClass="exit" presetSubtype="0" fill="hold" grpId="1" nodeType="afterEffect">
                                  <p:stCondLst>
                                    <p:cond delay="0"/>
                                  </p:stCondLst>
                                  <p:childTnLst>
                                    <p:set>
                                      <p:cBhvr>
                                        <p:cTn id="55" dur="1" fill="hold">
                                          <p:stCondLst>
                                            <p:cond delay="0"/>
                                          </p:stCondLst>
                                        </p:cTn>
                                        <p:tgtEl>
                                          <p:spTgt spid="3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0.0033 0.22222 L 0.0033 0.42222 " pathEditMode="relative" rAng="0" ptsTypes="AA">
                                      <p:cBhvr>
                                        <p:cTn id="59" dur="2000" fill="hold"/>
                                        <p:tgtEl>
                                          <p:spTgt spid="32"/>
                                        </p:tgtEl>
                                        <p:attrNameLst>
                                          <p:attrName>ppt_x</p:attrName>
                                          <p:attrName>ppt_y</p:attrName>
                                        </p:attrNameLst>
                                      </p:cBhvr>
                                      <p:rCtr x="0" y="10000"/>
                                    </p:animMotion>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par>
                          <p:cTn id="66" fill="hold">
                            <p:stCondLst>
                              <p:cond delay="2000"/>
                            </p:stCondLst>
                            <p:childTnLst>
                              <p:par>
                                <p:cTn id="67" presetID="1" presetClass="entr" presetSubtype="0" fill="hold" grpId="0" nodeType="afterEffect">
                                  <p:stCondLst>
                                    <p:cond delay="1000"/>
                                  </p:stCondLst>
                                  <p:childTnLst>
                                    <p:set>
                                      <p:cBhvr>
                                        <p:cTn id="68" dur="1" fill="hold">
                                          <p:stCondLst>
                                            <p:cond delay="0"/>
                                          </p:stCondLst>
                                        </p:cTn>
                                        <p:tgtEl>
                                          <p:spTgt spid="24"/>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grpId="0" nodeType="afterEffect">
                                  <p:stCondLst>
                                    <p:cond delay="1000"/>
                                  </p:stCondLst>
                                  <p:childTnLst>
                                    <p:set>
                                      <p:cBhvr>
                                        <p:cTn id="71" dur="1" fill="hold">
                                          <p:stCondLst>
                                            <p:cond delay="0"/>
                                          </p:stCondLst>
                                        </p:cTn>
                                        <p:tgtEl>
                                          <p:spTgt spid="20"/>
                                        </p:tgtEl>
                                        <p:attrNameLst>
                                          <p:attrName>style.visibility</p:attrName>
                                        </p:attrNameLst>
                                      </p:cBhvr>
                                      <p:to>
                                        <p:strVal val="visible"/>
                                      </p:to>
                                    </p:set>
                                  </p:childTnLst>
                                </p:cTn>
                              </p:par>
                            </p:childTnLst>
                          </p:cTn>
                        </p:par>
                        <p:par>
                          <p:cTn id="72" fill="hold">
                            <p:stCondLst>
                              <p:cond delay="4000"/>
                            </p:stCondLst>
                            <p:childTnLst>
                              <p:par>
                                <p:cTn id="73" presetID="1" presetClass="entr" presetSubtype="0" fill="hold" grpId="0" nodeType="afterEffect">
                                  <p:stCondLst>
                                    <p:cond delay="1000"/>
                                  </p:stCondLst>
                                  <p:childTnLst>
                                    <p:set>
                                      <p:cBhvr>
                                        <p:cTn id="74" dur="1" fill="hold">
                                          <p:stCondLst>
                                            <p:cond delay="0"/>
                                          </p:stCondLst>
                                        </p:cTn>
                                        <p:tgtEl>
                                          <p:spTgt spid="21"/>
                                        </p:tgtEl>
                                        <p:attrNameLst>
                                          <p:attrName>style.visibility</p:attrName>
                                        </p:attrNameLst>
                                      </p:cBhvr>
                                      <p:to>
                                        <p:strVal val="visible"/>
                                      </p:to>
                                    </p:set>
                                  </p:childTnLst>
                                </p:cTn>
                              </p:par>
                            </p:childTnLst>
                          </p:cTn>
                        </p:par>
                        <p:par>
                          <p:cTn id="75" fill="hold">
                            <p:stCondLst>
                              <p:cond delay="5000"/>
                            </p:stCondLst>
                            <p:childTnLst>
                              <p:par>
                                <p:cTn id="76" presetID="1" presetClass="entr" presetSubtype="0" fill="hold" grpId="0" nodeType="afterEffect">
                                  <p:stCondLst>
                                    <p:cond delay="1000"/>
                                  </p:stCondLst>
                                  <p:childTnLst>
                                    <p:set>
                                      <p:cBhvr>
                                        <p:cTn id="77" dur="1" fill="hold">
                                          <p:stCondLst>
                                            <p:cond delay="0"/>
                                          </p:stCondLst>
                                        </p:cTn>
                                        <p:tgtEl>
                                          <p:spTgt spid="13"/>
                                        </p:tgtEl>
                                        <p:attrNameLst>
                                          <p:attrName>style.visibility</p:attrName>
                                        </p:attrNameLst>
                                      </p:cBhvr>
                                      <p:to>
                                        <p:strVal val="visible"/>
                                      </p:to>
                                    </p:set>
                                  </p:childTnLst>
                                </p:cTn>
                              </p:par>
                            </p:childTnLst>
                          </p:cTn>
                        </p:par>
                        <p:par>
                          <p:cTn id="78" fill="hold">
                            <p:stCondLst>
                              <p:cond delay="6000"/>
                            </p:stCondLst>
                            <p:childTnLst>
                              <p:par>
                                <p:cTn id="79" presetID="1" presetClass="exit" presetSubtype="0" fill="hold" grpId="2" nodeType="afterEffect">
                                  <p:stCondLst>
                                    <p:cond delay="0"/>
                                  </p:stCondLst>
                                  <p:childTnLst>
                                    <p:set>
                                      <p:cBhvr>
                                        <p:cTn id="80" dur="1" fill="hold">
                                          <p:stCondLst>
                                            <p:cond delay="0"/>
                                          </p:stCondLst>
                                        </p:cTn>
                                        <p:tgtEl>
                                          <p:spTgt spid="40"/>
                                        </p:tgtEl>
                                        <p:attrNameLst>
                                          <p:attrName>style.visibility</p:attrName>
                                        </p:attrNameLst>
                                      </p:cBhvr>
                                      <p:to>
                                        <p:strVal val="hidden"/>
                                      </p:to>
                                    </p:set>
                                  </p:childTnLst>
                                </p:cTn>
                              </p:par>
                            </p:childTnLst>
                          </p:cTn>
                        </p:par>
                        <p:par>
                          <p:cTn id="81" fill="hold">
                            <p:stCondLst>
                              <p:cond delay="6000"/>
                            </p:stCondLst>
                            <p:childTnLst>
                              <p:par>
                                <p:cTn id="82" presetID="1"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1" grpId="0" animBg="1"/>
      <p:bldP spid="24" grpId="0" animBg="1"/>
      <p:bldP spid="25" grpId="0" animBg="1"/>
      <p:bldP spid="33" grpId="0" animBg="1"/>
      <p:bldP spid="33" grpId="1" animBg="1"/>
      <p:bldP spid="33" grpId="2" animBg="1"/>
      <p:bldP spid="34" grpId="0" animBg="1"/>
      <p:bldP spid="34" grpId="1" animBg="1"/>
      <p:bldP spid="39" grpId="0" animBg="1"/>
      <p:bldP spid="39" grpId="1" animBg="1"/>
      <p:bldP spid="40" grpId="0" animBg="1"/>
      <p:bldP spid="40" grpId="1" animBg="1"/>
      <p:bldP spid="4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Stack overflow</a:t>
            </a:r>
          </a:p>
        </p:txBody>
      </p:sp>
      <p:sp>
        <p:nvSpPr>
          <p:cNvPr id="3" name="Content Placeholder 2"/>
          <p:cNvSpPr>
            <a:spLocks noGrp="1"/>
          </p:cNvSpPr>
          <p:nvPr>
            <p:ph idx="1"/>
          </p:nvPr>
        </p:nvSpPr>
        <p:spPr>
          <a:xfrm>
            <a:off x="776288" y="1552576"/>
            <a:ext cx="7560000" cy="4680000"/>
          </a:xfrm>
        </p:spPr>
        <p:txBody>
          <a:bodyPr>
            <a:normAutofit fontScale="92500" lnSpcReduction="10000"/>
          </a:bodyPr>
          <a:lstStyle/>
          <a:p>
            <a:r>
              <a:rPr lang="en-IN" dirty="0"/>
              <a:t>When the name entered contains more than 100 characters, the data overflows into contiguous locations of the memory, the contents of which hence get overwritten</a:t>
            </a:r>
          </a:p>
          <a:p>
            <a:r>
              <a:rPr lang="en-IN" dirty="0"/>
              <a:t>It happens as the function </a:t>
            </a:r>
            <a:r>
              <a:rPr lang="en-IN" i="1" dirty="0"/>
              <a:t>gets,</a:t>
            </a:r>
            <a:r>
              <a:rPr lang="en-IN" dirty="0"/>
              <a:t> do not check if the character count is exceeding the limit, it looks until a newline character is encountered</a:t>
            </a:r>
          </a:p>
          <a:p>
            <a:r>
              <a:rPr lang="en-IN" dirty="0"/>
              <a:t>An attacker can easily manipulate an input such that the return address is overwritten by the address where the malicious program has been stored</a:t>
            </a:r>
          </a:p>
          <a:p>
            <a:r>
              <a:rPr lang="en-IN" dirty="0"/>
              <a:t>So when the function </a:t>
            </a:r>
            <a:r>
              <a:rPr lang="en-IN" b="1" dirty="0"/>
              <a:t>B</a:t>
            </a:r>
            <a:r>
              <a:rPr lang="en-IN" dirty="0"/>
              <a:t> exits, instead of executing the remaining portion of function </a:t>
            </a:r>
            <a:r>
              <a:rPr lang="en-IN" b="1" dirty="0"/>
              <a:t>A</a:t>
            </a:r>
            <a:r>
              <a:rPr lang="en-IN" dirty="0"/>
              <a:t>, the malicious program would get executed</a:t>
            </a:r>
          </a:p>
        </p:txBody>
      </p:sp>
      <p:sp>
        <p:nvSpPr>
          <p:cNvPr id="4" name="Date Placeholder 3"/>
          <p:cNvSpPr>
            <a:spLocks noGrp="1"/>
          </p:cNvSpPr>
          <p:nvPr>
            <p:ph type="dt" sz="half" idx="10"/>
          </p:nvPr>
        </p:nvSpPr>
        <p:spPr/>
        <p:txBody>
          <a:bodyPr/>
          <a:lstStyle/>
          <a:p>
            <a:fld id="{F879A8D8-2856-409E-86B1-898534586983}"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29603867"/>
      </p:ext>
    </p:extLst>
  </p:cSld>
  <p:clrMapOvr>
    <a:masterClrMapping/>
  </p:clrMapOvr>
  <mc:AlternateContent xmlns:mc="http://schemas.openxmlformats.org/markup-compatibility/2006" xmlns:p14="http://schemas.microsoft.com/office/powerpoint/2010/main">
    <mc:Choice Requires="p14">
      <p:transition spd="slow" p14:dur="2000" advTm="3230"/>
    </mc:Choice>
    <mc:Fallback xmlns="">
      <p:transition spd="slow" advTm="32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err="1"/>
              <a:t>i</a:t>
            </a:r>
            <a:r>
              <a:rPr lang="en-IN" dirty="0"/>
              <a:t>) Using shellcode</a:t>
            </a:r>
          </a:p>
        </p:txBody>
      </p:sp>
      <p:sp>
        <p:nvSpPr>
          <p:cNvPr id="3" name="Content Placeholder 2"/>
          <p:cNvSpPr>
            <a:spLocks noGrp="1"/>
          </p:cNvSpPr>
          <p:nvPr>
            <p:ph idx="1"/>
          </p:nvPr>
        </p:nvSpPr>
        <p:spPr>
          <a:xfrm>
            <a:off x="776288" y="1552576"/>
            <a:ext cx="7560000" cy="4680000"/>
          </a:xfrm>
        </p:spPr>
        <p:txBody>
          <a:bodyPr>
            <a:normAutofit fontScale="92500"/>
          </a:bodyPr>
          <a:lstStyle/>
          <a:p>
            <a:r>
              <a:rPr lang="en-IN" dirty="0"/>
              <a:t>A shell code is a small piece of code used as the payload for exploiting software vulnerability</a:t>
            </a:r>
          </a:p>
          <a:p>
            <a:r>
              <a:rPr lang="en-IN" dirty="0"/>
              <a:t>This sort of attacks are referred to as shellcode as it starts by spawning shell programs</a:t>
            </a:r>
          </a:p>
          <a:p>
            <a:r>
              <a:rPr lang="en-IN" dirty="0"/>
              <a:t>If the vulnerable program that has root privileges, then root shell programs are spawned</a:t>
            </a:r>
          </a:p>
          <a:p>
            <a:r>
              <a:rPr lang="en-IN" dirty="0"/>
              <a:t>In order to manipulate files and folders, attackers need to invoke system calls</a:t>
            </a:r>
          </a:p>
          <a:p>
            <a:r>
              <a:rPr lang="en-IN" dirty="0"/>
              <a:t>Every system call is associated with a number and a purpose</a:t>
            </a:r>
          </a:p>
          <a:p>
            <a:r>
              <a:rPr lang="en-IN" dirty="0"/>
              <a:t>System calls may need parameters which are usually passed as the contents of registers</a:t>
            </a:r>
          </a:p>
        </p:txBody>
      </p:sp>
      <p:sp>
        <p:nvSpPr>
          <p:cNvPr id="4" name="Date Placeholder 3"/>
          <p:cNvSpPr>
            <a:spLocks noGrp="1"/>
          </p:cNvSpPr>
          <p:nvPr>
            <p:ph type="dt" sz="half" idx="10"/>
          </p:nvPr>
        </p:nvSpPr>
        <p:spPr/>
        <p:txBody>
          <a:bodyPr/>
          <a:lstStyle/>
          <a:p>
            <a:fld id="{75731787-CFFE-4729-AC9C-2DDA7207234E}"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661772211"/>
      </p:ext>
    </p:extLst>
  </p:cSld>
  <p:clrMapOvr>
    <a:masterClrMapping/>
  </p:clrMapOvr>
  <mc:AlternateContent xmlns:mc="http://schemas.openxmlformats.org/markup-compatibility/2006" xmlns:p14="http://schemas.microsoft.com/office/powerpoint/2010/main">
    <mc:Choice Requires="p14">
      <p:transition spd="slow" p14:dur="2000" advTm="10241"/>
    </mc:Choice>
    <mc:Fallback xmlns="">
      <p:transition spd="slow" advTm="102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In Linux</a:t>
            </a:r>
          </a:p>
        </p:txBody>
      </p:sp>
      <p:sp>
        <p:nvSpPr>
          <p:cNvPr id="3" name="Content Placeholder 2"/>
          <p:cNvSpPr>
            <a:spLocks noGrp="1"/>
          </p:cNvSpPr>
          <p:nvPr>
            <p:ph idx="1"/>
          </p:nvPr>
        </p:nvSpPr>
        <p:spPr>
          <a:xfrm>
            <a:off x="776288" y="1552576"/>
            <a:ext cx="7560000" cy="4680000"/>
          </a:xfrm>
        </p:spPr>
        <p:txBody>
          <a:bodyPr>
            <a:normAutofit fontScale="92500"/>
          </a:bodyPr>
          <a:lstStyle/>
          <a:p>
            <a:r>
              <a:rPr lang="en-IN" dirty="0"/>
              <a:t>For Linux running on intel x86 processor, the system call </a:t>
            </a:r>
            <a:r>
              <a:rPr lang="en-IN" dirty="0" err="1"/>
              <a:t>execev</a:t>
            </a:r>
            <a:r>
              <a:rPr lang="en-IN" dirty="0"/>
              <a:t>( ) is used to spawn a shell</a:t>
            </a:r>
          </a:p>
          <a:p>
            <a:r>
              <a:rPr lang="en-IN" dirty="0"/>
              <a:t>The code for calling </a:t>
            </a:r>
            <a:r>
              <a:rPr lang="en-IN" dirty="0" err="1"/>
              <a:t>execev</a:t>
            </a:r>
            <a:r>
              <a:rPr lang="en-IN" dirty="0"/>
              <a:t>( )  is</a:t>
            </a:r>
          </a:p>
          <a:p>
            <a:pPr lvl="1">
              <a:buFont typeface="Courier New" panose="02070309020205020404" pitchFamily="49" charset="0"/>
              <a:buChar char="o"/>
            </a:pPr>
            <a:r>
              <a:rPr lang="en-IN" dirty="0" err="1"/>
              <a:t>mov</a:t>
            </a:r>
            <a:r>
              <a:rPr lang="en-IN" dirty="0"/>
              <a:t>  EAX, 11   //system call 11</a:t>
            </a:r>
          </a:p>
          <a:p>
            <a:pPr lvl="1">
              <a:buFont typeface="Courier New" panose="02070309020205020404" pitchFamily="49" charset="0"/>
              <a:buChar char="o"/>
            </a:pPr>
            <a:r>
              <a:rPr lang="en-IN" dirty="0"/>
              <a:t>int     0x80      // s/w interrupt no. 80</a:t>
            </a:r>
          </a:p>
          <a:p>
            <a:r>
              <a:rPr lang="en-IN" dirty="0"/>
              <a:t>The format of </a:t>
            </a:r>
            <a:r>
              <a:rPr lang="en-IN" dirty="0" err="1"/>
              <a:t>execev</a:t>
            </a:r>
            <a:r>
              <a:rPr lang="en-IN" dirty="0"/>
              <a:t>( ) are</a:t>
            </a:r>
          </a:p>
          <a:p>
            <a:endParaRPr lang="en-IN" dirty="0"/>
          </a:p>
          <a:p>
            <a:pPr marL="662940" lvl="2" indent="-342900">
              <a:buFont typeface="Courier New" panose="02070309020205020404" pitchFamily="49" charset="0"/>
              <a:buChar char="o"/>
            </a:pPr>
            <a:r>
              <a:rPr lang="en-IN" dirty="0"/>
              <a:t>Argument 1 is the file name which contains the executable</a:t>
            </a:r>
          </a:p>
          <a:p>
            <a:pPr marL="662940" lvl="2" indent="-342900">
              <a:buFont typeface="Courier New" panose="02070309020205020404" pitchFamily="49" charset="0"/>
              <a:buChar char="o"/>
            </a:pPr>
            <a:r>
              <a:rPr lang="en-IN" dirty="0"/>
              <a:t>Argument 2 is an array of pointers to the strings that are arguments for the new process</a:t>
            </a:r>
          </a:p>
          <a:p>
            <a:pPr marL="662940" lvl="2" indent="-342900">
              <a:buFont typeface="Courier New" panose="02070309020205020404" pitchFamily="49" charset="0"/>
              <a:buChar char="o"/>
            </a:pPr>
            <a:r>
              <a:rPr lang="en-IN" dirty="0"/>
              <a:t>Argument 3 is also an array of pointers to the strings that are environmental parameters for the new process</a:t>
            </a:r>
          </a:p>
        </p:txBody>
      </p:sp>
      <p:sp>
        <p:nvSpPr>
          <p:cNvPr id="8" name="TextBox 7"/>
          <p:cNvSpPr txBox="1"/>
          <p:nvPr/>
        </p:nvSpPr>
        <p:spPr>
          <a:xfrm>
            <a:off x="609600" y="3886200"/>
            <a:ext cx="7884000" cy="360000"/>
          </a:xfrm>
          <a:prstGeom prst="rect">
            <a:avLst/>
          </a:prstGeom>
          <a:noFill/>
          <a:ln>
            <a:solidFill>
              <a:srgbClr val="C00000"/>
            </a:solidFill>
          </a:ln>
        </p:spPr>
        <p:txBody>
          <a:bodyPr wrap="square" rtlCol="0">
            <a:spAutoFit/>
          </a:bodyPr>
          <a:lstStyle/>
          <a:p>
            <a:pPr marL="0" lvl="2"/>
            <a:r>
              <a:rPr lang="en-IN" dirty="0" err="1"/>
              <a:t>execve</a:t>
            </a:r>
            <a:r>
              <a:rPr lang="en-IN" dirty="0"/>
              <a:t> ( </a:t>
            </a:r>
            <a:r>
              <a:rPr lang="en-IN" dirty="0" err="1"/>
              <a:t>const</a:t>
            </a:r>
            <a:r>
              <a:rPr lang="en-IN" dirty="0"/>
              <a:t> char *filename, char *</a:t>
            </a:r>
            <a:r>
              <a:rPr lang="en-IN" dirty="0" err="1"/>
              <a:t>const</a:t>
            </a:r>
            <a:r>
              <a:rPr lang="en-IN" dirty="0"/>
              <a:t> </a:t>
            </a:r>
            <a:r>
              <a:rPr lang="en-IN" dirty="0" err="1"/>
              <a:t>argv</a:t>
            </a:r>
            <a:r>
              <a:rPr lang="en-IN" dirty="0"/>
              <a:t>[ ], char *</a:t>
            </a:r>
            <a:r>
              <a:rPr lang="en-IN" dirty="0" err="1"/>
              <a:t>const</a:t>
            </a:r>
            <a:r>
              <a:rPr lang="en-IN" dirty="0"/>
              <a:t> </a:t>
            </a:r>
            <a:r>
              <a:rPr lang="en-IN" dirty="0" err="1"/>
              <a:t>env</a:t>
            </a:r>
            <a:r>
              <a:rPr lang="en-IN" dirty="0"/>
              <a:t>[ ] )</a:t>
            </a:r>
          </a:p>
          <a:p>
            <a:endParaRPr lang="en-IN" dirty="0"/>
          </a:p>
        </p:txBody>
      </p:sp>
      <p:sp>
        <p:nvSpPr>
          <p:cNvPr id="4" name="Date Placeholder 3"/>
          <p:cNvSpPr>
            <a:spLocks noGrp="1"/>
          </p:cNvSpPr>
          <p:nvPr>
            <p:ph type="dt" sz="half" idx="10"/>
          </p:nvPr>
        </p:nvSpPr>
        <p:spPr/>
        <p:txBody>
          <a:bodyPr/>
          <a:lstStyle/>
          <a:p>
            <a:fld id="{EE0A3644-436B-4217-87EC-2B99FD307CB1}"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03218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0688"/>
            <a:ext cx="8229600" cy="1080000"/>
          </a:xfrm>
        </p:spPr>
        <p:txBody>
          <a:bodyPr>
            <a:normAutofit fontScale="90000"/>
          </a:bodyPr>
          <a:lstStyle/>
          <a:p>
            <a:r>
              <a:rPr lang="en-IN" dirty="0"/>
              <a:t>How the code is launched?</a:t>
            </a:r>
          </a:p>
        </p:txBody>
      </p:sp>
      <p:sp>
        <p:nvSpPr>
          <p:cNvPr id="3" name="Content Placeholder 2"/>
          <p:cNvSpPr>
            <a:spLocks noGrp="1"/>
          </p:cNvSpPr>
          <p:nvPr>
            <p:ph idx="1"/>
          </p:nvPr>
        </p:nvSpPr>
        <p:spPr>
          <a:xfrm>
            <a:off x="776288" y="1552576"/>
            <a:ext cx="7560000" cy="4680000"/>
          </a:xfrm>
        </p:spPr>
        <p:txBody>
          <a:bodyPr>
            <a:normAutofit lnSpcReduction="10000"/>
          </a:bodyPr>
          <a:lstStyle/>
          <a:p>
            <a:r>
              <a:rPr lang="en-IN" dirty="0"/>
              <a:t>The shell code is given as the value of the array elements</a:t>
            </a:r>
          </a:p>
          <a:p>
            <a:r>
              <a:rPr lang="en-IN" dirty="0"/>
              <a:t>The code is so designed such that the address of the location where the malicious code get placed is in turn a part of the code that overflows the buffer and falls exactly to the location where the return address is stored</a:t>
            </a:r>
          </a:p>
          <a:p>
            <a:r>
              <a:rPr lang="en-IN" dirty="0"/>
              <a:t>For this the attacker must have prior knowledge about the program stack locations of the system memory</a:t>
            </a:r>
          </a:p>
          <a:p>
            <a:r>
              <a:rPr lang="en-IN" dirty="0"/>
              <a:t>Though not easy, by continuous experiments attackers can get to know about these memory addresses</a:t>
            </a:r>
          </a:p>
        </p:txBody>
      </p:sp>
      <p:sp>
        <p:nvSpPr>
          <p:cNvPr id="4" name="Date Placeholder 3"/>
          <p:cNvSpPr>
            <a:spLocks noGrp="1"/>
          </p:cNvSpPr>
          <p:nvPr>
            <p:ph type="dt" sz="half" idx="10"/>
          </p:nvPr>
        </p:nvSpPr>
        <p:spPr/>
        <p:txBody>
          <a:bodyPr/>
          <a:lstStyle/>
          <a:p>
            <a:fld id="{6C595C64-FDE6-45D0-A86B-093A65B0C7F4}"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28763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09600"/>
            <a:ext cx="7560000" cy="1080000"/>
          </a:xfrm>
        </p:spPr>
        <p:txBody>
          <a:bodyPr/>
          <a:lstStyle/>
          <a:p>
            <a:r>
              <a:rPr lang="en-IN" dirty="0"/>
              <a:t>Injecting shell code </a:t>
            </a:r>
          </a:p>
        </p:txBody>
      </p:sp>
      <p:sp>
        <p:nvSpPr>
          <p:cNvPr id="3" name="Content Placeholder 2"/>
          <p:cNvSpPr>
            <a:spLocks noGrp="1"/>
          </p:cNvSpPr>
          <p:nvPr>
            <p:ph idx="1"/>
          </p:nvPr>
        </p:nvSpPr>
        <p:spPr>
          <a:xfrm>
            <a:off x="800100" y="1768934"/>
            <a:ext cx="7543800" cy="4484132"/>
          </a:xfrm>
        </p:spPr>
        <p:txBody>
          <a:bodyPr/>
          <a:lstStyle/>
          <a:p>
            <a:endParaRPr lang="en-IN" dirty="0"/>
          </a:p>
          <a:p>
            <a:endParaRPr lang="en-IN" dirty="0"/>
          </a:p>
          <a:p>
            <a:endParaRPr lang="en-IN" dirty="0"/>
          </a:p>
          <a:p>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60012020"/>
              </p:ext>
            </p:extLst>
          </p:nvPr>
        </p:nvGraphicFramePr>
        <p:xfrm>
          <a:off x="3733800" y="1828800"/>
          <a:ext cx="2057400" cy="4033520"/>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370840">
                <a:tc>
                  <a:txBody>
                    <a:bodyPr/>
                    <a:lstStyle/>
                    <a:p>
                      <a:pPr algn="ctr"/>
                      <a:r>
                        <a:rPr lang="en-IN" dirty="0"/>
                        <a:t>Local variables of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IN" dirty="0"/>
                    </a:p>
                    <a:p>
                      <a:endParaRPr lang="en-US" dirty="0"/>
                    </a:p>
                    <a:p>
                      <a:endParaRPr lang="en-IN" dirty="0"/>
                    </a:p>
                    <a:p>
                      <a:r>
                        <a:rPr lang="en-IN" baseline="0" dirty="0"/>
                        <a:t>         ..</a:t>
                      </a:r>
                    </a:p>
                    <a:p>
                      <a:r>
                        <a:rPr lang="en-IN" baseline="0" dirty="0"/>
                        <a:t>         ..</a:t>
                      </a:r>
                    </a:p>
                    <a:p>
                      <a:r>
                        <a:rPr lang="en-IN" baseline="0" dirty="0"/>
                        <a:t>         ..</a:t>
                      </a:r>
                    </a:p>
                    <a:p>
                      <a:endParaRPr lang="en-IN"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IN" dirty="0"/>
                    </a:p>
                    <a:p>
                      <a:pPr algn="ct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IN" dirty="0"/>
                        <a:t>Parameters of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7" name="Straight Arrow Connector 6"/>
          <p:cNvCxnSpPr>
            <a:stCxn id="6" idx="0"/>
          </p:cNvCxnSpPr>
          <p:nvPr/>
        </p:nvCxnSpPr>
        <p:spPr>
          <a:xfrm flipH="1" flipV="1">
            <a:off x="5791200" y="2484703"/>
            <a:ext cx="1386000" cy="29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91200" y="4708394"/>
            <a:ext cx="1264275" cy="641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0800" y="4964668"/>
            <a:ext cx="1366500" cy="369332"/>
          </a:xfrm>
          <a:prstGeom prst="rect">
            <a:avLst/>
          </a:prstGeom>
          <a:noFill/>
        </p:spPr>
        <p:txBody>
          <a:bodyPr wrap="square" rtlCol="0">
            <a:spAutoFit/>
          </a:bodyPr>
          <a:lstStyle/>
          <a:p>
            <a:pPr algn="ctr"/>
            <a:r>
              <a:rPr lang="en-IN" dirty="0"/>
              <a:t>Shell code</a:t>
            </a:r>
          </a:p>
        </p:txBody>
      </p:sp>
      <p:sp>
        <p:nvSpPr>
          <p:cNvPr id="15" name="TextBox 14"/>
          <p:cNvSpPr txBox="1"/>
          <p:nvPr/>
        </p:nvSpPr>
        <p:spPr>
          <a:xfrm>
            <a:off x="4343400" y="5867400"/>
            <a:ext cx="828000" cy="369332"/>
          </a:xfrm>
          <a:prstGeom prst="rect">
            <a:avLst/>
          </a:prstGeom>
          <a:noFill/>
        </p:spPr>
        <p:txBody>
          <a:bodyPr wrap="square" rtlCol="0">
            <a:spAutoFit/>
          </a:bodyPr>
          <a:lstStyle/>
          <a:p>
            <a:pPr algn="ctr"/>
            <a:r>
              <a:rPr lang="en-IN" dirty="0"/>
              <a:t>Stack</a:t>
            </a:r>
          </a:p>
        </p:txBody>
      </p:sp>
      <p:sp>
        <p:nvSpPr>
          <p:cNvPr id="17" name="TextBox 16"/>
          <p:cNvSpPr txBox="1"/>
          <p:nvPr/>
        </p:nvSpPr>
        <p:spPr>
          <a:xfrm>
            <a:off x="2743200" y="2484703"/>
            <a:ext cx="828000" cy="369332"/>
          </a:xfrm>
          <a:prstGeom prst="rect">
            <a:avLst/>
          </a:prstGeom>
          <a:noFill/>
          <a:ln>
            <a:solidFill>
              <a:schemeClr val="tx1"/>
            </a:solidFill>
          </a:ln>
        </p:spPr>
        <p:txBody>
          <a:bodyPr wrap="square" rtlCol="0">
            <a:spAutoFit/>
          </a:bodyPr>
          <a:lstStyle/>
          <a:p>
            <a:pPr algn="ctr"/>
            <a:r>
              <a:rPr lang="en-IN" dirty="0"/>
              <a:t>8207</a:t>
            </a:r>
          </a:p>
        </p:txBody>
      </p:sp>
      <p:sp>
        <p:nvSpPr>
          <p:cNvPr id="19" name="TextBox 18"/>
          <p:cNvSpPr txBox="1"/>
          <p:nvPr/>
        </p:nvSpPr>
        <p:spPr>
          <a:xfrm>
            <a:off x="4353600" y="4990006"/>
            <a:ext cx="828000" cy="360000"/>
          </a:xfrm>
          <a:prstGeom prst="rect">
            <a:avLst/>
          </a:prstGeom>
          <a:noFill/>
          <a:ln>
            <a:noFill/>
          </a:ln>
        </p:spPr>
        <p:txBody>
          <a:bodyPr wrap="square" rtlCol="0">
            <a:spAutoFit/>
          </a:bodyPr>
          <a:lstStyle/>
          <a:p>
            <a:pPr algn="ctr"/>
            <a:r>
              <a:rPr lang="en-IN" dirty="0"/>
              <a:t>8207</a:t>
            </a:r>
          </a:p>
        </p:txBody>
      </p:sp>
      <p:sp>
        <p:nvSpPr>
          <p:cNvPr id="20" name="TextBox 19"/>
          <p:cNvSpPr txBox="1"/>
          <p:nvPr/>
        </p:nvSpPr>
        <p:spPr>
          <a:xfrm>
            <a:off x="3886200" y="4876800"/>
            <a:ext cx="1681692" cy="646331"/>
          </a:xfrm>
          <a:prstGeom prst="rect">
            <a:avLst/>
          </a:prstGeom>
          <a:noFill/>
        </p:spPr>
        <p:txBody>
          <a:bodyPr wrap="square" rtlCol="0">
            <a:spAutoFit/>
          </a:bodyPr>
          <a:lstStyle/>
          <a:p>
            <a:pPr algn="ctr"/>
            <a:r>
              <a:rPr lang="en-IN" dirty="0"/>
              <a:t>return address of A</a:t>
            </a:r>
          </a:p>
        </p:txBody>
      </p:sp>
      <p:sp>
        <p:nvSpPr>
          <p:cNvPr id="6" name="TextBox 5"/>
          <p:cNvSpPr txBox="1"/>
          <p:nvPr/>
        </p:nvSpPr>
        <p:spPr>
          <a:xfrm>
            <a:off x="6277200" y="2514600"/>
            <a:ext cx="1800000" cy="360000"/>
          </a:xfrm>
          <a:prstGeom prst="rect">
            <a:avLst/>
          </a:prstGeom>
          <a:noFill/>
          <a:ln>
            <a:solidFill>
              <a:schemeClr val="tx1"/>
            </a:solidFill>
          </a:ln>
        </p:spPr>
        <p:txBody>
          <a:bodyPr wrap="square" rtlCol="0">
            <a:spAutoFit/>
          </a:bodyPr>
          <a:lstStyle/>
          <a:p>
            <a:r>
              <a:rPr lang="en-IN" dirty="0"/>
              <a:t>“NOP Sled”</a:t>
            </a:r>
          </a:p>
        </p:txBody>
      </p:sp>
      <p:sp>
        <p:nvSpPr>
          <p:cNvPr id="25" name="TextBox 24"/>
          <p:cNvSpPr txBox="1"/>
          <p:nvPr/>
        </p:nvSpPr>
        <p:spPr>
          <a:xfrm>
            <a:off x="6277200" y="2875688"/>
            <a:ext cx="1800000" cy="720000"/>
          </a:xfrm>
          <a:prstGeom prst="rect">
            <a:avLst/>
          </a:prstGeom>
          <a:noFill/>
          <a:ln>
            <a:solidFill>
              <a:schemeClr val="tx1"/>
            </a:solidFill>
          </a:ln>
        </p:spPr>
        <p:txBody>
          <a:bodyPr wrap="square" rtlCol="0">
            <a:spAutoFit/>
          </a:bodyPr>
          <a:lstStyle/>
          <a:p>
            <a:r>
              <a:rPr lang="en-IN" dirty="0" err="1"/>
              <a:t>xor</a:t>
            </a:r>
            <a:r>
              <a:rPr lang="en-IN" dirty="0"/>
              <a:t> </a:t>
            </a:r>
            <a:r>
              <a:rPr lang="en-IN" dirty="0" err="1"/>
              <a:t>eax</a:t>
            </a:r>
            <a:r>
              <a:rPr lang="en-IN" dirty="0"/>
              <a:t>, </a:t>
            </a:r>
            <a:r>
              <a:rPr lang="en-IN" dirty="0" err="1"/>
              <a:t>eax</a:t>
            </a:r>
            <a:endParaRPr lang="en-IN" dirty="0"/>
          </a:p>
          <a:p>
            <a:r>
              <a:rPr lang="en-IN" dirty="0" err="1"/>
              <a:t>mov</a:t>
            </a:r>
            <a:r>
              <a:rPr lang="en-IN" dirty="0"/>
              <a:t> A1, 0x0B</a:t>
            </a:r>
          </a:p>
          <a:p>
            <a:endParaRPr lang="en-IN" dirty="0"/>
          </a:p>
          <a:p>
            <a:endParaRPr lang="en-IN" dirty="0"/>
          </a:p>
        </p:txBody>
      </p:sp>
      <p:sp>
        <p:nvSpPr>
          <p:cNvPr id="12" name="TextBox 11"/>
          <p:cNvSpPr txBox="1"/>
          <p:nvPr/>
        </p:nvSpPr>
        <p:spPr>
          <a:xfrm>
            <a:off x="3900488" y="2539781"/>
            <a:ext cx="1752600" cy="646331"/>
          </a:xfrm>
          <a:prstGeom prst="rect">
            <a:avLst/>
          </a:prstGeom>
          <a:noFill/>
        </p:spPr>
        <p:txBody>
          <a:bodyPr wrap="square" rtlCol="0">
            <a:spAutoFit/>
          </a:bodyPr>
          <a:lstStyle/>
          <a:p>
            <a:r>
              <a:rPr lang="en-IN" dirty="0"/>
              <a:t>90 90 90 90</a:t>
            </a:r>
          </a:p>
          <a:p>
            <a:r>
              <a:rPr lang="en-IN" dirty="0"/>
              <a:t>90 90 90 90</a:t>
            </a:r>
          </a:p>
        </p:txBody>
      </p:sp>
      <p:sp>
        <p:nvSpPr>
          <p:cNvPr id="13" name="TextBox 12"/>
          <p:cNvSpPr txBox="1"/>
          <p:nvPr/>
        </p:nvSpPr>
        <p:spPr>
          <a:xfrm>
            <a:off x="3886200" y="3109912"/>
            <a:ext cx="1752600" cy="369332"/>
          </a:xfrm>
          <a:prstGeom prst="rect">
            <a:avLst/>
          </a:prstGeom>
          <a:noFill/>
        </p:spPr>
        <p:txBody>
          <a:bodyPr wrap="square" rtlCol="0">
            <a:spAutoFit/>
          </a:bodyPr>
          <a:lstStyle/>
          <a:p>
            <a:r>
              <a:rPr lang="en-IN" dirty="0"/>
              <a:t>46 B0 C0 31</a:t>
            </a:r>
          </a:p>
        </p:txBody>
      </p:sp>
      <p:sp>
        <p:nvSpPr>
          <p:cNvPr id="26" name="TextBox 25"/>
          <p:cNvSpPr txBox="1"/>
          <p:nvPr/>
        </p:nvSpPr>
        <p:spPr>
          <a:xfrm>
            <a:off x="3919536" y="4050268"/>
            <a:ext cx="1752600" cy="369332"/>
          </a:xfrm>
          <a:prstGeom prst="rect">
            <a:avLst/>
          </a:prstGeom>
          <a:noFill/>
        </p:spPr>
        <p:txBody>
          <a:bodyPr wrap="square" rtlCol="0">
            <a:spAutoFit/>
          </a:bodyPr>
          <a:lstStyle/>
          <a:p>
            <a:r>
              <a:rPr lang="en-IN" dirty="0"/>
              <a:t>80 CD 0B B0</a:t>
            </a:r>
          </a:p>
        </p:txBody>
      </p:sp>
      <p:sp>
        <p:nvSpPr>
          <p:cNvPr id="27" name="TextBox 26"/>
          <p:cNvSpPr txBox="1"/>
          <p:nvPr/>
        </p:nvSpPr>
        <p:spPr>
          <a:xfrm>
            <a:off x="3962400" y="2514600"/>
            <a:ext cx="1752600" cy="646331"/>
          </a:xfrm>
          <a:prstGeom prst="rect">
            <a:avLst/>
          </a:prstGeom>
          <a:noFill/>
        </p:spPr>
        <p:txBody>
          <a:bodyPr wrap="square" rtlCol="0">
            <a:spAutoFit/>
          </a:bodyPr>
          <a:lstStyle/>
          <a:p>
            <a:r>
              <a:rPr lang="en-US" dirty="0"/>
              <a:t>89 B0 56 AA</a:t>
            </a:r>
          </a:p>
          <a:p>
            <a:r>
              <a:rPr lang="en-US" dirty="0"/>
              <a:t>21 67 9C DA</a:t>
            </a:r>
          </a:p>
        </p:txBody>
      </p:sp>
      <p:sp>
        <p:nvSpPr>
          <p:cNvPr id="28" name="TextBox 27"/>
          <p:cNvSpPr txBox="1"/>
          <p:nvPr/>
        </p:nvSpPr>
        <p:spPr>
          <a:xfrm>
            <a:off x="3962400" y="3111000"/>
            <a:ext cx="1752600" cy="369332"/>
          </a:xfrm>
          <a:prstGeom prst="rect">
            <a:avLst/>
          </a:prstGeom>
          <a:noFill/>
        </p:spPr>
        <p:txBody>
          <a:bodyPr wrap="square" rtlCol="0">
            <a:spAutoFit/>
          </a:bodyPr>
          <a:lstStyle/>
          <a:p>
            <a:r>
              <a:rPr lang="en-IN" dirty="0"/>
              <a:t>2A B1 D3 4F</a:t>
            </a:r>
          </a:p>
        </p:txBody>
      </p:sp>
      <p:sp>
        <p:nvSpPr>
          <p:cNvPr id="29" name="TextBox 28"/>
          <p:cNvSpPr txBox="1"/>
          <p:nvPr/>
        </p:nvSpPr>
        <p:spPr>
          <a:xfrm>
            <a:off x="3962400" y="4048102"/>
            <a:ext cx="1752600" cy="369332"/>
          </a:xfrm>
          <a:prstGeom prst="rect">
            <a:avLst/>
          </a:prstGeom>
          <a:noFill/>
        </p:spPr>
        <p:txBody>
          <a:bodyPr wrap="square" rtlCol="0">
            <a:spAutoFit/>
          </a:bodyPr>
          <a:lstStyle/>
          <a:p>
            <a:r>
              <a:rPr lang="en-IN" dirty="0"/>
              <a:t>80 CD FF 12</a:t>
            </a:r>
          </a:p>
        </p:txBody>
      </p:sp>
      <p:sp>
        <p:nvSpPr>
          <p:cNvPr id="30" name="TextBox 29"/>
          <p:cNvSpPr txBox="1"/>
          <p:nvPr/>
        </p:nvSpPr>
        <p:spPr>
          <a:xfrm>
            <a:off x="6277200" y="3955688"/>
            <a:ext cx="1800000" cy="369332"/>
          </a:xfrm>
          <a:prstGeom prst="rect">
            <a:avLst/>
          </a:prstGeom>
          <a:noFill/>
          <a:ln>
            <a:solidFill>
              <a:schemeClr val="tx1"/>
            </a:solidFill>
          </a:ln>
        </p:spPr>
        <p:txBody>
          <a:bodyPr wrap="square" rtlCol="0">
            <a:spAutoFit/>
          </a:bodyPr>
          <a:lstStyle/>
          <a:p>
            <a:r>
              <a:rPr lang="en-US" dirty="0"/>
              <a:t>4350</a:t>
            </a:r>
            <a:endParaRPr lang="en-IN" dirty="0"/>
          </a:p>
        </p:txBody>
      </p:sp>
      <p:sp>
        <p:nvSpPr>
          <p:cNvPr id="31" name="TextBox 30"/>
          <p:cNvSpPr txBox="1"/>
          <p:nvPr/>
        </p:nvSpPr>
        <p:spPr>
          <a:xfrm>
            <a:off x="6277200" y="4322400"/>
            <a:ext cx="1800000" cy="369332"/>
          </a:xfrm>
          <a:prstGeom prst="rect">
            <a:avLst/>
          </a:prstGeom>
          <a:noFill/>
          <a:ln>
            <a:solidFill>
              <a:schemeClr val="tx1"/>
            </a:solidFill>
          </a:ln>
        </p:spPr>
        <p:txBody>
          <a:bodyPr wrap="square" rtlCol="0">
            <a:spAutoFit/>
          </a:bodyPr>
          <a:lstStyle/>
          <a:p>
            <a:r>
              <a:rPr lang="en-US" dirty="0"/>
              <a:t>8207</a:t>
            </a:r>
            <a:endParaRPr lang="en-IN" dirty="0"/>
          </a:p>
        </p:txBody>
      </p:sp>
      <p:sp>
        <p:nvSpPr>
          <p:cNvPr id="4" name="TextBox 3"/>
          <p:cNvSpPr txBox="1"/>
          <p:nvPr/>
        </p:nvSpPr>
        <p:spPr>
          <a:xfrm>
            <a:off x="6277200" y="3595688"/>
            <a:ext cx="1800000" cy="360000"/>
          </a:xfrm>
          <a:prstGeom prst="rect">
            <a:avLst/>
          </a:prstGeom>
          <a:noFill/>
          <a:ln>
            <a:solidFill>
              <a:schemeClr val="tx1"/>
            </a:solidFill>
          </a:ln>
        </p:spPr>
        <p:txBody>
          <a:bodyPr wrap="square" rtlCol="0">
            <a:spAutoFit/>
          </a:bodyPr>
          <a:lstStyle/>
          <a:p>
            <a:r>
              <a:rPr lang="en-IN" dirty="0"/>
              <a:t>int 0x80</a:t>
            </a:r>
          </a:p>
        </p:txBody>
      </p:sp>
      <p:sp>
        <p:nvSpPr>
          <p:cNvPr id="33" name="TextBox 32"/>
          <p:cNvSpPr txBox="1"/>
          <p:nvPr/>
        </p:nvSpPr>
        <p:spPr>
          <a:xfrm>
            <a:off x="4243388" y="4488883"/>
            <a:ext cx="1066800" cy="369332"/>
          </a:xfrm>
          <a:prstGeom prst="rect">
            <a:avLst/>
          </a:prstGeom>
          <a:noFill/>
        </p:spPr>
        <p:txBody>
          <a:bodyPr wrap="square" rtlCol="0">
            <a:spAutoFit/>
          </a:bodyPr>
          <a:lstStyle/>
          <a:p>
            <a:r>
              <a:rPr lang="en-IN" dirty="0"/>
              <a:t>FP of A</a:t>
            </a:r>
          </a:p>
        </p:txBody>
      </p:sp>
      <p:sp>
        <p:nvSpPr>
          <p:cNvPr id="34" name="TextBox 33"/>
          <p:cNvSpPr txBox="1"/>
          <p:nvPr/>
        </p:nvSpPr>
        <p:spPr>
          <a:xfrm>
            <a:off x="4386264" y="4495800"/>
            <a:ext cx="1066800" cy="369332"/>
          </a:xfrm>
          <a:prstGeom prst="rect">
            <a:avLst/>
          </a:prstGeom>
          <a:noFill/>
        </p:spPr>
        <p:txBody>
          <a:bodyPr wrap="square" rtlCol="0">
            <a:spAutoFit/>
          </a:bodyPr>
          <a:lstStyle/>
          <a:p>
            <a:r>
              <a:rPr lang="en-US" dirty="0"/>
              <a:t>4350</a:t>
            </a:r>
            <a:endParaRPr lang="en-IN" dirty="0"/>
          </a:p>
        </p:txBody>
      </p:sp>
      <p:sp>
        <p:nvSpPr>
          <p:cNvPr id="8" name="Date Placeholder 7"/>
          <p:cNvSpPr>
            <a:spLocks noGrp="1"/>
          </p:cNvSpPr>
          <p:nvPr>
            <p:ph type="dt" sz="half" idx="10"/>
          </p:nvPr>
        </p:nvSpPr>
        <p:spPr/>
        <p:txBody>
          <a:bodyPr/>
          <a:lstStyle/>
          <a:p>
            <a:fld id="{26BBEC68-E904-4351-8118-BFB71DCE2989}" type="datetime1">
              <a:rPr lang="en-IN" smtClean="0"/>
              <a:t>06-05-2021</a:t>
            </a:fld>
            <a:endParaRPr lang="en-US"/>
          </a:p>
        </p:txBody>
      </p:sp>
      <p:sp>
        <p:nvSpPr>
          <p:cNvPr id="10" name="Footer Placeholder 9"/>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0408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6 -3.33333E-6 L -0.2401 -0.00486 " pathEditMode="relative" rAng="0" ptsTypes="AA">
                                      <p:cBhvr>
                                        <p:cTn id="6" dur="2000" fill="hold"/>
                                        <p:tgtEl>
                                          <p:spTgt spid="6"/>
                                        </p:tgtEl>
                                        <p:attrNameLst>
                                          <p:attrName>ppt_x</p:attrName>
                                          <p:attrName>ppt_y</p:attrName>
                                        </p:attrNameLst>
                                      </p:cBhvr>
                                      <p:rCtr x="-12014" y="-255"/>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hidden"/>
                                      </p:to>
                                    </p:set>
                                  </p:childTnLst>
                                </p:cTn>
                              </p:par>
                              <p:par>
                                <p:cTn id="10" presetID="1" presetClass="exit"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grpId="0" nodeType="clickEffect">
                                  <p:stCondLst>
                                    <p:cond delay="0"/>
                                  </p:stCondLst>
                                  <p:childTnLst>
                                    <p:animMotion origin="layout" path="M 4.16667E-6 7.40741E-7 L -0.25157 0.00602 " pathEditMode="relative" rAng="0" ptsTypes="AA">
                                      <p:cBhvr>
                                        <p:cTn id="17" dur="2000" fill="hold"/>
                                        <p:tgtEl>
                                          <p:spTgt spid="25"/>
                                        </p:tgtEl>
                                        <p:attrNameLst>
                                          <p:attrName>ppt_x</p:attrName>
                                          <p:attrName>ppt_y</p:attrName>
                                        </p:attrNameLst>
                                      </p:cBhvr>
                                      <p:rCtr x="-12587" y="301"/>
                                    </p:animMotion>
                                  </p:childTnLst>
                                </p:cTn>
                              </p:par>
                            </p:childTnLst>
                          </p:cTn>
                        </p:par>
                        <p:par>
                          <p:cTn id="18" fill="hold">
                            <p:stCondLst>
                              <p:cond delay="2000"/>
                            </p:stCondLst>
                            <p:childTnLst>
                              <p:par>
                                <p:cTn id="19" presetID="1" presetClass="exit"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grpId="0" nodeType="clickEffect">
                                  <p:stCondLst>
                                    <p:cond delay="0"/>
                                  </p:stCondLst>
                                  <p:childTnLst>
                                    <p:animMotion origin="layout" path="M 4.16667E-6 -2.96296E-6 L -0.24323 0.06065 " pathEditMode="relative" rAng="0" ptsTypes="AA">
                                      <p:cBhvr>
                                        <p:cTn id="28" dur="2000" fill="hold"/>
                                        <p:tgtEl>
                                          <p:spTgt spid="4"/>
                                        </p:tgtEl>
                                        <p:attrNameLst>
                                          <p:attrName>ppt_x</p:attrName>
                                          <p:attrName>ppt_y</p:attrName>
                                        </p:attrNameLst>
                                      </p:cBhvr>
                                      <p:rCtr x="-12170" y="3032"/>
                                    </p:animMotion>
                                  </p:childTnLst>
                                </p:cTn>
                              </p:par>
                            </p:childTnLst>
                          </p:cTn>
                        </p:par>
                        <p:par>
                          <p:cTn id="29" fill="hold">
                            <p:stCondLst>
                              <p:cond delay="2000"/>
                            </p:stCondLst>
                            <p:childTnLst>
                              <p:par>
                                <p:cTn id="30" presetID="1" presetClass="exit"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0" nodeType="clickEffect">
                                  <p:stCondLst>
                                    <p:cond delay="0"/>
                                  </p:stCondLst>
                                  <p:childTnLst>
                                    <p:animMotion origin="layout" path="M 4.16667E-6 -3.7037E-6 L -0.22657 0.07408 " pathEditMode="relative" rAng="0" ptsTypes="AA">
                                      <p:cBhvr>
                                        <p:cTn id="39" dur="2000" fill="hold"/>
                                        <p:tgtEl>
                                          <p:spTgt spid="30"/>
                                        </p:tgtEl>
                                        <p:attrNameLst>
                                          <p:attrName>ppt_x</p:attrName>
                                          <p:attrName>ppt_y</p:attrName>
                                        </p:attrNameLst>
                                      </p:cBhvr>
                                      <p:rCtr x="-11337" y="3704"/>
                                    </p:animMotion>
                                  </p:childTnLst>
                                </p:cTn>
                              </p:par>
                            </p:childTnLst>
                          </p:cTn>
                        </p:par>
                        <p:par>
                          <p:cTn id="40" fill="hold">
                            <p:stCondLst>
                              <p:cond delay="2000"/>
                            </p:stCondLst>
                            <p:childTnLst>
                              <p:par>
                                <p:cTn id="41" presetID="1" presetClass="exit"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grpId="0" nodeType="clickEffect">
                                  <p:stCondLst>
                                    <p:cond delay="0"/>
                                  </p:stCondLst>
                                  <p:childTnLst>
                                    <p:animMotion origin="layout" path="M 4.16667E-6 4.07407E-6 L -0.2349 0.09838 " pathEditMode="relative" rAng="0" ptsTypes="AA">
                                      <p:cBhvr>
                                        <p:cTn id="50" dur="2000" fill="hold"/>
                                        <p:tgtEl>
                                          <p:spTgt spid="31"/>
                                        </p:tgtEl>
                                        <p:attrNameLst>
                                          <p:attrName>ppt_x</p:attrName>
                                          <p:attrName>ppt_y</p:attrName>
                                        </p:attrNameLst>
                                      </p:cBhvr>
                                      <p:rCtr x="-11753" y="4907"/>
                                    </p:animMotion>
                                  </p:childTnLst>
                                </p:cTn>
                              </p:par>
                            </p:childTnLst>
                          </p:cTn>
                        </p:par>
                        <p:par>
                          <p:cTn id="51" fill="hold">
                            <p:stCondLst>
                              <p:cond delay="2000"/>
                            </p:stCondLst>
                            <p:childTnLst>
                              <p:par>
                                <p:cTn id="52" presetID="1" presetClass="exit"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par>
                                <p:cTn id="58" presetID="10" presetClass="emph" presetSubtype="0" fill="hold" grpId="0" nodeType="withEffect">
                                  <p:stCondLst>
                                    <p:cond delay="0"/>
                                  </p:stCondLst>
                                  <p:childTnLst>
                                    <p:anim calcmode="discrete" valueType="str">
                                      <p:cBhvr override="childStyle">
                                        <p:cTn id="59" dur="5000" fill="hold"/>
                                        <p:tgtEl>
                                          <p:spTgt spid="1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60" fill="hold">
                      <p:stCondLst>
                        <p:cond delay="indefinite"/>
                      </p:stCondLst>
                      <p:childTnLst>
                        <p:par>
                          <p:cTn id="61" fill="hold">
                            <p:stCondLst>
                              <p:cond delay="0"/>
                            </p:stCondLst>
                            <p:childTnLst>
                              <p:par>
                                <p:cTn id="62" presetID="27" presetClass="emph" presetSubtype="0" repeatCount="3000" fill="remove" grpId="1" nodeType="clickEffect">
                                  <p:stCondLst>
                                    <p:cond delay="0"/>
                                  </p:stCondLst>
                                  <p:childTnLst>
                                    <p:animClr clrSpc="rgb" dir="cw">
                                      <p:cBhvr override="childStyle">
                                        <p:cTn id="63" dur="250" autoRev="1" fill="remove"/>
                                        <p:tgtEl>
                                          <p:spTgt spid="17"/>
                                        </p:tgtEl>
                                        <p:attrNameLst>
                                          <p:attrName>style.color</p:attrName>
                                        </p:attrNameLst>
                                      </p:cBhvr>
                                      <p:to>
                                        <a:schemeClr val="bg1"/>
                                      </p:to>
                                    </p:animClr>
                                    <p:animClr clrSpc="rgb" dir="cw">
                                      <p:cBhvr>
                                        <p:cTn id="64" dur="250" autoRev="1" fill="remove"/>
                                        <p:tgtEl>
                                          <p:spTgt spid="17"/>
                                        </p:tgtEl>
                                        <p:attrNameLst>
                                          <p:attrName>fillcolor</p:attrName>
                                        </p:attrNameLst>
                                      </p:cBhvr>
                                      <p:to>
                                        <a:schemeClr val="bg1"/>
                                      </p:to>
                                    </p:animClr>
                                    <p:set>
                                      <p:cBhvr>
                                        <p:cTn id="65" dur="250" autoRev="1" fill="remove"/>
                                        <p:tgtEl>
                                          <p:spTgt spid="17"/>
                                        </p:tgtEl>
                                        <p:attrNameLst>
                                          <p:attrName>fill.type</p:attrName>
                                        </p:attrNameLst>
                                      </p:cBhvr>
                                      <p:to>
                                        <p:strVal val="solid"/>
                                      </p:to>
                                    </p:set>
                                    <p:set>
                                      <p:cBhvr>
                                        <p:cTn id="66" dur="250" autoRev="1" fill="remove"/>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p:bldP spid="20" grpId="0"/>
      <p:bldP spid="6" grpId="0" animBg="1"/>
      <p:bldP spid="6" grpId="1" animBg="1"/>
      <p:bldP spid="25" grpId="0" animBg="1"/>
      <p:bldP spid="25" grpId="1" animBg="1"/>
      <p:bldP spid="12" grpId="0"/>
      <p:bldP spid="13" grpId="0"/>
      <p:bldP spid="26" grpId="0"/>
      <p:bldP spid="27" grpId="0"/>
      <p:bldP spid="28" grpId="0"/>
      <p:bldP spid="29" grpId="0"/>
      <p:bldP spid="30" grpId="0" animBg="1"/>
      <p:bldP spid="30" grpId="1" animBg="1"/>
      <p:bldP spid="31" grpId="0" animBg="1"/>
      <p:bldP spid="31" grpId="1" animBg="1"/>
      <p:bldP spid="4" grpId="0" animBg="1"/>
      <p:bldP spid="4" grpId="1" animBg="1"/>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lstStyle/>
          <a:p>
            <a:r>
              <a:rPr lang="en-IN" dirty="0"/>
              <a:t>ii) Using </a:t>
            </a:r>
            <a:r>
              <a:rPr lang="en-IN" dirty="0" err="1"/>
              <a:t>LibC</a:t>
            </a:r>
            <a:endParaRPr lang="en-IN" dirty="0"/>
          </a:p>
        </p:txBody>
      </p:sp>
      <p:sp>
        <p:nvSpPr>
          <p:cNvPr id="3" name="Content Placeholder 2"/>
          <p:cNvSpPr>
            <a:spLocks noGrp="1"/>
          </p:cNvSpPr>
          <p:nvPr>
            <p:ph idx="1"/>
          </p:nvPr>
        </p:nvSpPr>
        <p:spPr>
          <a:xfrm>
            <a:off x="776288" y="1552576"/>
            <a:ext cx="7560000" cy="4680000"/>
          </a:xfrm>
        </p:spPr>
        <p:txBody>
          <a:bodyPr>
            <a:normAutofit/>
          </a:bodyPr>
          <a:lstStyle/>
          <a:p>
            <a:r>
              <a:rPr lang="en-IN" dirty="0"/>
              <a:t>Attacker need not create any shell code</a:t>
            </a:r>
          </a:p>
          <a:p>
            <a:r>
              <a:rPr lang="en-IN" dirty="0"/>
              <a:t>Instead uses a library function</a:t>
            </a:r>
          </a:p>
          <a:p>
            <a:r>
              <a:rPr lang="en-IN" dirty="0"/>
              <a:t>In C, library functions are available</a:t>
            </a:r>
          </a:p>
          <a:p>
            <a:r>
              <a:rPr lang="en-IN" dirty="0"/>
              <a:t>The starting address of a function on a particular OS can be easily determined</a:t>
            </a:r>
          </a:p>
          <a:p>
            <a:r>
              <a:rPr lang="en-IN" dirty="0"/>
              <a:t>Can make a call to the function </a:t>
            </a:r>
            <a:r>
              <a:rPr lang="en-IN" i="1" dirty="0"/>
              <a:t>system( ) </a:t>
            </a:r>
            <a:r>
              <a:rPr lang="en-IN" dirty="0"/>
              <a:t>with arguments “/bin/</a:t>
            </a:r>
            <a:r>
              <a:rPr lang="en-IN" dirty="0" err="1"/>
              <a:t>sh</a:t>
            </a:r>
            <a:r>
              <a:rPr lang="en-IN" dirty="0"/>
              <a:t>” so that the system call </a:t>
            </a:r>
            <a:r>
              <a:rPr lang="en-IN" dirty="0" err="1"/>
              <a:t>execev</a:t>
            </a:r>
            <a:r>
              <a:rPr lang="en-IN" dirty="0"/>
              <a:t> is executed</a:t>
            </a:r>
          </a:p>
          <a:p>
            <a:r>
              <a:rPr lang="en-IN" i="1" dirty="0"/>
              <a:t>System( </a:t>
            </a:r>
            <a:r>
              <a:rPr lang="en-IN" dirty="0"/>
              <a:t>“/bin/</a:t>
            </a:r>
            <a:r>
              <a:rPr lang="en-IN" dirty="0" err="1"/>
              <a:t>sh</a:t>
            </a:r>
            <a:r>
              <a:rPr lang="en-IN" dirty="0"/>
              <a:t>” )</a:t>
            </a:r>
          </a:p>
        </p:txBody>
      </p:sp>
      <p:sp>
        <p:nvSpPr>
          <p:cNvPr id="4" name="Date Placeholder 3"/>
          <p:cNvSpPr>
            <a:spLocks noGrp="1"/>
          </p:cNvSpPr>
          <p:nvPr>
            <p:ph type="dt" sz="half" idx="10"/>
          </p:nvPr>
        </p:nvSpPr>
        <p:spPr/>
        <p:txBody>
          <a:bodyPr/>
          <a:lstStyle/>
          <a:p>
            <a:fld id="{5783BCAF-9163-4277-B081-B8C4BD83D3DC}"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1755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Using </a:t>
            </a:r>
            <a:r>
              <a:rPr lang="en-IN" dirty="0" err="1"/>
              <a:t>LibC</a:t>
            </a:r>
            <a:endParaRPr lang="en-IN" dirty="0"/>
          </a:p>
        </p:txBody>
      </p:sp>
      <p:sp>
        <p:nvSpPr>
          <p:cNvPr id="3" name="Content Placeholder 2"/>
          <p:cNvSpPr>
            <a:spLocks noGrp="1"/>
          </p:cNvSpPr>
          <p:nvPr>
            <p:ph idx="1"/>
          </p:nvPr>
        </p:nvSpPr>
        <p:spPr>
          <a:xfrm>
            <a:off x="776288" y="1552576"/>
            <a:ext cx="7560000" cy="4680000"/>
          </a:xfrm>
        </p:spPr>
        <p:txBody>
          <a:bodyPr>
            <a:normAutofit/>
          </a:bodyPr>
          <a:lstStyle/>
          <a:p>
            <a:r>
              <a:rPr lang="en-IN" dirty="0"/>
              <a:t>The attacker designs the input to the buffer such that it overflows and overwrites the return address with address of the Lib function-system</a:t>
            </a:r>
          </a:p>
          <a:p>
            <a:r>
              <a:rPr lang="en-IN" dirty="0"/>
              <a:t>He also places the address of the lib </a:t>
            </a:r>
            <a:r>
              <a:rPr lang="en-IN" dirty="0" err="1"/>
              <a:t>fn</a:t>
            </a:r>
            <a:r>
              <a:rPr lang="en-IN" dirty="0"/>
              <a:t> exit( ) just below, such that SP points to it after the execution of system( )</a:t>
            </a:r>
          </a:p>
          <a:p>
            <a:r>
              <a:rPr lang="en-IN" dirty="0"/>
              <a:t>exit ( ) terminates the program in a normal way</a:t>
            </a:r>
          </a:p>
          <a:p>
            <a:r>
              <a:rPr lang="en-IN" dirty="0"/>
              <a:t>The arguments for the </a:t>
            </a:r>
            <a:r>
              <a:rPr lang="en-IN" dirty="0" err="1"/>
              <a:t>fn</a:t>
            </a:r>
            <a:r>
              <a:rPr lang="en-IN" dirty="0"/>
              <a:t> system( ) are placed just below exit( ), where it supposed to be in normal cases</a:t>
            </a:r>
          </a:p>
        </p:txBody>
      </p:sp>
      <p:sp>
        <p:nvSpPr>
          <p:cNvPr id="4" name="Date Placeholder 3"/>
          <p:cNvSpPr>
            <a:spLocks noGrp="1"/>
          </p:cNvSpPr>
          <p:nvPr>
            <p:ph type="dt" sz="half" idx="10"/>
          </p:nvPr>
        </p:nvSpPr>
        <p:spPr/>
        <p:txBody>
          <a:bodyPr/>
          <a:lstStyle/>
          <a:p>
            <a:fld id="{CA5A9B8C-F6AB-4205-A940-1971B61A7C92}"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56656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err="1"/>
              <a:t>LibC</a:t>
            </a:r>
            <a:r>
              <a:rPr lang="en-IN" dirty="0"/>
              <a:t> </a:t>
            </a:r>
          </a:p>
        </p:txBody>
      </p:sp>
      <p:sp>
        <p:nvSpPr>
          <p:cNvPr id="3" name="Content Placeholder 2"/>
          <p:cNvSpPr>
            <a:spLocks noGrp="1"/>
          </p:cNvSpPr>
          <p:nvPr>
            <p:ph idx="1"/>
          </p:nvPr>
        </p:nvSpPr>
        <p:spPr>
          <a:xfrm>
            <a:off x="762000" y="1828800"/>
            <a:ext cx="7543800" cy="4484132"/>
          </a:xfrm>
        </p:spPr>
        <p:txBody>
          <a:bodyPr/>
          <a:lstStyle/>
          <a:p>
            <a:endParaRPr lang="en-IN" dirty="0"/>
          </a:p>
          <a:p>
            <a:endParaRPr lang="en-IN" dirty="0"/>
          </a:p>
          <a:p>
            <a:endParaRPr lang="en-IN" dirty="0"/>
          </a:p>
          <a:p>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961894107"/>
              </p:ext>
            </p:extLst>
          </p:nvPr>
        </p:nvGraphicFramePr>
        <p:xfrm>
          <a:off x="3657600" y="1828800"/>
          <a:ext cx="2209800" cy="3876040"/>
        </p:xfrm>
        <a:graphic>
          <a:graphicData uri="http://schemas.openxmlformats.org/drawingml/2006/table">
            <a:tbl>
              <a:tblPr>
                <a:tableStyleId>{5C22544A-7EE6-4342-B048-85BDC9FD1C3A}</a:tableStyleId>
              </a:tblPr>
              <a:tblGrid>
                <a:gridCol w="2209800">
                  <a:extLst>
                    <a:ext uri="{9D8B030D-6E8A-4147-A177-3AD203B41FA5}">
                      <a16:colId xmlns:a16="http://schemas.microsoft.com/office/drawing/2014/main" val="20000"/>
                    </a:ext>
                  </a:extLst>
                </a:gridCol>
              </a:tblGrid>
              <a:tr h="370840">
                <a:tc>
                  <a:txBody>
                    <a:bodyPr/>
                    <a:lstStyle/>
                    <a:p>
                      <a:pPr algn="ctr"/>
                      <a:r>
                        <a:rPr lang="en-IN" dirty="0"/>
                        <a:t>Local variables of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IN" dirty="0"/>
                        <a:t>..</a:t>
                      </a:r>
                    </a:p>
                    <a:p>
                      <a:pPr algn="ctr"/>
                      <a:r>
                        <a:rPr lang="en-IN" dirty="0"/>
                        <a:t>..</a:t>
                      </a:r>
                    </a:p>
                    <a:p>
                      <a:pPr algn="ctr"/>
                      <a:endParaRPr lang="en-IN" dirty="0"/>
                    </a:p>
                    <a:p>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IN" dirty="0"/>
                        <a:t>FP of</a:t>
                      </a:r>
                      <a:r>
                        <a:rPr lang="en-IN" baseline="0" dirty="0"/>
                        <a:t> 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IN" dirty="0"/>
                    </a:p>
                    <a:p>
                      <a:pPr algn="ct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116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TextBox 14"/>
          <p:cNvSpPr txBox="1"/>
          <p:nvPr/>
        </p:nvSpPr>
        <p:spPr>
          <a:xfrm>
            <a:off x="4419600" y="5867400"/>
            <a:ext cx="828000" cy="369332"/>
          </a:xfrm>
          <a:prstGeom prst="rect">
            <a:avLst/>
          </a:prstGeom>
          <a:noFill/>
        </p:spPr>
        <p:txBody>
          <a:bodyPr wrap="square" rtlCol="0">
            <a:spAutoFit/>
          </a:bodyPr>
          <a:lstStyle/>
          <a:p>
            <a:pPr algn="ctr"/>
            <a:r>
              <a:rPr lang="en-IN" dirty="0"/>
              <a:t>Stack</a:t>
            </a:r>
          </a:p>
        </p:txBody>
      </p:sp>
      <p:sp>
        <p:nvSpPr>
          <p:cNvPr id="16" name="TextBox 15"/>
          <p:cNvSpPr txBox="1"/>
          <p:nvPr/>
        </p:nvSpPr>
        <p:spPr>
          <a:xfrm>
            <a:off x="2667000" y="3232666"/>
            <a:ext cx="980400" cy="369332"/>
          </a:xfrm>
          <a:prstGeom prst="rect">
            <a:avLst/>
          </a:prstGeom>
          <a:noFill/>
        </p:spPr>
        <p:txBody>
          <a:bodyPr wrap="square" rtlCol="0">
            <a:spAutoFit/>
          </a:bodyPr>
          <a:lstStyle/>
          <a:p>
            <a:pPr algn="ctr"/>
            <a:r>
              <a:rPr lang="en-IN" dirty="0"/>
              <a:t>Buffer</a:t>
            </a:r>
          </a:p>
        </p:txBody>
      </p:sp>
      <p:sp>
        <p:nvSpPr>
          <p:cNvPr id="21" name="TextBox 20"/>
          <p:cNvSpPr txBox="1"/>
          <p:nvPr/>
        </p:nvSpPr>
        <p:spPr>
          <a:xfrm>
            <a:off x="4005598" y="4306669"/>
            <a:ext cx="1681692" cy="646331"/>
          </a:xfrm>
          <a:prstGeom prst="rect">
            <a:avLst/>
          </a:prstGeom>
          <a:noFill/>
        </p:spPr>
        <p:txBody>
          <a:bodyPr wrap="square" rtlCol="0">
            <a:spAutoFit/>
          </a:bodyPr>
          <a:lstStyle/>
          <a:p>
            <a:pPr algn="ctr"/>
            <a:r>
              <a:rPr lang="en-IN" dirty="0"/>
              <a:t>return address of A</a:t>
            </a:r>
          </a:p>
        </p:txBody>
      </p:sp>
      <p:sp>
        <p:nvSpPr>
          <p:cNvPr id="6" name="TextBox 5"/>
          <p:cNvSpPr txBox="1"/>
          <p:nvPr/>
        </p:nvSpPr>
        <p:spPr>
          <a:xfrm>
            <a:off x="4114800" y="4306669"/>
            <a:ext cx="1447800" cy="646331"/>
          </a:xfrm>
          <a:prstGeom prst="rect">
            <a:avLst/>
          </a:prstGeom>
          <a:noFill/>
        </p:spPr>
        <p:txBody>
          <a:bodyPr wrap="square" rtlCol="0">
            <a:spAutoFit/>
          </a:bodyPr>
          <a:lstStyle/>
          <a:p>
            <a:pPr algn="ctr"/>
            <a:r>
              <a:rPr lang="en-IN" dirty="0"/>
              <a:t>Address of system ( )</a:t>
            </a:r>
          </a:p>
        </p:txBody>
      </p:sp>
      <p:sp>
        <p:nvSpPr>
          <p:cNvPr id="22" name="TextBox 21"/>
          <p:cNvSpPr txBox="1"/>
          <p:nvPr/>
        </p:nvSpPr>
        <p:spPr>
          <a:xfrm>
            <a:off x="3743400" y="4957712"/>
            <a:ext cx="2124000" cy="369332"/>
          </a:xfrm>
          <a:prstGeom prst="rect">
            <a:avLst/>
          </a:prstGeom>
          <a:noFill/>
        </p:spPr>
        <p:txBody>
          <a:bodyPr wrap="square" rtlCol="0">
            <a:spAutoFit/>
          </a:bodyPr>
          <a:lstStyle/>
          <a:p>
            <a:pPr algn="ctr"/>
            <a:r>
              <a:rPr lang="en-IN" dirty="0"/>
              <a:t>Address of exit ()</a:t>
            </a:r>
          </a:p>
        </p:txBody>
      </p:sp>
      <p:sp>
        <p:nvSpPr>
          <p:cNvPr id="23" name="TextBox 22"/>
          <p:cNvSpPr txBox="1"/>
          <p:nvPr/>
        </p:nvSpPr>
        <p:spPr>
          <a:xfrm>
            <a:off x="3581400" y="5373378"/>
            <a:ext cx="2362200" cy="369332"/>
          </a:xfrm>
          <a:prstGeom prst="rect">
            <a:avLst/>
          </a:prstGeom>
          <a:noFill/>
        </p:spPr>
        <p:txBody>
          <a:bodyPr wrap="square" rtlCol="0">
            <a:spAutoFit/>
          </a:bodyPr>
          <a:lstStyle/>
          <a:p>
            <a:pPr algn="ctr"/>
            <a:r>
              <a:rPr lang="en-IN" dirty="0"/>
              <a:t>Pointer to ‘/bin/</a:t>
            </a:r>
            <a:r>
              <a:rPr lang="en-IN" dirty="0" err="1"/>
              <a:t>sh</a:t>
            </a:r>
            <a:r>
              <a:rPr lang="en-IN" dirty="0"/>
              <a:t>’</a:t>
            </a:r>
          </a:p>
        </p:txBody>
      </p:sp>
      <p:sp>
        <p:nvSpPr>
          <p:cNvPr id="24" name="Rectangle 23"/>
          <p:cNvSpPr/>
          <p:nvPr/>
        </p:nvSpPr>
        <p:spPr>
          <a:xfrm>
            <a:off x="1676400" y="4481400"/>
            <a:ext cx="648000" cy="32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SP</a:t>
            </a:r>
          </a:p>
        </p:txBody>
      </p:sp>
      <p:cxnSp>
        <p:nvCxnSpPr>
          <p:cNvPr id="25" name="Straight Arrow Connector 24"/>
          <p:cNvCxnSpPr>
            <a:stCxn id="24" idx="3"/>
          </p:cNvCxnSpPr>
          <p:nvPr/>
        </p:nvCxnSpPr>
        <p:spPr>
          <a:xfrm>
            <a:off x="2324400" y="4643400"/>
            <a:ext cx="1453635" cy="494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78473" y="3048000"/>
            <a:ext cx="972000" cy="369332"/>
          </a:xfrm>
          <a:prstGeom prst="rect">
            <a:avLst/>
          </a:prstGeom>
          <a:noFill/>
          <a:ln>
            <a:solidFill>
              <a:schemeClr val="tx1"/>
            </a:solidFill>
          </a:ln>
        </p:spPr>
        <p:txBody>
          <a:bodyPr wrap="square" rtlCol="0">
            <a:spAutoFit/>
          </a:bodyPr>
          <a:lstStyle/>
          <a:p>
            <a:pPr algn="ctr"/>
            <a:r>
              <a:rPr lang="en-IN" dirty="0"/>
              <a:t>input</a:t>
            </a:r>
          </a:p>
        </p:txBody>
      </p:sp>
      <p:cxnSp>
        <p:nvCxnSpPr>
          <p:cNvPr id="13" name="Straight Arrow Connector 12"/>
          <p:cNvCxnSpPr>
            <a:stCxn id="26" idx="0"/>
          </p:cNvCxnSpPr>
          <p:nvPr/>
        </p:nvCxnSpPr>
        <p:spPr>
          <a:xfrm flipH="1" flipV="1">
            <a:off x="5867401" y="2514600"/>
            <a:ext cx="16970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p:cNvCxnSpPr>
          <p:nvPr/>
        </p:nvCxnSpPr>
        <p:spPr>
          <a:xfrm flipH="1">
            <a:off x="5867400" y="3417332"/>
            <a:ext cx="1697073" cy="4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43400" y="4966641"/>
            <a:ext cx="2124000" cy="369332"/>
          </a:xfrm>
          <a:prstGeom prst="rect">
            <a:avLst/>
          </a:prstGeom>
          <a:noFill/>
        </p:spPr>
        <p:txBody>
          <a:bodyPr wrap="square" rtlCol="0">
            <a:spAutoFit/>
          </a:bodyPr>
          <a:lstStyle/>
          <a:p>
            <a:r>
              <a:rPr lang="en-IN" dirty="0"/>
              <a:t>Parameters of B</a:t>
            </a:r>
          </a:p>
        </p:txBody>
      </p:sp>
      <p:sp>
        <p:nvSpPr>
          <p:cNvPr id="33" name="TextBox 32"/>
          <p:cNvSpPr txBox="1"/>
          <p:nvPr/>
        </p:nvSpPr>
        <p:spPr>
          <a:xfrm>
            <a:off x="3743400" y="5345668"/>
            <a:ext cx="2124000" cy="369332"/>
          </a:xfrm>
          <a:prstGeom prst="rect">
            <a:avLst/>
          </a:prstGeom>
          <a:noFill/>
        </p:spPr>
        <p:txBody>
          <a:bodyPr wrap="square" rtlCol="0">
            <a:spAutoFit/>
          </a:bodyPr>
          <a:lstStyle/>
          <a:p>
            <a:r>
              <a:rPr lang="en-IN" dirty="0"/>
              <a:t>Parameters of B</a:t>
            </a:r>
          </a:p>
        </p:txBody>
      </p:sp>
      <p:sp>
        <p:nvSpPr>
          <p:cNvPr id="4" name="Date Placeholder 3"/>
          <p:cNvSpPr>
            <a:spLocks noGrp="1"/>
          </p:cNvSpPr>
          <p:nvPr>
            <p:ph type="dt" sz="half" idx="10"/>
          </p:nvPr>
        </p:nvSpPr>
        <p:spPr/>
        <p:txBody>
          <a:bodyPr/>
          <a:lstStyle/>
          <a:p>
            <a:fld id="{5C8B3251-1374-4188-91B9-052ED59836FB}" type="datetime1">
              <a:rPr lang="en-IN" smtClean="0"/>
              <a:t>06-05-2021</a:t>
            </a:fld>
            <a:endParaRPr lang="en-US"/>
          </a:p>
        </p:txBody>
      </p:sp>
      <p:sp>
        <p:nvSpPr>
          <p:cNvPr id="7" name="Footer Placeholder 6"/>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97517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P spid="22" grpId="0"/>
      <p:bldP spid="23"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855" y="609600"/>
            <a:ext cx="7560000" cy="1080000"/>
          </a:xfrm>
        </p:spPr>
        <p:txBody>
          <a:bodyPr>
            <a:normAutofit/>
          </a:bodyPr>
          <a:lstStyle/>
          <a:p>
            <a:r>
              <a:rPr lang="en-IN" dirty="0"/>
              <a:t>Contents </a:t>
            </a:r>
          </a:p>
        </p:txBody>
      </p:sp>
      <p:sp>
        <p:nvSpPr>
          <p:cNvPr id="3" name="Content Placeholder 2"/>
          <p:cNvSpPr>
            <a:spLocks noGrp="1"/>
          </p:cNvSpPr>
          <p:nvPr>
            <p:ph idx="1"/>
          </p:nvPr>
        </p:nvSpPr>
        <p:spPr>
          <a:xfrm>
            <a:off x="776288" y="1600200"/>
            <a:ext cx="7560000" cy="4680000"/>
          </a:xfrm>
        </p:spPr>
        <p:txBody>
          <a:bodyPr/>
          <a:lstStyle/>
          <a:p>
            <a:r>
              <a:rPr lang="en-IN" dirty="0"/>
              <a:t>Buffer overflow vulnerability</a:t>
            </a:r>
          </a:p>
          <a:p>
            <a:pPr lvl="1">
              <a:buFont typeface="Courier New" panose="02070309020205020404" pitchFamily="49" charset="0"/>
              <a:buChar char="o"/>
            </a:pPr>
            <a:r>
              <a:rPr lang="en-IN" dirty="0"/>
              <a:t>Stack</a:t>
            </a:r>
          </a:p>
          <a:p>
            <a:pPr lvl="1">
              <a:buFont typeface="Courier New" panose="02070309020205020404" pitchFamily="49" charset="0"/>
              <a:buChar char="o"/>
            </a:pPr>
            <a:r>
              <a:rPr lang="en-IN" dirty="0"/>
              <a:t>Heap</a:t>
            </a:r>
          </a:p>
          <a:p>
            <a:r>
              <a:rPr lang="en-IN" dirty="0"/>
              <a:t>Cross site scripting</a:t>
            </a:r>
          </a:p>
          <a:p>
            <a:r>
              <a:rPr lang="en-IN" dirty="0"/>
              <a:t>SQL injection</a:t>
            </a:r>
          </a:p>
          <a:p>
            <a:r>
              <a:rPr lang="en-IN" dirty="0"/>
              <a:t>Phishing </a:t>
            </a:r>
          </a:p>
          <a:p>
            <a:endParaRPr lang="en-IN" dirty="0"/>
          </a:p>
          <a:p>
            <a:endParaRPr lang="en-IN" dirty="0"/>
          </a:p>
          <a:p>
            <a:endParaRPr lang="en-IN" dirty="0"/>
          </a:p>
        </p:txBody>
      </p:sp>
      <p:sp>
        <p:nvSpPr>
          <p:cNvPr id="5" name="Date Placeholder 4"/>
          <p:cNvSpPr>
            <a:spLocks noGrp="1"/>
          </p:cNvSpPr>
          <p:nvPr>
            <p:ph type="dt" sz="half" idx="10"/>
          </p:nvPr>
        </p:nvSpPr>
        <p:spPr/>
        <p:txBody>
          <a:bodyPr/>
          <a:lstStyle/>
          <a:p>
            <a:fld id="{9DBF5DD9-FB9C-4ED4-877C-049EE1C96796}"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281703947"/>
      </p:ext>
    </p:extLst>
  </p:cSld>
  <p:clrMapOvr>
    <a:masterClrMapping/>
  </p:clrMapOvr>
  <mc:AlternateContent xmlns:mc="http://schemas.openxmlformats.org/markup-compatibility/2006" xmlns:p14="http://schemas.microsoft.com/office/powerpoint/2010/main">
    <mc:Choice Requires="p14">
      <p:transition spd="slow" p14:dur="2000" advTm="20794"/>
    </mc:Choice>
    <mc:Fallback xmlns="">
      <p:transition spd="slow" advTm="207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normAutofit/>
          </a:bodyPr>
          <a:lstStyle/>
          <a:p>
            <a:r>
              <a:rPr lang="en-IN" dirty="0"/>
              <a:t>Defence against BOF</a:t>
            </a:r>
          </a:p>
        </p:txBody>
      </p:sp>
      <p:sp>
        <p:nvSpPr>
          <p:cNvPr id="3" name="Content Placeholder 2"/>
          <p:cNvSpPr>
            <a:spLocks noGrp="1"/>
          </p:cNvSpPr>
          <p:nvPr>
            <p:ph idx="1"/>
          </p:nvPr>
        </p:nvSpPr>
        <p:spPr>
          <a:xfrm>
            <a:off x="776288" y="1552576"/>
            <a:ext cx="7560000" cy="4680000"/>
          </a:xfrm>
        </p:spPr>
        <p:txBody>
          <a:bodyPr/>
          <a:lstStyle/>
          <a:p>
            <a:r>
              <a:rPr lang="en-IN" dirty="0"/>
              <a:t>Preventive measures can be taken at various levels:</a:t>
            </a:r>
          </a:p>
          <a:p>
            <a:pPr lvl="1">
              <a:buFont typeface="Courier New" panose="02070309020205020404" pitchFamily="49" charset="0"/>
              <a:buChar char="o"/>
            </a:pPr>
            <a:r>
              <a:rPr lang="en-IN" dirty="0"/>
              <a:t>Programming</a:t>
            </a:r>
          </a:p>
          <a:p>
            <a:pPr lvl="1">
              <a:buFont typeface="Courier New" panose="02070309020205020404" pitchFamily="49" charset="0"/>
              <a:buChar char="o"/>
            </a:pPr>
            <a:r>
              <a:rPr lang="en-IN" dirty="0"/>
              <a:t>Operating System</a:t>
            </a:r>
          </a:p>
          <a:p>
            <a:pPr lvl="1">
              <a:buFont typeface="Courier New" panose="02070309020205020404" pitchFamily="49" charset="0"/>
              <a:buChar char="o"/>
            </a:pPr>
            <a:r>
              <a:rPr lang="en-IN" dirty="0"/>
              <a:t>Compiler</a:t>
            </a:r>
          </a:p>
          <a:p>
            <a:pPr lvl="1">
              <a:buFont typeface="Courier New" panose="02070309020205020404" pitchFamily="49" charset="0"/>
              <a:buChar char="o"/>
            </a:pPr>
            <a:r>
              <a:rPr lang="en-IN" dirty="0"/>
              <a:t>Hardware</a:t>
            </a:r>
          </a:p>
          <a:p>
            <a:pPr lvl="1">
              <a:buFont typeface="Courier New" panose="02070309020205020404" pitchFamily="49" charset="0"/>
              <a:buChar char="o"/>
            </a:pPr>
            <a:endParaRPr lang="en-IN" dirty="0"/>
          </a:p>
          <a:p>
            <a:endParaRPr lang="en-IN" dirty="0"/>
          </a:p>
        </p:txBody>
      </p:sp>
      <p:sp>
        <p:nvSpPr>
          <p:cNvPr id="4" name="Date Placeholder 3"/>
          <p:cNvSpPr>
            <a:spLocks noGrp="1"/>
          </p:cNvSpPr>
          <p:nvPr>
            <p:ph type="dt" sz="half" idx="10"/>
          </p:nvPr>
        </p:nvSpPr>
        <p:spPr/>
        <p:txBody>
          <a:bodyPr/>
          <a:lstStyle/>
          <a:p>
            <a:fld id="{F544AF08-40F3-403B-8BC6-3159104F8029}"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01653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09600"/>
            <a:ext cx="7560000" cy="1080000"/>
          </a:xfrm>
        </p:spPr>
        <p:txBody>
          <a:bodyPr>
            <a:normAutofit/>
          </a:bodyPr>
          <a:lstStyle/>
          <a:p>
            <a:r>
              <a:rPr lang="en-IN" dirty="0"/>
              <a:t>Preventive measures</a:t>
            </a:r>
          </a:p>
        </p:txBody>
      </p:sp>
      <p:sp>
        <p:nvSpPr>
          <p:cNvPr id="3" name="Content Placeholder 2"/>
          <p:cNvSpPr>
            <a:spLocks noGrp="1"/>
          </p:cNvSpPr>
          <p:nvPr>
            <p:ph idx="1"/>
          </p:nvPr>
        </p:nvSpPr>
        <p:spPr>
          <a:xfrm>
            <a:off x="776288" y="1552576"/>
            <a:ext cx="7560000" cy="4680000"/>
          </a:xfrm>
        </p:spPr>
        <p:txBody>
          <a:bodyPr>
            <a:normAutofit fontScale="92500" lnSpcReduction="20000"/>
          </a:bodyPr>
          <a:lstStyle/>
          <a:p>
            <a:r>
              <a:rPr lang="en-IN" dirty="0"/>
              <a:t>Use a different language other than C and C++; may be java or C#</a:t>
            </a:r>
          </a:p>
          <a:p>
            <a:r>
              <a:rPr lang="en-IN" dirty="0"/>
              <a:t>Avoid risky functions like </a:t>
            </a:r>
            <a:r>
              <a:rPr lang="en-IN" dirty="0" err="1"/>
              <a:t>strcpy</a:t>
            </a:r>
            <a:r>
              <a:rPr lang="en-IN" dirty="0"/>
              <a:t>() and </a:t>
            </a:r>
            <a:r>
              <a:rPr lang="en-IN" dirty="0" err="1"/>
              <a:t>sprintf</a:t>
            </a:r>
            <a:r>
              <a:rPr lang="en-IN" dirty="0"/>
              <a:t>(); instead use their safe counterparts </a:t>
            </a:r>
            <a:r>
              <a:rPr lang="en-IN" dirty="0" err="1"/>
              <a:t>strncpy</a:t>
            </a:r>
            <a:r>
              <a:rPr lang="en-IN" dirty="0"/>
              <a:t>() and </a:t>
            </a:r>
            <a:r>
              <a:rPr lang="en-IN" dirty="0" err="1"/>
              <a:t>snprintf</a:t>
            </a:r>
            <a:r>
              <a:rPr lang="en-IN" dirty="0"/>
              <a:t>()</a:t>
            </a:r>
          </a:p>
          <a:p>
            <a:r>
              <a:rPr lang="en-IN" dirty="0"/>
              <a:t>Get the code audited periodically</a:t>
            </a:r>
          </a:p>
          <a:p>
            <a:r>
              <a:rPr lang="en-IN" dirty="0"/>
              <a:t>Use operating systems that do not permit execution in the stack</a:t>
            </a:r>
          </a:p>
          <a:p>
            <a:r>
              <a:rPr lang="en-IN" dirty="0"/>
              <a:t>Randomize memory layout</a:t>
            </a:r>
          </a:p>
          <a:p>
            <a:r>
              <a:rPr lang="en-IN" dirty="0"/>
              <a:t>Choose compilers that use canary</a:t>
            </a:r>
          </a:p>
          <a:p>
            <a:r>
              <a:rPr lang="en-IN" dirty="0"/>
              <a:t>Use safe C compilers or safe libraries that check memory accesses at runtime</a:t>
            </a:r>
          </a:p>
          <a:p>
            <a:r>
              <a:rPr lang="en-IN" dirty="0"/>
              <a:t>Use registers to store return address instead of RAM</a:t>
            </a:r>
          </a:p>
        </p:txBody>
      </p:sp>
      <p:sp>
        <p:nvSpPr>
          <p:cNvPr id="4" name="Date Placeholder 3"/>
          <p:cNvSpPr>
            <a:spLocks noGrp="1"/>
          </p:cNvSpPr>
          <p:nvPr>
            <p:ph type="dt" sz="half" idx="10"/>
          </p:nvPr>
        </p:nvSpPr>
        <p:spPr/>
        <p:txBody>
          <a:bodyPr/>
          <a:lstStyle/>
          <a:p>
            <a:fld id="{B667FDE0-0762-48AA-9619-AFFB721899C6}"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882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Heap overflow</a:t>
            </a:r>
          </a:p>
        </p:txBody>
      </p:sp>
      <p:sp>
        <p:nvSpPr>
          <p:cNvPr id="3" name="Content Placeholder 2"/>
          <p:cNvSpPr>
            <a:spLocks noGrp="1"/>
          </p:cNvSpPr>
          <p:nvPr>
            <p:ph idx="1"/>
          </p:nvPr>
        </p:nvSpPr>
        <p:spPr>
          <a:xfrm>
            <a:off x="776288" y="1543048"/>
            <a:ext cx="7560000" cy="4680000"/>
          </a:xfrm>
        </p:spPr>
        <p:txBody>
          <a:bodyPr>
            <a:normAutofit fontScale="92500" lnSpcReduction="10000"/>
          </a:bodyPr>
          <a:lstStyle/>
          <a:p>
            <a:r>
              <a:rPr lang="en-IN" dirty="0"/>
              <a:t>Programs that involve dynamic memory allocation, uses a heap data structure for the storage and organisation of data</a:t>
            </a:r>
          </a:p>
          <a:p>
            <a:r>
              <a:rPr lang="en-US" dirty="0"/>
              <a:t>C language provides functions like </a:t>
            </a:r>
            <a:r>
              <a:rPr lang="en-US" i="1" dirty="0" err="1"/>
              <a:t>malloc</a:t>
            </a:r>
            <a:r>
              <a:rPr lang="en-US" i="1" dirty="0"/>
              <a:t>/</a:t>
            </a:r>
            <a:r>
              <a:rPr lang="en-US" i="1" dirty="0" err="1"/>
              <a:t>calloc</a:t>
            </a:r>
            <a:r>
              <a:rPr lang="en-US" dirty="0"/>
              <a:t> for the dynamic allocation of data</a:t>
            </a:r>
          </a:p>
          <a:p>
            <a:r>
              <a:rPr lang="en-US" dirty="0"/>
              <a:t>When the allocated memory is no more required, these programs free up the space using the function </a:t>
            </a:r>
            <a:r>
              <a:rPr lang="en-US" i="1" dirty="0"/>
              <a:t>free</a:t>
            </a:r>
          </a:p>
          <a:p>
            <a:r>
              <a:rPr lang="en-US" dirty="0"/>
              <a:t>Though initially the data might be stored in contiguous locations, as blocks gets free, they get scattered </a:t>
            </a:r>
          </a:p>
          <a:p>
            <a:r>
              <a:rPr lang="en-US" dirty="0"/>
              <a:t>All the free blocks are maintained as a chain using doubly linked list which are arranged in the increasing order of their size</a:t>
            </a:r>
          </a:p>
        </p:txBody>
      </p:sp>
      <p:sp>
        <p:nvSpPr>
          <p:cNvPr id="4" name="Date Placeholder 3"/>
          <p:cNvSpPr>
            <a:spLocks noGrp="1"/>
          </p:cNvSpPr>
          <p:nvPr>
            <p:ph type="dt" sz="half" idx="10"/>
          </p:nvPr>
        </p:nvSpPr>
        <p:spPr/>
        <p:txBody>
          <a:bodyPr/>
          <a:lstStyle/>
          <a:p>
            <a:fld id="{401E2888-B231-416C-B21A-47B59C5FD786}"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52006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normAutofit/>
          </a:bodyPr>
          <a:lstStyle/>
          <a:p>
            <a:r>
              <a:rPr lang="en-IN" dirty="0"/>
              <a:t>Heap overflow </a:t>
            </a:r>
          </a:p>
        </p:txBody>
      </p:sp>
      <p:sp>
        <p:nvSpPr>
          <p:cNvPr id="3" name="Content Placeholder 2"/>
          <p:cNvSpPr>
            <a:spLocks noGrp="1"/>
          </p:cNvSpPr>
          <p:nvPr>
            <p:ph idx="1"/>
          </p:nvPr>
        </p:nvSpPr>
        <p:spPr>
          <a:xfrm>
            <a:off x="776288" y="1543048"/>
            <a:ext cx="7560000" cy="4680000"/>
          </a:xfrm>
        </p:spPr>
        <p:txBody>
          <a:bodyPr>
            <a:normAutofit fontScale="92500"/>
          </a:bodyPr>
          <a:lstStyle/>
          <a:p>
            <a:r>
              <a:rPr lang="en-US" dirty="0"/>
              <a:t>When two contiguous blocks are found to be free, they are merged to become a larger block, which then moves into appropriate position in the chain so as </a:t>
            </a:r>
            <a:r>
              <a:rPr lang="en-US" dirty="0" err="1"/>
              <a:t>as</a:t>
            </a:r>
            <a:r>
              <a:rPr lang="en-US" dirty="0"/>
              <a:t> to keep the size order</a:t>
            </a:r>
          </a:p>
          <a:p>
            <a:r>
              <a:rPr lang="en-US" dirty="0"/>
              <a:t>The heap manager keeps track of allocated blocks as well as free blocks</a:t>
            </a:r>
          </a:p>
          <a:p>
            <a:r>
              <a:rPr lang="en-US" dirty="0"/>
              <a:t>Each block will contain some management information</a:t>
            </a:r>
          </a:p>
          <a:p>
            <a:pPr lvl="1">
              <a:buFont typeface="Courier New" panose="02070309020205020404" pitchFamily="49" charset="0"/>
              <a:buChar char="o"/>
            </a:pPr>
            <a:r>
              <a:rPr lang="en-US" dirty="0"/>
              <a:t>Size of previous block (P)</a:t>
            </a:r>
          </a:p>
          <a:p>
            <a:pPr lvl="1">
              <a:buFont typeface="Courier New" panose="02070309020205020404" pitchFamily="49" charset="0"/>
              <a:buChar char="o"/>
            </a:pPr>
            <a:r>
              <a:rPr lang="en-US" dirty="0"/>
              <a:t>Size of current block (S)</a:t>
            </a:r>
          </a:p>
          <a:p>
            <a:pPr lvl="1">
              <a:buFont typeface="Courier New" panose="02070309020205020404" pitchFamily="49" charset="0"/>
              <a:buChar char="o"/>
            </a:pPr>
            <a:r>
              <a:rPr lang="en-US" dirty="0"/>
              <a:t>Forward pointer (F) (address of the successor block)</a:t>
            </a:r>
          </a:p>
          <a:p>
            <a:pPr lvl="1">
              <a:buFont typeface="Courier New" panose="02070309020205020404" pitchFamily="49" charset="0"/>
              <a:buChar char="o"/>
            </a:pPr>
            <a:r>
              <a:rPr lang="en-US" dirty="0"/>
              <a:t>Backward pointer (B) (address of the previous block)</a:t>
            </a:r>
          </a:p>
        </p:txBody>
      </p:sp>
      <p:sp>
        <p:nvSpPr>
          <p:cNvPr id="4" name="Date Placeholder 3"/>
          <p:cNvSpPr>
            <a:spLocks noGrp="1"/>
          </p:cNvSpPr>
          <p:nvPr>
            <p:ph type="dt" sz="half" idx="10"/>
          </p:nvPr>
        </p:nvSpPr>
        <p:spPr/>
        <p:txBody>
          <a:bodyPr/>
          <a:lstStyle/>
          <a:p>
            <a:fld id="{34AEC2E0-089C-4204-B917-5A4381E51ACC}"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40976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normAutofit/>
          </a:bodyPr>
          <a:lstStyle/>
          <a:p>
            <a:r>
              <a:rPr lang="en-IN" dirty="0"/>
              <a:t>Heap overflow </a:t>
            </a:r>
          </a:p>
        </p:txBody>
      </p:sp>
      <p:sp>
        <p:nvSpPr>
          <p:cNvPr id="3" name="Content Placeholder 2"/>
          <p:cNvSpPr>
            <a:spLocks noGrp="1"/>
          </p:cNvSpPr>
          <p:nvPr>
            <p:ph idx="1"/>
          </p:nvPr>
        </p:nvSpPr>
        <p:spPr>
          <a:xfrm>
            <a:off x="776288" y="1543048"/>
            <a:ext cx="7560000" cy="4680000"/>
          </a:xfrm>
        </p:spPr>
        <p:txBody>
          <a:bodyPr>
            <a:normAutofit/>
          </a:bodyPr>
          <a:lstStyle/>
          <a:p>
            <a:r>
              <a:rPr lang="en-US" dirty="0"/>
              <a:t>A user program that has been allocated with some block of memory in order to store the program data, can write into adjacent blocks by exploiting buffer overflow vulnerability</a:t>
            </a:r>
          </a:p>
          <a:p>
            <a:r>
              <a:rPr lang="en-US" dirty="0"/>
              <a:t>In the case of a heap, an attacker can easily deduce the address of the location where the malicious code is to be loaded</a:t>
            </a:r>
          </a:p>
          <a:p>
            <a:r>
              <a:rPr lang="en-US" dirty="0"/>
              <a:t>Suppose he needs to write the code y at location x. Then he just needs to overwrite the forward pointer (F) of a block with x-12 and its backward pointer with y</a:t>
            </a:r>
            <a:endParaRPr lang="en-IN" dirty="0"/>
          </a:p>
        </p:txBody>
      </p:sp>
      <p:sp>
        <p:nvSpPr>
          <p:cNvPr id="4" name="Date Placeholder 3"/>
          <p:cNvSpPr>
            <a:spLocks noGrp="1"/>
          </p:cNvSpPr>
          <p:nvPr>
            <p:ph type="dt" sz="half" idx="10"/>
          </p:nvPr>
        </p:nvSpPr>
        <p:spPr/>
        <p:txBody>
          <a:bodyPr/>
          <a:lstStyle/>
          <a:p>
            <a:fld id="{075FCC84-47C3-4F94-9114-75C8BFDB1FDD}"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67589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Heap overflow</a:t>
            </a:r>
          </a:p>
        </p:txBody>
      </p:sp>
      <p:sp>
        <p:nvSpPr>
          <p:cNvPr id="8" name="Content Placeholder 7"/>
          <p:cNvSpPr>
            <a:spLocks noGrp="1"/>
          </p:cNvSpPr>
          <p:nvPr>
            <p:ph idx="1"/>
          </p:nvPr>
        </p:nvSpPr>
        <p:spPr>
          <a:xfrm>
            <a:off x="776288" y="1552576"/>
            <a:ext cx="7560000" cy="4680000"/>
          </a:xfrm>
        </p:spPr>
        <p:txBody>
          <a:bodyPr>
            <a:normAutofit fontScale="92500"/>
          </a:bodyPr>
          <a:lstStyle/>
          <a:p>
            <a:r>
              <a:rPr lang="en-US" dirty="0"/>
              <a:t>Consider a small part of the free block chain where block no. 42 points to 2 and 2 points to 776</a:t>
            </a:r>
          </a:p>
          <a:p>
            <a:r>
              <a:rPr lang="en-US" dirty="0">
                <a:sym typeface="Wingdings" panose="05000000000000000000" pitchFamily="2" charset="2"/>
              </a:rPr>
              <a:t>42 2 776</a:t>
            </a:r>
          </a:p>
          <a:p>
            <a:r>
              <a:rPr lang="en-US" dirty="0">
                <a:sym typeface="Wingdings" panose="05000000000000000000" pitchFamily="2" charset="2"/>
              </a:rPr>
              <a:t>Suppose if the attacker has his program in block no.1; then he can easily write to block 2 by making a heap overflow</a:t>
            </a:r>
          </a:p>
          <a:p>
            <a:r>
              <a:rPr lang="en-US" dirty="0">
                <a:sym typeface="Wingdings" panose="05000000000000000000" pitchFamily="2" charset="2"/>
              </a:rPr>
              <a:t>As he knows the size of his block, he can deduce the location where, F and B of block 2 must be residing</a:t>
            </a:r>
          </a:p>
          <a:p>
            <a:r>
              <a:rPr lang="en-US" dirty="0">
                <a:sym typeface="Wingdings" panose="05000000000000000000" pitchFamily="2" charset="2"/>
              </a:rPr>
              <a:t>Hence he can easily overwrite F and B of block 2</a:t>
            </a:r>
          </a:p>
          <a:p>
            <a:r>
              <a:rPr lang="en-US" dirty="0">
                <a:sym typeface="Wingdings" panose="05000000000000000000" pitchFamily="2" charset="2"/>
              </a:rPr>
              <a:t>Suppose he overwrites F and B of block 2 by x-12 and y respectively </a:t>
            </a:r>
          </a:p>
        </p:txBody>
      </p:sp>
      <p:sp>
        <p:nvSpPr>
          <p:cNvPr id="3" name="Date Placeholder 2"/>
          <p:cNvSpPr>
            <a:spLocks noGrp="1"/>
          </p:cNvSpPr>
          <p:nvPr>
            <p:ph type="dt" sz="half" idx="10"/>
          </p:nvPr>
        </p:nvSpPr>
        <p:spPr/>
        <p:txBody>
          <a:bodyPr/>
          <a:lstStyle/>
          <a:p>
            <a:fld id="{1B678A6A-464D-4E45-A6EA-736394D1B849}" type="datetime1">
              <a:rPr lang="en-IN" smtClean="0"/>
              <a:t>06-05-2021</a:t>
            </a:fld>
            <a:endParaRPr lang="en-US"/>
          </a:p>
        </p:txBody>
      </p:sp>
      <p:sp>
        <p:nvSpPr>
          <p:cNvPr id="4" name="Footer Placeholder 3"/>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61586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Heap overflow</a:t>
            </a:r>
          </a:p>
        </p:txBody>
      </p:sp>
      <p:sp>
        <p:nvSpPr>
          <p:cNvPr id="8" name="Content Placeholder 7"/>
          <p:cNvSpPr>
            <a:spLocks noGrp="1"/>
          </p:cNvSpPr>
          <p:nvPr>
            <p:ph idx="1"/>
          </p:nvPr>
        </p:nvSpPr>
        <p:spPr>
          <a:xfrm>
            <a:off x="774376" y="1552576"/>
            <a:ext cx="7560000" cy="4680000"/>
          </a:xfrm>
        </p:spPr>
        <p:txBody>
          <a:bodyPr>
            <a:normAutofit fontScale="92500"/>
          </a:bodyPr>
          <a:lstStyle/>
          <a:p>
            <a:r>
              <a:rPr lang="en-US" dirty="0">
                <a:sym typeface="Wingdings" panose="05000000000000000000" pitchFamily="2" charset="2"/>
              </a:rPr>
              <a:t>So, when block 1 becomes free, it gets merged with block 2 to form a larger free block</a:t>
            </a:r>
            <a:endParaRPr lang="en-IN" dirty="0"/>
          </a:p>
          <a:p>
            <a:r>
              <a:rPr lang="en-IN" dirty="0"/>
              <a:t>Since free blocks are arranged according to their size, the new free block is moved to some other position which makes block 42 and 776 neighbours</a:t>
            </a:r>
          </a:p>
          <a:p>
            <a:r>
              <a:rPr lang="en-IN" dirty="0"/>
              <a:t>Now, block 42 must point to block 776</a:t>
            </a:r>
          </a:p>
          <a:p>
            <a:r>
              <a:rPr lang="en-IN" dirty="0"/>
              <a:t>For this, F of block 2 must be copied to F of block 42 &amp; B of block 2 copied to B of block 776</a:t>
            </a:r>
          </a:p>
          <a:p>
            <a:r>
              <a:rPr lang="en-IN" dirty="0"/>
              <a:t>Since the values have been corrupted, wrong value gets copied</a:t>
            </a:r>
          </a:p>
          <a:p>
            <a:r>
              <a:rPr lang="en-IN" dirty="0"/>
              <a:t>It will lead to writing code y at location x</a:t>
            </a:r>
          </a:p>
        </p:txBody>
      </p:sp>
      <p:sp>
        <p:nvSpPr>
          <p:cNvPr id="3" name="Date Placeholder 2"/>
          <p:cNvSpPr>
            <a:spLocks noGrp="1"/>
          </p:cNvSpPr>
          <p:nvPr>
            <p:ph type="dt" sz="half" idx="10"/>
          </p:nvPr>
        </p:nvSpPr>
        <p:spPr/>
        <p:txBody>
          <a:bodyPr/>
          <a:lstStyle/>
          <a:p>
            <a:fld id="{81D9C4FB-BF50-4893-83CA-EC5B4B7682B3}" type="datetime1">
              <a:rPr lang="en-IN" smtClean="0"/>
              <a:t>06-05-2021</a:t>
            </a:fld>
            <a:endParaRPr lang="en-US"/>
          </a:p>
        </p:txBody>
      </p:sp>
      <p:sp>
        <p:nvSpPr>
          <p:cNvPr id="4" name="Footer Placeholder 3"/>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3376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How heap works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70327311"/>
              </p:ext>
            </p:extLst>
          </p:nvPr>
        </p:nvGraphicFramePr>
        <p:xfrm>
          <a:off x="381000" y="2286000"/>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4" name="TextBox 3"/>
          <p:cNvSpPr txBox="1"/>
          <p:nvPr/>
        </p:nvSpPr>
        <p:spPr>
          <a:xfrm>
            <a:off x="762000" y="1901092"/>
            <a:ext cx="1066800" cy="381000"/>
          </a:xfrm>
          <a:prstGeom prst="rect">
            <a:avLst/>
          </a:prstGeom>
          <a:noFill/>
        </p:spPr>
        <p:txBody>
          <a:bodyPr wrap="square" rtlCol="0">
            <a:spAutoFit/>
          </a:bodyPr>
          <a:lstStyle/>
          <a:p>
            <a:r>
              <a:rPr lang="en-IN" dirty="0"/>
              <a:t>Block 1</a:t>
            </a:r>
          </a:p>
        </p:txBody>
      </p:sp>
      <p:graphicFrame>
        <p:nvGraphicFramePr>
          <p:cNvPr id="6" name="Content Placeholder 2"/>
          <p:cNvGraphicFramePr>
            <a:graphicFrameLocks/>
          </p:cNvGraphicFramePr>
          <p:nvPr>
            <p:extLst>
              <p:ext uri="{D42A27DB-BD31-4B8C-83A1-F6EECF244321}">
                <p14:modId xmlns:p14="http://schemas.microsoft.com/office/powerpoint/2010/main" val="196701091"/>
              </p:ext>
            </p:extLst>
          </p:nvPr>
        </p:nvGraphicFramePr>
        <p:xfrm>
          <a:off x="381000" y="3646267"/>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r>
                        <a:rPr lang="en-IN" dirty="0">
                          <a:solidFill>
                            <a:srgbClr val="00B050"/>
                          </a:solidFill>
                        </a:rPr>
                        <a:t>P</a:t>
                      </a:r>
                    </a:p>
                  </a:txBody>
                  <a:tcPr/>
                </a:tc>
                <a:tc>
                  <a:txBody>
                    <a:bodyPr/>
                    <a:lstStyle/>
                    <a:p>
                      <a:r>
                        <a:rPr lang="en-IN" dirty="0">
                          <a:solidFill>
                            <a:srgbClr val="00B050"/>
                          </a:solidFill>
                        </a:rPr>
                        <a:t>S</a:t>
                      </a:r>
                    </a:p>
                  </a:txBody>
                  <a:tcPr/>
                </a:tc>
                <a:tc>
                  <a:txBody>
                    <a:bodyPr/>
                    <a:lstStyle/>
                    <a:p>
                      <a:endParaRPr lang="en-IN" dirty="0">
                        <a:solidFill>
                          <a:srgbClr val="00B050"/>
                        </a:solidFill>
                      </a:endParaRPr>
                    </a:p>
                  </a:txBody>
                  <a:tcPr/>
                </a:tc>
                <a:tc>
                  <a:txBody>
                    <a:bodyPr/>
                    <a:lstStyle/>
                    <a:p>
                      <a:r>
                        <a:rPr lang="en-IN" dirty="0">
                          <a:solidFill>
                            <a:srgbClr val="00B050"/>
                          </a:solidFill>
                        </a:rPr>
                        <a:t>B</a:t>
                      </a:r>
                    </a:p>
                  </a:txBody>
                  <a:tcPr/>
                </a:tc>
                <a:extLst>
                  <a:ext uri="{0D108BD9-81ED-4DB2-BD59-A6C34878D82A}">
                    <a16:rowId xmlns:a16="http://schemas.microsoft.com/office/drawing/2014/main" val="10000"/>
                  </a:ext>
                </a:extLst>
              </a:tr>
            </a:tbl>
          </a:graphicData>
        </a:graphic>
      </p:graphicFrame>
      <p:sp>
        <p:nvSpPr>
          <p:cNvPr id="7" name="TextBox 6"/>
          <p:cNvSpPr txBox="1"/>
          <p:nvPr/>
        </p:nvSpPr>
        <p:spPr>
          <a:xfrm>
            <a:off x="762000" y="4245707"/>
            <a:ext cx="1295400" cy="369332"/>
          </a:xfrm>
          <a:prstGeom prst="rect">
            <a:avLst/>
          </a:prstGeom>
          <a:noFill/>
        </p:spPr>
        <p:txBody>
          <a:bodyPr wrap="square" rtlCol="0">
            <a:spAutoFit/>
          </a:bodyPr>
          <a:lstStyle/>
          <a:p>
            <a:r>
              <a:rPr lang="en-IN" dirty="0"/>
              <a:t>Block 42</a:t>
            </a:r>
          </a:p>
        </p:txBody>
      </p:sp>
      <p:graphicFrame>
        <p:nvGraphicFramePr>
          <p:cNvPr id="9" name="Content Placeholder 2"/>
          <p:cNvGraphicFramePr>
            <a:graphicFrameLocks/>
          </p:cNvGraphicFramePr>
          <p:nvPr>
            <p:extLst>
              <p:ext uri="{D42A27DB-BD31-4B8C-83A1-F6EECF244321}">
                <p14:modId xmlns:p14="http://schemas.microsoft.com/office/powerpoint/2010/main" val="3005341822"/>
              </p:ext>
            </p:extLst>
          </p:nvPr>
        </p:nvGraphicFramePr>
        <p:xfrm>
          <a:off x="2452468" y="2288735"/>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r>
                        <a:rPr lang="en-IN" dirty="0">
                          <a:solidFill>
                            <a:srgbClr val="0070C0"/>
                          </a:solidFill>
                        </a:rPr>
                        <a:t>P</a:t>
                      </a:r>
                    </a:p>
                  </a:txBody>
                  <a:tcPr/>
                </a:tc>
                <a:tc>
                  <a:txBody>
                    <a:bodyPr/>
                    <a:lstStyle/>
                    <a:p>
                      <a:r>
                        <a:rPr lang="en-IN" dirty="0">
                          <a:solidFill>
                            <a:srgbClr val="0070C0"/>
                          </a:solidFill>
                        </a:rPr>
                        <a:t>S</a:t>
                      </a:r>
                    </a:p>
                  </a:txBody>
                  <a:tcPr/>
                </a:tc>
                <a:tc>
                  <a:txBody>
                    <a:bodyPr/>
                    <a:lstStyle/>
                    <a:p>
                      <a:endParaRPr lang="en-IN" dirty="0">
                        <a:solidFill>
                          <a:srgbClr val="0070C0"/>
                        </a:solidFill>
                      </a:endParaRPr>
                    </a:p>
                  </a:txBody>
                  <a:tcPr/>
                </a:tc>
                <a:tc>
                  <a:txBody>
                    <a:bodyPr/>
                    <a:lstStyle/>
                    <a:p>
                      <a:endParaRPr lang="en-IN" dirty="0">
                        <a:solidFill>
                          <a:srgbClr val="0070C0"/>
                        </a:solidFill>
                      </a:endParaRPr>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2895600" y="1902265"/>
            <a:ext cx="1066800" cy="381000"/>
          </a:xfrm>
          <a:prstGeom prst="rect">
            <a:avLst/>
          </a:prstGeom>
          <a:noFill/>
        </p:spPr>
        <p:txBody>
          <a:bodyPr wrap="square" rtlCol="0">
            <a:spAutoFit/>
          </a:bodyPr>
          <a:lstStyle/>
          <a:p>
            <a:r>
              <a:rPr lang="en-IN" dirty="0"/>
              <a:t>Block 2</a:t>
            </a:r>
          </a:p>
        </p:txBody>
      </p:sp>
      <p:graphicFrame>
        <p:nvGraphicFramePr>
          <p:cNvPr id="11" name="Content Placeholder 2"/>
          <p:cNvGraphicFramePr>
            <a:graphicFrameLocks/>
          </p:cNvGraphicFramePr>
          <p:nvPr>
            <p:extLst>
              <p:ext uri="{D42A27DB-BD31-4B8C-83A1-F6EECF244321}">
                <p14:modId xmlns:p14="http://schemas.microsoft.com/office/powerpoint/2010/main" val="3050279973"/>
              </p:ext>
            </p:extLst>
          </p:nvPr>
        </p:nvGraphicFramePr>
        <p:xfrm>
          <a:off x="6691532" y="3643532"/>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r>
                        <a:rPr lang="en-IN" dirty="0">
                          <a:solidFill>
                            <a:srgbClr val="800080"/>
                          </a:solidFill>
                        </a:rPr>
                        <a:t>P</a:t>
                      </a:r>
                    </a:p>
                  </a:txBody>
                  <a:tcPr/>
                </a:tc>
                <a:tc>
                  <a:txBody>
                    <a:bodyPr/>
                    <a:lstStyle/>
                    <a:p>
                      <a:r>
                        <a:rPr lang="en-IN" dirty="0">
                          <a:solidFill>
                            <a:srgbClr val="800080"/>
                          </a:solidFill>
                        </a:rPr>
                        <a:t>S</a:t>
                      </a:r>
                    </a:p>
                  </a:txBody>
                  <a:tcPr/>
                </a:tc>
                <a:tc>
                  <a:txBody>
                    <a:bodyPr/>
                    <a:lstStyle/>
                    <a:p>
                      <a:r>
                        <a:rPr lang="en-IN" dirty="0">
                          <a:solidFill>
                            <a:srgbClr val="800080"/>
                          </a:solidFill>
                        </a:rPr>
                        <a:t>F</a:t>
                      </a:r>
                    </a:p>
                  </a:txBody>
                  <a:tcPr/>
                </a:tc>
                <a:tc>
                  <a:txBody>
                    <a:bodyPr/>
                    <a:lstStyle/>
                    <a:p>
                      <a:endParaRPr lang="en-IN" dirty="0">
                        <a:solidFill>
                          <a:srgbClr val="800080"/>
                        </a:solidFill>
                      </a:endParaRPr>
                    </a:p>
                  </a:txBody>
                  <a:tcPr/>
                </a:tc>
                <a:extLst>
                  <a:ext uri="{0D108BD9-81ED-4DB2-BD59-A6C34878D82A}">
                    <a16:rowId xmlns:a16="http://schemas.microsoft.com/office/drawing/2014/main" val="10000"/>
                  </a:ext>
                </a:extLst>
              </a:tr>
            </a:tbl>
          </a:graphicData>
        </a:graphic>
      </p:graphicFrame>
      <p:sp>
        <p:nvSpPr>
          <p:cNvPr id="12" name="TextBox 11"/>
          <p:cNvSpPr txBox="1"/>
          <p:nvPr/>
        </p:nvSpPr>
        <p:spPr>
          <a:xfrm>
            <a:off x="6858000" y="4219136"/>
            <a:ext cx="1371600" cy="381000"/>
          </a:xfrm>
          <a:prstGeom prst="rect">
            <a:avLst/>
          </a:prstGeom>
          <a:noFill/>
        </p:spPr>
        <p:txBody>
          <a:bodyPr wrap="square" rtlCol="0">
            <a:spAutoFit/>
          </a:bodyPr>
          <a:lstStyle/>
          <a:p>
            <a:r>
              <a:rPr lang="en-IN" dirty="0"/>
              <a:t>Block 776</a:t>
            </a:r>
          </a:p>
        </p:txBody>
      </p:sp>
      <p:cxnSp>
        <p:nvCxnSpPr>
          <p:cNvPr id="13" name="Straight Arrow Connector 12"/>
          <p:cNvCxnSpPr/>
          <p:nvPr/>
        </p:nvCxnSpPr>
        <p:spPr>
          <a:xfrm>
            <a:off x="6686769" y="3211874"/>
            <a:ext cx="0" cy="39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 y="29718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61338" y="2575800"/>
            <a:ext cx="0" cy="396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7" name="Content Placeholder 2"/>
          <p:cNvGraphicFramePr>
            <a:graphicFrameLocks/>
          </p:cNvGraphicFramePr>
          <p:nvPr>
            <p:extLst>
              <p:ext uri="{D42A27DB-BD31-4B8C-83A1-F6EECF244321}">
                <p14:modId xmlns:p14="http://schemas.microsoft.com/office/powerpoint/2010/main" val="2158381031"/>
              </p:ext>
            </p:extLst>
          </p:nvPr>
        </p:nvGraphicFramePr>
        <p:xfrm>
          <a:off x="4543864" y="2286000"/>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38" name="TextBox 37"/>
          <p:cNvSpPr txBox="1"/>
          <p:nvPr/>
        </p:nvSpPr>
        <p:spPr>
          <a:xfrm>
            <a:off x="4938932" y="1902265"/>
            <a:ext cx="1066800" cy="381000"/>
          </a:xfrm>
          <a:prstGeom prst="rect">
            <a:avLst/>
          </a:prstGeom>
          <a:noFill/>
        </p:spPr>
        <p:txBody>
          <a:bodyPr wrap="square" rtlCol="0">
            <a:spAutoFit/>
          </a:bodyPr>
          <a:lstStyle/>
          <a:p>
            <a:r>
              <a:rPr lang="en-IN" dirty="0"/>
              <a:t>Block 3</a:t>
            </a:r>
          </a:p>
        </p:txBody>
      </p:sp>
      <p:graphicFrame>
        <p:nvGraphicFramePr>
          <p:cNvPr id="41" name="Content Placeholder 2"/>
          <p:cNvGraphicFramePr>
            <a:graphicFrameLocks/>
          </p:cNvGraphicFramePr>
          <p:nvPr>
            <p:extLst>
              <p:ext uri="{D42A27DB-BD31-4B8C-83A1-F6EECF244321}">
                <p14:modId xmlns:p14="http://schemas.microsoft.com/office/powerpoint/2010/main" val="3533618973"/>
              </p:ext>
            </p:extLst>
          </p:nvPr>
        </p:nvGraphicFramePr>
        <p:xfrm>
          <a:off x="2486464" y="3642359"/>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42" name="TextBox 41"/>
          <p:cNvSpPr txBox="1"/>
          <p:nvPr/>
        </p:nvSpPr>
        <p:spPr>
          <a:xfrm>
            <a:off x="2867464" y="4255867"/>
            <a:ext cx="1247336" cy="369332"/>
          </a:xfrm>
          <a:prstGeom prst="rect">
            <a:avLst/>
          </a:prstGeom>
          <a:noFill/>
        </p:spPr>
        <p:txBody>
          <a:bodyPr wrap="square" rtlCol="0">
            <a:spAutoFit/>
          </a:bodyPr>
          <a:lstStyle/>
          <a:p>
            <a:r>
              <a:rPr lang="en-IN" dirty="0"/>
              <a:t>Block 43</a:t>
            </a:r>
          </a:p>
        </p:txBody>
      </p:sp>
      <p:cxnSp>
        <p:nvCxnSpPr>
          <p:cNvPr id="47" name="Straight Connector 46"/>
          <p:cNvCxnSpPr/>
          <p:nvPr/>
        </p:nvCxnSpPr>
        <p:spPr>
          <a:xfrm>
            <a:off x="4275406" y="2971800"/>
            <a:ext cx="415172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3" name="Content Placeholder 2"/>
          <p:cNvGraphicFramePr>
            <a:graphicFrameLocks/>
          </p:cNvGraphicFramePr>
          <p:nvPr>
            <p:extLst>
              <p:ext uri="{D42A27DB-BD31-4B8C-83A1-F6EECF244321}">
                <p14:modId xmlns:p14="http://schemas.microsoft.com/office/powerpoint/2010/main" val="342311129"/>
              </p:ext>
            </p:extLst>
          </p:nvPr>
        </p:nvGraphicFramePr>
        <p:xfrm>
          <a:off x="381000" y="2288735"/>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solidFill>
                          <a:srgbClr val="00B050"/>
                        </a:solidFill>
                      </a:endParaRPr>
                    </a:p>
                  </a:txBody>
                  <a:tcPr/>
                </a:tc>
                <a:tc>
                  <a:txBody>
                    <a:bodyPr/>
                    <a:lstStyle/>
                    <a:p>
                      <a:endParaRPr lang="en-IN" dirty="0">
                        <a:solidFill>
                          <a:srgbClr val="00B050"/>
                        </a:solidFill>
                      </a:endParaRPr>
                    </a:p>
                  </a:txBody>
                  <a:tcPr/>
                </a:tc>
                <a:tc>
                  <a:txBody>
                    <a:bodyPr/>
                    <a:lstStyle/>
                    <a:p>
                      <a:endParaRPr lang="en-IN" dirty="0">
                        <a:solidFill>
                          <a:srgbClr val="00B050"/>
                        </a:solidFill>
                      </a:endParaRPr>
                    </a:p>
                  </a:txBody>
                  <a:tcPr/>
                </a:tc>
                <a:tc>
                  <a:txBody>
                    <a:bodyPr/>
                    <a:lstStyle/>
                    <a:p>
                      <a:endParaRPr lang="en-IN" dirty="0">
                        <a:solidFill>
                          <a:srgbClr val="00B050"/>
                        </a:solidFill>
                      </a:endParaRPr>
                    </a:p>
                  </a:txBody>
                  <a:tcPr/>
                </a:tc>
                <a:extLst>
                  <a:ext uri="{0D108BD9-81ED-4DB2-BD59-A6C34878D82A}">
                    <a16:rowId xmlns:a16="http://schemas.microsoft.com/office/drawing/2014/main" val="10000"/>
                  </a:ext>
                </a:extLst>
              </a:tr>
            </a:tbl>
          </a:graphicData>
        </a:graphic>
      </p:graphicFrame>
      <p:sp>
        <p:nvSpPr>
          <p:cNvPr id="54" name="TextBox 53"/>
          <p:cNvSpPr txBox="1"/>
          <p:nvPr/>
        </p:nvSpPr>
        <p:spPr>
          <a:xfrm>
            <a:off x="776288" y="4800600"/>
            <a:ext cx="7560000" cy="360000"/>
          </a:xfrm>
          <a:prstGeom prst="rect">
            <a:avLst/>
          </a:prstGeom>
          <a:noFill/>
        </p:spPr>
        <p:txBody>
          <a:bodyPr wrap="square" rtlCol="0">
            <a:spAutoFit/>
          </a:bodyPr>
          <a:lstStyle/>
          <a:p>
            <a:r>
              <a:rPr lang="en-IN" dirty="0"/>
              <a:t>When block 1 becomes free,</a:t>
            </a:r>
          </a:p>
        </p:txBody>
      </p:sp>
      <p:sp>
        <p:nvSpPr>
          <p:cNvPr id="56" name="TextBox 55"/>
          <p:cNvSpPr txBox="1"/>
          <p:nvPr/>
        </p:nvSpPr>
        <p:spPr>
          <a:xfrm>
            <a:off x="3581400" y="2286000"/>
            <a:ext cx="366932" cy="369332"/>
          </a:xfrm>
          <a:prstGeom prst="rect">
            <a:avLst/>
          </a:prstGeom>
          <a:noFill/>
        </p:spPr>
        <p:txBody>
          <a:bodyPr wrap="square" rtlCol="0">
            <a:spAutoFit/>
          </a:bodyPr>
          <a:lstStyle/>
          <a:p>
            <a:r>
              <a:rPr lang="en-IN" b="1" dirty="0">
                <a:solidFill>
                  <a:srgbClr val="0070C0"/>
                </a:solidFill>
              </a:rPr>
              <a:t>F</a:t>
            </a:r>
          </a:p>
        </p:txBody>
      </p:sp>
      <p:sp>
        <p:nvSpPr>
          <p:cNvPr id="57" name="TextBox 56"/>
          <p:cNvSpPr txBox="1"/>
          <p:nvPr/>
        </p:nvSpPr>
        <p:spPr>
          <a:xfrm>
            <a:off x="4038600" y="2286000"/>
            <a:ext cx="366932" cy="369332"/>
          </a:xfrm>
          <a:prstGeom prst="rect">
            <a:avLst/>
          </a:prstGeom>
          <a:noFill/>
        </p:spPr>
        <p:txBody>
          <a:bodyPr wrap="square" rtlCol="0">
            <a:spAutoFit/>
          </a:bodyPr>
          <a:lstStyle/>
          <a:p>
            <a:r>
              <a:rPr lang="en-IN" b="1" dirty="0">
                <a:solidFill>
                  <a:srgbClr val="0070C0"/>
                </a:solidFill>
              </a:rPr>
              <a:t>B</a:t>
            </a:r>
          </a:p>
        </p:txBody>
      </p:sp>
      <p:sp>
        <p:nvSpPr>
          <p:cNvPr id="58" name="TextBox 57"/>
          <p:cNvSpPr txBox="1"/>
          <p:nvPr/>
        </p:nvSpPr>
        <p:spPr>
          <a:xfrm>
            <a:off x="1447800" y="3657600"/>
            <a:ext cx="366932" cy="369332"/>
          </a:xfrm>
          <a:prstGeom prst="rect">
            <a:avLst/>
          </a:prstGeom>
          <a:noFill/>
        </p:spPr>
        <p:txBody>
          <a:bodyPr wrap="square" rtlCol="0">
            <a:spAutoFit/>
          </a:bodyPr>
          <a:lstStyle/>
          <a:p>
            <a:r>
              <a:rPr lang="en-IN" b="1" dirty="0">
                <a:solidFill>
                  <a:srgbClr val="00B050"/>
                </a:solidFill>
              </a:rPr>
              <a:t>F</a:t>
            </a:r>
          </a:p>
        </p:txBody>
      </p:sp>
      <p:sp>
        <p:nvSpPr>
          <p:cNvPr id="59" name="TextBox 58"/>
          <p:cNvSpPr txBox="1"/>
          <p:nvPr/>
        </p:nvSpPr>
        <p:spPr>
          <a:xfrm>
            <a:off x="8243668" y="3657600"/>
            <a:ext cx="366932" cy="369332"/>
          </a:xfrm>
          <a:prstGeom prst="rect">
            <a:avLst/>
          </a:prstGeom>
          <a:noFill/>
        </p:spPr>
        <p:txBody>
          <a:bodyPr wrap="square" rtlCol="0">
            <a:spAutoFit/>
          </a:bodyPr>
          <a:lstStyle/>
          <a:p>
            <a:r>
              <a:rPr lang="en-IN" dirty="0">
                <a:solidFill>
                  <a:srgbClr val="800080"/>
                </a:solidFill>
              </a:rPr>
              <a:t>B</a:t>
            </a:r>
          </a:p>
        </p:txBody>
      </p:sp>
      <p:cxnSp>
        <p:nvCxnSpPr>
          <p:cNvPr id="67" name="Straight Connector 66"/>
          <p:cNvCxnSpPr/>
          <p:nvPr/>
        </p:nvCxnSpPr>
        <p:spPr>
          <a:xfrm flipH="1" flipV="1">
            <a:off x="381000" y="2971800"/>
            <a:ext cx="38944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58" idx="0"/>
          </p:cNvCxnSpPr>
          <p:nvPr/>
        </p:nvCxnSpPr>
        <p:spPr>
          <a:xfrm>
            <a:off x="1631266" y="3209484"/>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31266" y="3215811"/>
            <a:ext cx="21025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33800" y="2573973"/>
            <a:ext cx="0" cy="6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33800" y="3214468"/>
            <a:ext cx="29577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425962" y="2971800"/>
            <a:ext cx="0" cy="75726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4" name="Content Placeholder 2"/>
          <p:cNvGraphicFramePr>
            <a:graphicFrameLocks/>
          </p:cNvGraphicFramePr>
          <p:nvPr>
            <p:extLst>
              <p:ext uri="{D42A27DB-BD31-4B8C-83A1-F6EECF244321}">
                <p14:modId xmlns:p14="http://schemas.microsoft.com/office/powerpoint/2010/main" val="927021865"/>
              </p:ext>
            </p:extLst>
          </p:nvPr>
        </p:nvGraphicFramePr>
        <p:xfrm>
          <a:off x="6629400" y="2288735"/>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75" name="TextBox 74"/>
          <p:cNvSpPr txBox="1"/>
          <p:nvPr/>
        </p:nvSpPr>
        <p:spPr>
          <a:xfrm>
            <a:off x="7024468" y="1905000"/>
            <a:ext cx="1066800" cy="381000"/>
          </a:xfrm>
          <a:prstGeom prst="rect">
            <a:avLst/>
          </a:prstGeom>
          <a:noFill/>
        </p:spPr>
        <p:txBody>
          <a:bodyPr wrap="square" rtlCol="0">
            <a:spAutoFit/>
          </a:bodyPr>
          <a:lstStyle/>
          <a:p>
            <a:r>
              <a:rPr lang="en-IN" dirty="0"/>
              <a:t>Block ..</a:t>
            </a:r>
          </a:p>
        </p:txBody>
      </p:sp>
      <p:graphicFrame>
        <p:nvGraphicFramePr>
          <p:cNvPr id="76" name="Content Placeholder 2"/>
          <p:cNvGraphicFramePr>
            <a:graphicFrameLocks/>
          </p:cNvGraphicFramePr>
          <p:nvPr>
            <p:extLst>
              <p:ext uri="{D42A27DB-BD31-4B8C-83A1-F6EECF244321}">
                <p14:modId xmlns:p14="http://schemas.microsoft.com/office/powerpoint/2010/main" val="20149167"/>
              </p:ext>
            </p:extLst>
          </p:nvPr>
        </p:nvGraphicFramePr>
        <p:xfrm>
          <a:off x="4572000" y="3643532"/>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77" name="TextBox 76"/>
          <p:cNvSpPr txBox="1"/>
          <p:nvPr/>
        </p:nvSpPr>
        <p:spPr>
          <a:xfrm>
            <a:off x="4953000" y="4259775"/>
            <a:ext cx="1247336" cy="369332"/>
          </a:xfrm>
          <a:prstGeom prst="rect">
            <a:avLst/>
          </a:prstGeom>
          <a:noFill/>
        </p:spPr>
        <p:txBody>
          <a:bodyPr wrap="square" rtlCol="0">
            <a:spAutoFit/>
          </a:bodyPr>
          <a:lstStyle/>
          <a:p>
            <a:r>
              <a:rPr lang="en-IN" dirty="0"/>
              <a:t>Block ..</a:t>
            </a:r>
          </a:p>
        </p:txBody>
      </p:sp>
      <p:sp>
        <p:nvSpPr>
          <p:cNvPr id="96" name="TextBox 95"/>
          <p:cNvSpPr txBox="1"/>
          <p:nvPr/>
        </p:nvSpPr>
        <p:spPr>
          <a:xfrm>
            <a:off x="776288" y="5105399"/>
            <a:ext cx="7560000" cy="720000"/>
          </a:xfrm>
          <a:prstGeom prst="rect">
            <a:avLst/>
          </a:prstGeom>
          <a:noFill/>
        </p:spPr>
        <p:txBody>
          <a:bodyPr wrap="square" rtlCol="0">
            <a:spAutoFit/>
          </a:bodyPr>
          <a:lstStyle/>
          <a:p>
            <a:r>
              <a:rPr lang="en-IN" dirty="0"/>
              <a:t>Blocks 1&amp;2 are merged to form a larger free block, which moves to a new position in the chain</a:t>
            </a:r>
          </a:p>
        </p:txBody>
      </p:sp>
      <p:sp>
        <p:nvSpPr>
          <p:cNvPr id="98" name="TextBox 97"/>
          <p:cNvSpPr txBox="1"/>
          <p:nvPr/>
        </p:nvSpPr>
        <p:spPr>
          <a:xfrm>
            <a:off x="776288" y="5638800"/>
            <a:ext cx="7560000" cy="900000"/>
          </a:xfrm>
          <a:prstGeom prst="rect">
            <a:avLst/>
          </a:prstGeom>
          <a:noFill/>
        </p:spPr>
        <p:txBody>
          <a:bodyPr wrap="square" rtlCol="0">
            <a:spAutoFit/>
          </a:bodyPr>
          <a:lstStyle/>
          <a:p>
            <a:r>
              <a:rPr lang="en-IN" dirty="0"/>
              <a:t>42 </a:t>
            </a:r>
            <a:r>
              <a:rPr lang="en-IN" dirty="0">
                <a:sym typeface="Wingdings" panose="05000000000000000000" pitchFamily="2" charset="2"/>
              </a:rPr>
              <a:t> </a:t>
            </a:r>
            <a:r>
              <a:rPr lang="en-IN" dirty="0"/>
              <a:t>776, F of block 2 copied to F of block 42 &amp; B of block 2 copied to B of block 776</a:t>
            </a:r>
          </a:p>
          <a:p>
            <a:r>
              <a:rPr lang="en-IN" dirty="0"/>
              <a:t> </a:t>
            </a:r>
          </a:p>
        </p:txBody>
      </p:sp>
      <p:sp>
        <p:nvSpPr>
          <p:cNvPr id="5" name="Date Placeholder 4"/>
          <p:cNvSpPr>
            <a:spLocks noGrp="1"/>
          </p:cNvSpPr>
          <p:nvPr>
            <p:ph type="dt" sz="half" idx="10"/>
          </p:nvPr>
        </p:nvSpPr>
        <p:spPr/>
        <p:txBody>
          <a:bodyPr/>
          <a:lstStyle/>
          <a:p>
            <a:fld id="{F375E43A-172E-449A-BE88-50AAC64C289A}" type="datetime1">
              <a:rPr lang="en-IN" smtClean="0"/>
              <a:t>06-05-2021</a:t>
            </a:fld>
            <a:endParaRPr lang="en-US"/>
          </a:p>
        </p:txBody>
      </p:sp>
      <p:sp>
        <p:nvSpPr>
          <p:cNvPr id="8" name="Footer Placeholder 7"/>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36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hidden"/>
                                      </p:to>
                                    </p:set>
                                  </p:childTnLst>
                                </p:cTn>
                              </p:par>
                              <p:par>
                                <p:cTn id="25" presetID="56" presetClass="path" presetSubtype="0" accel="50000" decel="50000" fill="hold" grpId="0" nodeType="withEffect">
                                  <p:stCondLst>
                                    <p:cond delay="0"/>
                                  </p:stCondLst>
                                  <p:childTnLst>
                                    <p:animMotion origin="layout" path="M -1.94444E-6 4.81481E-6 L -0.2283 0.19537 " pathEditMode="relative" rAng="0" ptsTypes="AA">
                                      <p:cBhvr>
                                        <p:cTn id="26" dur="2000" fill="hold"/>
                                        <p:tgtEl>
                                          <p:spTgt spid="56"/>
                                        </p:tgtEl>
                                        <p:attrNameLst>
                                          <p:attrName>ppt_x</p:attrName>
                                          <p:attrName>ppt_y</p:attrName>
                                        </p:attrNameLst>
                                      </p:cBhvr>
                                      <p:rCtr x="-11424" y="9769"/>
                                    </p:animMotion>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hidden"/>
                                      </p:to>
                                    </p:set>
                                  </p:childTnLst>
                                </p:cTn>
                              </p:par>
                              <p:par>
                                <p:cTn id="37" presetID="56" presetClass="path" presetSubtype="0" accel="50000" decel="50000" fill="hold" grpId="0" nodeType="withEffect">
                                  <p:stCondLst>
                                    <p:cond delay="0"/>
                                  </p:stCondLst>
                                  <p:childTnLst>
                                    <p:animMotion origin="layout" path="M -1.94444E-6 -1.9889E-6 L 0.46337 0.19519 " pathEditMode="relative" rAng="0" ptsTypes="AA">
                                      <p:cBhvr>
                                        <p:cTn id="38" dur="2000" fill="hold"/>
                                        <p:tgtEl>
                                          <p:spTgt spid="57"/>
                                        </p:tgtEl>
                                        <p:attrNameLst>
                                          <p:attrName>ppt_x</p:attrName>
                                          <p:attrName>ppt_y</p:attrName>
                                        </p:attrNameLst>
                                      </p:cBhvr>
                                      <p:rCtr x="23160" y="9759"/>
                                    </p:animMotion>
                                  </p:childTnLst>
                                </p:cTn>
                              </p:par>
                              <p:par>
                                <p:cTn id="39" presetID="1" presetClass="exit" presetSubtype="0" fill="hold"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p:bldP spid="59" grpId="0"/>
      <p:bldP spid="96" grpId="0"/>
      <p:bldP spid="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endParaRPr lang="en-IN"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5938757"/>
              </p:ext>
            </p:extLst>
          </p:nvPr>
        </p:nvGraphicFramePr>
        <p:xfrm>
          <a:off x="381000" y="2286000"/>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4" name="TextBox 3"/>
          <p:cNvSpPr txBox="1"/>
          <p:nvPr/>
        </p:nvSpPr>
        <p:spPr>
          <a:xfrm>
            <a:off x="762000" y="1901092"/>
            <a:ext cx="1066800" cy="381000"/>
          </a:xfrm>
          <a:prstGeom prst="rect">
            <a:avLst/>
          </a:prstGeom>
          <a:noFill/>
        </p:spPr>
        <p:txBody>
          <a:bodyPr wrap="square" rtlCol="0">
            <a:spAutoFit/>
          </a:bodyPr>
          <a:lstStyle/>
          <a:p>
            <a:r>
              <a:rPr lang="en-IN" dirty="0"/>
              <a:t>Block 1</a:t>
            </a:r>
          </a:p>
        </p:txBody>
      </p:sp>
      <p:graphicFrame>
        <p:nvGraphicFramePr>
          <p:cNvPr id="6" name="Content Placeholder 2"/>
          <p:cNvGraphicFramePr>
            <a:graphicFrameLocks/>
          </p:cNvGraphicFramePr>
          <p:nvPr>
            <p:extLst>
              <p:ext uri="{D42A27DB-BD31-4B8C-83A1-F6EECF244321}">
                <p14:modId xmlns:p14="http://schemas.microsoft.com/office/powerpoint/2010/main" val="750864337"/>
              </p:ext>
            </p:extLst>
          </p:nvPr>
        </p:nvGraphicFramePr>
        <p:xfrm>
          <a:off x="381000" y="3646267"/>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r>
                        <a:rPr lang="en-IN" dirty="0">
                          <a:solidFill>
                            <a:srgbClr val="00B050"/>
                          </a:solidFill>
                        </a:rPr>
                        <a:t>P</a:t>
                      </a:r>
                    </a:p>
                  </a:txBody>
                  <a:tcPr/>
                </a:tc>
                <a:tc>
                  <a:txBody>
                    <a:bodyPr/>
                    <a:lstStyle/>
                    <a:p>
                      <a:r>
                        <a:rPr lang="en-IN" dirty="0">
                          <a:solidFill>
                            <a:srgbClr val="00B050"/>
                          </a:solidFill>
                        </a:rPr>
                        <a:t>S</a:t>
                      </a:r>
                    </a:p>
                  </a:txBody>
                  <a:tcPr/>
                </a:tc>
                <a:tc>
                  <a:txBody>
                    <a:bodyPr/>
                    <a:lstStyle/>
                    <a:p>
                      <a:endParaRPr lang="en-IN" dirty="0">
                        <a:solidFill>
                          <a:srgbClr val="00B050"/>
                        </a:solidFill>
                      </a:endParaRPr>
                    </a:p>
                  </a:txBody>
                  <a:tcPr/>
                </a:tc>
                <a:tc>
                  <a:txBody>
                    <a:bodyPr/>
                    <a:lstStyle/>
                    <a:p>
                      <a:r>
                        <a:rPr lang="en-IN" dirty="0">
                          <a:solidFill>
                            <a:srgbClr val="00B050"/>
                          </a:solidFill>
                        </a:rPr>
                        <a:t>B</a:t>
                      </a:r>
                    </a:p>
                  </a:txBody>
                  <a:tcPr/>
                </a:tc>
                <a:extLst>
                  <a:ext uri="{0D108BD9-81ED-4DB2-BD59-A6C34878D82A}">
                    <a16:rowId xmlns:a16="http://schemas.microsoft.com/office/drawing/2014/main" val="10000"/>
                  </a:ext>
                </a:extLst>
              </a:tr>
            </a:tbl>
          </a:graphicData>
        </a:graphic>
      </p:graphicFrame>
      <p:sp>
        <p:nvSpPr>
          <p:cNvPr id="7" name="TextBox 6"/>
          <p:cNvSpPr txBox="1"/>
          <p:nvPr/>
        </p:nvSpPr>
        <p:spPr>
          <a:xfrm>
            <a:off x="762000" y="4245707"/>
            <a:ext cx="1295400" cy="369332"/>
          </a:xfrm>
          <a:prstGeom prst="rect">
            <a:avLst/>
          </a:prstGeom>
          <a:noFill/>
        </p:spPr>
        <p:txBody>
          <a:bodyPr wrap="square" rtlCol="0">
            <a:spAutoFit/>
          </a:bodyPr>
          <a:lstStyle/>
          <a:p>
            <a:r>
              <a:rPr lang="en-IN" dirty="0"/>
              <a:t>Block 42</a:t>
            </a:r>
          </a:p>
        </p:txBody>
      </p:sp>
      <p:graphicFrame>
        <p:nvGraphicFramePr>
          <p:cNvPr id="9" name="Content Placeholder 2"/>
          <p:cNvGraphicFramePr>
            <a:graphicFrameLocks/>
          </p:cNvGraphicFramePr>
          <p:nvPr>
            <p:extLst>
              <p:ext uri="{D42A27DB-BD31-4B8C-83A1-F6EECF244321}">
                <p14:modId xmlns:p14="http://schemas.microsoft.com/office/powerpoint/2010/main" val="1062118506"/>
              </p:ext>
            </p:extLst>
          </p:nvPr>
        </p:nvGraphicFramePr>
        <p:xfrm>
          <a:off x="2452468" y="2288735"/>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r>
                        <a:rPr lang="en-IN" dirty="0">
                          <a:solidFill>
                            <a:srgbClr val="0070C0"/>
                          </a:solidFill>
                        </a:rPr>
                        <a:t>P</a:t>
                      </a:r>
                    </a:p>
                  </a:txBody>
                  <a:tcPr/>
                </a:tc>
                <a:tc>
                  <a:txBody>
                    <a:bodyPr/>
                    <a:lstStyle/>
                    <a:p>
                      <a:r>
                        <a:rPr lang="en-IN" dirty="0">
                          <a:solidFill>
                            <a:srgbClr val="0070C0"/>
                          </a:solidFill>
                        </a:rPr>
                        <a:t>S</a:t>
                      </a:r>
                    </a:p>
                  </a:txBody>
                  <a:tcPr/>
                </a:tc>
                <a:tc>
                  <a:txBody>
                    <a:bodyPr/>
                    <a:lstStyle/>
                    <a:p>
                      <a:endParaRPr lang="en-IN" dirty="0">
                        <a:solidFill>
                          <a:srgbClr val="0070C0"/>
                        </a:solidFill>
                      </a:endParaRPr>
                    </a:p>
                  </a:txBody>
                  <a:tcPr/>
                </a:tc>
                <a:tc>
                  <a:txBody>
                    <a:bodyPr/>
                    <a:lstStyle/>
                    <a:p>
                      <a:endParaRPr lang="en-IN" dirty="0">
                        <a:solidFill>
                          <a:srgbClr val="0070C0"/>
                        </a:solidFill>
                      </a:endParaRPr>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2895600" y="1902265"/>
            <a:ext cx="1066800" cy="381000"/>
          </a:xfrm>
          <a:prstGeom prst="rect">
            <a:avLst/>
          </a:prstGeom>
          <a:noFill/>
        </p:spPr>
        <p:txBody>
          <a:bodyPr wrap="square" rtlCol="0">
            <a:spAutoFit/>
          </a:bodyPr>
          <a:lstStyle/>
          <a:p>
            <a:r>
              <a:rPr lang="en-IN" dirty="0"/>
              <a:t>Block 2</a:t>
            </a:r>
          </a:p>
        </p:txBody>
      </p:sp>
      <p:graphicFrame>
        <p:nvGraphicFramePr>
          <p:cNvPr id="11" name="Content Placeholder 2"/>
          <p:cNvGraphicFramePr>
            <a:graphicFrameLocks/>
          </p:cNvGraphicFramePr>
          <p:nvPr>
            <p:extLst>
              <p:ext uri="{D42A27DB-BD31-4B8C-83A1-F6EECF244321}">
                <p14:modId xmlns:p14="http://schemas.microsoft.com/office/powerpoint/2010/main" val="2719523531"/>
              </p:ext>
            </p:extLst>
          </p:nvPr>
        </p:nvGraphicFramePr>
        <p:xfrm>
          <a:off x="6691532" y="3643532"/>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r>
                        <a:rPr lang="en-IN" dirty="0">
                          <a:solidFill>
                            <a:srgbClr val="800080"/>
                          </a:solidFill>
                        </a:rPr>
                        <a:t>P</a:t>
                      </a:r>
                    </a:p>
                  </a:txBody>
                  <a:tcPr/>
                </a:tc>
                <a:tc>
                  <a:txBody>
                    <a:bodyPr/>
                    <a:lstStyle/>
                    <a:p>
                      <a:r>
                        <a:rPr lang="en-IN" dirty="0">
                          <a:solidFill>
                            <a:srgbClr val="800080"/>
                          </a:solidFill>
                        </a:rPr>
                        <a:t>S</a:t>
                      </a:r>
                    </a:p>
                  </a:txBody>
                  <a:tcPr/>
                </a:tc>
                <a:tc>
                  <a:txBody>
                    <a:bodyPr/>
                    <a:lstStyle/>
                    <a:p>
                      <a:r>
                        <a:rPr lang="en-IN" dirty="0">
                          <a:solidFill>
                            <a:srgbClr val="800080"/>
                          </a:solidFill>
                        </a:rPr>
                        <a:t>F</a:t>
                      </a:r>
                    </a:p>
                  </a:txBody>
                  <a:tcPr/>
                </a:tc>
                <a:tc>
                  <a:txBody>
                    <a:bodyPr/>
                    <a:lstStyle/>
                    <a:p>
                      <a:endParaRPr lang="en-IN" dirty="0">
                        <a:solidFill>
                          <a:srgbClr val="800080"/>
                        </a:solidFill>
                      </a:endParaRPr>
                    </a:p>
                  </a:txBody>
                  <a:tcPr/>
                </a:tc>
                <a:extLst>
                  <a:ext uri="{0D108BD9-81ED-4DB2-BD59-A6C34878D82A}">
                    <a16:rowId xmlns:a16="http://schemas.microsoft.com/office/drawing/2014/main" val="10000"/>
                  </a:ext>
                </a:extLst>
              </a:tr>
            </a:tbl>
          </a:graphicData>
        </a:graphic>
      </p:graphicFrame>
      <p:sp>
        <p:nvSpPr>
          <p:cNvPr id="12" name="TextBox 11"/>
          <p:cNvSpPr txBox="1"/>
          <p:nvPr/>
        </p:nvSpPr>
        <p:spPr>
          <a:xfrm>
            <a:off x="6858000" y="4219136"/>
            <a:ext cx="1371600" cy="381000"/>
          </a:xfrm>
          <a:prstGeom prst="rect">
            <a:avLst/>
          </a:prstGeom>
          <a:noFill/>
        </p:spPr>
        <p:txBody>
          <a:bodyPr wrap="square" rtlCol="0">
            <a:spAutoFit/>
          </a:bodyPr>
          <a:lstStyle/>
          <a:p>
            <a:r>
              <a:rPr lang="en-IN" dirty="0"/>
              <a:t>Block 776</a:t>
            </a:r>
          </a:p>
        </p:txBody>
      </p:sp>
      <p:cxnSp>
        <p:nvCxnSpPr>
          <p:cNvPr id="13" name="Straight Arrow Connector 12"/>
          <p:cNvCxnSpPr/>
          <p:nvPr/>
        </p:nvCxnSpPr>
        <p:spPr>
          <a:xfrm>
            <a:off x="6686769" y="3211874"/>
            <a:ext cx="0" cy="39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 y="29718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61338" y="2575800"/>
            <a:ext cx="0" cy="396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7" name="Content Placeholder 2"/>
          <p:cNvGraphicFramePr>
            <a:graphicFrameLocks/>
          </p:cNvGraphicFramePr>
          <p:nvPr>
            <p:extLst>
              <p:ext uri="{D42A27DB-BD31-4B8C-83A1-F6EECF244321}">
                <p14:modId xmlns:p14="http://schemas.microsoft.com/office/powerpoint/2010/main" val="3042320958"/>
              </p:ext>
            </p:extLst>
          </p:nvPr>
        </p:nvGraphicFramePr>
        <p:xfrm>
          <a:off x="4543864" y="2286000"/>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38" name="TextBox 37"/>
          <p:cNvSpPr txBox="1"/>
          <p:nvPr/>
        </p:nvSpPr>
        <p:spPr>
          <a:xfrm>
            <a:off x="4938932" y="1902265"/>
            <a:ext cx="1066800" cy="381000"/>
          </a:xfrm>
          <a:prstGeom prst="rect">
            <a:avLst/>
          </a:prstGeom>
          <a:noFill/>
        </p:spPr>
        <p:txBody>
          <a:bodyPr wrap="square" rtlCol="0">
            <a:spAutoFit/>
          </a:bodyPr>
          <a:lstStyle/>
          <a:p>
            <a:r>
              <a:rPr lang="en-IN" dirty="0"/>
              <a:t>Block 3</a:t>
            </a:r>
          </a:p>
        </p:txBody>
      </p:sp>
      <p:graphicFrame>
        <p:nvGraphicFramePr>
          <p:cNvPr id="41" name="Content Placeholder 2"/>
          <p:cNvGraphicFramePr>
            <a:graphicFrameLocks/>
          </p:cNvGraphicFramePr>
          <p:nvPr>
            <p:extLst>
              <p:ext uri="{D42A27DB-BD31-4B8C-83A1-F6EECF244321}">
                <p14:modId xmlns:p14="http://schemas.microsoft.com/office/powerpoint/2010/main" val="2621659931"/>
              </p:ext>
            </p:extLst>
          </p:nvPr>
        </p:nvGraphicFramePr>
        <p:xfrm>
          <a:off x="2486464" y="3642359"/>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42" name="TextBox 41"/>
          <p:cNvSpPr txBox="1"/>
          <p:nvPr/>
        </p:nvSpPr>
        <p:spPr>
          <a:xfrm>
            <a:off x="2867464" y="4255867"/>
            <a:ext cx="1247336" cy="369332"/>
          </a:xfrm>
          <a:prstGeom prst="rect">
            <a:avLst/>
          </a:prstGeom>
          <a:noFill/>
        </p:spPr>
        <p:txBody>
          <a:bodyPr wrap="square" rtlCol="0">
            <a:spAutoFit/>
          </a:bodyPr>
          <a:lstStyle/>
          <a:p>
            <a:r>
              <a:rPr lang="en-IN" dirty="0"/>
              <a:t>Block 43</a:t>
            </a:r>
          </a:p>
        </p:txBody>
      </p:sp>
      <p:cxnSp>
        <p:nvCxnSpPr>
          <p:cNvPr id="47" name="Straight Connector 46"/>
          <p:cNvCxnSpPr/>
          <p:nvPr/>
        </p:nvCxnSpPr>
        <p:spPr>
          <a:xfrm>
            <a:off x="4275406" y="2971800"/>
            <a:ext cx="415172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3" name="Content Placeholder 2"/>
          <p:cNvGraphicFramePr>
            <a:graphicFrameLocks/>
          </p:cNvGraphicFramePr>
          <p:nvPr>
            <p:extLst>
              <p:ext uri="{D42A27DB-BD31-4B8C-83A1-F6EECF244321}">
                <p14:modId xmlns:p14="http://schemas.microsoft.com/office/powerpoint/2010/main" val="769371726"/>
              </p:ext>
            </p:extLst>
          </p:nvPr>
        </p:nvGraphicFramePr>
        <p:xfrm>
          <a:off x="381000" y="2288735"/>
          <a:ext cx="2057400" cy="370840"/>
        </p:xfrm>
        <a:graphic>
          <a:graphicData uri="http://schemas.openxmlformats.org/drawingml/2006/table">
            <a:tbl>
              <a:tblPr bandRow="1">
                <a:tableStyleId>{F5AB1C69-6EDB-4FF4-983F-18BD219EF322}</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solidFill>
                          <a:srgbClr val="00B050"/>
                        </a:solidFill>
                      </a:endParaRPr>
                    </a:p>
                  </a:txBody>
                  <a:tcPr/>
                </a:tc>
                <a:tc>
                  <a:txBody>
                    <a:bodyPr/>
                    <a:lstStyle/>
                    <a:p>
                      <a:endParaRPr lang="en-IN" dirty="0">
                        <a:solidFill>
                          <a:srgbClr val="00B050"/>
                        </a:solidFill>
                      </a:endParaRPr>
                    </a:p>
                  </a:txBody>
                  <a:tcPr/>
                </a:tc>
                <a:tc>
                  <a:txBody>
                    <a:bodyPr/>
                    <a:lstStyle/>
                    <a:p>
                      <a:endParaRPr lang="en-IN" dirty="0">
                        <a:solidFill>
                          <a:srgbClr val="00B050"/>
                        </a:solidFill>
                      </a:endParaRPr>
                    </a:p>
                  </a:txBody>
                  <a:tcPr/>
                </a:tc>
                <a:tc>
                  <a:txBody>
                    <a:bodyPr/>
                    <a:lstStyle/>
                    <a:p>
                      <a:endParaRPr lang="en-IN" dirty="0">
                        <a:solidFill>
                          <a:srgbClr val="00B050"/>
                        </a:solidFill>
                      </a:endParaRPr>
                    </a:p>
                  </a:txBody>
                  <a:tcPr/>
                </a:tc>
                <a:extLst>
                  <a:ext uri="{0D108BD9-81ED-4DB2-BD59-A6C34878D82A}">
                    <a16:rowId xmlns:a16="http://schemas.microsoft.com/office/drawing/2014/main" val="10000"/>
                  </a:ext>
                </a:extLst>
              </a:tr>
            </a:tbl>
          </a:graphicData>
        </a:graphic>
      </p:graphicFrame>
      <p:sp>
        <p:nvSpPr>
          <p:cNvPr id="54" name="TextBox 53"/>
          <p:cNvSpPr txBox="1"/>
          <p:nvPr/>
        </p:nvSpPr>
        <p:spPr>
          <a:xfrm>
            <a:off x="762000" y="4800600"/>
            <a:ext cx="7560000" cy="360000"/>
          </a:xfrm>
          <a:prstGeom prst="rect">
            <a:avLst/>
          </a:prstGeom>
          <a:noFill/>
        </p:spPr>
        <p:txBody>
          <a:bodyPr wrap="square" rtlCol="0">
            <a:spAutoFit/>
          </a:bodyPr>
          <a:lstStyle/>
          <a:p>
            <a:r>
              <a:rPr lang="en-IN" dirty="0"/>
              <a:t>Attacker writes x-12 and y into F and B of block 2</a:t>
            </a:r>
          </a:p>
        </p:txBody>
      </p:sp>
      <p:sp>
        <p:nvSpPr>
          <p:cNvPr id="56" name="TextBox 55"/>
          <p:cNvSpPr txBox="1"/>
          <p:nvPr/>
        </p:nvSpPr>
        <p:spPr>
          <a:xfrm>
            <a:off x="3443068" y="2294208"/>
            <a:ext cx="720000" cy="338554"/>
          </a:xfrm>
          <a:prstGeom prst="rect">
            <a:avLst/>
          </a:prstGeom>
          <a:noFill/>
        </p:spPr>
        <p:txBody>
          <a:bodyPr wrap="square" rtlCol="0">
            <a:spAutoFit/>
          </a:bodyPr>
          <a:lstStyle/>
          <a:p>
            <a:r>
              <a:rPr lang="en-IN" sz="1600" b="1" dirty="0">
                <a:solidFill>
                  <a:srgbClr val="0070C0"/>
                </a:solidFill>
              </a:rPr>
              <a:t>X-12</a:t>
            </a:r>
          </a:p>
        </p:txBody>
      </p:sp>
      <p:sp>
        <p:nvSpPr>
          <p:cNvPr id="57" name="TextBox 56"/>
          <p:cNvSpPr txBox="1"/>
          <p:nvPr/>
        </p:nvSpPr>
        <p:spPr>
          <a:xfrm>
            <a:off x="4137076" y="2252004"/>
            <a:ext cx="366932" cy="369332"/>
          </a:xfrm>
          <a:prstGeom prst="rect">
            <a:avLst/>
          </a:prstGeom>
          <a:noFill/>
        </p:spPr>
        <p:txBody>
          <a:bodyPr wrap="square" rtlCol="0">
            <a:spAutoFit/>
          </a:bodyPr>
          <a:lstStyle/>
          <a:p>
            <a:r>
              <a:rPr lang="en-IN" b="1" dirty="0">
                <a:solidFill>
                  <a:srgbClr val="0070C0"/>
                </a:solidFill>
              </a:rPr>
              <a:t>y</a:t>
            </a:r>
          </a:p>
        </p:txBody>
      </p:sp>
      <p:sp>
        <p:nvSpPr>
          <p:cNvPr id="58" name="TextBox 57"/>
          <p:cNvSpPr txBox="1"/>
          <p:nvPr/>
        </p:nvSpPr>
        <p:spPr>
          <a:xfrm>
            <a:off x="1447800" y="3657600"/>
            <a:ext cx="366932" cy="369332"/>
          </a:xfrm>
          <a:prstGeom prst="rect">
            <a:avLst/>
          </a:prstGeom>
          <a:noFill/>
        </p:spPr>
        <p:txBody>
          <a:bodyPr wrap="square" rtlCol="0">
            <a:spAutoFit/>
          </a:bodyPr>
          <a:lstStyle/>
          <a:p>
            <a:r>
              <a:rPr lang="en-IN" b="1" dirty="0">
                <a:solidFill>
                  <a:srgbClr val="00B050"/>
                </a:solidFill>
              </a:rPr>
              <a:t>F</a:t>
            </a:r>
          </a:p>
        </p:txBody>
      </p:sp>
      <p:sp>
        <p:nvSpPr>
          <p:cNvPr id="59" name="TextBox 58"/>
          <p:cNvSpPr txBox="1"/>
          <p:nvPr/>
        </p:nvSpPr>
        <p:spPr>
          <a:xfrm>
            <a:off x="8243668" y="3657600"/>
            <a:ext cx="366932" cy="369332"/>
          </a:xfrm>
          <a:prstGeom prst="rect">
            <a:avLst/>
          </a:prstGeom>
          <a:noFill/>
        </p:spPr>
        <p:txBody>
          <a:bodyPr wrap="square" rtlCol="0">
            <a:spAutoFit/>
          </a:bodyPr>
          <a:lstStyle/>
          <a:p>
            <a:r>
              <a:rPr lang="en-IN" dirty="0">
                <a:solidFill>
                  <a:srgbClr val="800080"/>
                </a:solidFill>
              </a:rPr>
              <a:t>B</a:t>
            </a:r>
          </a:p>
        </p:txBody>
      </p:sp>
      <p:cxnSp>
        <p:nvCxnSpPr>
          <p:cNvPr id="67" name="Straight Connector 66"/>
          <p:cNvCxnSpPr/>
          <p:nvPr/>
        </p:nvCxnSpPr>
        <p:spPr>
          <a:xfrm flipH="1" flipV="1">
            <a:off x="381000" y="2971800"/>
            <a:ext cx="38944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58" idx="0"/>
          </p:cNvCxnSpPr>
          <p:nvPr/>
        </p:nvCxnSpPr>
        <p:spPr>
          <a:xfrm>
            <a:off x="1631266" y="3209484"/>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31266" y="3215811"/>
            <a:ext cx="21025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33800" y="2573973"/>
            <a:ext cx="0" cy="6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33800" y="3214468"/>
            <a:ext cx="29577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425962" y="2971800"/>
            <a:ext cx="0" cy="75726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4" name="Content Placeholder 2"/>
          <p:cNvGraphicFramePr>
            <a:graphicFrameLocks/>
          </p:cNvGraphicFramePr>
          <p:nvPr>
            <p:extLst>
              <p:ext uri="{D42A27DB-BD31-4B8C-83A1-F6EECF244321}">
                <p14:modId xmlns:p14="http://schemas.microsoft.com/office/powerpoint/2010/main" val="282615616"/>
              </p:ext>
            </p:extLst>
          </p:nvPr>
        </p:nvGraphicFramePr>
        <p:xfrm>
          <a:off x="6629400" y="2288735"/>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75" name="TextBox 74"/>
          <p:cNvSpPr txBox="1"/>
          <p:nvPr/>
        </p:nvSpPr>
        <p:spPr>
          <a:xfrm>
            <a:off x="7024468" y="1905000"/>
            <a:ext cx="1066800" cy="381000"/>
          </a:xfrm>
          <a:prstGeom prst="rect">
            <a:avLst/>
          </a:prstGeom>
          <a:noFill/>
        </p:spPr>
        <p:txBody>
          <a:bodyPr wrap="square" rtlCol="0">
            <a:spAutoFit/>
          </a:bodyPr>
          <a:lstStyle/>
          <a:p>
            <a:r>
              <a:rPr lang="en-IN" dirty="0"/>
              <a:t>Block ..</a:t>
            </a:r>
          </a:p>
        </p:txBody>
      </p:sp>
      <p:graphicFrame>
        <p:nvGraphicFramePr>
          <p:cNvPr id="76" name="Content Placeholder 2"/>
          <p:cNvGraphicFramePr>
            <a:graphicFrameLocks/>
          </p:cNvGraphicFramePr>
          <p:nvPr>
            <p:extLst>
              <p:ext uri="{D42A27DB-BD31-4B8C-83A1-F6EECF244321}">
                <p14:modId xmlns:p14="http://schemas.microsoft.com/office/powerpoint/2010/main" val="1950774101"/>
              </p:ext>
            </p:extLst>
          </p:nvPr>
        </p:nvGraphicFramePr>
        <p:xfrm>
          <a:off x="4572000" y="3643532"/>
          <a:ext cx="2057400" cy="370840"/>
        </p:xfrm>
        <a:graphic>
          <a:graphicData uri="http://schemas.openxmlformats.org/drawingml/2006/table">
            <a:tbl>
              <a:tblPr bandRow="1">
                <a:tableStyleId>{284E427A-3D55-4303-BF80-6455036E1DE7}</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370840">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77" name="TextBox 76"/>
          <p:cNvSpPr txBox="1"/>
          <p:nvPr/>
        </p:nvSpPr>
        <p:spPr>
          <a:xfrm>
            <a:off x="4953000" y="4259775"/>
            <a:ext cx="1247336" cy="369332"/>
          </a:xfrm>
          <a:prstGeom prst="rect">
            <a:avLst/>
          </a:prstGeom>
          <a:noFill/>
        </p:spPr>
        <p:txBody>
          <a:bodyPr wrap="square" rtlCol="0">
            <a:spAutoFit/>
          </a:bodyPr>
          <a:lstStyle/>
          <a:p>
            <a:r>
              <a:rPr lang="en-IN" dirty="0"/>
              <a:t>Block ..</a:t>
            </a:r>
          </a:p>
        </p:txBody>
      </p:sp>
      <p:sp>
        <p:nvSpPr>
          <p:cNvPr id="96" name="TextBox 95"/>
          <p:cNvSpPr txBox="1"/>
          <p:nvPr/>
        </p:nvSpPr>
        <p:spPr>
          <a:xfrm>
            <a:off x="762000" y="5105400"/>
            <a:ext cx="7560000" cy="360000"/>
          </a:xfrm>
          <a:prstGeom prst="rect">
            <a:avLst/>
          </a:prstGeom>
          <a:noFill/>
        </p:spPr>
        <p:txBody>
          <a:bodyPr wrap="square" rtlCol="0">
            <a:spAutoFit/>
          </a:bodyPr>
          <a:lstStyle/>
          <a:p>
            <a:r>
              <a:rPr lang="en-IN" dirty="0"/>
              <a:t>Block 1 becomes free and Blocks 1&amp;2 are merged </a:t>
            </a:r>
          </a:p>
        </p:txBody>
      </p:sp>
      <p:sp>
        <p:nvSpPr>
          <p:cNvPr id="98" name="TextBox 97"/>
          <p:cNvSpPr txBox="1"/>
          <p:nvPr/>
        </p:nvSpPr>
        <p:spPr>
          <a:xfrm>
            <a:off x="762000" y="5410199"/>
            <a:ext cx="7560000" cy="720000"/>
          </a:xfrm>
          <a:prstGeom prst="rect">
            <a:avLst/>
          </a:prstGeom>
          <a:noFill/>
        </p:spPr>
        <p:txBody>
          <a:bodyPr wrap="square" rtlCol="0">
            <a:spAutoFit/>
          </a:bodyPr>
          <a:lstStyle/>
          <a:p>
            <a:r>
              <a:rPr lang="en-IN" dirty="0"/>
              <a:t>F of block 2 is copied to F of block 42 &amp; B of block 2 is copied to B of block 776</a:t>
            </a:r>
          </a:p>
        </p:txBody>
      </p:sp>
      <p:sp>
        <p:nvSpPr>
          <p:cNvPr id="5" name="Date Placeholder 4"/>
          <p:cNvSpPr>
            <a:spLocks noGrp="1"/>
          </p:cNvSpPr>
          <p:nvPr>
            <p:ph type="dt" sz="half" idx="10"/>
          </p:nvPr>
        </p:nvSpPr>
        <p:spPr/>
        <p:txBody>
          <a:bodyPr/>
          <a:lstStyle/>
          <a:p>
            <a:fld id="{2DFD5111-AB95-4359-8B72-1C0169EF4B55}" type="datetime1">
              <a:rPr lang="en-IN" smtClean="0"/>
              <a:t>06-05-2021</a:t>
            </a:fld>
            <a:endParaRPr lang="en-US"/>
          </a:p>
        </p:txBody>
      </p:sp>
      <p:sp>
        <p:nvSpPr>
          <p:cNvPr id="8" name="Footer Placeholder 7"/>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35148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hidden"/>
                                      </p:to>
                                    </p:set>
                                  </p:childTnLst>
                                </p:cTn>
                              </p:par>
                              <p:par>
                                <p:cTn id="31" presetID="56" presetClass="path" presetSubtype="0" accel="50000" decel="50000" fill="hold" grpId="0" nodeType="withEffect">
                                  <p:stCondLst>
                                    <p:cond delay="0"/>
                                  </p:stCondLst>
                                  <p:childTnLst>
                                    <p:animMotion origin="layout" path="M -1.94444E-6 4.81481E-6 L -0.2283 0.19537 " pathEditMode="relative" rAng="0" ptsTypes="AA">
                                      <p:cBhvr>
                                        <p:cTn id="32" dur="2000" fill="hold"/>
                                        <p:tgtEl>
                                          <p:spTgt spid="56"/>
                                        </p:tgtEl>
                                        <p:attrNameLst>
                                          <p:attrName>ppt_x</p:attrName>
                                          <p:attrName>ppt_y</p:attrName>
                                        </p:attrNameLst>
                                      </p:cBhvr>
                                      <p:rCtr x="-11424" y="9769"/>
                                    </p:animMotion>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hidden"/>
                                      </p:to>
                                    </p:set>
                                  </p:childTnLst>
                                </p:cTn>
                              </p:par>
                              <p:par>
                                <p:cTn id="43" presetID="56" presetClass="path" presetSubtype="0" accel="50000" decel="50000" fill="hold" grpId="0" nodeType="withEffect">
                                  <p:stCondLst>
                                    <p:cond delay="0"/>
                                  </p:stCondLst>
                                  <p:childTnLst>
                                    <p:animMotion origin="layout" path="M 4.16667E-6 4.62535E-6 L 0.46093 0.20004 " pathEditMode="relative" rAng="0" ptsTypes="AA">
                                      <p:cBhvr>
                                        <p:cTn id="44" dur="2000" fill="hold"/>
                                        <p:tgtEl>
                                          <p:spTgt spid="57"/>
                                        </p:tgtEl>
                                        <p:attrNameLst>
                                          <p:attrName>ppt_x</p:attrName>
                                          <p:attrName>ppt_y</p:attrName>
                                        </p:attrNameLst>
                                      </p:cBhvr>
                                      <p:rCtr x="23038" y="9991"/>
                                    </p:animMotion>
                                  </p:childTnLst>
                                </p:cTn>
                              </p:par>
                              <p:par>
                                <p:cTn id="45" presetID="1" presetClass="exit" presetSubtype="0" fill="hold"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6" grpId="1"/>
      <p:bldP spid="57" grpId="0"/>
      <p:bldP spid="57" grpId="1"/>
      <p:bldP spid="58" grpId="0"/>
      <p:bldP spid="59" grpId="0"/>
      <p:bldP spid="96" grpId="0"/>
      <p:bldP spid="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76200"/>
            <a:ext cx="7560000" cy="1080000"/>
          </a:xfrm>
        </p:spPr>
        <p:txBody>
          <a:bodyPr>
            <a:normAutofit/>
          </a:bodyPr>
          <a:lstStyle/>
          <a:p>
            <a:r>
              <a:rPr lang="en-US" sz="4400" dirty="0"/>
              <a:t>How address is calculated</a:t>
            </a:r>
            <a:endParaRPr lang="en-IN" sz="4400" dirty="0"/>
          </a:p>
        </p:txBody>
      </p:sp>
      <p:sp>
        <p:nvSpPr>
          <p:cNvPr id="15" name="TextBox 14"/>
          <p:cNvSpPr txBox="1"/>
          <p:nvPr/>
        </p:nvSpPr>
        <p:spPr>
          <a:xfrm>
            <a:off x="4762501" y="1600200"/>
            <a:ext cx="495299" cy="369332"/>
          </a:xfrm>
          <a:prstGeom prst="rect">
            <a:avLst/>
          </a:prstGeom>
          <a:noFill/>
        </p:spPr>
        <p:txBody>
          <a:bodyPr wrap="square" rtlCol="0">
            <a:spAutoFit/>
          </a:bodyPr>
          <a:lstStyle/>
          <a:p>
            <a:r>
              <a:rPr lang="en-US" dirty="0"/>
              <a:t>42</a:t>
            </a:r>
          </a:p>
        </p:txBody>
      </p:sp>
      <p:sp>
        <p:nvSpPr>
          <p:cNvPr id="16" name="TextBox 15"/>
          <p:cNvSpPr txBox="1"/>
          <p:nvPr/>
        </p:nvSpPr>
        <p:spPr>
          <a:xfrm>
            <a:off x="4876800" y="3429000"/>
            <a:ext cx="381000" cy="369332"/>
          </a:xfrm>
          <a:prstGeom prst="rect">
            <a:avLst/>
          </a:prstGeom>
          <a:noFill/>
        </p:spPr>
        <p:txBody>
          <a:bodyPr wrap="square" rtlCol="0">
            <a:spAutoFit/>
          </a:bodyPr>
          <a:lstStyle/>
          <a:p>
            <a:r>
              <a:rPr lang="en-US" dirty="0"/>
              <a:t>2</a:t>
            </a:r>
          </a:p>
        </p:txBody>
      </p:sp>
      <p:sp>
        <p:nvSpPr>
          <p:cNvPr id="17" name="TextBox 16"/>
          <p:cNvSpPr txBox="1"/>
          <p:nvPr/>
        </p:nvSpPr>
        <p:spPr>
          <a:xfrm>
            <a:off x="6595200" y="849868"/>
            <a:ext cx="720000" cy="369332"/>
          </a:xfrm>
          <a:prstGeom prst="rect">
            <a:avLst/>
          </a:prstGeom>
          <a:noFill/>
        </p:spPr>
        <p:txBody>
          <a:bodyPr wrap="square" rtlCol="0">
            <a:spAutoFit/>
          </a:bodyPr>
          <a:lstStyle/>
          <a:p>
            <a:r>
              <a:rPr lang="en-US" dirty="0"/>
              <a:t>776</a:t>
            </a:r>
          </a:p>
        </p:txBody>
      </p:sp>
      <p:graphicFrame>
        <p:nvGraphicFramePr>
          <p:cNvPr id="3" name="Table 2"/>
          <p:cNvGraphicFramePr>
            <a:graphicFrameLocks noGrp="1"/>
          </p:cNvGraphicFramePr>
          <p:nvPr>
            <p:extLst>
              <p:ext uri="{D42A27DB-BD31-4B8C-83A1-F6EECF244321}">
                <p14:modId xmlns:p14="http://schemas.microsoft.com/office/powerpoint/2010/main" val="3766703318"/>
              </p:ext>
            </p:extLst>
          </p:nvPr>
        </p:nvGraphicFramePr>
        <p:xfrm>
          <a:off x="1066800" y="155688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endParaRPr lang="en-IN" dirty="0"/>
                    </a:p>
                  </a:txBody>
                  <a:tcPr vert="vert270"/>
                </a:tc>
                <a:tc>
                  <a:txBody>
                    <a:bodyPr/>
                    <a:lstStyle/>
                    <a:p>
                      <a:r>
                        <a:rPr lang="en-IN" dirty="0"/>
                        <a:t>     ..</a:t>
                      </a:r>
                    </a:p>
                  </a:txBody>
                  <a:tcPr vert="vert270"/>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986247002"/>
              </p:ext>
            </p:extLst>
          </p:nvPr>
        </p:nvGraphicFramePr>
        <p:xfrm>
          <a:off x="1066800" y="304800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r>
                        <a:rPr lang="en-US" dirty="0"/>
                        <a:t>10005220</a:t>
                      </a:r>
                      <a:endParaRPr lang="en-IN" dirty="0"/>
                    </a:p>
                  </a:txBody>
                  <a:tcPr vert="vert270"/>
                </a:tc>
                <a:tc>
                  <a:txBody>
                    <a:bodyPr/>
                    <a:lstStyle/>
                    <a:p>
                      <a:r>
                        <a:rPr lang="en-US" dirty="0"/>
                        <a:t>10005224</a:t>
                      </a:r>
                      <a:endParaRPr lang="en-IN" dirty="0"/>
                    </a:p>
                  </a:txBody>
                  <a:tcPr vert="vert270"/>
                </a:tc>
                <a:tc>
                  <a:txBody>
                    <a:bodyPr/>
                    <a:lstStyle/>
                    <a:p>
                      <a:r>
                        <a:rPr lang="en-US" dirty="0"/>
                        <a:t>10005228</a:t>
                      </a:r>
                      <a:endParaRPr lang="en-IN" dirty="0"/>
                    </a:p>
                  </a:txBody>
                  <a:tcPr vert="vert270"/>
                </a:tc>
                <a:tc>
                  <a:txBody>
                    <a:bodyPr/>
                    <a:lstStyle/>
                    <a:p>
                      <a:r>
                        <a:rPr lang="en-US" dirty="0"/>
                        <a:t>1000522C</a:t>
                      </a: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580433187"/>
              </p:ext>
            </p:extLst>
          </p:nvPr>
        </p:nvGraphicFramePr>
        <p:xfrm>
          <a:off x="1066800" y="122936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194608368"/>
              </p:ext>
            </p:extLst>
          </p:nvPr>
        </p:nvGraphicFramePr>
        <p:xfrm>
          <a:off x="3581400" y="154672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r>
                        <a:rPr lang="en-US" dirty="0"/>
                        <a:t>10007252</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10005220</a:t>
                      </a:r>
                      <a:r>
                        <a:rPr lang="en-IN" dirty="0"/>
                        <a:t>  ..</a:t>
                      </a:r>
                    </a:p>
                  </a:txBody>
                  <a:tcPr vert="vert270"/>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130947285"/>
              </p:ext>
            </p:extLst>
          </p:nvPr>
        </p:nvGraphicFramePr>
        <p:xfrm>
          <a:off x="3581400" y="303784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r>
                        <a:rPr lang="en-US" dirty="0"/>
                        <a:t>10006480</a:t>
                      </a:r>
                      <a:endParaRPr lang="en-IN" dirty="0"/>
                    </a:p>
                  </a:txBody>
                  <a:tcPr vert="vert270"/>
                </a:tc>
                <a:tc>
                  <a:txBody>
                    <a:bodyPr/>
                    <a:lstStyle/>
                    <a:p>
                      <a:r>
                        <a:rPr lang="en-US" dirty="0"/>
                        <a:t>10006484</a:t>
                      </a:r>
                      <a:endParaRPr lang="en-IN" dirty="0"/>
                    </a:p>
                  </a:txBody>
                  <a:tcPr vert="vert270"/>
                </a:tc>
                <a:tc>
                  <a:txBody>
                    <a:bodyPr/>
                    <a:lstStyle/>
                    <a:p>
                      <a:r>
                        <a:rPr lang="en-US" dirty="0"/>
                        <a:t>10006488</a:t>
                      </a:r>
                      <a:endParaRPr lang="en-IN" dirty="0"/>
                    </a:p>
                  </a:txBody>
                  <a:tcPr vert="vert270"/>
                </a:tc>
                <a:tc>
                  <a:txBody>
                    <a:bodyPr/>
                    <a:lstStyle/>
                    <a:p>
                      <a:r>
                        <a:rPr lang="en-US" dirty="0"/>
                        <a:t>1000648C</a:t>
                      </a: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316433006"/>
              </p:ext>
            </p:extLst>
          </p:nvPr>
        </p:nvGraphicFramePr>
        <p:xfrm>
          <a:off x="3581400" y="121920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150987035"/>
              </p:ext>
            </p:extLst>
          </p:nvPr>
        </p:nvGraphicFramePr>
        <p:xfrm>
          <a:off x="6096000" y="154672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r>
                        <a:rPr lang="en-US" baseline="0" dirty="0"/>
                        <a:t>     ..</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882611069"/>
              </p:ext>
            </p:extLst>
          </p:nvPr>
        </p:nvGraphicFramePr>
        <p:xfrm>
          <a:off x="6096000" y="304800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10007252</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10007256</a:t>
                      </a:r>
                      <a:endParaRPr lang="en-IN"/>
                    </a:p>
                    <a:p>
                      <a:endParaRPr lang="en-IN" dirty="0"/>
                    </a:p>
                  </a:txBody>
                  <a:tcPr vert="vert270"/>
                </a:tc>
                <a:tc>
                  <a:txBody>
                    <a:bodyPr/>
                    <a:lstStyle/>
                    <a:p>
                      <a:r>
                        <a:rPr lang="en-US"/>
                        <a:t>1000725A</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1000725E</a:t>
                      </a:r>
                      <a:endParaRPr lang="en-IN" dirty="0"/>
                    </a:p>
                    <a:p>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806596102"/>
              </p:ext>
            </p:extLst>
          </p:nvPr>
        </p:nvGraphicFramePr>
        <p:xfrm>
          <a:off x="6096000" y="121920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cxnSp>
        <p:nvCxnSpPr>
          <p:cNvPr id="51" name="Curved Connector 50"/>
          <p:cNvCxnSpPr/>
          <p:nvPr/>
        </p:nvCxnSpPr>
        <p:spPr>
          <a:xfrm>
            <a:off x="2057400" y="2895601"/>
            <a:ext cx="1752600" cy="148589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a:off x="4572000" y="2905566"/>
            <a:ext cx="1752600" cy="148589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rot="16200000">
            <a:off x="2147678" y="1309473"/>
            <a:ext cx="2410265" cy="4267205"/>
            <a:chOff x="5171634" y="2209801"/>
            <a:chExt cx="2410265" cy="4267205"/>
          </a:xfrm>
        </p:grpSpPr>
        <p:cxnSp>
          <p:nvCxnSpPr>
            <p:cNvPr id="55" name="Straight Connector 54"/>
            <p:cNvCxnSpPr/>
            <p:nvPr/>
          </p:nvCxnSpPr>
          <p:spPr>
            <a:xfrm>
              <a:off x="7581899" y="6096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198574" y="6477006"/>
              <a:ext cx="237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a:off x="3038034" y="4343401"/>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V="1">
              <a:off x="5308435" y="2083801"/>
              <a:ext cx="0"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rot="16200000">
            <a:off x="4662273" y="1461875"/>
            <a:ext cx="2410265" cy="4267205"/>
            <a:chOff x="5171634" y="2209801"/>
            <a:chExt cx="2410265" cy="4267205"/>
          </a:xfrm>
        </p:grpSpPr>
        <p:cxnSp>
          <p:nvCxnSpPr>
            <p:cNvPr id="62" name="Straight Connector 61"/>
            <p:cNvCxnSpPr/>
            <p:nvPr/>
          </p:nvCxnSpPr>
          <p:spPr>
            <a:xfrm>
              <a:off x="7581899" y="6096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198574" y="6477006"/>
              <a:ext cx="237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a:off x="3038034" y="4343401"/>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V="1">
              <a:off x="5374571" y="2011804"/>
              <a:ext cx="0" cy="39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4194901" y="849868"/>
            <a:ext cx="529499" cy="369332"/>
          </a:xfrm>
          <a:prstGeom prst="rect">
            <a:avLst/>
          </a:prstGeom>
          <a:noFill/>
        </p:spPr>
        <p:txBody>
          <a:bodyPr wrap="square" rtlCol="0">
            <a:spAutoFit/>
          </a:bodyPr>
          <a:lstStyle/>
          <a:p>
            <a:r>
              <a:rPr lang="en-US" dirty="0"/>
              <a:t>2</a:t>
            </a:r>
          </a:p>
        </p:txBody>
      </p:sp>
      <p:sp>
        <p:nvSpPr>
          <p:cNvPr id="67" name="TextBox 66"/>
          <p:cNvSpPr txBox="1"/>
          <p:nvPr/>
        </p:nvSpPr>
        <p:spPr>
          <a:xfrm>
            <a:off x="1600200" y="849868"/>
            <a:ext cx="720000" cy="369332"/>
          </a:xfrm>
          <a:prstGeom prst="rect">
            <a:avLst/>
          </a:prstGeom>
          <a:noFill/>
        </p:spPr>
        <p:txBody>
          <a:bodyPr wrap="square" rtlCol="0">
            <a:spAutoFit/>
          </a:bodyPr>
          <a:lstStyle/>
          <a:p>
            <a:r>
              <a:rPr lang="en-US" dirty="0"/>
              <a:t>42</a:t>
            </a:r>
          </a:p>
        </p:txBody>
      </p:sp>
      <p:sp>
        <p:nvSpPr>
          <p:cNvPr id="68" name="Oval 67"/>
          <p:cNvSpPr/>
          <p:nvPr/>
        </p:nvSpPr>
        <p:spPr>
          <a:xfrm>
            <a:off x="3581400" y="3124200"/>
            <a:ext cx="381000" cy="138720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p:nvSpPr>
        <p:spPr>
          <a:xfrm>
            <a:off x="762000" y="4888468"/>
            <a:ext cx="6172200" cy="369332"/>
          </a:xfrm>
          <a:prstGeom prst="rect">
            <a:avLst/>
          </a:prstGeom>
          <a:noFill/>
        </p:spPr>
        <p:txBody>
          <a:bodyPr wrap="square" rtlCol="0">
            <a:spAutoFit/>
          </a:bodyPr>
          <a:lstStyle/>
          <a:p>
            <a:r>
              <a:rPr lang="en-IN" dirty="0"/>
              <a:t>temp1=*(10006480+12)= *(1000648C)= 10005220</a:t>
            </a:r>
          </a:p>
        </p:txBody>
      </p:sp>
      <p:sp>
        <p:nvSpPr>
          <p:cNvPr id="71" name="TextBox 70"/>
          <p:cNvSpPr txBox="1"/>
          <p:nvPr/>
        </p:nvSpPr>
        <p:spPr>
          <a:xfrm>
            <a:off x="762000" y="5235218"/>
            <a:ext cx="6172200" cy="369332"/>
          </a:xfrm>
          <a:prstGeom prst="rect">
            <a:avLst/>
          </a:prstGeom>
          <a:noFill/>
        </p:spPr>
        <p:txBody>
          <a:bodyPr wrap="square" rtlCol="0">
            <a:spAutoFit/>
          </a:bodyPr>
          <a:lstStyle/>
          <a:p>
            <a:r>
              <a:rPr lang="en-IN" dirty="0"/>
              <a:t>temp2=*(10006480+8)=*(10006488)= 10007252</a:t>
            </a:r>
          </a:p>
        </p:txBody>
      </p:sp>
      <p:sp>
        <p:nvSpPr>
          <p:cNvPr id="72" name="TextBox 71"/>
          <p:cNvSpPr txBox="1"/>
          <p:nvPr/>
        </p:nvSpPr>
        <p:spPr>
          <a:xfrm>
            <a:off x="783000" y="5562600"/>
            <a:ext cx="6172200" cy="369332"/>
          </a:xfrm>
          <a:prstGeom prst="rect">
            <a:avLst/>
          </a:prstGeom>
          <a:noFill/>
        </p:spPr>
        <p:txBody>
          <a:bodyPr wrap="square" rtlCol="0">
            <a:spAutoFit/>
          </a:bodyPr>
          <a:lstStyle/>
          <a:p>
            <a:r>
              <a:rPr lang="en-IN" dirty="0"/>
              <a:t>*(7252+12)=*(725E)=temp1</a:t>
            </a:r>
          </a:p>
        </p:txBody>
      </p:sp>
      <p:sp>
        <p:nvSpPr>
          <p:cNvPr id="73" name="TextBox 72"/>
          <p:cNvSpPr txBox="1"/>
          <p:nvPr/>
        </p:nvSpPr>
        <p:spPr>
          <a:xfrm>
            <a:off x="762000" y="5879068"/>
            <a:ext cx="6172200" cy="369332"/>
          </a:xfrm>
          <a:prstGeom prst="rect">
            <a:avLst/>
          </a:prstGeom>
          <a:noFill/>
        </p:spPr>
        <p:txBody>
          <a:bodyPr wrap="square" rtlCol="0">
            <a:spAutoFit/>
          </a:bodyPr>
          <a:lstStyle/>
          <a:p>
            <a:r>
              <a:rPr lang="en-IN" dirty="0"/>
              <a:t>*(5220+8)=*(5228)=temp2</a:t>
            </a:r>
          </a:p>
        </p:txBody>
      </p:sp>
      <p:sp>
        <p:nvSpPr>
          <p:cNvPr id="74" name="Oval 73"/>
          <p:cNvSpPr/>
          <p:nvPr/>
        </p:nvSpPr>
        <p:spPr>
          <a:xfrm>
            <a:off x="3581400" y="3124200"/>
            <a:ext cx="381000" cy="138720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B0F0"/>
              </a:solidFill>
            </a:endParaRPr>
          </a:p>
        </p:txBody>
      </p:sp>
      <p:sp>
        <p:nvSpPr>
          <p:cNvPr id="75" name="Oval 74"/>
          <p:cNvSpPr/>
          <p:nvPr/>
        </p:nvSpPr>
        <p:spPr>
          <a:xfrm>
            <a:off x="6096000" y="3124200"/>
            <a:ext cx="381000" cy="1387207"/>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Oval 75"/>
          <p:cNvSpPr/>
          <p:nvPr/>
        </p:nvSpPr>
        <p:spPr>
          <a:xfrm>
            <a:off x="1066800" y="3124200"/>
            <a:ext cx="381000" cy="1387207"/>
          </a:xfrm>
          <a:prstGeom prst="ellipse">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B0F0"/>
              </a:solidFill>
            </a:endParaRPr>
          </a:p>
        </p:txBody>
      </p:sp>
      <p:sp>
        <p:nvSpPr>
          <p:cNvPr id="78" name="TextBox 77"/>
          <p:cNvSpPr txBox="1"/>
          <p:nvPr/>
        </p:nvSpPr>
        <p:spPr>
          <a:xfrm>
            <a:off x="4371982" y="1515486"/>
            <a:ext cx="461665" cy="1394182"/>
          </a:xfrm>
          <a:prstGeom prst="rect">
            <a:avLst/>
          </a:prstGeom>
          <a:noFill/>
        </p:spPr>
        <p:txBody>
          <a:bodyPr vert="vert270" wrap="square" rtlCol="0">
            <a:spAutoFit/>
          </a:bodyPr>
          <a:lstStyle/>
          <a:p>
            <a:r>
              <a:rPr lang="en-US" dirty="0"/>
              <a:t>10007252</a:t>
            </a:r>
            <a:endParaRPr lang="en-IN" dirty="0"/>
          </a:p>
        </p:txBody>
      </p:sp>
      <p:sp>
        <p:nvSpPr>
          <p:cNvPr id="79" name="TextBox 78"/>
          <p:cNvSpPr txBox="1"/>
          <p:nvPr/>
        </p:nvSpPr>
        <p:spPr>
          <a:xfrm>
            <a:off x="7239000" y="1501418"/>
            <a:ext cx="461665" cy="1394182"/>
          </a:xfrm>
          <a:prstGeom prst="rect">
            <a:avLst/>
          </a:prstGeom>
          <a:noFill/>
        </p:spPr>
        <p:txBody>
          <a:bodyPr vert="vert270" wrap="square" rtlCol="0">
            <a:spAutoFit/>
          </a:bodyPr>
          <a:lstStyle/>
          <a:p>
            <a:r>
              <a:rPr lang="en-US" dirty="0"/>
              <a:t>10006480</a:t>
            </a:r>
            <a:endParaRPr lang="en-IN" dirty="0"/>
          </a:p>
        </p:txBody>
      </p:sp>
      <p:sp>
        <p:nvSpPr>
          <p:cNvPr id="80" name="TextBox 79"/>
          <p:cNvSpPr txBox="1"/>
          <p:nvPr/>
        </p:nvSpPr>
        <p:spPr>
          <a:xfrm>
            <a:off x="1900535" y="1524000"/>
            <a:ext cx="461665" cy="1394182"/>
          </a:xfrm>
          <a:prstGeom prst="rect">
            <a:avLst/>
          </a:prstGeom>
          <a:noFill/>
        </p:spPr>
        <p:txBody>
          <a:bodyPr vert="vert270" wrap="square" rtlCol="0">
            <a:spAutoFit/>
          </a:bodyPr>
          <a:lstStyle/>
          <a:p>
            <a:r>
              <a:rPr lang="en-US" dirty="0"/>
              <a:t>10006480</a:t>
            </a:r>
            <a:endParaRPr lang="en-IN" dirty="0"/>
          </a:p>
        </p:txBody>
      </p:sp>
      <p:sp>
        <p:nvSpPr>
          <p:cNvPr id="81" name="TextBox 80"/>
          <p:cNvSpPr txBox="1"/>
          <p:nvPr/>
        </p:nvSpPr>
        <p:spPr>
          <a:xfrm>
            <a:off x="4767999" y="1515486"/>
            <a:ext cx="461665" cy="1394182"/>
          </a:xfrm>
          <a:prstGeom prst="rect">
            <a:avLst/>
          </a:prstGeom>
          <a:noFill/>
        </p:spPr>
        <p:txBody>
          <a:bodyPr vert="vert270" wrap="square" rtlCol="0">
            <a:spAutoFit/>
          </a:bodyPr>
          <a:lstStyle/>
          <a:p>
            <a:r>
              <a:rPr lang="en-US" dirty="0"/>
              <a:t>10005220</a:t>
            </a:r>
            <a:endParaRPr lang="en-IN" dirty="0"/>
          </a:p>
        </p:txBody>
      </p:sp>
      <p:sp>
        <p:nvSpPr>
          <p:cNvPr id="4" name="Date Placeholder 3"/>
          <p:cNvSpPr>
            <a:spLocks noGrp="1"/>
          </p:cNvSpPr>
          <p:nvPr>
            <p:ph type="dt" sz="half" idx="10"/>
          </p:nvPr>
        </p:nvSpPr>
        <p:spPr/>
        <p:txBody>
          <a:bodyPr/>
          <a:lstStyle/>
          <a:p>
            <a:fld id="{97F05BD1-043F-4EA5-94B1-72DAE169368B}"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49562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0 2.03515E-6 L 0.12917 -0.00116 " pathEditMode="relative" rAng="0" ptsTypes="AA">
                                      <p:cBhvr>
                                        <p:cTn id="24" dur="2250" fill="hold"/>
                                        <p:tgtEl>
                                          <p:spTgt spid="68"/>
                                        </p:tgtEl>
                                        <p:attrNameLst>
                                          <p:attrName>ppt_x</p:attrName>
                                          <p:attrName>ppt_y</p:attrName>
                                        </p:attrNameLst>
                                      </p:cBhvr>
                                      <p:rCtr x="6458" y="-69"/>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12917 -0.22318 L 0.12917 0.00462 " pathEditMode="relative" rAng="0" ptsTypes="AA">
                                      <p:cBhvr>
                                        <p:cTn id="28" dur="2250" spd="-100000" fill="hold"/>
                                        <p:tgtEl>
                                          <p:spTgt spid="68"/>
                                        </p:tgtEl>
                                        <p:attrNameLst>
                                          <p:attrName>ppt_x</p:attrName>
                                          <p:attrName>ppt_y</p:attrName>
                                        </p:attrNameLst>
                                      </p:cBhvr>
                                      <p:rCtr x="0" y="1137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0 2.03515E-6 L 0.0875 -0.00116 " pathEditMode="relative" rAng="0" ptsTypes="AA">
                                      <p:cBhvr>
                                        <p:cTn id="40" dur="2250" fill="hold"/>
                                        <p:tgtEl>
                                          <p:spTgt spid="74"/>
                                        </p:tgtEl>
                                        <p:attrNameLst>
                                          <p:attrName>ppt_x</p:attrName>
                                          <p:attrName>ppt_y</p:attrName>
                                        </p:attrNameLst>
                                      </p:cBhvr>
                                      <p:rCtr x="4375" y="-69"/>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0.0875 -0.22318 L 0.0875 0.00462 " pathEditMode="relative" rAng="0" ptsTypes="AA">
                                      <p:cBhvr>
                                        <p:cTn id="44" dur="2250" spd="-100000" fill="hold"/>
                                        <p:tgtEl>
                                          <p:spTgt spid="74"/>
                                        </p:tgtEl>
                                        <p:attrNameLst>
                                          <p:attrName>ppt_x</p:attrName>
                                          <p:attrName>ppt_y</p:attrName>
                                        </p:attrNameLst>
                                      </p:cBhvr>
                                      <p:rCtr x="0" y="11378"/>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0" nodeType="clickEffect">
                                  <p:stCondLst>
                                    <p:cond delay="0"/>
                                  </p:stCondLst>
                                  <p:childTnLst>
                                    <p:animMotion origin="layout" path="M 0 -4.30157E-6 L 0.1375 -0.00231 " pathEditMode="relative" rAng="0" ptsTypes="AA">
                                      <p:cBhvr>
                                        <p:cTn id="56" dur="2250" fill="hold"/>
                                        <p:tgtEl>
                                          <p:spTgt spid="75"/>
                                        </p:tgtEl>
                                        <p:attrNameLst>
                                          <p:attrName>ppt_x</p:attrName>
                                          <p:attrName>ppt_y</p:attrName>
                                        </p:attrNameLst>
                                      </p:cBhvr>
                                      <p:rCtr x="6875" y="-116"/>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0.12917 -0.22318 L 0.12917 -0.00648 " pathEditMode="relative" rAng="0" ptsTypes="AA">
                                      <p:cBhvr>
                                        <p:cTn id="60" dur="2250" spd="-100000" fill="hold"/>
                                        <p:tgtEl>
                                          <p:spTgt spid="75"/>
                                        </p:tgtEl>
                                        <p:attrNameLst>
                                          <p:attrName>ppt_x</p:attrName>
                                          <p:attrName>ppt_y</p:attrName>
                                        </p:attrNameLst>
                                      </p:cBhvr>
                                      <p:rCtr x="0" y="10823"/>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3" nodeType="clickEffect">
                                  <p:stCondLst>
                                    <p:cond delay="0"/>
                                  </p:stCondLst>
                                  <p:childTnLst>
                                    <p:animMotion origin="layout" path="M 0.12917 -0.22318 L 0.40417 -0.22318 " pathEditMode="relative" rAng="0" ptsTypes="AA">
                                      <p:cBhvr>
                                        <p:cTn id="64" dur="2000" fill="hold"/>
                                        <p:tgtEl>
                                          <p:spTgt spid="68"/>
                                        </p:tgtEl>
                                        <p:attrNameLst>
                                          <p:attrName>ppt_x</p:attrName>
                                          <p:attrName>ppt_y</p:attrName>
                                        </p:attrNameLst>
                                      </p:cBhvr>
                                      <p:rCtr x="13750" y="0"/>
                                    </p:animMotion>
                                  </p:childTnLst>
                                </p:cTn>
                              </p:par>
                              <p:par>
                                <p:cTn id="65" presetID="1" presetClass="exit" presetSubtype="0" fill="hold" grpId="1" nodeType="withEffect">
                                  <p:stCondLst>
                                    <p:cond delay="0"/>
                                  </p:stCondLst>
                                  <p:childTnLst>
                                    <p:set>
                                      <p:cBhvr>
                                        <p:cTn id="66" dur="1" fill="hold">
                                          <p:stCondLst>
                                            <p:cond delay="0"/>
                                          </p:stCondLst>
                                        </p:cTn>
                                        <p:tgtEl>
                                          <p:spTgt spid="79"/>
                                        </p:tgtEl>
                                        <p:attrNameLst>
                                          <p:attrName>style.visibility</p:attrName>
                                        </p:attrNameLst>
                                      </p:cBhvr>
                                      <p:to>
                                        <p:strVal val="hidden"/>
                                      </p:to>
                                    </p:set>
                                  </p:childTnLst>
                                </p:cTn>
                              </p:par>
                              <p:par>
                                <p:cTn id="67" presetID="63" presetClass="path" presetSubtype="0" accel="50000" decel="50000" fill="hold" grpId="1" nodeType="withEffect">
                                  <p:stCondLst>
                                    <p:cond delay="0"/>
                                  </p:stCondLst>
                                  <p:childTnLst>
                                    <p:animMotion origin="layout" path="M -0.00642 0.01063 L 0.26858 0.01063 " pathEditMode="relative" rAng="0" ptsTypes="AA">
                                      <p:cBhvr>
                                        <p:cTn id="68" dur="2000" fill="hold"/>
                                        <p:tgtEl>
                                          <p:spTgt spid="81"/>
                                        </p:tgtEl>
                                        <p:attrNameLst>
                                          <p:attrName>ppt_x</p:attrName>
                                          <p:attrName>ppt_y</p:attrName>
                                        </p:attrNameLst>
                                      </p:cBhvr>
                                      <p:rCtr x="13750" y="0"/>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grpId="0" nodeType="clickEffect">
                                  <p:stCondLst>
                                    <p:cond delay="0"/>
                                  </p:stCondLst>
                                  <p:childTnLst>
                                    <p:animMotion origin="layout" path="M 0 2.03515E-6 L 0.0875 -0.00116 " pathEditMode="relative" rAng="0" ptsTypes="AA">
                                      <p:cBhvr>
                                        <p:cTn id="80" dur="2250" fill="hold"/>
                                        <p:tgtEl>
                                          <p:spTgt spid="76"/>
                                        </p:tgtEl>
                                        <p:attrNameLst>
                                          <p:attrName>ppt_x</p:attrName>
                                          <p:attrName>ppt_y</p:attrName>
                                        </p:attrNameLst>
                                      </p:cBhvr>
                                      <p:rCtr x="4375" y="-69"/>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0.0875 -0.22318 L 0.0875 0.00462 " pathEditMode="relative" rAng="0" ptsTypes="AA">
                                      <p:cBhvr>
                                        <p:cTn id="84" dur="2250" spd="-100000" fill="hold"/>
                                        <p:tgtEl>
                                          <p:spTgt spid="76"/>
                                        </p:tgtEl>
                                        <p:attrNameLst>
                                          <p:attrName>ppt_x</p:attrName>
                                          <p:attrName>ppt_y</p:attrName>
                                        </p:attrNameLst>
                                      </p:cBhvr>
                                      <p:rCtr x="0" y="11378"/>
                                    </p:animMotion>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grpId="1" nodeType="clickEffect">
                                  <p:stCondLst>
                                    <p:cond delay="0"/>
                                  </p:stCondLst>
                                  <p:childTnLst>
                                    <p:animMotion origin="layout" path="M 1.38889E-6 0.01063 L -0.2783 0.00902 " pathEditMode="relative" rAng="0" ptsTypes="AA">
                                      <p:cBhvr>
                                        <p:cTn id="88" dur="2000" fill="hold"/>
                                        <p:tgtEl>
                                          <p:spTgt spid="78"/>
                                        </p:tgtEl>
                                        <p:attrNameLst>
                                          <p:attrName>ppt_x</p:attrName>
                                          <p:attrName>ppt_y</p:attrName>
                                        </p:attrNameLst>
                                      </p:cBhvr>
                                      <p:rCtr x="-13924" y="-93"/>
                                    </p:animMotion>
                                  </p:childTnLst>
                                </p:cTn>
                              </p:par>
                              <p:par>
                                <p:cTn id="89" presetID="1" presetClass="exit" presetSubtype="0" fill="hold" grpId="1" nodeType="withEffect">
                                  <p:stCondLst>
                                    <p:cond delay="0"/>
                                  </p:stCondLst>
                                  <p:childTnLst>
                                    <p:set>
                                      <p:cBhvr>
                                        <p:cTn id="90" dur="1" fill="hold">
                                          <p:stCondLst>
                                            <p:cond delay="0"/>
                                          </p:stCondLst>
                                        </p:cTn>
                                        <p:tgtEl>
                                          <p:spTgt spid="80"/>
                                        </p:tgtEl>
                                        <p:attrNameLst>
                                          <p:attrName>style.visibility</p:attrName>
                                        </p:attrNameLst>
                                      </p:cBhvr>
                                      <p:to>
                                        <p:strVal val="hidden"/>
                                      </p:to>
                                    </p:set>
                                  </p:childTnLst>
                                </p:cTn>
                              </p:par>
                              <p:par>
                                <p:cTn id="91" presetID="35" presetClass="path" presetSubtype="0" accel="50000" decel="50000" fill="hold" grpId="3" nodeType="withEffect">
                                  <p:stCondLst>
                                    <p:cond delay="0"/>
                                  </p:stCondLst>
                                  <p:childTnLst>
                                    <p:animMotion origin="layout" path="M 0.0875 -0.22318 L -0.1875 -0.22318 " pathEditMode="relative" rAng="0" ptsTypes="AA">
                                      <p:cBhvr>
                                        <p:cTn id="92" dur="2000" fill="hold"/>
                                        <p:tgtEl>
                                          <p:spTgt spid="74"/>
                                        </p:tgtEl>
                                        <p:attrNameLst>
                                          <p:attrName>ppt_x</p:attrName>
                                          <p:attrName>ppt_y</p:attrName>
                                        </p:attrNameLst>
                                      </p:cBhvr>
                                      <p:rCtr x="-1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8" grpId="2" animBg="1"/>
      <p:bldP spid="68" grpId="3" animBg="1"/>
      <p:bldP spid="70" grpId="0"/>
      <p:bldP spid="71" grpId="0"/>
      <p:bldP spid="72" grpId="0"/>
      <p:bldP spid="73" grpId="0"/>
      <p:bldP spid="74" grpId="0" animBg="1"/>
      <p:bldP spid="74" grpId="1" animBg="1"/>
      <p:bldP spid="74" grpId="2" animBg="1"/>
      <p:bldP spid="74" grpId="3" animBg="1"/>
      <p:bldP spid="75" grpId="0" animBg="1"/>
      <p:bldP spid="75" grpId="1" animBg="1"/>
      <p:bldP spid="75" grpId="2" animBg="1"/>
      <p:bldP spid="76" grpId="0" animBg="1"/>
      <p:bldP spid="76" grpId="1" animBg="1"/>
      <p:bldP spid="76" grpId="2" animBg="1"/>
      <p:bldP spid="78" grpId="0"/>
      <p:bldP spid="78" grpId="1"/>
      <p:bldP spid="79" grpId="0"/>
      <p:bldP spid="79" grpId="1"/>
      <p:bldP spid="80" grpId="0"/>
      <p:bldP spid="80" grpId="1"/>
      <p:bldP spid="81" grpId="0"/>
      <p:bldP spid="8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43" y="609600"/>
            <a:ext cx="7560000" cy="1080000"/>
          </a:xfrm>
        </p:spPr>
        <p:txBody>
          <a:bodyPr>
            <a:normAutofit/>
          </a:bodyPr>
          <a:lstStyle/>
          <a:p>
            <a:r>
              <a:rPr lang="en-IN" b="1" dirty="0"/>
              <a:t>Software vulnerability</a:t>
            </a:r>
            <a:endParaRPr lang="en-IN" dirty="0"/>
          </a:p>
        </p:txBody>
      </p:sp>
      <p:sp>
        <p:nvSpPr>
          <p:cNvPr id="3" name="Content Placeholder 2"/>
          <p:cNvSpPr>
            <a:spLocks noGrp="1"/>
          </p:cNvSpPr>
          <p:nvPr>
            <p:ph idx="1"/>
          </p:nvPr>
        </p:nvSpPr>
        <p:spPr>
          <a:xfrm>
            <a:off x="776288" y="1568400"/>
            <a:ext cx="7560000" cy="4680000"/>
          </a:xfrm>
        </p:spPr>
        <p:txBody>
          <a:bodyPr/>
          <a:lstStyle/>
          <a:p>
            <a:pPr marL="0" indent="0">
              <a:buNone/>
            </a:pPr>
            <a:endParaRPr lang="en-IN" b="1" dirty="0"/>
          </a:p>
          <a:p>
            <a:r>
              <a:rPr lang="en-IN" dirty="0"/>
              <a:t>Software vulnerability is a glitch, flaw, or weakness present in the software or in the OS</a:t>
            </a:r>
          </a:p>
          <a:p>
            <a:r>
              <a:rPr lang="en-IN" dirty="0"/>
              <a:t>The unfortunate loop holes that exist in the software which could be exploited by some attacker</a:t>
            </a:r>
          </a:p>
          <a:p>
            <a:r>
              <a:rPr lang="en-IN" dirty="0"/>
              <a:t>A piece of s/w is insecure if cleverly crafted inputs can cause some harm to the system in which it gets executed</a:t>
            </a:r>
          </a:p>
          <a:p>
            <a:r>
              <a:rPr lang="en-IN" dirty="0"/>
              <a:t>It is along with these inputs, the attacker injects the malicious code</a:t>
            </a:r>
          </a:p>
          <a:p>
            <a:endParaRPr lang="en-IN" dirty="0"/>
          </a:p>
        </p:txBody>
      </p:sp>
      <p:sp>
        <p:nvSpPr>
          <p:cNvPr id="4" name="Date Placeholder 3"/>
          <p:cNvSpPr>
            <a:spLocks noGrp="1"/>
          </p:cNvSpPr>
          <p:nvPr>
            <p:ph type="dt" sz="half" idx="10"/>
          </p:nvPr>
        </p:nvSpPr>
        <p:spPr/>
        <p:txBody>
          <a:bodyPr/>
          <a:lstStyle/>
          <a:p>
            <a:fld id="{F3445599-5336-4707-8074-C174B4C0BC30}" type="datetime1">
              <a:rPr lang="en-IN" smtClean="0"/>
              <a:t>06-05-2021</a:t>
            </a:fld>
            <a:endParaRPr lang="en-US" dirty="0"/>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550903625"/>
      </p:ext>
    </p:extLst>
  </p:cSld>
  <p:clrMapOvr>
    <a:masterClrMapping/>
  </p:clrMapOvr>
  <mc:AlternateContent xmlns:mc="http://schemas.openxmlformats.org/markup-compatibility/2006" xmlns:p14="http://schemas.microsoft.com/office/powerpoint/2010/main">
    <mc:Choice Requires="p14">
      <p:transition spd="slow" p14:dur="2000" advTm="52336"/>
    </mc:Choice>
    <mc:Fallback xmlns="">
      <p:transition spd="slow" advTm="5233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76200"/>
            <a:ext cx="7560000" cy="1080000"/>
          </a:xfrm>
        </p:spPr>
        <p:txBody>
          <a:bodyPr>
            <a:normAutofit/>
          </a:bodyPr>
          <a:lstStyle/>
          <a:p>
            <a:r>
              <a:rPr lang="en-US" sz="4400" dirty="0"/>
              <a:t>How y gets written at x</a:t>
            </a:r>
            <a:endParaRPr lang="en-IN" sz="4400" dirty="0"/>
          </a:p>
        </p:txBody>
      </p:sp>
      <p:sp>
        <p:nvSpPr>
          <p:cNvPr id="15" name="TextBox 14"/>
          <p:cNvSpPr txBox="1"/>
          <p:nvPr/>
        </p:nvSpPr>
        <p:spPr>
          <a:xfrm>
            <a:off x="4762501" y="1600200"/>
            <a:ext cx="495299" cy="369332"/>
          </a:xfrm>
          <a:prstGeom prst="rect">
            <a:avLst/>
          </a:prstGeom>
          <a:noFill/>
        </p:spPr>
        <p:txBody>
          <a:bodyPr wrap="square" rtlCol="0">
            <a:spAutoFit/>
          </a:bodyPr>
          <a:lstStyle/>
          <a:p>
            <a:r>
              <a:rPr lang="en-US" dirty="0"/>
              <a:t>42</a:t>
            </a:r>
          </a:p>
        </p:txBody>
      </p:sp>
      <p:sp>
        <p:nvSpPr>
          <p:cNvPr id="16" name="TextBox 15"/>
          <p:cNvSpPr txBox="1"/>
          <p:nvPr/>
        </p:nvSpPr>
        <p:spPr>
          <a:xfrm>
            <a:off x="4876800" y="3429000"/>
            <a:ext cx="381000" cy="369332"/>
          </a:xfrm>
          <a:prstGeom prst="rect">
            <a:avLst/>
          </a:prstGeom>
          <a:noFill/>
        </p:spPr>
        <p:txBody>
          <a:bodyPr wrap="square" rtlCol="0">
            <a:spAutoFit/>
          </a:bodyPr>
          <a:lstStyle/>
          <a:p>
            <a:r>
              <a:rPr lang="en-US" dirty="0"/>
              <a:t>2</a:t>
            </a:r>
          </a:p>
        </p:txBody>
      </p:sp>
      <p:sp>
        <p:nvSpPr>
          <p:cNvPr id="17" name="TextBox 16"/>
          <p:cNvSpPr txBox="1"/>
          <p:nvPr/>
        </p:nvSpPr>
        <p:spPr>
          <a:xfrm>
            <a:off x="5790600" y="849868"/>
            <a:ext cx="1296000" cy="324000"/>
          </a:xfrm>
          <a:prstGeom prst="rect">
            <a:avLst/>
          </a:prstGeom>
          <a:noFill/>
        </p:spPr>
        <p:txBody>
          <a:bodyPr wrap="square" rtlCol="0">
            <a:spAutoFit/>
          </a:bodyPr>
          <a:lstStyle/>
          <a:p>
            <a:r>
              <a:rPr lang="en-US" dirty="0"/>
              <a:t>Block 776</a:t>
            </a:r>
          </a:p>
        </p:txBody>
      </p:sp>
      <p:graphicFrame>
        <p:nvGraphicFramePr>
          <p:cNvPr id="3" name="Table 2"/>
          <p:cNvGraphicFramePr>
            <a:graphicFrameLocks noGrp="1"/>
          </p:cNvGraphicFramePr>
          <p:nvPr>
            <p:extLst>
              <p:ext uri="{D42A27DB-BD31-4B8C-83A1-F6EECF244321}">
                <p14:modId xmlns:p14="http://schemas.microsoft.com/office/powerpoint/2010/main" val="2333413575"/>
              </p:ext>
            </p:extLst>
          </p:nvPr>
        </p:nvGraphicFramePr>
        <p:xfrm>
          <a:off x="1981200" y="155688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endParaRPr lang="en-IN" dirty="0"/>
                    </a:p>
                  </a:txBody>
                  <a:tcPr vert="vert270"/>
                </a:tc>
                <a:tc>
                  <a:txBody>
                    <a:bodyPr/>
                    <a:lstStyle/>
                    <a:p>
                      <a:r>
                        <a:rPr lang="en-IN" dirty="0"/>
                        <a:t>     ..</a:t>
                      </a:r>
                    </a:p>
                  </a:txBody>
                  <a:tcPr vert="vert270"/>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559295154"/>
              </p:ext>
            </p:extLst>
          </p:nvPr>
        </p:nvGraphicFramePr>
        <p:xfrm>
          <a:off x="1981200" y="304800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r>
                        <a:rPr lang="en-US" dirty="0"/>
                        <a:t>10005220</a:t>
                      </a:r>
                      <a:endParaRPr lang="en-IN" dirty="0"/>
                    </a:p>
                  </a:txBody>
                  <a:tcPr vert="vert270"/>
                </a:tc>
                <a:tc>
                  <a:txBody>
                    <a:bodyPr/>
                    <a:lstStyle/>
                    <a:p>
                      <a:r>
                        <a:rPr lang="en-US" dirty="0"/>
                        <a:t>10005224</a:t>
                      </a:r>
                      <a:endParaRPr lang="en-IN" dirty="0"/>
                    </a:p>
                  </a:txBody>
                  <a:tcPr vert="vert270"/>
                </a:tc>
                <a:tc>
                  <a:txBody>
                    <a:bodyPr/>
                    <a:lstStyle/>
                    <a:p>
                      <a:r>
                        <a:rPr lang="en-US" dirty="0"/>
                        <a:t>10005228</a:t>
                      </a:r>
                      <a:endParaRPr lang="en-IN" dirty="0"/>
                    </a:p>
                  </a:txBody>
                  <a:tcPr vert="vert270"/>
                </a:tc>
                <a:tc>
                  <a:txBody>
                    <a:bodyPr/>
                    <a:lstStyle/>
                    <a:p>
                      <a:r>
                        <a:rPr lang="en-US" dirty="0"/>
                        <a:t>1000522C</a:t>
                      </a: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63741501"/>
              </p:ext>
            </p:extLst>
          </p:nvPr>
        </p:nvGraphicFramePr>
        <p:xfrm>
          <a:off x="1981200" y="122936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4029481628"/>
              </p:ext>
            </p:extLst>
          </p:nvPr>
        </p:nvGraphicFramePr>
        <p:xfrm>
          <a:off x="3810000" y="154672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417130251"/>
              </p:ext>
            </p:extLst>
          </p:nvPr>
        </p:nvGraphicFramePr>
        <p:xfrm>
          <a:off x="3810000" y="303784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r>
                        <a:rPr lang="en-US" dirty="0"/>
                        <a:t>10006480</a:t>
                      </a:r>
                      <a:endParaRPr lang="en-IN" dirty="0"/>
                    </a:p>
                  </a:txBody>
                  <a:tcPr vert="vert270"/>
                </a:tc>
                <a:tc>
                  <a:txBody>
                    <a:bodyPr/>
                    <a:lstStyle/>
                    <a:p>
                      <a:r>
                        <a:rPr lang="en-US" dirty="0"/>
                        <a:t>10006484</a:t>
                      </a:r>
                      <a:endParaRPr lang="en-IN" dirty="0"/>
                    </a:p>
                  </a:txBody>
                  <a:tcPr vert="vert270"/>
                </a:tc>
                <a:tc>
                  <a:txBody>
                    <a:bodyPr/>
                    <a:lstStyle/>
                    <a:p>
                      <a:r>
                        <a:rPr lang="en-US" dirty="0"/>
                        <a:t>10006488</a:t>
                      </a:r>
                      <a:endParaRPr lang="en-IN" dirty="0"/>
                    </a:p>
                  </a:txBody>
                  <a:tcPr vert="vert270"/>
                </a:tc>
                <a:tc>
                  <a:txBody>
                    <a:bodyPr/>
                    <a:lstStyle/>
                    <a:p>
                      <a:r>
                        <a:rPr lang="en-US" dirty="0"/>
                        <a:t>1000648C</a:t>
                      </a: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2704709262"/>
              </p:ext>
            </p:extLst>
          </p:nvPr>
        </p:nvGraphicFramePr>
        <p:xfrm>
          <a:off x="3810000" y="121920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155646545"/>
              </p:ext>
            </p:extLst>
          </p:nvPr>
        </p:nvGraphicFramePr>
        <p:xfrm>
          <a:off x="5638800" y="154672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r>
                        <a:rPr lang="en-US" baseline="0" dirty="0"/>
                        <a:t>     ..</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843355042"/>
              </p:ext>
            </p:extLst>
          </p:nvPr>
        </p:nvGraphicFramePr>
        <p:xfrm>
          <a:off x="5638800" y="304800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10007252</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10007256</a:t>
                      </a:r>
                      <a:endParaRPr lang="en-IN"/>
                    </a:p>
                    <a:p>
                      <a:endParaRPr lang="en-IN" dirty="0"/>
                    </a:p>
                  </a:txBody>
                  <a:tcPr vert="vert270"/>
                </a:tc>
                <a:tc>
                  <a:txBody>
                    <a:bodyPr/>
                    <a:lstStyle/>
                    <a:p>
                      <a:r>
                        <a:rPr lang="en-US"/>
                        <a:t>1000725A</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1000725E</a:t>
                      </a:r>
                      <a:endParaRPr lang="en-IN" dirty="0"/>
                    </a:p>
                    <a:p>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680461335"/>
              </p:ext>
            </p:extLst>
          </p:nvPr>
        </p:nvGraphicFramePr>
        <p:xfrm>
          <a:off x="5638800" y="121920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cxnSp>
        <p:nvCxnSpPr>
          <p:cNvPr id="51" name="Curved Connector 50"/>
          <p:cNvCxnSpPr>
            <a:stCxn id="80" idx="2"/>
          </p:cNvCxnSpPr>
          <p:nvPr/>
        </p:nvCxnSpPr>
        <p:spPr>
          <a:xfrm rot="16200000" flipH="1">
            <a:off x="2735107" y="3228842"/>
            <a:ext cx="1497621" cy="87629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rot="16200000">
            <a:off x="1731000" y="962400"/>
            <a:ext cx="2412000" cy="5112000"/>
            <a:chOff x="5171634" y="1371591"/>
            <a:chExt cx="2412000" cy="5112000"/>
          </a:xfrm>
        </p:grpSpPr>
        <p:cxnSp>
          <p:nvCxnSpPr>
            <p:cNvPr id="55" name="Straight Connector 54"/>
            <p:cNvCxnSpPr/>
            <p:nvPr/>
          </p:nvCxnSpPr>
          <p:spPr>
            <a:xfrm>
              <a:off x="7581899" y="6096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171634" y="6477007"/>
              <a:ext cx="24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a:off x="2615634" y="3927591"/>
              <a:ext cx="51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V="1">
              <a:off x="5308435" y="1245591"/>
              <a:ext cx="0"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rot="16200000">
            <a:off x="4472996" y="1878006"/>
            <a:ext cx="2412012" cy="3433201"/>
            <a:chOff x="5171634" y="3048000"/>
            <a:chExt cx="2412012" cy="3433201"/>
          </a:xfrm>
        </p:grpSpPr>
        <p:cxnSp>
          <p:nvCxnSpPr>
            <p:cNvPr id="62" name="Straight Connector 61"/>
            <p:cNvCxnSpPr/>
            <p:nvPr/>
          </p:nvCxnSpPr>
          <p:spPr>
            <a:xfrm>
              <a:off x="7581899" y="6096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171646" y="6477007"/>
              <a:ext cx="24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a:off x="3461634" y="4771201"/>
              <a:ext cx="34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V="1">
              <a:off x="5374566" y="2850000"/>
              <a:ext cx="0" cy="39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4038600" y="849868"/>
            <a:ext cx="1008000" cy="324000"/>
          </a:xfrm>
          <a:prstGeom prst="rect">
            <a:avLst/>
          </a:prstGeom>
          <a:noFill/>
        </p:spPr>
        <p:txBody>
          <a:bodyPr wrap="square" rtlCol="0">
            <a:spAutoFit/>
          </a:bodyPr>
          <a:lstStyle/>
          <a:p>
            <a:r>
              <a:rPr lang="en-US" dirty="0"/>
              <a:t>Block 2</a:t>
            </a:r>
          </a:p>
        </p:txBody>
      </p:sp>
      <p:sp>
        <p:nvSpPr>
          <p:cNvPr id="67" name="TextBox 66"/>
          <p:cNvSpPr txBox="1"/>
          <p:nvPr/>
        </p:nvSpPr>
        <p:spPr>
          <a:xfrm>
            <a:off x="2133600" y="849867"/>
            <a:ext cx="1188000" cy="324000"/>
          </a:xfrm>
          <a:prstGeom prst="rect">
            <a:avLst/>
          </a:prstGeom>
          <a:noFill/>
        </p:spPr>
        <p:txBody>
          <a:bodyPr wrap="square" rtlCol="0">
            <a:spAutoFit/>
          </a:bodyPr>
          <a:lstStyle/>
          <a:p>
            <a:r>
              <a:rPr lang="en-US" dirty="0"/>
              <a:t>Block 42</a:t>
            </a:r>
          </a:p>
        </p:txBody>
      </p:sp>
      <p:sp>
        <p:nvSpPr>
          <p:cNvPr id="70" name="TextBox 69"/>
          <p:cNvSpPr txBox="1"/>
          <p:nvPr/>
        </p:nvSpPr>
        <p:spPr>
          <a:xfrm>
            <a:off x="762000" y="4888468"/>
            <a:ext cx="6172200" cy="369332"/>
          </a:xfrm>
          <a:prstGeom prst="rect">
            <a:avLst/>
          </a:prstGeom>
          <a:noFill/>
        </p:spPr>
        <p:txBody>
          <a:bodyPr wrap="square" rtlCol="0">
            <a:spAutoFit/>
          </a:bodyPr>
          <a:lstStyle/>
          <a:p>
            <a:r>
              <a:rPr lang="en-IN" dirty="0"/>
              <a:t>temp1 = *(10006480+12) = *(1000648C) = y ;</a:t>
            </a:r>
          </a:p>
        </p:txBody>
      </p:sp>
      <p:sp>
        <p:nvSpPr>
          <p:cNvPr id="71" name="TextBox 70"/>
          <p:cNvSpPr txBox="1"/>
          <p:nvPr/>
        </p:nvSpPr>
        <p:spPr>
          <a:xfrm>
            <a:off x="762000" y="5235218"/>
            <a:ext cx="6172200" cy="369332"/>
          </a:xfrm>
          <a:prstGeom prst="rect">
            <a:avLst/>
          </a:prstGeom>
          <a:noFill/>
        </p:spPr>
        <p:txBody>
          <a:bodyPr wrap="square" rtlCol="0">
            <a:spAutoFit/>
          </a:bodyPr>
          <a:lstStyle/>
          <a:p>
            <a:r>
              <a:rPr lang="en-IN" dirty="0"/>
              <a:t>temp2 = *(10006480+8) =*(10006488) = x-12 ;</a:t>
            </a:r>
          </a:p>
        </p:txBody>
      </p:sp>
      <p:sp>
        <p:nvSpPr>
          <p:cNvPr id="72" name="TextBox 71"/>
          <p:cNvSpPr txBox="1"/>
          <p:nvPr/>
        </p:nvSpPr>
        <p:spPr>
          <a:xfrm>
            <a:off x="783000" y="5562600"/>
            <a:ext cx="6172200" cy="369332"/>
          </a:xfrm>
          <a:prstGeom prst="rect">
            <a:avLst/>
          </a:prstGeom>
          <a:noFill/>
        </p:spPr>
        <p:txBody>
          <a:bodyPr wrap="square" rtlCol="0">
            <a:spAutoFit/>
          </a:bodyPr>
          <a:lstStyle/>
          <a:p>
            <a:r>
              <a:rPr lang="en-IN" dirty="0"/>
              <a:t>*(x-12+12) = *(x) = y ;</a:t>
            </a:r>
          </a:p>
        </p:txBody>
      </p:sp>
      <p:sp>
        <p:nvSpPr>
          <p:cNvPr id="73" name="TextBox 72"/>
          <p:cNvSpPr txBox="1"/>
          <p:nvPr/>
        </p:nvSpPr>
        <p:spPr>
          <a:xfrm>
            <a:off x="762000" y="5879068"/>
            <a:ext cx="6172200" cy="369332"/>
          </a:xfrm>
          <a:prstGeom prst="rect">
            <a:avLst/>
          </a:prstGeom>
          <a:noFill/>
        </p:spPr>
        <p:txBody>
          <a:bodyPr wrap="square" rtlCol="0">
            <a:spAutoFit/>
          </a:bodyPr>
          <a:lstStyle/>
          <a:p>
            <a:r>
              <a:rPr lang="en-IN" dirty="0"/>
              <a:t>*(y+8) = x–12 ;</a:t>
            </a:r>
          </a:p>
        </p:txBody>
      </p:sp>
      <p:sp>
        <p:nvSpPr>
          <p:cNvPr id="79" name="TextBox 78"/>
          <p:cNvSpPr txBox="1"/>
          <p:nvPr/>
        </p:nvSpPr>
        <p:spPr>
          <a:xfrm>
            <a:off x="6777335" y="1501418"/>
            <a:ext cx="461665" cy="1394182"/>
          </a:xfrm>
          <a:prstGeom prst="rect">
            <a:avLst/>
          </a:prstGeom>
          <a:noFill/>
        </p:spPr>
        <p:txBody>
          <a:bodyPr vert="vert270" wrap="square" rtlCol="0">
            <a:spAutoFit/>
          </a:bodyPr>
          <a:lstStyle/>
          <a:p>
            <a:r>
              <a:rPr lang="en-US" dirty="0"/>
              <a:t>10006480</a:t>
            </a:r>
            <a:endParaRPr lang="en-IN" dirty="0"/>
          </a:p>
        </p:txBody>
      </p:sp>
      <p:sp>
        <p:nvSpPr>
          <p:cNvPr id="80" name="TextBox 79"/>
          <p:cNvSpPr txBox="1"/>
          <p:nvPr/>
        </p:nvSpPr>
        <p:spPr>
          <a:xfrm>
            <a:off x="2814935" y="1524000"/>
            <a:ext cx="461665" cy="1394182"/>
          </a:xfrm>
          <a:prstGeom prst="rect">
            <a:avLst/>
          </a:prstGeom>
          <a:noFill/>
        </p:spPr>
        <p:txBody>
          <a:bodyPr vert="vert270" wrap="square" rtlCol="0">
            <a:spAutoFit/>
          </a:bodyPr>
          <a:lstStyle/>
          <a:p>
            <a:r>
              <a:rPr lang="en-US" dirty="0"/>
              <a:t>10006480</a:t>
            </a:r>
            <a:endParaRPr lang="en-IN" dirty="0"/>
          </a:p>
        </p:txBody>
      </p:sp>
      <p:graphicFrame>
        <p:nvGraphicFramePr>
          <p:cNvPr id="42" name="Table 41"/>
          <p:cNvGraphicFramePr>
            <a:graphicFrameLocks noGrp="1"/>
          </p:cNvGraphicFramePr>
          <p:nvPr>
            <p:extLst>
              <p:ext uri="{D42A27DB-BD31-4B8C-83A1-F6EECF244321}">
                <p14:modId xmlns:p14="http://schemas.microsoft.com/office/powerpoint/2010/main" val="336482952"/>
              </p:ext>
            </p:extLst>
          </p:nvPr>
        </p:nvGraphicFramePr>
        <p:xfrm>
          <a:off x="7467600" y="154672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r>
                        <a:rPr lang="en-US" baseline="0" dirty="0"/>
                        <a:t>     </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679980284"/>
              </p:ext>
            </p:extLst>
          </p:nvPr>
        </p:nvGraphicFramePr>
        <p:xfrm>
          <a:off x="7467600" y="304800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x-12</a:t>
                      </a:r>
                      <a:endParaRPr lang="en-IN" dirty="0"/>
                    </a:p>
                  </a:txBody>
                  <a:tcPr vert="vert270"/>
                </a:tc>
                <a:tc>
                  <a:txBody>
                    <a:bodyPr/>
                    <a:lstStyle/>
                    <a:p>
                      <a:r>
                        <a:rPr lang="en-IN" dirty="0"/>
                        <a:t>    x-8</a:t>
                      </a:r>
                    </a:p>
                  </a:txBody>
                  <a:tcPr vert="vert270"/>
                </a:tc>
                <a:tc>
                  <a:txBody>
                    <a:bodyPr/>
                    <a:lstStyle/>
                    <a:p>
                      <a:r>
                        <a:rPr lang="en-US" baseline="0" dirty="0"/>
                        <a:t>    x-4</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x</a:t>
                      </a:r>
                      <a:endParaRPr lang="en-IN" dirty="0"/>
                    </a:p>
                    <a:p>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450450899"/>
              </p:ext>
            </p:extLst>
          </p:nvPr>
        </p:nvGraphicFramePr>
        <p:xfrm>
          <a:off x="7467600" y="121920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210430130"/>
              </p:ext>
            </p:extLst>
          </p:nvPr>
        </p:nvGraphicFramePr>
        <p:xfrm>
          <a:off x="152400" y="1546720"/>
          <a:ext cx="1584000" cy="1371600"/>
        </p:xfrm>
        <a:graphic>
          <a:graphicData uri="http://schemas.openxmlformats.org/drawingml/2006/table">
            <a:tbl>
              <a:tblPr>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endParaRPr lang="en-IN" dirty="0"/>
                    </a:p>
                  </a:txBody>
                  <a:tcPr vert="vert270"/>
                </a:tc>
                <a:tc>
                  <a:txBody>
                    <a:bodyPr/>
                    <a:lstStyle/>
                    <a:p>
                      <a:endParaRPr lang="en-IN" dirty="0"/>
                    </a:p>
                  </a:txBody>
                  <a:tcPr vert="vert270"/>
                </a:tc>
                <a:tc>
                  <a:txBody>
                    <a:bodyPr/>
                    <a:lstStyle/>
                    <a:p>
                      <a:r>
                        <a:rPr lang="en-US" baseline="0" dirty="0"/>
                        <a:t>    </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vert="vert270"/>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3064384312"/>
              </p:ext>
            </p:extLst>
          </p:nvPr>
        </p:nvGraphicFramePr>
        <p:xfrm>
          <a:off x="152400" y="3048000"/>
          <a:ext cx="1584000" cy="1371600"/>
        </p:xfrm>
        <a:graphic>
          <a:graphicData uri="http://schemas.openxmlformats.org/drawingml/2006/table">
            <a:tbl>
              <a:tblPr>
                <a:tableStyleId>{073A0DAA-6AF3-43AB-8588-CEC1D06C72B9}</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y</a:t>
                      </a:r>
                      <a:endParaRPr lang="en-IN"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y+4</a:t>
                      </a:r>
                      <a:endParaRPr lang="en-IN" dirty="0"/>
                    </a:p>
                    <a:p>
                      <a:endParaRPr lang="en-IN" dirty="0"/>
                    </a:p>
                  </a:txBody>
                  <a:tcPr vert="vert270"/>
                </a:tc>
                <a:tc>
                  <a:txBody>
                    <a:bodyPr/>
                    <a:lstStyle/>
                    <a:p>
                      <a:r>
                        <a:rPr lang="en-IN" dirty="0"/>
                        <a:t>     y+8</a:t>
                      </a:r>
                    </a:p>
                  </a:txBody>
                  <a:tcPr vert="vert270"/>
                </a:tc>
                <a:tc>
                  <a:txBody>
                    <a:bodyPr/>
                    <a:lstStyle/>
                    <a:p>
                      <a:r>
                        <a:rPr lang="en-IN" dirty="0"/>
                        <a:t>     y+12</a:t>
                      </a:r>
                    </a:p>
                  </a:txBody>
                  <a:tcPr vert="vert270"/>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355112496"/>
              </p:ext>
            </p:extLst>
          </p:nvPr>
        </p:nvGraphicFramePr>
        <p:xfrm>
          <a:off x="152400" y="1219200"/>
          <a:ext cx="1600200" cy="370840"/>
        </p:xfrm>
        <a:graphic>
          <a:graphicData uri="http://schemas.openxmlformats.org/drawingml/2006/table">
            <a:tbl>
              <a:tblPr>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370840">
                <a:tc>
                  <a:txBody>
                    <a:bodyPr/>
                    <a:lstStyle/>
                    <a:p>
                      <a:r>
                        <a:rPr lang="en-IN" dirty="0"/>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dirty="0"/>
                        <a:t>S</a:t>
                      </a:r>
                    </a:p>
                  </a:txBody>
                  <a:tcPr>
                    <a:lnL w="12700" cap="flat" cmpd="sng" algn="ctr">
                      <a:noFill/>
                      <a:prstDash val="solid"/>
                      <a:round/>
                      <a:headEnd type="none" w="med" len="med"/>
                      <a:tailEnd type="none" w="med" len="med"/>
                    </a:lnL>
                    <a:noFill/>
                  </a:tcPr>
                </a:tc>
                <a:tc>
                  <a:txBody>
                    <a:bodyPr/>
                    <a:lstStyle/>
                    <a:p>
                      <a:r>
                        <a:rPr lang="en-IN" dirty="0"/>
                        <a:t>F</a:t>
                      </a:r>
                    </a:p>
                  </a:txBody>
                  <a:tcPr>
                    <a:noFill/>
                  </a:tcPr>
                </a:tc>
                <a:tc>
                  <a:txBody>
                    <a:bodyPr/>
                    <a:lstStyle/>
                    <a:p>
                      <a:r>
                        <a:rPr lang="en-IN" dirty="0"/>
                        <a:t>B</a:t>
                      </a:r>
                    </a:p>
                  </a:txBody>
                  <a:tcPr>
                    <a:noFill/>
                  </a:tcPr>
                </a:tc>
                <a:extLst>
                  <a:ext uri="{0D108BD9-81ED-4DB2-BD59-A6C34878D82A}">
                    <a16:rowId xmlns:a16="http://schemas.microsoft.com/office/drawing/2014/main" val="10000"/>
                  </a:ext>
                </a:extLst>
              </a:tr>
            </a:tbl>
          </a:graphicData>
        </a:graphic>
      </p:graphicFrame>
      <p:sp>
        <p:nvSpPr>
          <p:cNvPr id="76" name="Oval 75"/>
          <p:cNvSpPr/>
          <p:nvPr/>
        </p:nvSpPr>
        <p:spPr>
          <a:xfrm>
            <a:off x="152400" y="3048000"/>
            <a:ext cx="381000" cy="1387207"/>
          </a:xfrm>
          <a:prstGeom prst="ellipse">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B0F0"/>
              </a:solidFill>
            </a:endParaRPr>
          </a:p>
        </p:txBody>
      </p:sp>
      <p:cxnSp>
        <p:nvCxnSpPr>
          <p:cNvPr id="53" name="Curved Connector 52"/>
          <p:cNvCxnSpPr>
            <a:stCxn id="78" idx="2"/>
          </p:cNvCxnSpPr>
          <p:nvPr/>
        </p:nvCxnSpPr>
        <p:spPr>
          <a:xfrm rot="16200000" flipH="1">
            <a:off x="5458349" y="2254151"/>
            <a:ext cx="1506136" cy="281716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7467600" y="3048000"/>
            <a:ext cx="381000" cy="1387207"/>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TextBox 80"/>
          <p:cNvSpPr txBox="1"/>
          <p:nvPr/>
        </p:nvSpPr>
        <p:spPr>
          <a:xfrm>
            <a:off x="4962603" y="1515486"/>
            <a:ext cx="461665" cy="1394182"/>
          </a:xfrm>
          <a:prstGeom prst="rect">
            <a:avLst/>
          </a:prstGeom>
          <a:noFill/>
        </p:spPr>
        <p:txBody>
          <a:bodyPr vert="vert270" wrap="square" rtlCol="0">
            <a:spAutoFit/>
          </a:bodyPr>
          <a:lstStyle/>
          <a:p>
            <a:r>
              <a:rPr lang="en-US" dirty="0"/>
              <a:t>    y</a:t>
            </a:r>
            <a:endParaRPr lang="en-IN" dirty="0"/>
          </a:p>
        </p:txBody>
      </p:sp>
      <p:sp>
        <p:nvSpPr>
          <p:cNvPr id="78" name="TextBox 77"/>
          <p:cNvSpPr txBox="1"/>
          <p:nvPr/>
        </p:nvSpPr>
        <p:spPr>
          <a:xfrm>
            <a:off x="4572000" y="1515486"/>
            <a:ext cx="461665" cy="1394182"/>
          </a:xfrm>
          <a:prstGeom prst="rect">
            <a:avLst/>
          </a:prstGeom>
          <a:noFill/>
        </p:spPr>
        <p:txBody>
          <a:bodyPr vert="vert270" wrap="square" rtlCol="0">
            <a:spAutoFit/>
          </a:bodyPr>
          <a:lstStyle/>
          <a:p>
            <a:r>
              <a:rPr lang="en-US" dirty="0"/>
              <a:t>    X-12</a:t>
            </a:r>
            <a:endParaRPr lang="en-IN" dirty="0"/>
          </a:p>
        </p:txBody>
      </p:sp>
      <p:sp>
        <p:nvSpPr>
          <p:cNvPr id="68" name="Oval 67"/>
          <p:cNvSpPr/>
          <p:nvPr/>
        </p:nvSpPr>
        <p:spPr>
          <a:xfrm>
            <a:off x="3810000" y="3124200"/>
            <a:ext cx="381000" cy="138720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Oval 73"/>
          <p:cNvSpPr/>
          <p:nvPr/>
        </p:nvSpPr>
        <p:spPr>
          <a:xfrm>
            <a:off x="3810000" y="3108593"/>
            <a:ext cx="381000" cy="138720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B0F0"/>
              </a:solidFill>
            </a:endParaRPr>
          </a:p>
        </p:txBody>
      </p:sp>
      <p:sp>
        <p:nvSpPr>
          <p:cNvPr id="4" name="Date Placeholder 3"/>
          <p:cNvSpPr>
            <a:spLocks noGrp="1"/>
          </p:cNvSpPr>
          <p:nvPr>
            <p:ph type="dt" sz="half" idx="10"/>
          </p:nvPr>
        </p:nvSpPr>
        <p:spPr/>
        <p:txBody>
          <a:bodyPr/>
          <a:lstStyle/>
          <a:p>
            <a:fld id="{E2215C4E-2C7B-46DE-A666-E99AB3393A19}"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9071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0 2.03515E-6 L 0.12917 -0.00116 " pathEditMode="relative" rAng="0" ptsTypes="AA">
                                      <p:cBhvr>
                                        <p:cTn id="24" dur="2250" fill="hold"/>
                                        <p:tgtEl>
                                          <p:spTgt spid="68"/>
                                        </p:tgtEl>
                                        <p:attrNameLst>
                                          <p:attrName>ppt_x</p:attrName>
                                          <p:attrName>ppt_y</p:attrName>
                                        </p:attrNameLst>
                                      </p:cBhvr>
                                      <p:rCtr x="6458" y="-69"/>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12917 -0.22318 L 0.12917 0.00462 " pathEditMode="relative" rAng="0" ptsTypes="AA">
                                      <p:cBhvr>
                                        <p:cTn id="28" dur="2250" spd="-100000" fill="hold"/>
                                        <p:tgtEl>
                                          <p:spTgt spid="68"/>
                                        </p:tgtEl>
                                        <p:attrNameLst>
                                          <p:attrName>ppt_x</p:attrName>
                                          <p:attrName>ppt_y</p:attrName>
                                        </p:attrNameLst>
                                      </p:cBhvr>
                                      <p:rCtr x="0" y="1137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0 2.03515E-6 L 0.0875 -0.00116 " pathEditMode="relative" rAng="0" ptsTypes="AA">
                                      <p:cBhvr>
                                        <p:cTn id="40" dur="2250" fill="hold"/>
                                        <p:tgtEl>
                                          <p:spTgt spid="74"/>
                                        </p:tgtEl>
                                        <p:attrNameLst>
                                          <p:attrName>ppt_x</p:attrName>
                                          <p:attrName>ppt_y</p:attrName>
                                        </p:attrNameLst>
                                      </p:cBhvr>
                                      <p:rCtr x="4375" y="-69"/>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0.0875 -0.22318 L 0.0875 0.00462 " pathEditMode="relative" rAng="0" ptsTypes="AA">
                                      <p:cBhvr>
                                        <p:cTn id="44" dur="2250" spd="-100000" fill="hold"/>
                                        <p:tgtEl>
                                          <p:spTgt spid="74"/>
                                        </p:tgtEl>
                                        <p:attrNameLst>
                                          <p:attrName>ppt_x</p:attrName>
                                          <p:attrName>ppt_y</p:attrName>
                                        </p:attrNameLst>
                                      </p:cBhvr>
                                      <p:rCtr x="0" y="11378"/>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0" nodeType="clickEffect">
                                  <p:stCondLst>
                                    <p:cond delay="0"/>
                                  </p:stCondLst>
                                  <p:childTnLst>
                                    <p:animMotion origin="layout" path="M 0 -0.00995 L 0.1375 -0.01226 " pathEditMode="relative" rAng="0" ptsTypes="AA">
                                      <p:cBhvr>
                                        <p:cTn id="56" dur="2250" fill="hold"/>
                                        <p:tgtEl>
                                          <p:spTgt spid="75"/>
                                        </p:tgtEl>
                                        <p:attrNameLst>
                                          <p:attrName>ppt_x</p:attrName>
                                          <p:attrName>ppt_y</p:attrName>
                                        </p:attrNameLst>
                                      </p:cBhvr>
                                      <p:rCtr x="6875" y="-116"/>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0.12917 -0.21204 L 0.12917 -0.00625 " pathEditMode="relative" rAng="0" ptsTypes="AA">
                                      <p:cBhvr>
                                        <p:cTn id="60" dur="2250" spd="-100000" fill="hold"/>
                                        <p:tgtEl>
                                          <p:spTgt spid="75"/>
                                        </p:tgtEl>
                                        <p:attrNameLst>
                                          <p:attrName>ppt_x</p:attrName>
                                          <p:attrName>ppt_y</p:attrName>
                                        </p:attrNameLst>
                                      </p:cBhvr>
                                      <p:rCtr x="0" y="10278"/>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3" nodeType="clickEffect">
                                  <p:stCondLst>
                                    <p:cond delay="0"/>
                                  </p:stCondLst>
                                  <p:childTnLst>
                                    <p:animMotion origin="layout" path="M 0.12917 -0.22318 L 0.52917 -0.22318 " pathEditMode="relative" rAng="0" ptsTypes="AA">
                                      <p:cBhvr>
                                        <p:cTn id="64" dur="2000" fill="hold"/>
                                        <p:tgtEl>
                                          <p:spTgt spid="68"/>
                                        </p:tgtEl>
                                        <p:attrNameLst>
                                          <p:attrName>ppt_x</p:attrName>
                                          <p:attrName>ppt_y</p:attrName>
                                        </p:attrNameLst>
                                      </p:cBhvr>
                                      <p:rCtr x="20000" y="0"/>
                                    </p:animMotion>
                                  </p:childTnLst>
                                </p:cTn>
                              </p:par>
                              <p:par>
                                <p:cTn id="65" presetID="1" presetClass="exit" presetSubtype="0" fill="hold" grpId="1" nodeType="withEffect">
                                  <p:stCondLst>
                                    <p:cond delay="0"/>
                                  </p:stCondLst>
                                  <p:childTnLst>
                                    <p:set>
                                      <p:cBhvr>
                                        <p:cTn id="66" dur="1" fill="hold">
                                          <p:stCondLst>
                                            <p:cond delay="0"/>
                                          </p:stCondLst>
                                        </p:cTn>
                                        <p:tgtEl>
                                          <p:spTgt spid="79"/>
                                        </p:tgtEl>
                                        <p:attrNameLst>
                                          <p:attrName>style.visibility</p:attrName>
                                        </p:attrNameLst>
                                      </p:cBhvr>
                                      <p:to>
                                        <p:strVal val="hidden"/>
                                      </p:to>
                                    </p:set>
                                  </p:childTnLst>
                                </p:cTn>
                              </p:par>
                              <p:par>
                                <p:cTn id="67" presetID="63" presetClass="path" presetSubtype="0" accel="50000" decel="50000" fill="hold" grpId="1" nodeType="withEffect">
                                  <p:stCondLst>
                                    <p:cond delay="0"/>
                                  </p:stCondLst>
                                  <p:childTnLst>
                                    <p:animMotion origin="layout" path="M -1.94444E-6 0.01063 L 0.39879 0.01063 " pathEditMode="relative" rAng="0" ptsTypes="AA">
                                      <p:cBhvr>
                                        <p:cTn id="68" dur="2000" fill="hold"/>
                                        <p:tgtEl>
                                          <p:spTgt spid="81"/>
                                        </p:tgtEl>
                                        <p:attrNameLst>
                                          <p:attrName>ppt_x</p:attrName>
                                          <p:attrName>ppt_y</p:attrName>
                                        </p:attrNameLst>
                                      </p:cBhvr>
                                      <p:rCtr x="19931" y="0"/>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grpId="0" nodeType="clickEffect">
                                  <p:stCondLst>
                                    <p:cond delay="0"/>
                                  </p:stCondLst>
                                  <p:childTnLst>
                                    <p:animMotion origin="layout" path="M 0 2.03515E-6 L 0.0875 -0.00116 " pathEditMode="relative" rAng="0" ptsTypes="AA">
                                      <p:cBhvr>
                                        <p:cTn id="80" dur="2250" fill="hold"/>
                                        <p:tgtEl>
                                          <p:spTgt spid="76"/>
                                        </p:tgtEl>
                                        <p:attrNameLst>
                                          <p:attrName>ppt_x</p:attrName>
                                          <p:attrName>ppt_y</p:attrName>
                                        </p:attrNameLst>
                                      </p:cBhvr>
                                      <p:rCtr x="4375" y="-69"/>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0.08767 -0.21227 L 0.08767 -0.00648 " pathEditMode="relative" rAng="0" ptsTypes="AA">
                                      <p:cBhvr>
                                        <p:cTn id="84" dur="2250" spd="-100000" fill="hold"/>
                                        <p:tgtEl>
                                          <p:spTgt spid="76"/>
                                        </p:tgtEl>
                                        <p:attrNameLst>
                                          <p:attrName>ppt_x</p:attrName>
                                          <p:attrName>ppt_y</p:attrName>
                                        </p:attrNameLst>
                                      </p:cBhvr>
                                      <p:rCtr x="0" y="10278"/>
                                    </p:animMotion>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grpId="1" nodeType="clickEffect">
                                  <p:stCondLst>
                                    <p:cond delay="0"/>
                                  </p:stCondLst>
                                  <p:childTnLst>
                                    <p:animMotion origin="layout" path="M -3.61111E-6 0.01063 L -0.4 0.01063 " pathEditMode="relative" rAng="0" ptsTypes="AA">
                                      <p:cBhvr>
                                        <p:cTn id="88" dur="2000" fill="hold"/>
                                        <p:tgtEl>
                                          <p:spTgt spid="78"/>
                                        </p:tgtEl>
                                        <p:attrNameLst>
                                          <p:attrName>ppt_x</p:attrName>
                                          <p:attrName>ppt_y</p:attrName>
                                        </p:attrNameLst>
                                      </p:cBhvr>
                                      <p:rCtr x="-20000" y="0"/>
                                    </p:animMotion>
                                  </p:childTnLst>
                                </p:cTn>
                              </p:par>
                              <p:par>
                                <p:cTn id="89" presetID="1" presetClass="exit" presetSubtype="0" fill="hold" grpId="1" nodeType="withEffect">
                                  <p:stCondLst>
                                    <p:cond delay="0"/>
                                  </p:stCondLst>
                                  <p:childTnLst>
                                    <p:set>
                                      <p:cBhvr>
                                        <p:cTn id="90" dur="1" fill="hold">
                                          <p:stCondLst>
                                            <p:cond delay="0"/>
                                          </p:stCondLst>
                                        </p:cTn>
                                        <p:tgtEl>
                                          <p:spTgt spid="80"/>
                                        </p:tgtEl>
                                        <p:attrNameLst>
                                          <p:attrName>style.visibility</p:attrName>
                                        </p:attrNameLst>
                                      </p:cBhvr>
                                      <p:to>
                                        <p:strVal val="hidden"/>
                                      </p:to>
                                    </p:set>
                                  </p:childTnLst>
                                </p:cTn>
                              </p:par>
                              <p:par>
                                <p:cTn id="91" presetID="35" presetClass="path" presetSubtype="0" accel="50000" decel="50000" fill="hold" grpId="3" nodeType="withEffect">
                                  <p:stCondLst>
                                    <p:cond delay="0"/>
                                  </p:stCondLst>
                                  <p:childTnLst>
                                    <p:animMotion origin="layout" path="M 0.0875 -0.22318 L -0.3125 -0.22318 " pathEditMode="relative" rAng="0" ptsTypes="AA">
                                      <p:cBhvr>
                                        <p:cTn id="92" dur="2000" fill="hold"/>
                                        <p:tgtEl>
                                          <p:spTgt spid="74"/>
                                        </p:tgtEl>
                                        <p:attrNameLst>
                                          <p:attrName>ppt_x</p:attrName>
                                          <p:attrName>ppt_y</p:attrName>
                                        </p:attrNameLst>
                                      </p:cBhvr>
                                      <p:rCtr x="-20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9" grpId="0"/>
      <p:bldP spid="79" grpId="1"/>
      <p:bldP spid="80" grpId="0"/>
      <p:bldP spid="80" grpId="1"/>
      <p:bldP spid="76" grpId="0" animBg="1"/>
      <p:bldP spid="76" grpId="1" animBg="1"/>
      <p:bldP spid="76" grpId="2" animBg="1"/>
      <p:bldP spid="75" grpId="0" animBg="1"/>
      <p:bldP spid="75" grpId="1" animBg="1"/>
      <p:bldP spid="75" grpId="2" animBg="1"/>
      <p:bldP spid="81" grpId="0"/>
      <p:bldP spid="81" grpId="1"/>
      <p:bldP spid="78" grpId="0"/>
      <p:bldP spid="78" grpId="1"/>
      <p:bldP spid="68" grpId="0" animBg="1"/>
      <p:bldP spid="68" grpId="1" animBg="1"/>
      <p:bldP spid="68" grpId="2" animBg="1"/>
      <p:bldP spid="68" grpId="3" animBg="1"/>
      <p:bldP spid="74" grpId="0" animBg="1"/>
      <p:bldP spid="74" grpId="1" animBg="1"/>
      <p:bldP spid="74" grpId="2" animBg="1"/>
      <p:bldP spid="74" grpId="3"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6" y="381000"/>
            <a:ext cx="7704000" cy="1080000"/>
          </a:xfrm>
        </p:spPr>
        <p:txBody>
          <a:bodyPr>
            <a:normAutofit fontScale="90000"/>
          </a:bodyPr>
          <a:lstStyle/>
          <a:p>
            <a:r>
              <a:rPr lang="en-IN" dirty="0"/>
              <a:t>Cross Site Scripting (XSS)</a:t>
            </a:r>
          </a:p>
        </p:txBody>
      </p:sp>
      <p:sp>
        <p:nvSpPr>
          <p:cNvPr id="3" name="Content Placeholder 2"/>
          <p:cNvSpPr>
            <a:spLocks noGrp="1"/>
          </p:cNvSpPr>
          <p:nvPr>
            <p:ph idx="1"/>
          </p:nvPr>
        </p:nvSpPr>
        <p:spPr>
          <a:xfrm>
            <a:off x="776288" y="1552576"/>
            <a:ext cx="7560000" cy="4680000"/>
          </a:xfrm>
        </p:spPr>
        <p:txBody>
          <a:bodyPr>
            <a:normAutofit fontScale="92500"/>
          </a:bodyPr>
          <a:lstStyle/>
          <a:p>
            <a:r>
              <a:rPr lang="en-IN" dirty="0"/>
              <a:t>Refers to vulnerabilities that exist in web server software</a:t>
            </a:r>
          </a:p>
          <a:p>
            <a:r>
              <a:rPr lang="en-IN" dirty="0"/>
              <a:t>The attackers exploit the vulnerability of server software to harm the client systems</a:t>
            </a:r>
          </a:p>
          <a:p>
            <a:r>
              <a:rPr lang="en-IN" dirty="0"/>
              <a:t>Social networking sites with web interfaces are often easy targets for cross site scripting attacks</a:t>
            </a:r>
          </a:p>
          <a:p>
            <a:r>
              <a:rPr lang="en-IN" dirty="0"/>
              <a:t>A website is said to have XSS vulnerability, if the pages supplied by it to any client can contain malicious script embedded and hidden by some attacker without the knowledge of the server itself</a:t>
            </a:r>
          </a:p>
          <a:p>
            <a:r>
              <a:rPr lang="en-IN" dirty="0"/>
              <a:t>Attacks that exploit XSS vulnerability can be of persistent type or non persistent type.</a:t>
            </a:r>
          </a:p>
        </p:txBody>
      </p:sp>
      <p:sp>
        <p:nvSpPr>
          <p:cNvPr id="4" name="Date Placeholder 3"/>
          <p:cNvSpPr>
            <a:spLocks noGrp="1"/>
          </p:cNvSpPr>
          <p:nvPr>
            <p:ph type="dt" sz="half" idx="10"/>
          </p:nvPr>
        </p:nvSpPr>
        <p:spPr/>
        <p:txBody>
          <a:bodyPr/>
          <a:lstStyle/>
          <a:p>
            <a:fld id="{645C8F3A-2E24-4935-8FF6-41493FF0B47F}"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251366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Persistent XSS</a:t>
            </a:r>
          </a:p>
        </p:txBody>
      </p:sp>
      <p:sp>
        <p:nvSpPr>
          <p:cNvPr id="3" name="Content Placeholder 2"/>
          <p:cNvSpPr>
            <a:spLocks noGrp="1"/>
          </p:cNvSpPr>
          <p:nvPr>
            <p:ph idx="1"/>
          </p:nvPr>
        </p:nvSpPr>
        <p:spPr>
          <a:xfrm>
            <a:off x="776288" y="1552576"/>
            <a:ext cx="7560000" cy="4680000"/>
          </a:xfrm>
        </p:spPr>
        <p:txBody>
          <a:bodyPr>
            <a:normAutofit/>
          </a:bodyPr>
          <a:lstStyle/>
          <a:p>
            <a:r>
              <a:rPr lang="en-IN" dirty="0"/>
              <a:t>The data provided by the attacker is saved by the web server so that attacker’s malicious script persists on the pages of the website</a:t>
            </a:r>
          </a:p>
          <a:p>
            <a:r>
              <a:rPr lang="en-IN" dirty="0"/>
              <a:t>As clients download those pages, malicious script gets executed which might read cookies containing login information on the user’s browser and redirect them to a site chosen by the attacker</a:t>
            </a:r>
          </a:p>
          <a:p>
            <a:r>
              <a:rPr lang="en-IN" dirty="0"/>
              <a:t>The attacker need not target any victim, all those who access the page gets affected</a:t>
            </a:r>
          </a:p>
          <a:p>
            <a:endParaRPr lang="en-IN" dirty="0"/>
          </a:p>
        </p:txBody>
      </p:sp>
      <p:sp>
        <p:nvSpPr>
          <p:cNvPr id="4" name="Date Placeholder 3"/>
          <p:cNvSpPr>
            <a:spLocks noGrp="1"/>
          </p:cNvSpPr>
          <p:nvPr>
            <p:ph type="dt" sz="half" idx="10"/>
          </p:nvPr>
        </p:nvSpPr>
        <p:spPr/>
        <p:txBody>
          <a:bodyPr/>
          <a:lstStyle/>
          <a:p>
            <a:fld id="{A6D4D414-6849-4788-8226-E5D68C2FF9E7}"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72065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Non Persistent XSS</a:t>
            </a:r>
          </a:p>
        </p:txBody>
      </p:sp>
      <p:sp>
        <p:nvSpPr>
          <p:cNvPr id="3" name="Content Placeholder 2"/>
          <p:cNvSpPr>
            <a:spLocks noGrp="1"/>
          </p:cNvSpPr>
          <p:nvPr>
            <p:ph idx="1"/>
          </p:nvPr>
        </p:nvSpPr>
        <p:spPr>
          <a:xfrm>
            <a:off x="776288" y="1552576"/>
            <a:ext cx="7560000" cy="4680000"/>
          </a:xfrm>
        </p:spPr>
        <p:txBody>
          <a:bodyPr>
            <a:normAutofit lnSpcReduction="10000"/>
          </a:bodyPr>
          <a:lstStyle/>
          <a:p>
            <a:r>
              <a:rPr lang="en-IN" dirty="0"/>
              <a:t>The malicious script need not be embedded into the servers webpage</a:t>
            </a:r>
          </a:p>
          <a:p>
            <a:r>
              <a:rPr lang="en-IN" dirty="0"/>
              <a:t>Instead, the script is embedded in some message like email and send to the user who is at the targeted system</a:t>
            </a:r>
          </a:p>
          <a:p>
            <a:r>
              <a:rPr lang="en-IN" dirty="0"/>
              <a:t>The user is prompted to click on the link</a:t>
            </a:r>
          </a:p>
          <a:p>
            <a:r>
              <a:rPr lang="en-IN" dirty="0"/>
              <a:t>Once the link is clicked on, the malicious code takes care of the remaining</a:t>
            </a:r>
          </a:p>
          <a:p>
            <a:pPr lvl="1">
              <a:buFont typeface="Courier New" panose="02070309020205020404" pitchFamily="49" charset="0"/>
              <a:buChar char="o"/>
            </a:pPr>
            <a:r>
              <a:rPr lang="en-IN" dirty="0"/>
              <a:t>It sends a script to the server</a:t>
            </a:r>
          </a:p>
          <a:p>
            <a:pPr lvl="1">
              <a:buFont typeface="Courier New" panose="02070309020205020404" pitchFamily="49" charset="0"/>
              <a:buChar char="o"/>
            </a:pPr>
            <a:r>
              <a:rPr lang="en-IN" dirty="0"/>
              <a:t>The server echoes it back</a:t>
            </a:r>
          </a:p>
          <a:p>
            <a:pPr lvl="1">
              <a:buFont typeface="Courier New" panose="02070309020205020404" pitchFamily="49" charset="0"/>
              <a:buChar char="o"/>
            </a:pPr>
            <a:r>
              <a:rPr lang="en-IN" dirty="0"/>
              <a:t>Execution of which at the client system gives off the handle to the attacker</a:t>
            </a:r>
          </a:p>
        </p:txBody>
      </p:sp>
      <p:sp>
        <p:nvSpPr>
          <p:cNvPr id="4" name="Date Placeholder 3"/>
          <p:cNvSpPr>
            <a:spLocks noGrp="1"/>
          </p:cNvSpPr>
          <p:nvPr>
            <p:ph type="dt" sz="half" idx="10"/>
          </p:nvPr>
        </p:nvSpPr>
        <p:spPr/>
        <p:txBody>
          <a:bodyPr/>
          <a:lstStyle/>
          <a:p>
            <a:fld id="{D626E447-D1B0-414F-A8E0-B80D5292F50E}"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575273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How this happens?</a:t>
            </a:r>
          </a:p>
        </p:txBody>
      </p:sp>
      <p:sp>
        <p:nvSpPr>
          <p:cNvPr id="3" name="Content Placeholder 2"/>
          <p:cNvSpPr>
            <a:spLocks noGrp="1"/>
          </p:cNvSpPr>
          <p:nvPr>
            <p:ph idx="1"/>
          </p:nvPr>
        </p:nvSpPr>
        <p:spPr>
          <a:xfrm>
            <a:off x="776288" y="1552576"/>
            <a:ext cx="7560000" cy="4680000"/>
          </a:xfrm>
        </p:spPr>
        <p:txBody>
          <a:bodyPr>
            <a:normAutofit fontScale="85000" lnSpcReduction="10000"/>
          </a:bodyPr>
          <a:lstStyle/>
          <a:p>
            <a:r>
              <a:rPr lang="en-IN" dirty="0"/>
              <a:t>Consider a  website of a simple retail store ABC.com</a:t>
            </a:r>
          </a:p>
          <a:p>
            <a:r>
              <a:rPr lang="en-IN" dirty="0"/>
              <a:t>Provides a product search facility </a:t>
            </a:r>
          </a:p>
          <a:p>
            <a:r>
              <a:rPr lang="en-IN" dirty="0"/>
              <a:t>A small text box where the name of the item is to be entered</a:t>
            </a:r>
          </a:p>
          <a:p>
            <a:r>
              <a:rPr lang="en-IN" dirty="0"/>
              <a:t>Suppose a user enters </a:t>
            </a:r>
            <a:r>
              <a:rPr lang="en-IN" dirty="0" err="1"/>
              <a:t>BarbieDoll</a:t>
            </a:r>
            <a:endParaRPr lang="en-IN" dirty="0"/>
          </a:p>
          <a:p>
            <a:r>
              <a:rPr lang="en-IN" dirty="0"/>
              <a:t>As the user clicks on the search button, the browser sends the query to the web server in the URL</a:t>
            </a:r>
          </a:p>
          <a:p>
            <a:pPr marL="0" indent="0">
              <a:buNone/>
            </a:pPr>
            <a:r>
              <a:rPr lang="en-IN" dirty="0"/>
              <a:t> </a:t>
            </a:r>
            <a:r>
              <a:rPr lang="en-IN" dirty="0">
                <a:solidFill>
                  <a:srgbClr val="00B0F0"/>
                </a:solidFill>
              </a:rPr>
              <a:t>http://www.ABC.com/</a:t>
            </a:r>
            <a:r>
              <a:rPr lang="en-IN" dirty="0" err="1">
                <a:solidFill>
                  <a:srgbClr val="00B0F0"/>
                </a:solidFill>
              </a:rPr>
              <a:t>Search.asp?Product</a:t>
            </a:r>
            <a:r>
              <a:rPr lang="en-IN" dirty="0">
                <a:solidFill>
                  <a:srgbClr val="00B0F0"/>
                </a:solidFill>
              </a:rPr>
              <a:t>=“</a:t>
            </a:r>
            <a:r>
              <a:rPr lang="en-IN" dirty="0" err="1">
                <a:solidFill>
                  <a:srgbClr val="00B0F0"/>
                </a:solidFill>
              </a:rPr>
              <a:t>BarbieDoll</a:t>
            </a:r>
            <a:r>
              <a:rPr lang="en-IN" dirty="0">
                <a:solidFill>
                  <a:srgbClr val="00B050"/>
                </a:solidFill>
              </a:rPr>
              <a:t>”</a:t>
            </a:r>
          </a:p>
          <a:p>
            <a:r>
              <a:rPr lang="en-IN" dirty="0"/>
              <a:t>This invokes a program called search.asp at the server with parameter name </a:t>
            </a:r>
            <a:r>
              <a:rPr lang="en-IN" i="1" dirty="0"/>
              <a:t>Product</a:t>
            </a:r>
            <a:r>
              <a:rPr lang="en-IN" dirty="0"/>
              <a:t> and parameter value </a:t>
            </a:r>
            <a:r>
              <a:rPr lang="en-IN" i="1" dirty="0" err="1"/>
              <a:t>BarbieDoll</a:t>
            </a:r>
            <a:endParaRPr lang="en-IN" i="1" dirty="0"/>
          </a:p>
          <a:p>
            <a:r>
              <a:rPr lang="en-IN" dirty="0"/>
              <a:t>If the server finds a page that contains the searching item, it will return that page</a:t>
            </a:r>
          </a:p>
        </p:txBody>
      </p:sp>
      <p:sp>
        <p:nvSpPr>
          <p:cNvPr id="4" name="Date Placeholder 3"/>
          <p:cNvSpPr>
            <a:spLocks noGrp="1"/>
          </p:cNvSpPr>
          <p:nvPr>
            <p:ph type="dt" sz="half" idx="10"/>
          </p:nvPr>
        </p:nvSpPr>
        <p:spPr/>
        <p:txBody>
          <a:bodyPr/>
          <a:lstStyle/>
          <a:p>
            <a:fld id="{604254F0-5E04-48ED-8D34-E76209388924}"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57540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endParaRPr lang="en-IN" dirty="0"/>
          </a:p>
        </p:txBody>
      </p:sp>
      <p:sp>
        <p:nvSpPr>
          <p:cNvPr id="3" name="Content Placeholder 2"/>
          <p:cNvSpPr>
            <a:spLocks noGrp="1"/>
          </p:cNvSpPr>
          <p:nvPr>
            <p:ph idx="1"/>
          </p:nvPr>
        </p:nvSpPr>
        <p:spPr>
          <a:xfrm>
            <a:off x="776288" y="1552576"/>
            <a:ext cx="7560000" cy="4680000"/>
          </a:xfrm>
        </p:spPr>
        <p:txBody>
          <a:bodyPr>
            <a:normAutofit fontScale="92500" lnSpcReduction="20000"/>
          </a:bodyPr>
          <a:lstStyle/>
          <a:p>
            <a:r>
              <a:rPr lang="en-IN" dirty="0"/>
              <a:t>Whereas if the user had entered in the search box</a:t>
            </a:r>
          </a:p>
          <a:p>
            <a:pPr marL="0" indent="0">
              <a:buNone/>
            </a:pPr>
            <a:r>
              <a:rPr lang="en-IN" dirty="0">
                <a:solidFill>
                  <a:srgbClr val="00B0F0"/>
                </a:solidFill>
              </a:rPr>
              <a:t>   &lt;SCRIPT&gt;alert(‘fire!’)&lt;/SCRIPT&gt;</a:t>
            </a:r>
          </a:p>
          <a:p>
            <a:r>
              <a:rPr lang="en-IN" dirty="0"/>
              <a:t>The query sent in the URL would be </a:t>
            </a:r>
            <a:r>
              <a:rPr lang="en-IN" dirty="0">
                <a:solidFill>
                  <a:srgbClr val="00B0F0"/>
                </a:solidFill>
              </a:rPr>
              <a:t>http://www.ABC.com/</a:t>
            </a:r>
            <a:r>
              <a:rPr lang="en-IN" dirty="0" err="1">
                <a:solidFill>
                  <a:srgbClr val="00B0F0"/>
                </a:solidFill>
              </a:rPr>
              <a:t>Search.asp?Product</a:t>
            </a:r>
            <a:r>
              <a:rPr lang="en-IN" dirty="0">
                <a:solidFill>
                  <a:srgbClr val="00B0F0"/>
                </a:solidFill>
              </a:rPr>
              <a:t>=“&lt;SCRIPT&gt;alert(‘fire!’)&lt;/SCRIPT&gt; ”</a:t>
            </a:r>
          </a:p>
          <a:p>
            <a:r>
              <a:rPr lang="en-IN" dirty="0"/>
              <a:t>Since such a product would not be found, the server would respond with the message                  </a:t>
            </a:r>
            <a:r>
              <a:rPr lang="en-IN" dirty="0">
                <a:solidFill>
                  <a:srgbClr val="00B0F0"/>
                </a:solidFill>
              </a:rPr>
              <a:t>Product</a:t>
            </a:r>
            <a:r>
              <a:rPr lang="en-IN" dirty="0">
                <a:solidFill>
                  <a:srgbClr val="00B050"/>
                </a:solidFill>
              </a:rPr>
              <a:t> </a:t>
            </a:r>
            <a:r>
              <a:rPr lang="en-IN" dirty="0">
                <a:solidFill>
                  <a:srgbClr val="00B0F0"/>
                </a:solidFill>
              </a:rPr>
              <a:t>“&lt;SCRIPT&gt;alert(‘fire!’)&lt;/SCRIPT&gt;” not found </a:t>
            </a:r>
          </a:p>
          <a:p>
            <a:r>
              <a:rPr lang="en-IN" dirty="0">
                <a:solidFill>
                  <a:schemeClr val="tx1"/>
                </a:solidFill>
              </a:rPr>
              <a:t>The script thus embedded in the response message, gets executed on the client system</a:t>
            </a:r>
          </a:p>
          <a:p>
            <a:r>
              <a:rPr lang="en-IN" dirty="0">
                <a:solidFill>
                  <a:schemeClr val="tx1"/>
                </a:solidFill>
              </a:rPr>
              <a:t>The attacker could have written malicious code in the script, that can read user’s login information from the cookie and dispatch it to the attacker’s site</a:t>
            </a:r>
          </a:p>
        </p:txBody>
      </p:sp>
      <p:sp>
        <p:nvSpPr>
          <p:cNvPr id="4" name="Date Placeholder 3"/>
          <p:cNvSpPr>
            <a:spLocks noGrp="1"/>
          </p:cNvSpPr>
          <p:nvPr>
            <p:ph type="dt" sz="half" idx="10"/>
          </p:nvPr>
        </p:nvSpPr>
        <p:spPr/>
        <p:txBody>
          <a:bodyPr/>
          <a:lstStyle/>
          <a:p>
            <a:fld id="{79D1B206-BA9B-4B9B-868C-A918073DE318}"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610983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Overcoming XSS</a:t>
            </a:r>
          </a:p>
        </p:txBody>
      </p:sp>
      <p:sp>
        <p:nvSpPr>
          <p:cNvPr id="3" name="Content Placeholder 2"/>
          <p:cNvSpPr>
            <a:spLocks noGrp="1"/>
          </p:cNvSpPr>
          <p:nvPr>
            <p:ph idx="1"/>
          </p:nvPr>
        </p:nvSpPr>
        <p:spPr>
          <a:xfrm>
            <a:off x="776288" y="1552576"/>
            <a:ext cx="7560000" cy="4680000"/>
          </a:xfrm>
        </p:spPr>
        <p:txBody>
          <a:bodyPr>
            <a:normAutofit/>
          </a:bodyPr>
          <a:lstStyle/>
          <a:p>
            <a:pPr marL="457200" indent="-457200">
              <a:buFont typeface="+mj-lt"/>
              <a:buAutoNum type="arabicParenR"/>
            </a:pPr>
            <a:r>
              <a:rPr lang="en-IN" dirty="0"/>
              <a:t>Validate and filter all user input  </a:t>
            </a:r>
          </a:p>
          <a:p>
            <a:pPr lvl="1">
              <a:buFont typeface="Courier New" panose="02070309020205020404" pitchFamily="49" charset="0"/>
              <a:buChar char="o"/>
            </a:pPr>
            <a:r>
              <a:rPr lang="en-IN" dirty="0"/>
              <a:t>Black list : symbols like angular brackets, double quotes, </a:t>
            </a:r>
            <a:r>
              <a:rPr lang="en-IN" dirty="0" err="1"/>
              <a:t>etc</a:t>
            </a:r>
            <a:r>
              <a:rPr lang="en-IN" dirty="0"/>
              <a:t> should be identified and filtered out from all user inputs. But clever attackers may use alternate representations of these characters like Unicode, hexadecimal </a:t>
            </a:r>
            <a:r>
              <a:rPr lang="en-IN" dirty="0" err="1"/>
              <a:t>etc</a:t>
            </a:r>
            <a:endParaRPr lang="en-IN" dirty="0"/>
          </a:p>
          <a:p>
            <a:pPr lvl="1">
              <a:buFont typeface="Courier New" panose="02070309020205020404" pitchFamily="49" charset="0"/>
              <a:buChar char="o"/>
            </a:pPr>
            <a:r>
              <a:rPr lang="en-IN" dirty="0"/>
              <a:t>White list : specify precisely what are the characters allowed in a user input. This can be accomplished by the use of a regular expression. However writing a regular expression to handle all permissible strings is not always easy.</a:t>
            </a:r>
          </a:p>
          <a:p>
            <a:endParaRPr lang="en-IN" dirty="0"/>
          </a:p>
        </p:txBody>
      </p:sp>
      <p:sp>
        <p:nvSpPr>
          <p:cNvPr id="4" name="Date Placeholder 3"/>
          <p:cNvSpPr>
            <a:spLocks noGrp="1"/>
          </p:cNvSpPr>
          <p:nvPr>
            <p:ph type="dt" sz="half" idx="10"/>
          </p:nvPr>
        </p:nvSpPr>
        <p:spPr/>
        <p:txBody>
          <a:bodyPr/>
          <a:lstStyle/>
          <a:p>
            <a:fld id="{631C51F9-9AD8-45D6-988A-E6A3F081A618}"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035873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endParaRPr lang="en-IN" dirty="0"/>
          </a:p>
        </p:txBody>
      </p:sp>
      <p:sp>
        <p:nvSpPr>
          <p:cNvPr id="3" name="Content Placeholder 2"/>
          <p:cNvSpPr>
            <a:spLocks noGrp="1"/>
          </p:cNvSpPr>
          <p:nvPr>
            <p:ph idx="1"/>
          </p:nvPr>
        </p:nvSpPr>
        <p:spPr>
          <a:xfrm>
            <a:off x="776288" y="1549352"/>
            <a:ext cx="7560000" cy="4680000"/>
          </a:xfrm>
        </p:spPr>
        <p:txBody>
          <a:bodyPr>
            <a:normAutofit lnSpcReduction="10000"/>
          </a:bodyPr>
          <a:lstStyle/>
          <a:p>
            <a:pPr marL="457200" indent="-457200">
              <a:buFont typeface="+mj-lt"/>
              <a:buAutoNum type="arabicParenR" startAt="2"/>
            </a:pPr>
            <a:r>
              <a:rPr lang="en-IN" dirty="0"/>
              <a:t>HTML-encode: encoding any part of a web page contributed by a user before being sent to a browser. It involves replacing specific characters by a code that begins with ampersand. Client and server have mutual understanding of the code</a:t>
            </a:r>
          </a:p>
          <a:p>
            <a:pPr marL="457200" indent="-457200">
              <a:buFont typeface="+mj-lt"/>
              <a:buAutoNum type="arabicParenR" startAt="2"/>
            </a:pPr>
            <a:r>
              <a:rPr lang="en-IN" dirty="0"/>
              <a:t>Disable active web content including </a:t>
            </a:r>
            <a:r>
              <a:rPr lang="en-IN" dirty="0" err="1"/>
              <a:t>javascript</a:t>
            </a:r>
            <a:r>
              <a:rPr lang="en-IN" dirty="0"/>
              <a:t>; but most of the users are used to seeing it, so they are unlikely to accept the solution</a:t>
            </a:r>
          </a:p>
          <a:p>
            <a:pPr marL="457200" indent="-457200">
              <a:buFont typeface="+mj-lt"/>
              <a:buAutoNum type="arabicParenR" startAt="2"/>
            </a:pPr>
            <a:r>
              <a:rPr lang="en-IN" dirty="0"/>
              <a:t>Disable access to cookies using </a:t>
            </a:r>
            <a:r>
              <a:rPr lang="en-IN" dirty="0" err="1"/>
              <a:t>javascript</a:t>
            </a:r>
            <a:r>
              <a:rPr lang="en-IN" dirty="0"/>
              <a:t>; this can only save information in the cookie, other forms of attack may take place</a:t>
            </a:r>
          </a:p>
        </p:txBody>
      </p:sp>
      <p:sp>
        <p:nvSpPr>
          <p:cNvPr id="4" name="Date Placeholder 3"/>
          <p:cNvSpPr>
            <a:spLocks noGrp="1"/>
          </p:cNvSpPr>
          <p:nvPr>
            <p:ph type="dt" sz="half" idx="10"/>
          </p:nvPr>
        </p:nvSpPr>
        <p:spPr/>
        <p:txBody>
          <a:bodyPr/>
          <a:lstStyle/>
          <a:p>
            <a:fld id="{536257F7-1CD0-420E-A89F-D39619662401}"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13629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6238-0BB5-4FA9-863C-3E1F29ECF14A}"/>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544B5032-3166-4971-9C4D-08A0098AC2AE}"/>
              </a:ext>
            </a:extLst>
          </p:cNvPr>
          <p:cNvPicPr>
            <a:picLocks noGrp="1" noChangeAspect="1"/>
          </p:cNvPicPr>
          <p:nvPr>
            <p:ph idx="1"/>
          </p:nvPr>
        </p:nvPicPr>
        <p:blipFill>
          <a:blip r:embed="rId2"/>
          <a:stretch>
            <a:fillRect/>
          </a:stretch>
        </p:blipFill>
        <p:spPr>
          <a:xfrm>
            <a:off x="1925522" y="685800"/>
            <a:ext cx="5216756" cy="3886200"/>
          </a:xfrm>
        </p:spPr>
      </p:pic>
      <p:sp>
        <p:nvSpPr>
          <p:cNvPr id="4" name="Date Placeholder 3">
            <a:extLst>
              <a:ext uri="{FF2B5EF4-FFF2-40B4-BE49-F238E27FC236}">
                <a16:creationId xmlns:a16="http://schemas.microsoft.com/office/drawing/2014/main" id="{B9AA6780-0486-4476-B3AB-56901C45D807}"/>
              </a:ext>
            </a:extLst>
          </p:cNvPr>
          <p:cNvSpPr>
            <a:spLocks noGrp="1"/>
          </p:cNvSpPr>
          <p:nvPr>
            <p:ph type="dt" sz="half" idx="10"/>
          </p:nvPr>
        </p:nvSpPr>
        <p:spPr/>
        <p:txBody>
          <a:bodyPr/>
          <a:lstStyle/>
          <a:p>
            <a:fld id="{C1848DD7-72EF-41DF-A195-BD75FA26CF72}" type="datetime1">
              <a:rPr lang="en-IN" smtClean="0"/>
              <a:t>06-05-2021</a:t>
            </a:fld>
            <a:endParaRPr lang="en-US"/>
          </a:p>
        </p:txBody>
      </p:sp>
      <p:sp>
        <p:nvSpPr>
          <p:cNvPr id="5" name="Footer Placeholder 4">
            <a:extLst>
              <a:ext uri="{FF2B5EF4-FFF2-40B4-BE49-F238E27FC236}">
                <a16:creationId xmlns:a16="http://schemas.microsoft.com/office/drawing/2014/main" id="{10CBA386-1FC6-4A51-AEDB-6B5C06190378}"/>
              </a:ext>
            </a:extLst>
          </p:cNvPr>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679360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6DBD-9B3E-452D-A536-9EF7C96F3971}"/>
              </a:ext>
            </a:extLst>
          </p:cNvPr>
          <p:cNvSpPr>
            <a:spLocks noGrp="1"/>
          </p:cNvSpPr>
          <p:nvPr>
            <p:ph type="title"/>
          </p:nvPr>
        </p:nvSpPr>
        <p:spPr/>
        <p:txBody>
          <a:bodyPr/>
          <a:lstStyle/>
          <a:p>
            <a:endParaRPr lang="en-IN" dirty="0"/>
          </a:p>
        </p:txBody>
      </p:sp>
      <p:pic>
        <p:nvPicPr>
          <p:cNvPr id="7" name="Content Placeholder 6">
            <a:extLst>
              <a:ext uri="{FF2B5EF4-FFF2-40B4-BE49-F238E27FC236}">
                <a16:creationId xmlns:a16="http://schemas.microsoft.com/office/drawing/2014/main" id="{35E53C4C-8D3B-4664-8295-51E96F29A314}"/>
              </a:ext>
            </a:extLst>
          </p:cNvPr>
          <p:cNvPicPr>
            <a:picLocks noGrp="1" noChangeAspect="1"/>
          </p:cNvPicPr>
          <p:nvPr>
            <p:ph idx="1"/>
          </p:nvPr>
        </p:nvPicPr>
        <p:blipFill>
          <a:blip r:embed="rId2"/>
          <a:stretch>
            <a:fillRect/>
          </a:stretch>
        </p:blipFill>
        <p:spPr>
          <a:xfrm>
            <a:off x="0" y="685799"/>
            <a:ext cx="9143999" cy="5924677"/>
          </a:xfrm>
        </p:spPr>
      </p:pic>
      <p:sp>
        <p:nvSpPr>
          <p:cNvPr id="4" name="Date Placeholder 3">
            <a:extLst>
              <a:ext uri="{FF2B5EF4-FFF2-40B4-BE49-F238E27FC236}">
                <a16:creationId xmlns:a16="http://schemas.microsoft.com/office/drawing/2014/main" id="{4C123A1D-BC72-4E5E-AE09-FBDD485398E2}"/>
              </a:ext>
            </a:extLst>
          </p:cNvPr>
          <p:cNvSpPr>
            <a:spLocks noGrp="1"/>
          </p:cNvSpPr>
          <p:nvPr>
            <p:ph type="dt" sz="half" idx="10"/>
          </p:nvPr>
        </p:nvSpPr>
        <p:spPr/>
        <p:txBody>
          <a:bodyPr/>
          <a:lstStyle/>
          <a:p>
            <a:fld id="{C1848DD7-72EF-41DF-A195-BD75FA26CF72}" type="datetime1">
              <a:rPr lang="en-IN" smtClean="0"/>
              <a:t>06-05-2021</a:t>
            </a:fld>
            <a:endParaRPr lang="en-US"/>
          </a:p>
        </p:txBody>
      </p:sp>
      <p:sp>
        <p:nvSpPr>
          <p:cNvPr id="5" name="Footer Placeholder 4">
            <a:extLst>
              <a:ext uri="{FF2B5EF4-FFF2-40B4-BE49-F238E27FC236}">
                <a16:creationId xmlns:a16="http://schemas.microsoft.com/office/drawing/2014/main" id="{2E99FAE8-A340-4D18-8CA0-F9600BCAE15E}"/>
              </a:ext>
            </a:extLst>
          </p:cNvPr>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19431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2000" cy="1080000"/>
          </a:xfrm>
        </p:spPr>
        <p:txBody>
          <a:bodyPr>
            <a:normAutofit fontScale="90000"/>
          </a:bodyPr>
          <a:lstStyle/>
          <a:p>
            <a:pPr algn="ctr"/>
            <a:r>
              <a:rPr lang="en-IN" dirty="0"/>
              <a:t>Types of s/w vulnerabilities</a:t>
            </a:r>
          </a:p>
        </p:txBody>
      </p:sp>
      <p:sp>
        <p:nvSpPr>
          <p:cNvPr id="3" name="Content Placeholder 2"/>
          <p:cNvSpPr>
            <a:spLocks noGrp="1"/>
          </p:cNvSpPr>
          <p:nvPr>
            <p:ph idx="1"/>
          </p:nvPr>
        </p:nvSpPr>
        <p:spPr>
          <a:xfrm>
            <a:off x="776288" y="1554112"/>
            <a:ext cx="7560000" cy="4680000"/>
          </a:xfrm>
        </p:spPr>
        <p:txBody>
          <a:bodyPr>
            <a:normAutofit/>
          </a:bodyPr>
          <a:lstStyle/>
          <a:p>
            <a:pPr marL="582930" indent="-514350">
              <a:buFont typeface="+mj-lt"/>
              <a:buAutoNum type="arabicParenR"/>
            </a:pPr>
            <a:r>
              <a:rPr lang="en-IN" sz="2800" dirty="0"/>
              <a:t>Memory safety violations</a:t>
            </a:r>
          </a:p>
          <a:p>
            <a:pPr lvl="2">
              <a:buFont typeface="Wingdings" pitchFamily="2" charset="2"/>
              <a:buChar char="§"/>
            </a:pPr>
            <a:r>
              <a:rPr lang="en-IN" sz="2400" dirty="0"/>
              <a:t>Buffer overflows</a:t>
            </a:r>
          </a:p>
          <a:p>
            <a:pPr marL="525780" indent="-457200">
              <a:buFont typeface="+mj-lt"/>
              <a:buAutoNum type="arabicParenR"/>
            </a:pPr>
            <a:r>
              <a:rPr lang="en-IN" sz="2800" dirty="0"/>
              <a:t>Improper input validation</a:t>
            </a:r>
          </a:p>
          <a:p>
            <a:pPr lvl="2">
              <a:buFont typeface="Wingdings" pitchFamily="2" charset="2"/>
              <a:buChar char="§"/>
            </a:pPr>
            <a:r>
              <a:rPr lang="en-IN" sz="2400" dirty="0"/>
              <a:t>Cross site scripting</a:t>
            </a:r>
          </a:p>
          <a:p>
            <a:pPr lvl="2">
              <a:buFont typeface="Wingdings" pitchFamily="2" charset="2"/>
              <a:buChar char="§"/>
            </a:pPr>
            <a:r>
              <a:rPr lang="en-IN" sz="2600" dirty="0"/>
              <a:t>SQL injection</a:t>
            </a:r>
            <a:endParaRPr lang="en-IN" sz="3000" dirty="0"/>
          </a:p>
          <a:p>
            <a:pPr marL="525780" indent="-457200">
              <a:buFont typeface="+mj-lt"/>
              <a:buAutoNum type="arabicParenR"/>
            </a:pPr>
            <a:r>
              <a:rPr lang="en-IN" sz="2800" dirty="0"/>
              <a:t>Careless human behaviour</a:t>
            </a:r>
          </a:p>
          <a:p>
            <a:pPr lvl="2">
              <a:buFont typeface="Wingdings" pitchFamily="2" charset="2"/>
              <a:buChar char="§"/>
            </a:pPr>
            <a:r>
              <a:rPr lang="en-IN" sz="2400" dirty="0"/>
              <a:t>Phishing </a:t>
            </a:r>
          </a:p>
        </p:txBody>
      </p:sp>
      <p:sp>
        <p:nvSpPr>
          <p:cNvPr id="4" name="Date Placeholder 3"/>
          <p:cNvSpPr>
            <a:spLocks noGrp="1"/>
          </p:cNvSpPr>
          <p:nvPr>
            <p:ph type="dt" sz="half" idx="10"/>
          </p:nvPr>
        </p:nvSpPr>
        <p:spPr/>
        <p:txBody>
          <a:bodyPr/>
          <a:lstStyle/>
          <a:p>
            <a:fld id="{39118128-8915-44C0-8ABE-35F490D21691}"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064141828"/>
      </p:ext>
    </p:extLst>
  </p:cSld>
  <p:clrMapOvr>
    <a:masterClrMapping/>
  </p:clrMapOvr>
  <mc:AlternateContent xmlns:mc="http://schemas.openxmlformats.org/markup-compatibility/2006" xmlns:p14="http://schemas.microsoft.com/office/powerpoint/2010/main">
    <mc:Choice Requires="p14">
      <p:transition spd="slow" p14:dur="2000" advTm="71290"/>
    </mc:Choice>
    <mc:Fallback xmlns="">
      <p:transition spd="slow" advTm="7129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662A-547C-4845-8EC3-0CE38467200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9C4523C-8FEC-484B-86BE-B85B958A6C71}"/>
              </a:ext>
            </a:extLst>
          </p:cNvPr>
          <p:cNvSpPr>
            <a:spLocks noGrp="1"/>
          </p:cNvSpPr>
          <p:nvPr>
            <p:ph idx="1"/>
          </p:nvPr>
        </p:nvSpPr>
        <p:spPr/>
        <p:txBody>
          <a:bodyPr/>
          <a:lstStyle/>
          <a:p>
            <a:endParaRPr lang="en-IN"/>
          </a:p>
        </p:txBody>
      </p:sp>
      <p:sp>
        <p:nvSpPr>
          <p:cNvPr id="4" name="Date Placeholder 3">
            <a:extLst>
              <a:ext uri="{FF2B5EF4-FFF2-40B4-BE49-F238E27FC236}">
                <a16:creationId xmlns:a16="http://schemas.microsoft.com/office/drawing/2014/main" id="{9E40D1F9-B45C-4BD2-8ED2-77632F7C5D78}"/>
              </a:ext>
            </a:extLst>
          </p:cNvPr>
          <p:cNvSpPr>
            <a:spLocks noGrp="1"/>
          </p:cNvSpPr>
          <p:nvPr>
            <p:ph type="dt" sz="half" idx="10"/>
          </p:nvPr>
        </p:nvSpPr>
        <p:spPr/>
        <p:txBody>
          <a:bodyPr/>
          <a:lstStyle/>
          <a:p>
            <a:fld id="{C1848DD7-72EF-41DF-A195-BD75FA26CF72}" type="datetime1">
              <a:rPr lang="en-IN" smtClean="0"/>
              <a:t>06-05-2021</a:t>
            </a:fld>
            <a:endParaRPr lang="en-US"/>
          </a:p>
        </p:txBody>
      </p:sp>
      <p:sp>
        <p:nvSpPr>
          <p:cNvPr id="5" name="Footer Placeholder 4">
            <a:extLst>
              <a:ext uri="{FF2B5EF4-FFF2-40B4-BE49-F238E27FC236}">
                <a16:creationId xmlns:a16="http://schemas.microsoft.com/office/drawing/2014/main" id="{76CFCD1A-FD55-4703-957B-6DCC41674EDC}"/>
              </a:ext>
            </a:extLst>
          </p:cNvPr>
          <p:cNvSpPr>
            <a:spLocks noGrp="1"/>
          </p:cNvSpPr>
          <p:nvPr>
            <p:ph type="ftr" sz="quarter" idx="11"/>
          </p:nvPr>
        </p:nvSpPr>
        <p:spPr/>
        <p:txBody>
          <a:bodyPr/>
          <a:lstStyle/>
          <a:p>
            <a:r>
              <a:rPr lang="en-US"/>
              <a:t>Software Vulnerabilities</a:t>
            </a:r>
          </a:p>
        </p:txBody>
      </p:sp>
      <p:pic>
        <p:nvPicPr>
          <p:cNvPr id="7" name="Picture 6">
            <a:extLst>
              <a:ext uri="{FF2B5EF4-FFF2-40B4-BE49-F238E27FC236}">
                <a16:creationId xmlns:a16="http://schemas.microsoft.com/office/drawing/2014/main" id="{45EDD13B-0E38-46C0-8C8D-FE1FC8026D30}"/>
              </a:ext>
            </a:extLst>
          </p:cNvPr>
          <p:cNvPicPr>
            <a:picLocks noChangeAspect="1"/>
          </p:cNvPicPr>
          <p:nvPr/>
        </p:nvPicPr>
        <p:blipFill>
          <a:blip r:embed="rId2"/>
          <a:stretch>
            <a:fillRect/>
          </a:stretch>
        </p:blipFill>
        <p:spPr>
          <a:xfrm>
            <a:off x="42862" y="0"/>
            <a:ext cx="9101137" cy="6172200"/>
          </a:xfrm>
          <a:prstGeom prst="rect">
            <a:avLst/>
          </a:prstGeom>
        </p:spPr>
      </p:pic>
    </p:spTree>
    <p:extLst>
      <p:ext uri="{BB962C8B-B14F-4D97-AF65-F5344CB8AC3E}">
        <p14:creationId xmlns:p14="http://schemas.microsoft.com/office/powerpoint/2010/main" val="117239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74A7-FD15-454F-A218-4537EBEA338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9D65338-6F42-4A9A-B533-0212A4E82650}"/>
              </a:ext>
            </a:extLst>
          </p:cNvPr>
          <p:cNvSpPr>
            <a:spLocks noGrp="1"/>
          </p:cNvSpPr>
          <p:nvPr>
            <p:ph idx="1"/>
          </p:nvPr>
        </p:nvSpPr>
        <p:spPr/>
        <p:txBody>
          <a:bodyPr/>
          <a:lstStyle/>
          <a:p>
            <a:endParaRPr lang="en-IN"/>
          </a:p>
        </p:txBody>
      </p:sp>
      <p:sp>
        <p:nvSpPr>
          <p:cNvPr id="4" name="Date Placeholder 3">
            <a:extLst>
              <a:ext uri="{FF2B5EF4-FFF2-40B4-BE49-F238E27FC236}">
                <a16:creationId xmlns:a16="http://schemas.microsoft.com/office/drawing/2014/main" id="{6B4B49D3-B923-4E1B-BD4D-F238204CB192}"/>
              </a:ext>
            </a:extLst>
          </p:cNvPr>
          <p:cNvSpPr>
            <a:spLocks noGrp="1"/>
          </p:cNvSpPr>
          <p:nvPr>
            <p:ph type="dt" sz="half" idx="10"/>
          </p:nvPr>
        </p:nvSpPr>
        <p:spPr/>
        <p:txBody>
          <a:bodyPr/>
          <a:lstStyle/>
          <a:p>
            <a:fld id="{C1848DD7-72EF-41DF-A195-BD75FA26CF72}" type="datetime1">
              <a:rPr lang="en-IN" smtClean="0"/>
              <a:t>06-05-2021</a:t>
            </a:fld>
            <a:endParaRPr lang="en-US"/>
          </a:p>
        </p:txBody>
      </p:sp>
      <p:sp>
        <p:nvSpPr>
          <p:cNvPr id="5" name="Footer Placeholder 4">
            <a:extLst>
              <a:ext uri="{FF2B5EF4-FFF2-40B4-BE49-F238E27FC236}">
                <a16:creationId xmlns:a16="http://schemas.microsoft.com/office/drawing/2014/main" id="{8D82C767-286C-432D-B42C-8F057B769E26}"/>
              </a:ext>
            </a:extLst>
          </p:cNvPr>
          <p:cNvSpPr>
            <a:spLocks noGrp="1"/>
          </p:cNvSpPr>
          <p:nvPr>
            <p:ph type="ftr" sz="quarter" idx="11"/>
          </p:nvPr>
        </p:nvSpPr>
        <p:spPr/>
        <p:txBody>
          <a:bodyPr/>
          <a:lstStyle/>
          <a:p>
            <a:r>
              <a:rPr lang="en-US"/>
              <a:t>Software Vulnerabilities</a:t>
            </a:r>
          </a:p>
        </p:txBody>
      </p:sp>
      <p:pic>
        <p:nvPicPr>
          <p:cNvPr id="7" name="Picture 6">
            <a:extLst>
              <a:ext uri="{FF2B5EF4-FFF2-40B4-BE49-F238E27FC236}">
                <a16:creationId xmlns:a16="http://schemas.microsoft.com/office/drawing/2014/main" id="{9C274A2E-C8CE-44B0-AAE9-B2A0076B7002}"/>
              </a:ext>
            </a:extLst>
          </p:cNvPr>
          <p:cNvPicPr>
            <a:picLocks noChangeAspect="1"/>
          </p:cNvPicPr>
          <p:nvPr/>
        </p:nvPicPr>
        <p:blipFill>
          <a:blip r:embed="rId2"/>
          <a:stretch>
            <a:fillRect/>
          </a:stretch>
        </p:blipFill>
        <p:spPr>
          <a:xfrm>
            <a:off x="0" y="1"/>
            <a:ext cx="9144000" cy="6324600"/>
          </a:xfrm>
          <a:prstGeom prst="rect">
            <a:avLst/>
          </a:prstGeom>
        </p:spPr>
      </p:pic>
    </p:spTree>
    <p:extLst>
      <p:ext uri="{BB962C8B-B14F-4D97-AF65-F5344CB8AC3E}">
        <p14:creationId xmlns:p14="http://schemas.microsoft.com/office/powerpoint/2010/main" val="4259639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7810-AA5C-440B-903D-8A4B81C352FE}"/>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957CBC45-B1E5-4ED3-A456-7683CDD1A822}"/>
              </a:ext>
            </a:extLst>
          </p:cNvPr>
          <p:cNvPicPr>
            <a:picLocks noGrp="1" noChangeAspect="1"/>
          </p:cNvPicPr>
          <p:nvPr>
            <p:ph idx="1"/>
          </p:nvPr>
        </p:nvPicPr>
        <p:blipFill>
          <a:blip r:embed="rId2"/>
          <a:stretch>
            <a:fillRect/>
          </a:stretch>
        </p:blipFill>
        <p:spPr>
          <a:xfrm>
            <a:off x="0" y="-457200"/>
            <a:ext cx="9144000" cy="7162800"/>
          </a:xfrm>
        </p:spPr>
      </p:pic>
      <p:sp>
        <p:nvSpPr>
          <p:cNvPr id="4" name="Date Placeholder 3">
            <a:extLst>
              <a:ext uri="{FF2B5EF4-FFF2-40B4-BE49-F238E27FC236}">
                <a16:creationId xmlns:a16="http://schemas.microsoft.com/office/drawing/2014/main" id="{4DBEE50F-21F9-453F-8C66-01E11459CFE7}"/>
              </a:ext>
            </a:extLst>
          </p:cNvPr>
          <p:cNvSpPr>
            <a:spLocks noGrp="1"/>
          </p:cNvSpPr>
          <p:nvPr>
            <p:ph type="dt" sz="half" idx="10"/>
          </p:nvPr>
        </p:nvSpPr>
        <p:spPr/>
        <p:txBody>
          <a:bodyPr/>
          <a:lstStyle/>
          <a:p>
            <a:fld id="{C1848DD7-72EF-41DF-A195-BD75FA26CF72}" type="datetime1">
              <a:rPr lang="en-IN" smtClean="0"/>
              <a:t>06-05-2021</a:t>
            </a:fld>
            <a:endParaRPr lang="en-US"/>
          </a:p>
        </p:txBody>
      </p:sp>
      <p:sp>
        <p:nvSpPr>
          <p:cNvPr id="5" name="Footer Placeholder 4">
            <a:extLst>
              <a:ext uri="{FF2B5EF4-FFF2-40B4-BE49-F238E27FC236}">
                <a16:creationId xmlns:a16="http://schemas.microsoft.com/office/drawing/2014/main" id="{9BBED169-9275-456A-8A2D-8B3CD4FC89C1}"/>
              </a:ext>
            </a:extLst>
          </p:cNvPr>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122668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6" y="596400"/>
            <a:ext cx="7560000" cy="1080000"/>
          </a:xfrm>
        </p:spPr>
        <p:txBody>
          <a:bodyPr>
            <a:normAutofit/>
          </a:bodyPr>
          <a:lstStyle/>
          <a:p>
            <a:r>
              <a:rPr lang="en-IN" dirty="0"/>
              <a:t>SQL Injection</a:t>
            </a:r>
          </a:p>
        </p:txBody>
      </p:sp>
      <p:sp>
        <p:nvSpPr>
          <p:cNvPr id="3" name="Content Placeholder 2"/>
          <p:cNvSpPr>
            <a:spLocks noGrp="1"/>
          </p:cNvSpPr>
          <p:nvPr>
            <p:ph idx="1"/>
          </p:nvPr>
        </p:nvSpPr>
        <p:spPr>
          <a:xfrm>
            <a:off x="776288" y="1552576"/>
            <a:ext cx="7560000" cy="4680000"/>
          </a:xfrm>
        </p:spPr>
        <p:txBody>
          <a:bodyPr>
            <a:normAutofit/>
          </a:bodyPr>
          <a:lstStyle/>
          <a:p>
            <a:pPr lvl="1">
              <a:buFont typeface="Courier New" panose="02070309020205020404" pitchFamily="49" charset="0"/>
              <a:buChar char="o"/>
            </a:pPr>
            <a:endParaRPr lang="en-IN" dirty="0"/>
          </a:p>
          <a:p>
            <a:r>
              <a:rPr lang="en-IN" dirty="0"/>
              <a:t>Web applications that store and manipulate databases are hit with SQL injection attacks</a:t>
            </a:r>
          </a:p>
          <a:p>
            <a:r>
              <a:rPr lang="en-IN" dirty="0"/>
              <a:t>Such applications usually have three tiers- the web, the application and the database</a:t>
            </a:r>
          </a:p>
          <a:p>
            <a:r>
              <a:rPr lang="en-IN" dirty="0"/>
              <a:t>The DB tier contains the DB and the DBMS</a:t>
            </a:r>
          </a:p>
          <a:p>
            <a:r>
              <a:rPr lang="en-IN" dirty="0"/>
              <a:t>A DB is a collection of tables (relations)</a:t>
            </a:r>
          </a:p>
          <a:p>
            <a:r>
              <a:rPr lang="en-IN" dirty="0"/>
              <a:t>Each table contains rows (tuples) and columns (attributes)</a:t>
            </a:r>
          </a:p>
          <a:p>
            <a:r>
              <a:rPr lang="en-IN" dirty="0"/>
              <a:t>Each table is in fact an instance of a relational schema</a:t>
            </a:r>
          </a:p>
        </p:txBody>
      </p:sp>
      <p:sp>
        <p:nvSpPr>
          <p:cNvPr id="4" name="Date Placeholder 3"/>
          <p:cNvSpPr>
            <a:spLocks noGrp="1"/>
          </p:cNvSpPr>
          <p:nvPr>
            <p:ph type="dt" sz="half" idx="10"/>
          </p:nvPr>
        </p:nvSpPr>
        <p:spPr/>
        <p:txBody>
          <a:bodyPr/>
          <a:lstStyle/>
          <a:p>
            <a:fld id="{E111C921-DDD0-4C8E-8E31-F52982B5E3C5}"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692401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endParaRPr lang="en-IN" dirty="0"/>
          </a:p>
        </p:txBody>
      </p:sp>
      <p:sp>
        <p:nvSpPr>
          <p:cNvPr id="3" name="Content Placeholder 2"/>
          <p:cNvSpPr>
            <a:spLocks noGrp="1"/>
          </p:cNvSpPr>
          <p:nvPr>
            <p:ph idx="1"/>
          </p:nvPr>
        </p:nvSpPr>
        <p:spPr>
          <a:xfrm>
            <a:off x="776288" y="1552576"/>
            <a:ext cx="7560000" cy="4680000"/>
          </a:xfrm>
        </p:spPr>
        <p:txBody>
          <a:bodyPr/>
          <a:lstStyle/>
          <a:p>
            <a:r>
              <a:rPr lang="en-IN" dirty="0"/>
              <a:t>A schema is a prototype of a relation</a:t>
            </a:r>
          </a:p>
          <a:p>
            <a:r>
              <a:rPr lang="en-IN" dirty="0"/>
              <a:t>Example: </a:t>
            </a:r>
            <a:r>
              <a:rPr lang="en-IN" i="1" dirty="0"/>
              <a:t>students</a:t>
            </a:r>
            <a:r>
              <a:rPr lang="en-IN" dirty="0"/>
              <a:t>(</a:t>
            </a:r>
            <a:r>
              <a:rPr lang="en-IN" dirty="0" err="1"/>
              <a:t>s_id</a:t>
            </a:r>
            <a:r>
              <a:rPr lang="en-IN" dirty="0"/>
              <a:t>, name, </a:t>
            </a:r>
            <a:r>
              <a:rPr lang="en-IN" dirty="0" err="1"/>
              <a:t>pswd</a:t>
            </a:r>
            <a:r>
              <a:rPr lang="en-IN" dirty="0"/>
              <a:t>, </a:t>
            </a:r>
            <a:r>
              <a:rPr lang="en-IN" dirty="0" err="1"/>
              <a:t>dept</a:t>
            </a:r>
            <a:r>
              <a:rPr lang="en-IN" dirty="0"/>
              <a:t>, </a:t>
            </a:r>
            <a:r>
              <a:rPr lang="en-IN" dirty="0" err="1"/>
              <a:t>gpa</a:t>
            </a:r>
            <a:r>
              <a:rPr lang="en-IN" dirty="0"/>
              <a:t>)</a:t>
            </a:r>
          </a:p>
          <a:p>
            <a:r>
              <a:rPr lang="en-IN" dirty="0"/>
              <a:t>Instances of the schema </a:t>
            </a:r>
            <a:r>
              <a:rPr lang="en-IN" i="1" dirty="0"/>
              <a:t>students</a:t>
            </a:r>
          </a:p>
          <a:p>
            <a:pPr lvl="1">
              <a:buFont typeface="Courier New" panose="02070309020205020404" pitchFamily="49" charset="0"/>
              <a:buChar char="o"/>
            </a:pPr>
            <a:r>
              <a:rPr lang="en-IN" dirty="0"/>
              <a:t>students_CS8(</a:t>
            </a:r>
            <a:r>
              <a:rPr lang="en-IN" dirty="0" err="1"/>
              <a:t>s_id</a:t>
            </a:r>
            <a:r>
              <a:rPr lang="en-IN" dirty="0"/>
              <a:t>, name, </a:t>
            </a:r>
            <a:r>
              <a:rPr lang="en-IN" dirty="0" err="1"/>
              <a:t>pswd</a:t>
            </a:r>
            <a:r>
              <a:rPr lang="en-IN" dirty="0"/>
              <a:t>, </a:t>
            </a:r>
            <a:r>
              <a:rPr lang="en-IN" dirty="0" err="1"/>
              <a:t>dept</a:t>
            </a:r>
            <a:r>
              <a:rPr lang="en-IN" dirty="0"/>
              <a:t>, </a:t>
            </a:r>
            <a:r>
              <a:rPr lang="en-IN" dirty="0" err="1"/>
              <a:t>gpa</a:t>
            </a:r>
            <a:r>
              <a:rPr lang="en-IN" dirty="0"/>
              <a:t>)</a:t>
            </a:r>
          </a:p>
          <a:p>
            <a:pPr lvl="1">
              <a:buFont typeface="Courier New" panose="02070309020205020404" pitchFamily="49" charset="0"/>
              <a:buChar char="o"/>
            </a:pPr>
            <a:r>
              <a:rPr lang="en-IN" dirty="0"/>
              <a:t>students_CS6(</a:t>
            </a:r>
            <a:r>
              <a:rPr lang="en-IN" dirty="0" err="1"/>
              <a:t>s_id</a:t>
            </a:r>
            <a:r>
              <a:rPr lang="en-IN" dirty="0"/>
              <a:t>, name, </a:t>
            </a:r>
            <a:r>
              <a:rPr lang="en-IN" dirty="0" err="1"/>
              <a:t>pswd</a:t>
            </a:r>
            <a:r>
              <a:rPr lang="en-IN" dirty="0"/>
              <a:t>, </a:t>
            </a:r>
            <a:r>
              <a:rPr lang="en-IN" dirty="0" err="1"/>
              <a:t>dept</a:t>
            </a:r>
            <a:r>
              <a:rPr lang="en-IN" dirty="0"/>
              <a:t>, </a:t>
            </a:r>
            <a:r>
              <a:rPr lang="en-IN" dirty="0" err="1"/>
              <a:t>gpa</a:t>
            </a:r>
            <a:r>
              <a:rPr lang="en-IN" dirty="0"/>
              <a:t>)</a:t>
            </a:r>
          </a:p>
          <a:p>
            <a:endParaRPr lang="en-IN" dirty="0"/>
          </a:p>
          <a:p>
            <a:endParaRPr lang="en-IN" dirty="0"/>
          </a:p>
          <a:p>
            <a:endParaRPr lang="en-IN" dirty="0"/>
          </a:p>
          <a:p>
            <a:pPr marL="0" indent="0">
              <a:buNone/>
            </a:pPr>
            <a:r>
              <a:rPr lang="en-IN" i="1" dirty="0"/>
              <a:t>  </a:t>
            </a:r>
          </a:p>
        </p:txBody>
      </p:sp>
      <p:graphicFrame>
        <p:nvGraphicFramePr>
          <p:cNvPr id="5" name="Table 4"/>
          <p:cNvGraphicFramePr>
            <a:graphicFrameLocks noGrp="1"/>
          </p:cNvGraphicFramePr>
          <p:nvPr>
            <p:extLst>
              <p:ext uri="{D42A27DB-BD31-4B8C-83A1-F6EECF244321}">
                <p14:modId xmlns:p14="http://schemas.microsoft.com/office/powerpoint/2010/main" val="1438814736"/>
              </p:ext>
            </p:extLst>
          </p:nvPr>
        </p:nvGraphicFramePr>
        <p:xfrm>
          <a:off x="2053200" y="4267200"/>
          <a:ext cx="4500000" cy="18288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tblGrid>
              <a:tr h="324000">
                <a:tc>
                  <a:txBody>
                    <a:bodyPr/>
                    <a:lstStyle/>
                    <a:p>
                      <a:pPr algn="ctr"/>
                      <a:r>
                        <a:rPr lang="en-IN" dirty="0" err="1"/>
                        <a:t>S_id</a:t>
                      </a:r>
                      <a:endParaRPr lang="en-IN" dirty="0"/>
                    </a:p>
                  </a:txBody>
                  <a:tcPr/>
                </a:tc>
                <a:tc>
                  <a:txBody>
                    <a:bodyPr/>
                    <a:lstStyle/>
                    <a:p>
                      <a:pPr algn="ctr"/>
                      <a:r>
                        <a:rPr lang="en-IN" dirty="0"/>
                        <a:t>name</a:t>
                      </a:r>
                    </a:p>
                  </a:txBody>
                  <a:tcPr/>
                </a:tc>
                <a:tc>
                  <a:txBody>
                    <a:bodyPr/>
                    <a:lstStyle/>
                    <a:p>
                      <a:pPr algn="ctr"/>
                      <a:r>
                        <a:rPr lang="en-IN" dirty="0" err="1"/>
                        <a:t>pswd</a:t>
                      </a:r>
                      <a:endParaRPr lang="en-IN" dirty="0"/>
                    </a:p>
                  </a:txBody>
                  <a:tcPr/>
                </a:tc>
                <a:tc>
                  <a:txBody>
                    <a:bodyPr/>
                    <a:lstStyle/>
                    <a:p>
                      <a:pPr algn="ctr"/>
                      <a:r>
                        <a:rPr lang="en-IN" dirty="0" err="1"/>
                        <a:t>dept</a:t>
                      </a:r>
                      <a:endParaRPr lang="en-IN" dirty="0"/>
                    </a:p>
                  </a:txBody>
                  <a:tcPr/>
                </a:tc>
                <a:tc>
                  <a:txBody>
                    <a:bodyPr/>
                    <a:lstStyle/>
                    <a:p>
                      <a:pPr algn="ctr"/>
                      <a:r>
                        <a:rPr lang="en-IN" dirty="0" err="1"/>
                        <a:t>gpa</a:t>
                      </a:r>
                      <a:endParaRPr lang="en-IN" dirty="0"/>
                    </a:p>
                  </a:txBody>
                  <a:tcPr/>
                </a:tc>
                <a:extLst>
                  <a:ext uri="{0D108BD9-81ED-4DB2-BD59-A6C34878D82A}">
                    <a16:rowId xmlns:a16="http://schemas.microsoft.com/office/drawing/2014/main" val="10000"/>
                  </a:ext>
                </a:extLst>
              </a:tr>
              <a:tr h="324000">
                <a:tc>
                  <a:txBody>
                    <a:bodyPr/>
                    <a:lstStyle/>
                    <a:p>
                      <a:pPr algn="ctr"/>
                      <a:r>
                        <a:rPr lang="en-IN" dirty="0"/>
                        <a:t>1</a:t>
                      </a:r>
                    </a:p>
                  </a:txBody>
                  <a:tcPr/>
                </a:tc>
                <a:tc>
                  <a:txBody>
                    <a:bodyPr/>
                    <a:lstStyle/>
                    <a:p>
                      <a:pPr algn="ctr"/>
                      <a:endParaRPr lang="en-IN"/>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1"/>
                  </a:ext>
                </a:extLst>
              </a:tr>
              <a:tr h="324000">
                <a:tc>
                  <a:txBody>
                    <a:bodyPr/>
                    <a:lstStyle/>
                    <a:p>
                      <a:pPr algn="ctr"/>
                      <a:r>
                        <a:rPr lang="en-IN" dirty="0"/>
                        <a:t>2</a:t>
                      </a:r>
                    </a:p>
                  </a:txBody>
                  <a:tcPr/>
                </a:tc>
                <a:tc>
                  <a:txBody>
                    <a:bodyPr/>
                    <a:lstStyle/>
                    <a:p>
                      <a:pPr algn="ctr"/>
                      <a:endParaRPr lang="en-IN"/>
                    </a:p>
                  </a:txBody>
                  <a:tcPr/>
                </a:tc>
                <a:tc>
                  <a:txBody>
                    <a:bodyPr/>
                    <a:lstStyle/>
                    <a:p>
                      <a:pPr algn="ctr"/>
                      <a:endParaRPr lang="en-IN"/>
                    </a:p>
                  </a:txBody>
                  <a:tcPr/>
                </a:tc>
                <a:tc>
                  <a:txBody>
                    <a:bodyPr/>
                    <a:lstStyle/>
                    <a:p>
                      <a:pPr algn="ctr"/>
                      <a:endParaRPr lang="en-IN"/>
                    </a:p>
                  </a:txBody>
                  <a:tcPr/>
                </a:tc>
                <a:tc>
                  <a:txBody>
                    <a:bodyPr/>
                    <a:lstStyle/>
                    <a:p>
                      <a:pPr algn="ctr"/>
                      <a:endParaRPr lang="en-IN" dirty="0"/>
                    </a:p>
                  </a:txBody>
                  <a:tcPr/>
                </a:tc>
                <a:extLst>
                  <a:ext uri="{0D108BD9-81ED-4DB2-BD59-A6C34878D82A}">
                    <a16:rowId xmlns:a16="http://schemas.microsoft.com/office/drawing/2014/main" val="10002"/>
                  </a:ext>
                </a:extLst>
              </a:tr>
              <a:tr h="324000">
                <a:tc>
                  <a:txBody>
                    <a:bodyPr/>
                    <a:lstStyle/>
                    <a:p>
                      <a:pPr algn="ctr"/>
                      <a:r>
                        <a:rPr lang="en-IN" dirty="0"/>
                        <a:t>3</a:t>
                      </a:r>
                    </a:p>
                  </a:txBody>
                  <a:tcPr/>
                </a:tc>
                <a:tc>
                  <a:txBody>
                    <a:bodyPr/>
                    <a:lstStyle/>
                    <a:p>
                      <a:pPr algn="ctr"/>
                      <a:endParaRPr lang="en-IN"/>
                    </a:p>
                  </a:txBody>
                  <a:tcPr/>
                </a:tc>
                <a:tc>
                  <a:txBody>
                    <a:bodyPr/>
                    <a:lstStyle/>
                    <a:p>
                      <a:pPr algn="ctr"/>
                      <a:endParaRPr lang="en-IN"/>
                    </a:p>
                  </a:txBody>
                  <a:tcPr/>
                </a:tc>
                <a:tc>
                  <a:txBody>
                    <a:bodyPr/>
                    <a:lstStyle/>
                    <a:p>
                      <a:pPr algn="ctr"/>
                      <a:endParaRPr lang="en-IN"/>
                    </a:p>
                  </a:txBody>
                  <a:tcPr/>
                </a:tc>
                <a:tc>
                  <a:txBody>
                    <a:bodyPr/>
                    <a:lstStyle/>
                    <a:p>
                      <a:pPr algn="ctr"/>
                      <a:endParaRPr lang="en-IN" dirty="0"/>
                    </a:p>
                  </a:txBody>
                  <a:tcPr/>
                </a:tc>
                <a:extLst>
                  <a:ext uri="{0D108BD9-81ED-4DB2-BD59-A6C34878D82A}">
                    <a16:rowId xmlns:a16="http://schemas.microsoft.com/office/drawing/2014/main" val="10003"/>
                  </a:ext>
                </a:extLst>
              </a:tr>
              <a:tr h="324000">
                <a:tc>
                  <a:txBody>
                    <a:bodyPr/>
                    <a:lstStyle/>
                    <a:p>
                      <a:pPr algn="ctr"/>
                      <a:r>
                        <a:rPr lang="en-IN" dirty="0"/>
                        <a:t>4</a:t>
                      </a:r>
                    </a:p>
                  </a:txBody>
                  <a:tcPr/>
                </a:tc>
                <a:tc>
                  <a:txBody>
                    <a:bodyPr/>
                    <a:lstStyle/>
                    <a:p>
                      <a:pPr algn="ctr"/>
                      <a:endParaRPr lang="en-IN" dirty="0"/>
                    </a:p>
                  </a:txBody>
                  <a:tcPr/>
                </a:tc>
                <a:tc>
                  <a:txBody>
                    <a:bodyPr/>
                    <a:lstStyle/>
                    <a:p>
                      <a:pPr algn="ctr"/>
                      <a:endParaRPr lang="en-IN" dirty="0"/>
                    </a:p>
                  </a:txBody>
                  <a:tcPr/>
                </a:tc>
                <a:tc>
                  <a:txBody>
                    <a:bodyPr/>
                    <a:lstStyle/>
                    <a:p>
                      <a:pPr algn="ctr"/>
                      <a:endParaRPr lang="en-IN"/>
                    </a:p>
                  </a:txBody>
                  <a:tcPr/>
                </a:tc>
                <a:tc>
                  <a:txBody>
                    <a:bodyPr/>
                    <a:lstStyle/>
                    <a:p>
                      <a:pPr algn="ctr"/>
                      <a:endParaRPr lang="en-IN" dirty="0"/>
                    </a:p>
                  </a:txBody>
                  <a:tcP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fld id="{796ECBA6-D9AE-43DF-8250-FC391382C856}"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07468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endParaRPr lang="en-IN" dirty="0"/>
          </a:p>
        </p:txBody>
      </p:sp>
      <p:sp>
        <p:nvSpPr>
          <p:cNvPr id="3" name="Content Placeholder 2"/>
          <p:cNvSpPr>
            <a:spLocks noGrp="1"/>
          </p:cNvSpPr>
          <p:nvPr>
            <p:ph idx="1"/>
          </p:nvPr>
        </p:nvSpPr>
        <p:spPr>
          <a:xfrm>
            <a:off x="776288" y="1552576"/>
            <a:ext cx="7560000" cy="4680000"/>
          </a:xfrm>
        </p:spPr>
        <p:txBody>
          <a:bodyPr>
            <a:normAutofit fontScale="92500" lnSpcReduction="10000"/>
          </a:bodyPr>
          <a:lstStyle/>
          <a:p>
            <a:r>
              <a:rPr lang="en-IN" dirty="0"/>
              <a:t>Consider a university that permits the users to view the registration status and grade info once they login with right </a:t>
            </a:r>
            <a:r>
              <a:rPr lang="en-IN" dirty="0" err="1"/>
              <a:t>stu_id</a:t>
            </a:r>
            <a:r>
              <a:rPr lang="en-IN" dirty="0"/>
              <a:t> and </a:t>
            </a:r>
            <a:r>
              <a:rPr lang="en-IN" dirty="0" err="1"/>
              <a:t>pswd</a:t>
            </a:r>
            <a:endParaRPr lang="en-IN" dirty="0"/>
          </a:p>
          <a:p>
            <a:r>
              <a:rPr lang="en-IN" dirty="0"/>
              <a:t>The webpage displays a form where the student is supposed to enter his id and </a:t>
            </a:r>
            <a:r>
              <a:rPr lang="en-IN" dirty="0" err="1"/>
              <a:t>pswd</a:t>
            </a:r>
            <a:endParaRPr lang="en-IN" dirty="0"/>
          </a:p>
          <a:p>
            <a:r>
              <a:rPr lang="en-IN" dirty="0"/>
              <a:t>The user inputs are passed to the server as form parameters when the user clicks on the SUBMIT button</a:t>
            </a:r>
          </a:p>
          <a:p>
            <a:r>
              <a:rPr lang="en-IN" dirty="0"/>
              <a:t>The parameter values may be passed in two ways</a:t>
            </a:r>
          </a:p>
          <a:p>
            <a:pPr lvl="1">
              <a:buFont typeface="Courier New" panose="02070309020205020404" pitchFamily="49" charset="0"/>
              <a:buChar char="o"/>
            </a:pPr>
            <a:r>
              <a:rPr lang="en-IN" dirty="0"/>
              <a:t>Within the body of an HTTP post request</a:t>
            </a:r>
          </a:p>
          <a:p>
            <a:pPr lvl="1">
              <a:buFont typeface="Courier New" panose="02070309020205020404" pitchFamily="49" charset="0"/>
              <a:buChar char="o"/>
            </a:pPr>
            <a:r>
              <a:rPr lang="en-IN" dirty="0"/>
              <a:t>Within the extended URL sent to the servers</a:t>
            </a:r>
          </a:p>
          <a:p>
            <a:r>
              <a:rPr lang="en-IN" dirty="0"/>
              <a:t>The server retrieves the form parameter values and builds the corresponding SQL query</a:t>
            </a:r>
          </a:p>
        </p:txBody>
      </p:sp>
      <p:sp>
        <p:nvSpPr>
          <p:cNvPr id="4" name="Date Placeholder 3"/>
          <p:cNvSpPr>
            <a:spLocks noGrp="1"/>
          </p:cNvSpPr>
          <p:nvPr>
            <p:ph type="dt" sz="half" idx="10"/>
          </p:nvPr>
        </p:nvSpPr>
        <p:spPr/>
        <p:txBody>
          <a:bodyPr/>
          <a:lstStyle/>
          <a:p>
            <a:fld id="{21DED802-2610-4749-92C3-F49B138FD642}"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65540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596400"/>
            <a:ext cx="7848000" cy="1080000"/>
          </a:xfrm>
        </p:spPr>
        <p:txBody>
          <a:bodyPr>
            <a:normAutofit fontScale="90000"/>
          </a:bodyPr>
          <a:lstStyle/>
          <a:p>
            <a:r>
              <a:rPr lang="en-IN" dirty="0"/>
              <a:t>How SQL query is formed</a:t>
            </a:r>
          </a:p>
        </p:txBody>
      </p:sp>
      <p:sp>
        <p:nvSpPr>
          <p:cNvPr id="3" name="Content Placeholder 2"/>
          <p:cNvSpPr>
            <a:spLocks noGrp="1"/>
          </p:cNvSpPr>
          <p:nvPr>
            <p:ph idx="1"/>
          </p:nvPr>
        </p:nvSpPr>
        <p:spPr>
          <a:xfrm>
            <a:off x="776288" y="1552576"/>
            <a:ext cx="7560000" cy="4680000"/>
          </a:xfrm>
        </p:spPr>
        <p:txBody>
          <a:bodyPr/>
          <a:lstStyle/>
          <a:p>
            <a:r>
              <a:rPr lang="en-IN" dirty="0"/>
              <a:t>Example: </a:t>
            </a:r>
            <a:r>
              <a:rPr lang="en-IN" dirty="0" err="1"/>
              <a:t>s_id</a:t>
            </a:r>
            <a:r>
              <a:rPr lang="en-IN" dirty="0"/>
              <a:t>=</a:t>
            </a:r>
            <a:r>
              <a:rPr lang="en-IN" dirty="0" err="1"/>
              <a:t>abhilash</a:t>
            </a:r>
            <a:r>
              <a:rPr lang="en-IN" dirty="0"/>
              <a:t>, </a:t>
            </a:r>
            <a:r>
              <a:rPr lang="en-IN" dirty="0" err="1"/>
              <a:t>pswd</a:t>
            </a:r>
            <a:r>
              <a:rPr lang="en-IN" dirty="0"/>
              <a:t>=abhi@123</a:t>
            </a:r>
          </a:p>
          <a:p>
            <a:r>
              <a:rPr lang="en-IN" dirty="0"/>
              <a:t>Then extended URL is </a:t>
            </a:r>
            <a:r>
              <a:rPr lang="en-IN" dirty="0">
                <a:hlinkClick r:id="rId2"/>
              </a:rPr>
              <a:t>www.ktu.ac.in?s_id=abhilash&amp;pswd=abhi@123</a:t>
            </a:r>
            <a:endParaRPr lang="en-IN" dirty="0"/>
          </a:p>
          <a:p>
            <a:r>
              <a:rPr lang="en-IN" dirty="0"/>
              <a:t>Corresponding SQL query is        </a:t>
            </a:r>
          </a:p>
          <a:p>
            <a:pPr marL="320040" lvl="1" indent="0">
              <a:buNone/>
            </a:pPr>
            <a:r>
              <a:rPr lang="en-IN" b="1" dirty="0"/>
              <a:t>select</a:t>
            </a:r>
            <a:r>
              <a:rPr lang="en-IN" dirty="0"/>
              <a:t> </a:t>
            </a:r>
            <a:r>
              <a:rPr lang="en-IN" i="1" dirty="0" err="1"/>
              <a:t>s_id</a:t>
            </a:r>
            <a:r>
              <a:rPr lang="en-IN" i="1" dirty="0"/>
              <a:t>, </a:t>
            </a:r>
            <a:r>
              <a:rPr lang="en-IN" i="1" dirty="0" err="1"/>
              <a:t>gpa</a:t>
            </a:r>
            <a:r>
              <a:rPr lang="en-IN" i="1" dirty="0"/>
              <a:t>                                                    </a:t>
            </a:r>
            <a:r>
              <a:rPr lang="en-IN" b="1" dirty="0"/>
              <a:t>from</a:t>
            </a:r>
            <a:r>
              <a:rPr lang="en-IN" dirty="0"/>
              <a:t>  students_CS8                                                               </a:t>
            </a:r>
            <a:r>
              <a:rPr lang="en-IN" b="1" dirty="0"/>
              <a:t>where </a:t>
            </a:r>
            <a:r>
              <a:rPr lang="en-IN" i="1" dirty="0" err="1"/>
              <a:t>s_id</a:t>
            </a:r>
            <a:r>
              <a:rPr lang="en-IN" dirty="0"/>
              <a:t>=</a:t>
            </a:r>
            <a:r>
              <a:rPr lang="en-IN" dirty="0" err="1"/>
              <a:t>abhilash</a:t>
            </a:r>
            <a:r>
              <a:rPr lang="en-IN" dirty="0"/>
              <a:t> </a:t>
            </a:r>
            <a:r>
              <a:rPr lang="en-IN" b="1" dirty="0"/>
              <a:t>and</a:t>
            </a:r>
            <a:r>
              <a:rPr lang="en-IN" dirty="0"/>
              <a:t> </a:t>
            </a:r>
            <a:r>
              <a:rPr lang="en-IN" i="1" dirty="0" err="1"/>
              <a:t>pswd</a:t>
            </a:r>
            <a:r>
              <a:rPr lang="en-IN" dirty="0"/>
              <a:t>=‘abhi@123’</a:t>
            </a:r>
          </a:p>
          <a:p>
            <a:r>
              <a:rPr lang="en-IN" dirty="0"/>
              <a:t>Response to the query would be            </a:t>
            </a:r>
            <a:r>
              <a:rPr lang="en-IN" dirty="0" err="1"/>
              <a:t>s_id</a:t>
            </a:r>
            <a:r>
              <a:rPr lang="en-IN" dirty="0"/>
              <a:t>=</a:t>
            </a:r>
            <a:r>
              <a:rPr lang="en-IN" dirty="0" err="1"/>
              <a:t>abhilash</a:t>
            </a:r>
            <a:r>
              <a:rPr lang="en-IN" dirty="0"/>
              <a:t>, </a:t>
            </a:r>
            <a:r>
              <a:rPr lang="en-IN" dirty="0" err="1"/>
              <a:t>gpa</a:t>
            </a:r>
            <a:r>
              <a:rPr lang="en-IN" dirty="0"/>
              <a:t>= 8.3                 </a:t>
            </a:r>
          </a:p>
        </p:txBody>
      </p:sp>
      <p:sp>
        <p:nvSpPr>
          <p:cNvPr id="4" name="Date Placeholder 3"/>
          <p:cNvSpPr>
            <a:spLocks noGrp="1"/>
          </p:cNvSpPr>
          <p:nvPr>
            <p:ph type="dt" sz="half" idx="10"/>
          </p:nvPr>
        </p:nvSpPr>
        <p:spPr/>
        <p:txBody>
          <a:bodyPr/>
          <a:lstStyle/>
          <a:p>
            <a:fld id="{19A04357-036C-4012-840D-9369FCCFCFFA}"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631529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76" y="596400"/>
            <a:ext cx="7560000" cy="1080000"/>
          </a:xfrm>
        </p:spPr>
        <p:txBody>
          <a:bodyPr>
            <a:normAutofit/>
          </a:bodyPr>
          <a:lstStyle/>
          <a:p>
            <a:r>
              <a:rPr lang="en-IN" dirty="0"/>
              <a:t>Executing query</a:t>
            </a:r>
          </a:p>
        </p:txBody>
      </p:sp>
      <p:sp>
        <p:nvSpPr>
          <p:cNvPr id="3" name="Content Placeholder 2"/>
          <p:cNvSpPr>
            <a:spLocks noGrp="1"/>
          </p:cNvSpPr>
          <p:nvPr>
            <p:ph idx="1"/>
          </p:nvPr>
        </p:nvSpPr>
        <p:spPr>
          <a:xfrm>
            <a:off x="776288" y="1552576"/>
            <a:ext cx="7560000" cy="4680000"/>
          </a:xfrm>
        </p:spPr>
        <p:txBody>
          <a:bodyPr>
            <a:normAutofit lnSpcReduction="10000"/>
          </a:bodyPr>
          <a:lstStyle/>
          <a:p>
            <a:r>
              <a:rPr lang="en-IN" dirty="0"/>
              <a:t>Building SQL queries using string concatenation</a:t>
            </a:r>
          </a:p>
          <a:p>
            <a:pPr lvl="1">
              <a:buFont typeface="Courier New" panose="02070309020205020404" pitchFamily="49" charset="0"/>
              <a:buChar char="o"/>
            </a:pPr>
            <a:r>
              <a:rPr lang="en-IN" dirty="0"/>
              <a:t>String </a:t>
            </a:r>
            <a:r>
              <a:rPr lang="en-IN" dirty="0" err="1"/>
              <a:t>sd</a:t>
            </a:r>
            <a:r>
              <a:rPr lang="en-IN" dirty="0"/>
              <a:t>=</a:t>
            </a:r>
            <a:r>
              <a:rPr lang="en-IN" dirty="0" err="1"/>
              <a:t>abhilash</a:t>
            </a:r>
            <a:r>
              <a:rPr lang="en-IN" dirty="0"/>
              <a:t> //retrieved from the HTTP </a:t>
            </a:r>
            <a:r>
              <a:rPr lang="en-IN" dirty="0" err="1"/>
              <a:t>pkt</a:t>
            </a:r>
            <a:endParaRPr lang="en-IN" dirty="0"/>
          </a:p>
          <a:p>
            <a:pPr lvl="1">
              <a:buFont typeface="Courier New" panose="02070309020205020404" pitchFamily="49" charset="0"/>
              <a:buChar char="o"/>
            </a:pPr>
            <a:r>
              <a:rPr lang="en-IN" dirty="0"/>
              <a:t>String </a:t>
            </a:r>
            <a:r>
              <a:rPr lang="en-IN" dirty="0" err="1"/>
              <a:t>pw</a:t>
            </a:r>
            <a:r>
              <a:rPr lang="en-IN" dirty="0"/>
              <a:t>=abhi@123//retrieved from the HTTP </a:t>
            </a:r>
            <a:r>
              <a:rPr lang="en-IN" dirty="0" err="1"/>
              <a:t>pkt</a:t>
            </a:r>
            <a:endParaRPr lang="en-IN" dirty="0"/>
          </a:p>
          <a:p>
            <a:pPr lvl="1">
              <a:buFont typeface="Courier New" panose="02070309020205020404" pitchFamily="49" charset="0"/>
              <a:buChar char="o"/>
            </a:pPr>
            <a:r>
              <a:rPr lang="en-IN" dirty="0"/>
              <a:t>Connection </a:t>
            </a:r>
            <a:r>
              <a:rPr lang="en-IN" dirty="0" err="1"/>
              <a:t>cn</a:t>
            </a:r>
            <a:r>
              <a:rPr lang="en-IN" dirty="0"/>
              <a:t>=</a:t>
            </a:r>
            <a:r>
              <a:rPr lang="en-IN" dirty="0" err="1"/>
              <a:t>abcd</a:t>
            </a:r>
            <a:endParaRPr lang="en-IN" dirty="0"/>
          </a:p>
          <a:p>
            <a:pPr lvl="1">
              <a:buFont typeface="Courier New" panose="02070309020205020404" pitchFamily="49" charset="0"/>
              <a:buChar char="o"/>
            </a:pPr>
            <a:r>
              <a:rPr lang="en-IN" dirty="0"/>
              <a:t>Statement </a:t>
            </a:r>
            <a:r>
              <a:rPr lang="en-IN" dirty="0" err="1"/>
              <a:t>st</a:t>
            </a:r>
            <a:r>
              <a:rPr lang="en-IN" dirty="0"/>
              <a:t>= </a:t>
            </a:r>
            <a:r>
              <a:rPr lang="en-IN" dirty="0" err="1"/>
              <a:t>cn.createStatement</a:t>
            </a:r>
            <a:r>
              <a:rPr lang="en-IN" dirty="0"/>
              <a:t>( );</a:t>
            </a:r>
          </a:p>
          <a:p>
            <a:pPr lvl="1">
              <a:buFont typeface="Courier New" panose="02070309020205020404" pitchFamily="49" charset="0"/>
              <a:buChar char="o"/>
            </a:pPr>
            <a:r>
              <a:rPr lang="en-IN" dirty="0"/>
              <a:t>String </a:t>
            </a:r>
            <a:r>
              <a:rPr lang="en-IN" dirty="0" err="1"/>
              <a:t>qry</a:t>
            </a:r>
            <a:r>
              <a:rPr lang="en-IN" dirty="0"/>
              <a:t> =“select </a:t>
            </a:r>
            <a:r>
              <a:rPr lang="en-IN" dirty="0" err="1"/>
              <a:t>gpa</a:t>
            </a:r>
            <a:r>
              <a:rPr lang="en-IN" dirty="0"/>
              <a:t> from students_CS8 </a:t>
            </a:r>
            <a:r>
              <a:rPr lang="en-IN" dirty="0" err="1"/>
              <a:t>wheres_id</a:t>
            </a:r>
            <a:r>
              <a:rPr lang="en-IN" dirty="0"/>
              <a:t>=”</a:t>
            </a:r>
          </a:p>
          <a:p>
            <a:pPr marL="1097280" lvl="4" indent="0">
              <a:buNone/>
            </a:pPr>
            <a:r>
              <a:rPr lang="en-IN" dirty="0"/>
              <a:t>+  </a:t>
            </a:r>
            <a:r>
              <a:rPr lang="en-IN" dirty="0" err="1"/>
              <a:t>sd</a:t>
            </a:r>
            <a:endParaRPr lang="en-IN" dirty="0"/>
          </a:p>
          <a:p>
            <a:pPr marL="1097280" lvl="4" indent="0">
              <a:buNone/>
            </a:pPr>
            <a:r>
              <a:rPr lang="en-IN" dirty="0"/>
              <a:t>+ “ and </a:t>
            </a:r>
            <a:r>
              <a:rPr lang="en-IN" dirty="0" err="1"/>
              <a:t>pswd</a:t>
            </a:r>
            <a:r>
              <a:rPr lang="en-IN" dirty="0"/>
              <a:t>= ‘ ”</a:t>
            </a:r>
          </a:p>
          <a:p>
            <a:pPr marL="1097280" lvl="4" indent="0">
              <a:buNone/>
            </a:pPr>
            <a:r>
              <a:rPr lang="en-IN" dirty="0"/>
              <a:t>+  </a:t>
            </a:r>
            <a:r>
              <a:rPr lang="en-IN" dirty="0" err="1"/>
              <a:t>pw</a:t>
            </a:r>
            <a:r>
              <a:rPr lang="en-IN" dirty="0"/>
              <a:t> </a:t>
            </a:r>
          </a:p>
          <a:p>
            <a:pPr marL="1097280" lvl="4" indent="0">
              <a:buNone/>
            </a:pPr>
            <a:r>
              <a:rPr lang="en-IN" dirty="0"/>
              <a:t>+ “  ’ ; ” ;</a:t>
            </a:r>
          </a:p>
          <a:p>
            <a:pPr lvl="1">
              <a:buFont typeface="Courier New" panose="02070309020205020404" pitchFamily="49" charset="0"/>
              <a:buChar char="o"/>
            </a:pPr>
            <a:r>
              <a:rPr lang="en-IN" dirty="0" err="1"/>
              <a:t>ResultSet</a:t>
            </a:r>
            <a:r>
              <a:rPr lang="en-IN" dirty="0"/>
              <a:t> </a:t>
            </a:r>
            <a:r>
              <a:rPr lang="en-IN" dirty="0" err="1"/>
              <a:t>rs</a:t>
            </a:r>
            <a:r>
              <a:rPr lang="en-IN" dirty="0"/>
              <a:t> =</a:t>
            </a:r>
            <a:r>
              <a:rPr lang="en-IN" dirty="0" err="1"/>
              <a:t>st.executeQuery</a:t>
            </a:r>
            <a:r>
              <a:rPr lang="en-IN" dirty="0"/>
              <a:t>(</a:t>
            </a:r>
            <a:r>
              <a:rPr lang="en-IN" dirty="0" err="1"/>
              <a:t>qry</a:t>
            </a:r>
            <a:r>
              <a:rPr lang="en-IN" dirty="0"/>
              <a:t>);                  </a:t>
            </a:r>
          </a:p>
        </p:txBody>
      </p:sp>
      <p:sp>
        <p:nvSpPr>
          <p:cNvPr id="4" name="Date Placeholder 3"/>
          <p:cNvSpPr>
            <a:spLocks noGrp="1"/>
          </p:cNvSpPr>
          <p:nvPr>
            <p:ph type="dt" sz="half" idx="10"/>
          </p:nvPr>
        </p:nvSpPr>
        <p:spPr/>
        <p:txBody>
          <a:bodyPr/>
          <a:lstStyle/>
          <a:p>
            <a:fld id="{67A30006-BE16-4721-B62C-B8092D4C0854}"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565940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Attacker’s query</a:t>
            </a:r>
          </a:p>
        </p:txBody>
      </p:sp>
      <p:sp>
        <p:nvSpPr>
          <p:cNvPr id="3" name="Content Placeholder 2"/>
          <p:cNvSpPr>
            <a:spLocks noGrp="1"/>
          </p:cNvSpPr>
          <p:nvPr>
            <p:ph idx="1"/>
          </p:nvPr>
        </p:nvSpPr>
        <p:spPr>
          <a:xfrm>
            <a:off x="776288" y="1552576"/>
            <a:ext cx="7560000" cy="4680000"/>
          </a:xfrm>
        </p:spPr>
        <p:txBody>
          <a:bodyPr>
            <a:normAutofit lnSpcReduction="10000"/>
          </a:bodyPr>
          <a:lstStyle/>
          <a:p>
            <a:r>
              <a:rPr lang="en-IN" dirty="0" err="1"/>
              <a:t>s_id</a:t>
            </a:r>
            <a:r>
              <a:rPr lang="en-IN" dirty="0"/>
              <a:t>=</a:t>
            </a:r>
            <a:r>
              <a:rPr lang="en-IN" dirty="0" err="1"/>
              <a:t>abhilash</a:t>
            </a:r>
            <a:r>
              <a:rPr lang="en-IN" dirty="0"/>
              <a:t>, </a:t>
            </a:r>
            <a:r>
              <a:rPr lang="en-IN" dirty="0" err="1"/>
              <a:t>pswd</a:t>
            </a:r>
            <a:r>
              <a:rPr lang="en-IN" dirty="0"/>
              <a:t>=</a:t>
            </a:r>
            <a:r>
              <a:rPr lang="en-IN" dirty="0" err="1"/>
              <a:t>abc</a:t>
            </a:r>
            <a:r>
              <a:rPr lang="en-IN" dirty="0"/>
              <a:t>’ or ‘x’=‘x</a:t>
            </a:r>
          </a:p>
          <a:p>
            <a:r>
              <a:rPr lang="en-IN" dirty="0"/>
              <a:t>Then extended URL is </a:t>
            </a:r>
            <a:r>
              <a:rPr lang="en-IN" dirty="0">
                <a:hlinkClick r:id="rId2"/>
              </a:rPr>
              <a:t>www.ktu.ac.in?s_id=abhilash&amp;pswd=abc or x=x</a:t>
            </a:r>
            <a:endParaRPr lang="en-IN" dirty="0"/>
          </a:p>
          <a:p>
            <a:r>
              <a:rPr lang="en-IN" dirty="0"/>
              <a:t>Corresponding SQL query is        </a:t>
            </a:r>
          </a:p>
          <a:p>
            <a:pPr marL="320040" lvl="1" indent="0">
              <a:buNone/>
            </a:pPr>
            <a:r>
              <a:rPr lang="en-IN" b="1" dirty="0"/>
              <a:t>select</a:t>
            </a:r>
            <a:r>
              <a:rPr lang="en-IN" dirty="0"/>
              <a:t> </a:t>
            </a:r>
            <a:r>
              <a:rPr lang="en-IN" i="1" dirty="0" err="1"/>
              <a:t>s_id</a:t>
            </a:r>
            <a:r>
              <a:rPr lang="en-IN" i="1" dirty="0"/>
              <a:t>, </a:t>
            </a:r>
            <a:r>
              <a:rPr lang="en-IN" i="1" dirty="0" err="1"/>
              <a:t>gpa</a:t>
            </a:r>
            <a:r>
              <a:rPr lang="en-IN" i="1" dirty="0"/>
              <a:t>                                                    </a:t>
            </a:r>
            <a:r>
              <a:rPr lang="en-IN" b="1" dirty="0"/>
              <a:t>from</a:t>
            </a:r>
            <a:r>
              <a:rPr lang="en-IN" dirty="0"/>
              <a:t>  students_CS8                                                               </a:t>
            </a:r>
            <a:r>
              <a:rPr lang="en-IN" b="1" dirty="0"/>
              <a:t>where </a:t>
            </a:r>
            <a:r>
              <a:rPr lang="en-IN" i="1" dirty="0" err="1"/>
              <a:t>s_id</a:t>
            </a:r>
            <a:r>
              <a:rPr lang="en-IN" dirty="0"/>
              <a:t>=</a:t>
            </a:r>
            <a:r>
              <a:rPr lang="en-IN" dirty="0" err="1"/>
              <a:t>abhilash</a:t>
            </a:r>
            <a:r>
              <a:rPr lang="en-IN" dirty="0"/>
              <a:t> </a:t>
            </a:r>
            <a:r>
              <a:rPr lang="en-IN" b="1" dirty="0"/>
              <a:t>and</a:t>
            </a:r>
            <a:r>
              <a:rPr lang="en-IN" dirty="0"/>
              <a:t> </a:t>
            </a:r>
            <a:r>
              <a:rPr lang="en-IN" i="1" dirty="0" err="1"/>
              <a:t>pswd</a:t>
            </a:r>
            <a:r>
              <a:rPr lang="en-IN" dirty="0"/>
              <a:t>=‘</a:t>
            </a:r>
            <a:r>
              <a:rPr lang="en-IN" dirty="0" err="1"/>
              <a:t>abc</a:t>
            </a:r>
            <a:r>
              <a:rPr lang="en-IN" dirty="0"/>
              <a:t>’ </a:t>
            </a:r>
            <a:r>
              <a:rPr lang="en-IN" b="1" dirty="0"/>
              <a:t>or</a:t>
            </a:r>
            <a:r>
              <a:rPr lang="en-IN" dirty="0"/>
              <a:t> ‘x’=‘x’</a:t>
            </a:r>
          </a:p>
          <a:p>
            <a:r>
              <a:rPr lang="en-IN" dirty="0"/>
              <a:t>Response to the query would be            </a:t>
            </a:r>
            <a:r>
              <a:rPr lang="en-IN" dirty="0" err="1"/>
              <a:t>s_id</a:t>
            </a:r>
            <a:r>
              <a:rPr lang="en-IN" dirty="0"/>
              <a:t>=</a:t>
            </a:r>
            <a:r>
              <a:rPr lang="en-IN" dirty="0" err="1"/>
              <a:t>abhilash</a:t>
            </a:r>
            <a:r>
              <a:rPr lang="en-IN" dirty="0"/>
              <a:t>, </a:t>
            </a:r>
            <a:r>
              <a:rPr lang="en-IN" dirty="0" err="1"/>
              <a:t>gpa</a:t>
            </a:r>
            <a:r>
              <a:rPr lang="en-IN" dirty="0"/>
              <a:t>= 8.3       </a:t>
            </a:r>
          </a:p>
          <a:p>
            <a:r>
              <a:rPr lang="en-IN" dirty="0"/>
              <a:t>Here, the where clause finally evaluates to TRUE as the conjunction of the first two clauses is evaluated first</a:t>
            </a:r>
          </a:p>
        </p:txBody>
      </p:sp>
      <p:sp>
        <p:nvSpPr>
          <p:cNvPr id="4" name="Date Placeholder 3"/>
          <p:cNvSpPr>
            <a:spLocks noGrp="1"/>
          </p:cNvSpPr>
          <p:nvPr>
            <p:ph type="dt" sz="half" idx="10"/>
          </p:nvPr>
        </p:nvSpPr>
        <p:spPr/>
        <p:txBody>
          <a:bodyPr/>
          <a:lstStyle/>
          <a:p>
            <a:fld id="{15E02275-7C2F-46B9-A0C7-374EE55DC625}"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077355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Other possibilities</a:t>
            </a:r>
          </a:p>
        </p:txBody>
      </p:sp>
      <p:sp>
        <p:nvSpPr>
          <p:cNvPr id="3" name="Content Placeholder 2"/>
          <p:cNvSpPr>
            <a:spLocks noGrp="1"/>
          </p:cNvSpPr>
          <p:nvPr>
            <p:ph idx="1"/>
          </p:nvPr>
        </p:nvSpPr>
        <p:spPr>
          <a:xfrm>
            <a:off x="776288" y="1552576"/>
            <a:ext cx="7560000" cy="4680000"/>
          </a:xfrm>
        </p:spPr>
        <p:txBody>
          <a:bodyPr>
            <a:normAutofit fontScale="85000" lnSpcReduction="10000"/>
          </a:bodyPr>
          <a:lstStyle/>
          <a:p>
            <a:r>
              <a:rPr lang="en-IN" dirty="0"/>
              <a:t>Even if the application scans user input so as identify and filter out escape symbols like single quote and apostrophe, attackers can choose other ways</a:t>
            </a:r>
          </a:p>
          <a:p>
            <a:r>
              <a:rPr lang="en-IN" dirty="0" err="1"/>
              <a:t>s_id</a:t>
            </a:r>
            <a:r>
              <a:rPr lang="en-IN" dirty="0"/>
              <a:t>=</a:t>
            </a:r>
            <a:r>
              <a:rPr lang="en-IN" dirty="0" err="1"/>
              <a:t>abhilash</a:t>
            </a:r>
            <a:r>
              <a:rPr lang="en-IN" dirty="0"/>
              <a:t> or 1=1 --, </a:t>
            </a:r>
            <a:r>
              <a:rPr lang="en-IN" dirty="0" err="1"/>
              <a:t>pswd</a:t>
            </a:r>
            <a:r>
              <a:rPr lang="en-IN" dirty="0"/>
              <a:t>=</a:t>
            </a:r>
            <a:r>
              <a:rPr lang="en-IN" dirty="0" err="1"/>
              <a:t>abc</a:t>
            </a:r>
            <a:endParaRPr lang="en-IN" dirty="0"/>
          </a:p>
          <a:p>
            <a:r>
              <a:rPr lang="en-IN" dirty="0"/>
              <a:t>Then extended URL is                   </a:t>
            </a:r>
            <a:r>
              <a:rPr lang="en-IN" dirty="0">
                <a:hlinkClick r:id="rId2"/>
              </a:rPr>
              <a:t>www.ktu.ac.in?s_id=abhilash or 1=1--&amp;</a:t>
            </a:r>
            <a:r>
              <a:rPr lang="en-IN" dirty="0" err="1">
                <a:hlinkClick r:id="rId2"/>
              </a:rPr>
              <a:t>pswd</a:t>
            </a:r>
            <a:r>
              <a:rPr lang="en-IN" dirty="0">
                <a:hlinkClick r:id="rId2"/>
              </a:rPr>
              <a:t>=</a:t>
            </a:r>
            <a:r>
              <a:rPr lang="en-IN" dirty="0" err="1">
                <a:hlinkClick r:id="rId2"/>
              </a:rPr>
              <a:t>abc</a:t>
            </a:r>
            <a:endParaRPr lang="en-IN" dirty="0"/>
          </a:p>
          <a:p>
            <a:r>
              <a:rPr lang="en-IN" dirty="0"/>
              <a:t>Corresponding SQL query is        </a:t>
            </a:r>
          </a:p>
          <a:p>
            <a:pPr marL="320040" lvl="1" indent="0">
              <a:buNone/>
            </a:pPr>
            <a:r>
              <a:rPr lang="en-IN" b="1" dirty="0"/>
              <a:t>select</a:t>
            </a:r>
            <a:r>
              <a:rPr lang="en-IN" dirty="0"/>
              <a:t> </a:t>
            </a:r>
            <a:r>
              <a:rPr lang="en-IN" i="1" dirty="0" err="1"/>
              <a:t>s_id</a:t>
            </a:r>
            <a:r>
              <a:rPr lang="en-IN" i="1" dirty="0"/>
              <a:t>, </a:t>
            </a:r>
            <a:r>
              <a:rPr lang="en-IN" i="1" dirty="0" err="1"/>
              <a:t>gpa</a:t>
            </a:r>
            <a:r>
              <a:rPr lang="en-IN" i="1" dirty="0"/>
              <a:t>                                                                    </a:t>
            </a:r>
            <a:r>
              <a:rPr lang="en-IN" b="1" dirty="0"/>
              <a:t>from</a:t>
            </a:r>
            <a:r>
              <a:rPr lang="en-IN" dirty="0"/>
              <a:t>  students_CS8                                                               </a:t>
            </a:r>
            <a:r>
              <a:rPr lang="en-IN" b="1" dirty="0"/>
              <a:t>where </a:t>
            </a:r>
            <a:r>
              <a:rPr lang="en-IN" i="1" dirty="0" err="1"/>
              <a:t>s_id</a:t>
            </a:r>
            <a:r>
              <a:rPr lang="en-IN" dirty="0"/>
              <a:t>=</a:t>
            </a:r>
            <a:r>
              <a:rPr lang="en-IN" dirty="0" err="1"/>
              <a:t>abhilash</a:t>
            </a:r>
            <a:r>
              <a:rPr lang="en-IN" dirty="0"/>
              <a:t> </a:t>
            </a:r>
            <a:r>
              <a:rPr lang="en-IN" b="1" dirty="0"/>
              <a:t>or</a:t>
            </a:r>
            <a:r>
              <a:rPr lang="en-IN" dirty="0"/>
              <a:t> 1=1 -- </a:t>
            </a:r>
            <a:r>
              <a:rPr lang="en-IN" b="1" dirty="0"/>
              <a:t>and</a:t>
            </a:r>
            <a:r>
              <a:rPr lang="en-IN" dirty="0"/>
              <a:t> </a:t>
            </a:r>
            <a:r>
              <a:rPr lang="en-IN" i="1" dirty="0" err="1"/>
              <a:t>pswd</a:t>
            </a:r>
            <a:r>
              <a:rPr lang="en-IN" dirty="0"/>
              <a:t>=‘</a:t>
            </a:r>
            <a:r>
              <a:rPr lang="en-IN" dirty="0" err="1"/>
              <a:t>abc</a:t>
            </a:r>
            <a:r>
              <a:rPr lang="en-IN" dirty="0"/>
              <a:t>’</a:t>
            </a:r>
          </a:p>
          <a:p>
            <a:r>
              <a:rPr lang="en-IN" dirty="0"/>
              <a:t>Response to the query would be                            </a:t>
            </a:r>
            <a:r>
              <a:rPr lang="en-IN" dirty="0" err="1"/>
              <a:t>s_id</a:t>
            </a:r>
            <a:r>
              <a:rPr lang="en-IN" dirty="0"/>
              <a:t>=</a:t>
            </a:r>
            <a:r>
              <a:rPr lang="en-IN" dirty="0" err="1"/>
              <a:t>abhilash</a:t>
            </a:r>
            <a:r>
              <a:rPr lang="en-IN" dirty="0"/>
              <a:t>, </a:t>
            </a:r>
            <a:r>
              <a:rPr lang="en-IN" dirty="0" err="1"/>
              <a:t>gpa</a:t>
            </a:r>
            <a:r>
              <a:rPr lang="en-IN" dirty="0"/>
              <a:t>= 8.3       </a:t>
            </a:r>
          </a:p>
          <a:p>
            <a:r>
              <a:rPr lang="en-IN" dirty="0"/>
              <a:t>Here, the where clause finally evaluates to TRUE as the second part is always true and all that appears after –- is considered as a comment</a:t>
            </a:r>
          </a:p>
        </p:txBody>
      </p:sp>
      <p:sp>
        <p:nvSpPr>
          <p:cNvPr id="4" name="Date Placeholder 3"/>
          <p:cNvSpPr>
            <a:spLocks noGrp="1"/>
          </p:cNvSpPr>
          <p:nvPr>
            <p:ph type="dt" sz="half" idx="10"/>
          </p:nvPr>
        </p:nvSpPr>
        <p:spPr/>
        <p:txBody>
          <a:bodyPr/>
          <a:lstStyle/>
          <a:p>
            <a:fld id="{B459698F-A925-49BB-87B5-C39746339726}"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39423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09600"/>
            <a:ext cx="7560000" cy="1080000"/>
          </a:xfrm>
        </p:spPr>
        <p:txBody>
          <a:bodyPr>
            <a:normAutofit/>
          </a:bodyPr>
          <a:lstStyle/>
          <a:p>
            <a:pPr marL="525780" indent="-457200"/>
            <a:r>
              <a:rPr lang="en-IN" dirty="0"/>
              <a:t>Buffer Overflow (BOF)</a:t>
            </a:r>
          </a:p>
        </p:txBody>
      </p:sp>
      <p:sp>
        <p:nvSpPr>
          <p:cNvPr id="3" name="Content Placeholder 2"/>
          <p:cNvSpPr>
            <a:spLocks noGrp="1"/>
          </p:cNvSpPr>
          <p:nvPr>
            <p:ph idx="1"/>
          </p:nvPr>
        </p:nvSpPr>
        <p:spPr>
          <a:xfrm>
            <a:off x="776288" y="1552576"/>
            <a:ext cx="7560000" cy="4680000"/>
          </a:xfrm>
        </p:spPr>
        <p:txBody>
          <a:bodyPr>
            <a:normAutofit/>
          </a:bodyPr>
          <a:lstStyle/>
          <a:p>
            <a:r>
              <a:rPr lang="en-IN" dirty="0"/>
              <a:t>BOF is the oldest and the most common type of vulnerability that has been exploited</a:t>
            </a:r>
          </a:p>
          <a:p>
            <a:r>
              <a:rPr lang="en-IN" dirty="0"/>
              <a:t>In 1988, the Morris worm attack was launched by exploiting BOF </a:t>
            </a:r>
          </a:p>
          <a:p>
            <a:r>
              <a:rPr lang="en-IN" dirty="0"/>
              <a:t>Occurs when the space allocated for a variable becomes insufficient to contain the value of the variable</a:t>
            </a:r>
          </a:p>
          <a:p>
            <a:r>
              <a:rPr lang="en-IN" dirty="0"/>
              <a:t>This happens as programs do not perform array bound checking while accepting inputs</a:t>
            </a:r>
          </a:p>
        </p:txBody>
      </p:sp>
      <p:sp>
        <p:nvSpPr>
          <p:cNvPr id="4" name="Date Placeholder 3"/>
          <p:cNvSpPr>
            <a:spLocks noGrp="1"/>
          </p:cNvSpPr>
          <p:nvPr>
            <p:ph type="dt" sz="half" idx="10"/>
          </p:nvPr>
        </p:nvSpPr>
        <p:spPr/>
        <p:txBody>
          <a:bodyPr/>
          <a:lstStyle/>
          <a:p>
            <a:fld id="{813F6567-ED6E-4FC7-A0A3-C18442CB3645}"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794794504"/>
      </p:ext>
    </p:extLst>
  </p:cSld>
  <p:clrMapOvr>
    <a:masterClrMapping/>
  </p:clrMapOvr>
  <mc:AlternateContent xmlns:mc="http://schemas.openxmlformats.org/markup-compatibility/2006" xmlns:p14="http://schemas.microsoft.com/office/powerpoint/2010/main">
    <mc:Choice Requires="p14">
      <p:transition spd="slow" p14:dur="2000" advTm="81616"/>
    </mc:Choice>
    <mc:Fallback xmlns="">
      <p:transition spd="slow" advTm="8161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6" y="596400"/>
            <a:ext cx="7560000" cy="1080000"/>
          </a:xfrm>
        </p:spPr>
        <p:txBody>
          <a:bodyPr>
            <a:normAutofit/>
          </a:bodyPr>
          <a:lstStyle/>
          <a:p>
            <a:r>
              <a:rPr lang="en-IN" dirty="0"/>
              <a:t>More serious attacks</a:t>
            </a:r>
          </a:p>
        </p:txBody>
      </p:sp>
      <p:sp>
        <p:nvSpPr>
          <p:cNvPr id="3" name="Content Placeholder 2"/>
          <p:cNvSpPr>
            <a:spLocks noGrp="1"/>
          </p:cNvSpPr>
          <p:nvPr>
            <p:ph idx="1"/>
          </p:nvPr>
        </p:nvSpPr>
        <p:spPr>
          <a:xfrm>
            <a:off x="776288" y="1552576"/>
            <a:ext cx="7560000" cy="4680000"/>
          </a:xfrm>
        </p:spPr>
        <p:txBody>
          <a:bodyPr>
            <a:normAutofit fontScale="77500" lnSpcReduction="20000"/>
          </a:bodyPr>
          <a:lstStyle/>
          <a:p>
            <a:r>
              <a:rPr lang="en-IN" dirty="0"/>
              <a:t>It is possible for attackers to perform more serious operations like inserting spurious records, deleting or existing record, or even drop entire table</a:t>
            </a:r>
          </a:p>
          <a:p>
            <a:r>
              <a:rPr lang="en-IN" dirty="0" err="1"/>
              <a:t>s_id</a:t>
            </a:r>
            <a:r>
              <a:rPr lang="en-IN" dirty="0"/>
              <a:t>=</a:t>
            </a:r>
            <a:r>
              <a:rPr lang="en-IN" dirty="0" err="1"/>
              <a:t>abhilash</a:t>
            </a:r>
            <a:r>
              <a:rPr lang="en-IN" dirty="0"/>
              <a:t>; drop table students_CS8; --, </a:t>
            </a:r>
            <a:r>
              <a:rPr lang="en-IN" dirty="0" err="1"/>
              <a:t>pswd</a:t>
            </a:r>
            <a:r>
              <a:rPr lang="en-IN" dirty="0"/>
              <a:t>=</a:t>
            </a:r>
            <a:r>
              <a:rPr lang="en-IN" dirty="0" err="1"/>
              <a:t>abc</a:t>
            </a:r>
            <a:endParaRPr lang="en-IN" dirty="0"/>
          </a:p>
          <a:p>
            <a:r>
              <a:rPr lang="en-IN" dirty="0"/>
              <a:t>Then extended URL is                   </a:t>
            </a:r>
            <a:r>
              <a:rPr lang="en-IN" dirty="0">
                <a:hlinkClick r:id="rId2"/>
              </a:rPr>
              <a:t>www.ktu.ac.in?s_id=abhilash; drop table students_CS8;--&amp;</a:t>
            </a:r>
            <a:r>
              <a:rPr lang="en-IN" dirty="0" err="1">
                <a:hlinkClick r:id="rId2"/>
              </a:rPr>
              <a:t>pswd</a:t>
            </a:r>
            <a:r>
              <a:rPr lang="en-IN" dirty="0">
                <a:hlinkClick r:id="rId2"/>
              </a:rPr>
              <a:t>=</a:t>
            </a:r>
            <a:r>
              <a:rPr lang="en-IN" dirty="0" err="1">
                <a:hlinkClick r:id="rId2"/>
              </a:rPr>
              <a:t>abc</a:t>
            </a:r>
            <a:endParaRPr lang="en-IN" dirty="0"/>
          </a:p>
          <a:p>
            <a:r>
              <a:rPr lang="en-IN" dirty="0"/>
              <a:t>Corresponding SQL query is        </a:t>
            </a:r>
          </a:p>
          <a:p>
            <a:pPr marL="320040" lvl="1" indent="0">
              <a:buNone/>
            </a:pPr>
            <a:r>
              <a:rPr lang="en-IN" b="1" dirty="0"/>
              <a:t>select</a:t>
            </a:r>
            <a:r>
              <a:rPr lang="en-IN" dirty="0"/>
              <a:t> </a:t>
            </a:r>
            <a:r>
              <a:rPr lang="en-IN" i="1" dirty="0" err="1"/>
              <a:t>s_id</a:t>
            </a:r>
            <a:r>
              <a:rPr lang="en-IN" i="1" dirty="0"/>
              <a:t>, </a:t>
            </a:r>
            <a:r>
              <a:rPr lang="en-IN" i="1" dirty="0" err="1"/>
              <a:t>gpa</a:t>
            </a:r>
            <a:r>
              <a:rPr lang="en-IN" i="1" dirty="0"/>
              <a:t>                                                                              </a:t>
            </a:r>
            <a:r>
              <a:rPr lang="en-IN" b="1" dirty="0"/>
              <a:t>from</a:t>
            </a:r>
            <a:r>
              <a:rPr lang="en-IN" dirty="0"/>
              <a:t>  students_CS8                                                                          </a:t>
            </a:r>
            <a:r>
              <a:rPr lang="en-IN" b="1" dirty="0"/>
              <a:t>where </a:t>
            </a:r>
            <a:r>
              <a:rPr lang="en-IN" i="1" dirty="0" err="1"/>
              <a:t>s_id</a:t>
            </a:r>
            <a:r>
              <a:rPr lang="en-IN" dirty="0"/>
              <a:t>=</a:t>
            </a:r>
            <a:r>
              <a:rPr lang="en-IN" dirty="0" err="1"/>
              <a:t>abhilash</a:t>
            </a:r>
            <a:r>
              <a:rPr lang="en-IN" dirty="0"/>
              <a:t>; drop table students_CS8;-- </a:t>
            </a:r>
            <a:r>
              <a:rPr lang="en-IN" b="1" dirty="0"/>
              <a:t>and</a:t>
            </a:r>
            <a:r>
              <a:rPr lang="en-IN" dirty="0"/>
              <a:t> </a:t>
            </a:r>
            <a:r>
              <a:rPr lang="en-IN" i="1" dirty="0" err="1"/>
              <a:t>pswd</a:t>
            </a:r>
            <a:r>
              <a:rPr lang="en-IN" dirty="0"/>
              <a:t>=‘</a:t>
            </a:r>
            <a:r>
              <a:rPr lang="en-IN" dirty="0" err="1"/>
              <a:t>abc</a:t>
            </a:r>
            <a:r>
              <a:rPr lang="en-IN" dirty="0"/>
              <a:t>’</a:t>
            </a:r>
          </a:p>
          <a:p>
            <a:r>
              <a:rPr lang="en-IN" dirty="0"/>
              <a:t>Response to the query would be                            </a:t>
            </a:r>
            <a:r>
              <a:rPr lang="en-IN" dirty="0" err="1"/>
              <a:t>s_id</a:t>
            </a:r>
            <a:r>
              <a:rPr lang="en-IN" dirty="0"/>
              <a:t>=</a:t>
            </a:r>
            <a:r>
              <a:rPr lang="en-IN" dirty="0" err="1"/>
              <a:t>abhilash</a:t>
            </a:r>
            <a:r>
              <a:rPr lang="en-IN" dirty="0"/>
              <a:t>, </a:t>
            </a:r>
            <a:r>
              <a:rPr lang="en-IN" dirty="0" err="1"/>
              <a:t>gpa</a:t>
            </a:r>
            <a:r>
              <a:rPr lang="en-IN" dirty="0"/>
              <a:t>= 8.3 as well as deletes the entire table</a:t>
            </a:r>
          </a:p>
          <a:p>
            <a:r>
              <a:rPr lang="en-IN" dirty="0"/>
              <a:t>Here, the ‘where’ clause evaluates to TRUE as the only condition is </a:t>
            </a:r>
            <a:r>
              <a:rPr lang="en-IN" dirty="0" err="1"/>
              <a:t>s_id</a:t>
            </a:r>
            <a:r>
              <a:rPr lang="en-IN" dirty="0"/>
              <a:t>=</a:t>
            </a:r>
            <a:r>
              <a:rPr lang="en-IN" dirty="0" err="1"/>
              <a:t>abhilash</a:t>
            </a:r>
            <a:endParaRPr lang="en-IN" dirty="0"/>
          </a:p>
          <a:p>
            <a:r>
              <a:rPr lang="en-IN" dirty="0"/>
              <a:t>Drop table is treated as the next SQL statement</a:t>
            </a:r>
          </a:p>
        </p:txBody>
      </p:sp>
      <p:sp>
        <p:nvSpPr>
          <p:cNvPr id="4" name="Date Placeholder 3"/>
          <p:cNvSpPr>
            <a:spLocks noGrp="1"/>
          </p:cNvSpPr>
          <p:nvPr>
            <p:ph type="dt" sz="half" idx="10"/>
          </p:nvPr>
        </p:nvSpPr>
        <p:spPr/>
        <p:txBody>
          <a:bodyPr/>
          <a:lstStyle/>
          <a:p>
            <a:fld id="{F00F7D62-AD40-46FC-8E72-598C452BE9F1}"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737528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fontScale="90000"/>
          </a:bodyPr>
          <a:lstStyle/>
          <a:p>
            <a:r>
              <a:rPr lang="en-IN" dirty="0"/>
              <a:t>SQL injection remedies</a:t>
            </a:r>
          </a:p>
        </p:txBody>
      </p:sp>
      <p:sp>
        <p:nvSpPr>
          <p:cNvPr id="3" name="Content Placeholder 2"/>
          <p:cNvSpPr>
            <a:spLocks noGrp="1"/>
          </p:cNvSpPr>
          <p:nvPr>
            <p:ph idx="1"/>
          </p:nvPr>
        </p:nvSpPr>
        <p:spPr>
          <a:xfrm>
            <a:off x="760088" y="1552576"/>
            <a:ext cx="7560000" cy="4680000"/>
          </a:xfrm>
        </p:spPr>
        <p:txBody>
          <a:bodyPr>
            <a:normAutofit lnSpcReduction="10000"/>
          </a:bodyPr>
          <a:lstStyle/>
          <a:p>
            <a:pPr lvl="1">
              <a:buFont typeface="Courier New" panose="02070309020205020404" pitchFamily="49" charset="0"/>
              <a:buChar char="o"/>
            </a:pPr>
            <a:endParaRPr lang="en-IN" dirty="0"/>
          </a:p>
          <a:p>
            <a:r>
              <a:rPr lang="en-IN" dirty="0"/>
              <a:t>The remedies would be the same as those suggested for XSS </a:t>
            </a:r>
          </a:p>
          <a:p>
            <a:r>
              <a:rPr lang="en-IN" dirty="0"/>
              <a:t>Validate and filter user inputs</a:t>
            </a:r>
          </a:p>
          <a:p>
            <a:pPr lvl="1">
              <a:buFont typeface="Courier New" panose="02070309020205020404" pitchFamily="49" charset="0"/>
              <a:buChar char="o"/>
            </a:pPr>
            <a:r>
              <a:rPr lang="en-IN" dirty="0"/>
              <a:t>Black list: specify a set of characters that cannot be permitted to be used within user inputs. It includes characters like single quotes, apostrophe, etc. All such inputs must be rejected. This may affect people with names of the sort O’Neil</a:t>
            </a:r>
          </a:p>
          <a:p>
            <a:pPr lvl="1">
              <a:buFont typeface="Courier New" panose="02070309020205020404" pitchFamily="49" charset="0"/>
              <a:buChar char="o"/>
            </a:pPr>
            <a:r>
              <a:rPr lang="en-IN" dirty="0"/>
              <a:t>White list: specify precisely all that can be accepted. This can be done by using regular expression</a:t>
            </a:r>
          </a:p>
          <a:p>
            <a:endParaRPr lang="en-IN" dirty="0"/>
          </a:p>
        </p:txBody>
      </p:sp>
      <p:sp>
        <p:nvSpPr>
          <p:cNvPr id="4" name="Date Placeholder 3"/>
          <p:cNvSpPr>
            <a:spLocks noGrp="1"/>
          </p:cNvSpPr>
          <p:nvPr>
            <p:ph type="dt" sz="half" idx="10"/>
          </p:nvPr>
        </p:nvSpPr>
        <p:spPr/>
        <p:txBody>
          <a:bodyPr/>
          <a:lstStyle/>
          <a:p>
            <a:fld id="{C578DA42-DC21-4D57-87CA-0BAE0FAB32E8}"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586657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6" y="596400"/>
            <a:ext cx="7560000" cy="1080000"/>
          </a:xfrm>
        </p:spPr>
        <p:txBody>
          <a:bodyPr>
            <a:normAutofit/>
          </a:bodyPr>
          <a:lstStyle/>
          <a:p>
            <a:endParaRPr lang="en-IN" dirty="0"/>
          </a:p>
        </p:txBody>
      </p:sp>
      <p:sp>
        <p:nvSpPr>
          <p:cNvPr id="3" name="Content Placeholder 2"/>
          <p:cNvSpPr>
            <a:spLocks noGrp="1"/>
          </p:cNvSpPr>
          <p:nvPr>
            <p:ph idx="1"/>
          </p:nvPr>
        </p:nvSpPr>
        <p:spPr>
          <a:xfrm>
            <a:off x="776288" y="1552576"/>
            <a:ext cx="7560000" cy="4680000"/>
          </a:xfrm>
        </p:spPr>
        <p:txBody>
          <a:bodyPr/>
          <a:lstStyle/>
          <a:p>
            <a:pPr lvl="1">
              <a:buFont typeface="Courier New" panose="02070309020205020404" pitchFamily="49" charset="0"/>
              <a:buChar char="o"/>
            </a:pPr>
            <a:endParaRPr lang="en-IN" dirty="0"/>
          </a:p>
          <a:p>
            <a:r>
              <a:rPr lang="en-IN" dirty="0"/>
              <a:t>Use applications that build parametrized SQL queries or prepared SQL statements which would be parsed at compile time</a:t>
            </a:r>
          </a:p>
          <a:p>
            <a:pPr lvl="1">
              <a:buFont typeface="Courier New" panose="02070309020205020404" pitchFamily="49" charset="0"/>
              <a:buChar char="o"/>
            </a:pPr>
            <a:r>
              <a:rPr lang="en-IN" dirty="0"/>
              <a:t>A question mark appears wherever user input is to be placed</a:t>
            </a:r>
          </a:p>
          <a:p>
            <a:pPr lvl="1">
              <a:buFont typeface="Courier New" panose="02070309020205020404" pitchFamily="49" charset="0"/>
              <a:buChar char="o"/>
            </a:pPr>
            <a:r>
              <a:rPr lang="en-IN" dirty="0"/>
              <a:t>User input is treated as a mere string of data and never a part of SQL statement</a:t>
            </a:r>
          </a:p>
          <a:p>
            <a:pPr lvl="1">
              <a:buFont typeface="Courier New" panose="02070309020205020404" pitchFamily="49" charset="0"/>
              <a:buChar char="o"/>
            </a:pPr>
            <a:r>
              <a:rPr lang="en-IN" dirty="0"/>
              <a:t>The code to create a query would then look like</a:t>
            </a:r>
          </a:p>
          <a:p>
            <a:pPr lvl="1">
              <a:buFont typeface="Courier New" panose="02070309020205020404" pitchFamily="49" charset="0"/>
              <a:buChar char="o"/>
            </a:pPr>
            <a:endParaRPr lang="en-IN" dirty="0"/>
          </a:p>
        </p:txBody>
      </p:sp>
      <p:sp>
        <p:nvSpPr>
          <p:cNvPr id="4" name="Date Placeholder 3"/>
          <p:cNvSpPr>
            <a:spLocks noGrp="1"/>
          </p:cNvSpPr>
          <p:nvPr>
            <p:ph type="dt" sz="half" idx="10"/>
          </p:nvPr>
        </p:nvSpPr>
        <p:spPr/>
        <p:txBody>
          <a:bodyPr/>
          <a:lstStyle/>
          <a:p>
            <a:fld id="{15D796A4-80B3-4154-B5CC-B280B0740606}"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520296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Executing query</a:t>
            </a:r>
          </a:p>
        </p:txBody>
      </p:sp>
      <p:sp>
        <p:nvSpPr>
          <p:cNvPr id="3" name="Content Placeholder 2"/>
          <p:cNvSpPr>
            <a:spLocks noGrp="1"/>
          </p:cNvSpPr>
          <p:nvPr>
            <p:ph idx="1"/>
          </p:nvPr>
        </p:nvSpPr>
        <p:spPr>
          <a:xfrm>
            <a:off x="774376" y="1552576"/>
            <a:ext cx="7560000" cy="4680000"/>
          </a:xfrm>
        </p:spPr>
        <p:txBody>
          <a:bodyPr>
            <a:normAutofit/>
          </a:bodyPr>
          <a:lstStyle/>
          <a:p>
            <a:r>
              <a:rPr lang="en-IN" dirty="0"/>
              <a:t>Building parametrised SQL queries</a:t>
            </a:r>
          </a:p>
          <a:p>
            <a:pPr lvl="1">
              <a:buFont typeface="Courier New" panose="02070309020205020404" pitchFamily="49" charset="0"/>
              <a:buChar char="o"/>
            </a:pPr>
            <a:r>
              <a:rPr lang="en-IN" dirty="0"/>
              <a:t>String </a:t>
            </a:r>
            <a:r>
              <a:rPr lang="en-IN" dirty="0" err="1"/>
              <a:t>sd</a:t>
            </a:r>
            <a:r>
              <a:rPr lang="en-IN" dirty="0"/>
              <a:t>=</a:t>
            </a:r>
            <a:r>
              <a:rPr lang="en-IN" dirty="0" err="1"/>
              <a:t>abhilash</a:t>
            </a:r>
            <a:r>
              <a:rPr lang="en-IN" dirty="0"/>
              <a:t> //retrieved from the HTTP </a:t>
            </a:r>
            <a:r>
              <a:rPr lang="en-IN" dirty="0" err="1"/>
              <a:t>pkt</a:t>
            </a:r>
            <a:endParaRPr lang="en-IN" dirty="0"/>
          </a:p>
          <a:p>
            <a:pPr lvl="1">
              <a:buFont typeface="Courier New" panose="02070309020205020404" pitchFamily="49" charset="0"/>
              <a:buChar char="o"/>
            </a:pPr>
            <a:r>
              <a:rPr lang="en-IN" dirty="0"/>
              <a:t>String </a:t>
            </a:r>
            <a:r>
              <a:rPr lang="en-IN" dirty="0" err="1"/>
              <a:t>pw</a:t>
            </a:r>
            <a:r>
              <a:rPr lang="en-IN" dirty="0"/>
              <a:t>=abhi@123//retrieved from the HTTP </a:t>
            </a:r>
            <a:r>
              <a:rPr lang="en-IN" dirty="0" err="1"/>
              <a:t>pkt</a:t>
            </a:r>
            <a:endParaRPr lang="en-IN" dirty="0"/>
          </a:p>
          <a:p>
            <a:pPr lvl="1">
              <a:buFont typeface="Courier New" panose="02070309020205020404" pitchFamily="49" charset="0"/>
              <a:buChar char="o"/>
            </a:pPr>
            <a:r>
              <a:rPr lang="en-IN" dirty="0"/>
              <a:t>Connection </a:t>
            </a:r>
            <a:r>
              <a:rPr lang="en-IN" dirty="0" err="1"/>
              <a:t>cn</a:t>
            </a:r>
            <a:r>
              <a:rPr lang="en-IN" dirty="0"/>
              <a:t>=</a:t>
            </a:r>
            <a:r>
              <a:rPr lang="en-IN" dirty="0" err="1"/>
              <a:t>abcd</a:t>
            </a:r>
            <a:endParaRPr lang="en-IN" dirty="0"/>
          </a:p>
          <a:p>
            <a:pPr lvl="1">
              <a:buFont typeface="Courier New" panose="02070309020205020404" pitchFamily="49" charset="0"/>
              <a:buChar char="o"/>
            </a:pPr>
            <a:r>
              <a:rPr lang="en-IN" dirty="0" err="1"/>
              <a:t>PreparedStatement</a:t>
            </a:r>
            <a:r>
              <a:rPr lang="en-IN" dirty="0"/>
              <a:t> </a:t>
            </a:r>
            <a:r>
              <a:rPr lang="en-IN" dirty="0" err="1"/>
              <a:t>pst</a:t>
            </a:r>
            <a:r>
              <a:rPr lang="en-IN" dirty="0"/>
              <a:t>= </a:t>
            </a:r>
            <a:r>
              <a:rPr lang="en-IN" dirty="0" err="1"/>
              <a:t>cn.prepareStatement</a:t>
            </a:r>
            <a:r>
              <a:rPr lang="en-IN" dirty="0"/>
              <a:t>(“select </a:t>
            </a:r>
            <a:r>
              <a:rPr lang="en-IN" dirty="0" err="1"/>
              <a:t>gpa</a:t>
            </a:r>
            <a:r>
              <a:rPr lang="en-IN" dirty="0"/>
              <a:t> from students_CS8 where </a:t>
            </a:r>
            <a:r>
              <a:rPr lang="en-IN" dirty="0" err="1"/>
              <a:t>s_id</a:t>
            </a:r>
            <a:r>
              <a:rPr lang="en-IN" dirty="0"/>
              <a:t> = ? and </a:t>
            </a:r>
            <a:r>
              <a:rPr lang="en-IN" dirty="0" err="1"/>
              <a:t>pswd</a:t>
            </a:r>
            <a:r>
              <a:rPr lang="en-IN" dirty="0"/>
              <a:t>= ? ”);</a:t>
            </a:r>
          </a:p>
          <a:p>
            <a:pPr lvl="1">
              <a:buFont typeface="Courier New" panose="02070309020205020404" pitchFamily="49" charset="0"/>
              <a:buChar char="o"/>
            </a:pPr>
            <a:r>
              <a:rPr lang="en-IN" dirty="0" err="1"/>
              <a:t>ps.setString</a:t>
            </a:r>
            <a:r>
              <a:rPr lang="en-IN" dirty="0"/>
              <a:t>(1, </a:t>
            </a:r>
            <a:r>
              <a:rPr lang="en-IN" dirty="0" err="1"/>
              <a:t>sd</a:t>
            </a:r>
            <a:r>
              <a:rPr lang="en-IN" dirty="0"/>
              <a:t>);</a:t>
            </a:r>
          </a:p>
          <a:p>
            <a:pPr lvl="1">
              <a:buFont typeface="Courier New" panose="02070309020205020404" pitchFamily="49" charset="0"/>
              <a:buChar char="o"/>
            </a:pPr>
            <a:r>
              <a:rPr lang="en-IN" dirty="0" err="1"/>
              <a:t>ps.setString</a:t>
            </a:r>
            <a:r>
              <a:rPr lang="en-IN" dirty="0"/>
              <a:t>(2, </a:t>
            </a:r>
            <a:r>
              <a:rPr lang="en-IN" dirty="0" err="1"/>
              <a:t>pw</a:t>
            </a:r>
            <a:r>
              <a:rPr lang="en-IN" dirty="0"/>
              <a:t>);</a:t>
            </a:r>
          </a:p>
          <a:p>
            <a:pPr lvl="1">
              <a:buFont typeface="Courier New" panose="02070309020205020404" pitchFamily="49" charset="0"/>
              <a:buChar char="o"/>
            </a:pPr>
            <a:r>
              <a:rPr lang="en-IN" dirty="0" err="1"/>
              <a:t>ResultSet</a:t>
            </a:r>
            <a:r>
              <a:rPr lang="en-IN" dirty="0"/>
              <a:t> </a:t>
            </a:r>
            <a:r>
              <a:rPr lang="en-IN" dirty="0" err="1"/>
              <a:t>rs</a:t>
            </a:r>
            <a:r>
              <a:rPr lang="en-IN" dirty="0"/>
              <a:t> = </a:t>
            </a:r>
            <a:r>
              <a:rPr lang="en-IN" dirty="0" err="1"/>
              <a:t>pst.executeQuery</a:t>
            </a:r>
            <a:r>
              <a:rPr lang="en-IN" dirty="0"/>
              <a:t>(</a:t>
            </a:r>
            <a:r>
              <a:rPr lang="en-IN" dirty="0" err="1"/>
              <a:t>qry</a:t>
            </a:r>
            <a:r>
              <a:rPr lang="en-IN" dirty="0"/>
              <a:t>);                  </a:t>
            </a:r>
          </a:p>
        </p:txBody>
      </p:sp>
      <p:sp>
        <p:nvSpPr>
          <p:cNvPr id="4" name="Date Placeholder 3"/>
          <p:cNvSpPr>
            <a:spLocks noGrp="1"/>
          </p:cNvSpPr>
          <p:nvPr>
            <p:ph type="dt" sz="half" idx="10"/>
          </p:nvPr>
        </p:nvSpPr>
        <p:spPr/>
        <p:txBody>
          <a:bodyPr/>
          <a:lstStyle/>
          <a:p>
            <a:fld id="{DC416DE9-13FA-4249-923E-C1D712902754}"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1262470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r>
              <a:rPr lang="en-IN" dirty="0"/>
              <a:t>Phishing</a:t>
            </a:r>
          </a:p>
        </p:txBody>
      </p:sp>
      <p:sp>
        <p:nvSpPr>
          <p:cNvPr id="3" name="Content Placeholder 2"/>
          <p:cNvSpPr>
            <a:spLocks noGrp="1"/>
          </p:cNvSpPr>
          <p:nvPr>
            <p:ph idx="1"/>
          </p:nvPr>
        </p:nvSpPr>
        <p:spPr>
          <a:xfrm>
            <a:off x="776288" y="1552576"/>
            <a:ext cx="7560000" cy="4680000"/>
          </a:xfrm>
        </p:spPr>
        <p:txBody>
          <a:bodyPr>
            <a:normAutofit fontScale="92500" lnSpcReduction="20000"/>
          </a:bodyPr>
          <a:lstStyle/>
          <a:p>
            <a:r>
              <a:rPr lang="en-IN" dirty="0"/>
              <a:t>It is process of luring a victim to a fake website by clicking on a link</a:t>
            </a:r>
          </a:p>
          <a:p>
            <a:r>
              <a:rPr lang="en-IN" dirty="0"/>
              <a:t>The victim usually encounters the link in an email received by him or on a webpage browsed by him</a:t>
            </a:r>
          </a:p>
          <a:p>
            <a:r>
              <a:rPr lang="en-IN" dirty="0"/>
              <a:t>Examples </a:t>
            </a:r>
          </a:p>
          <a:p>
            <a:pPr lvl="1">
              <a:buFont typeface="Courier New" panose="02070309020205020404" pitchFamily="49" charset="0"/>
              <a:buChar char="o"/>
            </a:pPr>
            <a:r>
              <a:rPr lang="en-IN" dirty="0"/>
              <a:t>Click here </a:t>
            </a:r>
            <a:r>
              <a:rPr lang="en-IN" dirty="0">
                <a:hlinkClick r:id="rId2"/>
              </a:rPr>
              <a:t>www.luckydraw.com</a:t>
            </a:r>
            <a:r>
              <a:rPr lang="en-IN" dirty="0"/>
              <a:t> to claim your $50,000 prize</a:t>
            </a:r>
          </a:p>
          <a:p>
            <a:pPr lvl="1">
              <a:buFont typeface="Courier New" panose="02070309020205020404" pitchFamily="49" charset="0"/>
              <a:buChar char="o"/>
            </a:pPr>
            <a:r>
              <a:rPr lang="en-IN" dirty="0"/>
              <a:t>Urgent attention: following a security breach, all users are requested to verify their account details </a:t>
            </a:r>
            <a:r>
              <a:rPr lang="en-IN" dirty="0">
                <a:hlinkClick r:id="rId3"/>
              </a:rPr>
              <a:t>www.trubank.com</a:t>
            </a:r>
            <a:r>
              <a:rPr lang="en-IN" dirty="0"/>
              <a:t> </a:t>
            </a:r>
          </a:p>
          <a:p>
            <a:r>
              <a:rPr lang="en-IN" dirty="0"/>
              <a:t>Once the victim clicks on the link, he ’ll be directed to a fake webpage that will look very much similar to the original webpage</a:t>
            </a:r>
          </a:p>
          <a:p>
            <a:r>
              <a:rPr lang="en-IN" dirty="0"/>
              <a:t>The URL too looks very similar to that of the real site</a:t>
            </a:r>
          </a:p>
        </p:txBody>
      </p:sp>
      <p:sp>
        <p:nvSpPr>
          <p:cNvPr id="4" name="Date Placeholder 3"/>
          <p:cNvSpPr>
            <a:spLocks noGrp="1"/>
          </p:cNvSpPr>
          <p:nvPr>
            <p:ph type="dt" sz="half" idx="10"/>
          </p:nvPr>
        </p:nvSpPr>
        <p:spPr/>
        <p:txBody>
          <a:bodyPr/>
          <a:lstStyle/>
          <a:p>
            <a:fld id="{0E535CFD-4691-4664-942D-31EDDA19DEF8}"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167018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596400"/>
            <a:ext cx="7560000" cy="1080000"/>
          </a:xfrm>
        </p:spPr>
        <p:txBody>
          <a:bodyPr>
            <a:normAutofit/>
          </a:bodyPr>
          <a:lstStyle/>
          <a:p>
            <a:endParaRPr lang="en-IN" dirty="0"/>
          </a:p>
        </p:txBody>
      </p:sp>
      <p:sp>
        <p:nvSpPr>
          <p:cNvPr id="3" name="Content Placeholder 2"/>
          <p:cNvSpPr>
            <a:spLocks noGrp="1"/>
          </p:cNvSpPr>
          <p:nvPr>
            <p:ph idx="1"/>
          </p:nvPr>
        </p:nvSpPr>
        <p:spPr>
          <a:xfrm>
            <a:off x="776288" y="1552576"/>
            <a:ext cx="7560000" cy="4680000"/>
          </a:xfrm>
        </p:spPr>
        <p:txBody>
          <a:bodyPr/>
          <a:lstStyle/>
          <a:p>
            <a:pPr lvl="1">
              <a:buFont typeface="Courier New" panose="02070309020205020404" pitchFamily="49" charset="0"/>
              <a:buChar char="o"/>
            </a:pPr>
            <a:endParaRPr lang="en-IN" dirty="0"/>
          </a:p>
          <a:p>
            <a:r>
              <a:rPr lang="en-IN" dirty="0"/>
              <a:t>The user ’ll be asked to enter sensitive information like user id, password, credit card no., CVV etc.</a:t>
            </a:r>
          </a:p>
          <a:p>
            <a:r>
              <a:rPr lang="en-IN" dirty="0"/>
              <a:t>To prevent the arousal of any suspicion, the user shall be then directed to the original website</a:t>
            </a:r>
          </a:p>
          <a:p>
            <a:r>
              <a:rPr lang="en-IN" dirty="0"/>
              <a:t>The user moves on as if nothing has happened without knowing the fact that someone has taken copy of his secret information</a:t>
            </a:r>
          </a:p>
        </p:txBody>
      </p:sp>
      <p:sp>
        <p:nvSpPr>
          <p:cNvPr id="4" name="Date Placeholder 3"/>
          <p:cNvSpPr>
            <a:spLocks noGrp="1"/>
          </p:cNvSpPr>
          <p:nvPr>
            <p:ph type="dt" sz="half" idx="10"/>
          </p:nvPr>
        </p:nvSpPr>
        <p:spPr/>
        <p:txBody>
          <a:bodyPr/>
          <a:lstStyle/>
          <a:p>
            <a:fld id="{5A0D30C3-5FA9-4B19-8921-544062CE2F53}" type="datetime1">
              <a:rPr lang="en-IN" smtClean="0"/>
              <a:t>06-05-2021</a:t>
            </a:fld>
            <a:endParaRPr lang="en-US"/>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119959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0"/>
            <a:ext cx="3810000" cy="609600"/>
          </a:xfrm>
        </p:spPr>
        <p:txBody>
          <a:bodyPr>
            <a:normAutofit/>
          </a:bodyPr>
          <a:lstStyle/>
          <a:p>
            <a:r>
              <a:rPr lang="en-IN" sz="3200" dirty="0"/>
              <a:t>How stack works?</a:t>
            </a:r>
          </a:p>
        </p:txBody>
      </p:sp>
      <p:sp>
        <p:nvSpPr>
          <p:cNvPr id="3" name="Content Placeholder 2"/>
          <p:cNvSpPr>
            <a:spLocks noGrp="1"/>
          </p:cNvSpPr>
          <p:nvPr>
            <p:ph idx="1"/>
          </p:nvPr>
        </p:nvSpPr>
        <p:spPr>
          <a:xfrm>
            <a:off x="2637655" y="952500"/>
            <a:ext cx="3810000" cy="5219700"/>
          </a:xfrm>
        </p:spPr>
        <p:txBody>
          <a:bodyPr>
            <a:normAutofit fontScale="92500" lnSpcReduction="20000"/>
          </a:bodyPr>
          <a:lstStyle/>
          <a:p>
            <a:r>
              <a:rPr lang="en-IN" dirty="0"/>
              <a:t>#include&lt;</a:t>
            </a:r>
            <a:r>
              <a:rPr lang="en-IN" dirty="0" err="1"/>
              <a:t>stdio.h</a:t>
            </a:r>
            <a:r>
              <a:rPr lang="en-IN" dirty="0"/>
              <a:t>&gt;</a:t>
            </a:r>
          </a:p>
          <a:p>
            <a:r>
              <a:rPr lang="en-IN" dirty="0"/>
              <a:t>void main( )</a:t>
            </a:r>
          </a:p>
          <a:p>
            <a:r>
              <a:rPr lang="en-IN" dirty="0"/>
              <a:t>{ int </a:t>
            </a:r>
            <a:r>
              <a:rPr lang="en-IN" dirty="0" err="1"/>
              <a:t>a,b,c</a:t>
            </a:r>
            <a:r>
              <a:rPr lang="en-IN" dirty="0"/>
              <a:t>;</a:t>
            </a:r>
          </a:p>
          <a:p>
            <a:r>
              <a:rPr lang="en-IN" dirty="0"/>
              <a:t>a=5;b=6;c=7;</a:t>
            </a:r>
          </a:p>
          <a:p>
            <a:r>
              <a:rPr lang="en-IN" dirty="0"/>
              <a:t>printf(“values of a b and c are %d %d %</a:t>
            </a:r>
            <a:r>
              <a:rPr lang="en-IN" dirty="0" err="1"/>
              <a:t>d”,a</a:t>
            </a:r>
            <a:r>
              <a:rPr lang="en-IN" dirty="0"/>
              <a:t>, b, c);</a:t>
            </a:r>
          </a:p>
          <a:p>
            <a:r>
              <a:rPr lang="en-IN" dirty="0"/>
              <a:t>s = add(</a:t>
            </a:r>
            <a:r>
              <a:rPr lang="en-IN" dirty="0" err="1"/>
              <a:t>a,b,c</a:t>
            </a:r>
            <a:r>
              <a:rPr lang="en-IN" dirty="0"/>
              <a:t>);</a:t>
            </a:r>
          </a:p>
          <a:p>
            <a:endParaRPr lang="en-IN" dirty="0"/>
          </a:p>
          <a:p>
            <a:r>
              <a:rPr lang="en-IN" dirty="0"/>
              <a:t>int add(int x, int y, int z)</a:t>
            </a:r>
          </a:p>
          <a:p>
            <a:pPr lvl="1"/>
            <a:r>
              <a:rPr lang="en-IN" dirty="0"/>
              <a:t>{</a:t>
            </a:r>
          </a:p>
          <a:p>
            <a:pPr lvl="1"/>
            <a:r>
              <a:rPr lang="en-IN" dirty="0"/>
              <a:t>int sum;</a:t>
            </a:r>
          </a:p>
          <a:p>
            <a:pPr lvl="1"/>
            <a:r>
              <a:rPr lang="en-IN" dirty="0"/>
              <a:t>sum=</a:t>
            </a:r>
            <a:r>
              <a:rPr lang="en-IN" dirty="0" err="1"/>
              <a:t>a+b+c</a:t>
            </a:r>
            <a:r>
              <a:rPr lang="en-IN" dirty="0"/>
              <a:t>; </a:t>
            </a:r>
          </a:p>
          <a:p>
            <a:pPr lvl="1"/>
            <a:r>
              <a:rPr lang="en-IN" dirty="0"/>
              <a:t>int x--;y--;z--;</a:t>
            </a:r>
          </a:p>
          <a:p>
            <a:pPr lvl="1"/>
            <a:r>
              <a:rPr lang="en-IN" dirty="0"/>
              <a:t>return sum;</a:t>
            </a:r>
          </a:p>
          <a:p>
            <a:pPr lvl="1"/>
            <a:r>
              <a:rPr lang="en-IN" dirty="0"/>
              <a:t>}</a:t>
            </a:r>
          </a:p>
        </p:txBody>
      </p:sp>
      <p:graphicFrame>
        <p:nvGraphicFramePr>
          <p:cNvPr id="4" name="Table 3"/>
          <p:cNvGraphicFramePr>
            <a:graphicFrameLocks noGrp="1"/>
          </p:cNvGraphicFramePr>
          <p:nvPr>
            <p:extLst>
              <p:ext uri="{D42A27DB-BD31-4B8C-83A1-F6EECF244321}">
                <p14:modId xmlns:p14="http://schemas.microsoft.com/office/powerpoint/2010/main" val="4246272955"/>
              </p:ext>
            </p:extLst>
          </p:nvPr>
        </p:nvGraphicFramePr>
        <p:xfrm>
          <a:off x="6868200" y="58090"/>
          <a:ext cx="828000" cy="669600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0000"/>
                    </a:ext>
                  </a:extLst>
                </a:gridCol>
              </a:tblGrid>
              <a:tr h="372000">
                <a:tc>
                  <a:txBody>
                    <a:bodyPr/>
                    <a:lstStyle/>
                    <a:p>
                      <a:endParaRPr lang="en-IN" dirty="0"/>
                    </a:p>
                  </a:txBody>
                  <a:tcPr/>
                </a:tc>
                <a:extLst>
                  <a:ext uri="{0D108BD9-81ED-4DB2-BD59-A6C34878D82A}">
                    <a16:rowId xmlns:a16="http://schemas.microsoft.com/office/drawing/2014/main" val="10000"/>
                  </a:ext>
                </a:extLst>
              </a:tr>
              <a:tr h="372000">
                <a:tc>
                  <a:txBody>
                    <a:bodyPr/>
                    <a:lstStyle/>
                    <a:p>
                      <a:endParaRPr lang="en-IN" dirty="0"/>
                    </a:p>
                  </a:txBody>
                  <a:tcPr/>
                </a:tc>
                <a:extLst>
                  <a:ext uri="{0D108BD9-81ED-4DB2-BD59-A6C34878D82A}">
                    <a16:rowId xmlns:a16="http://schemas.microsoft.com/office/drawing/2014/main" val="10001"/>
                  </a:ext>
                </a:extLst>
              </a:tr>
              <a:tr h="372000">
                <a:tc>
                  <a:txBody>
                    <a:bodyPr/>
                    <a:lstStyle/>
                    <a:p>
                      <a:endParaRPr lang="en-IN" dirty="0"/>
                    </a:p>
                  </a:txBody>
                  <a:tcPr/>
                </a:tc>
                <a:extLst>
                  <a:ext uri="{0D108BD9-81ED-4DB2-BD59-A6C34878D82A}">
                    <a16:rowId xmlns:a16="http://schemas.microsoft.com/office/drawing/2014/main" val="10002"/>
                  </a:ext>
                </a:extLst>
              </a:tr>
              <a:tr h="372000">
                <a:tc>
                  <a:txBody>
                    <a:bodyPr/>
                    <a:lstStyle/>
                    <a:p>
                      <a:endParaRPr lang="en-IN" dirty="0"/>
                    </a:p>
                  </a:txBody>
                  <a:tcPr/>
                </a:tc>
                <a:extLst>
                  <a:ext uri="{0D108BD9-81ED-4DB2-BD59-A6C34878D82A}">
                    <a16:rowId xmlns:a16="http://schemas.microsoft.com/office/drawing/2014/main" val="10003"/>
                  </a:ext>
                </a:extLst>
              </a:tr>
              <a:tr h="372000">
                <a:tc>
                  <a:txBody>
                    <a:bodyPr/>
                    <a:lstStyle/>
                    <a:p>
                      <a:r>
                        <a:rPr lang="en-IN" dirty="0"/>
                        <a:t>sum()</a:t>
                      </a:r>
                    </a:p>
                  </a:txBody>
                  <a:tcPr/>
                </a:tc>
                <a:extLst>
                  <a:ext uri="{0D108BD9-81ED-4DB2-BD59-A6C34878D82A}">
                    <a16:rowId xmlns:a16="http://schemas.microsoft.com/office/drawing/2014/main" val="10004"/>
                  </a:ext>
                </a:extLst>
              </a:tr>
              <a:tr h="372000">
                <a:tc>
                  <a:txBody>
                    <a:bodyPr/>
                    <a:lstStyle/>
                    <a:p>
                      <a:endParaRPr lang="en-IN" dirty="0"/>
                    </a:p>
                  </a:txBody>
                  <a:tcPr/>
                </a:tc>
                <a:extLst>
                  <a:ext uri="{0D108BD9-81ED-4DB2-BD59-A6C34878D82A}">
                    <a16:rowId xmlns:a16="http://schemas.microsoft.com/office/drawing/2014/main" val="10005"/>
                  </a:ext>
                </a:extLst>
              </a:tr>
              <a:tr h="372000">
                <a:tc>
                  <a:txBody>
                    <a:bodyPr/>
                    <a:lstStyle/>
                    <a:p>
                      <a:endParaRPr lang="en-IN" dirty="0"/>
                    </a:p>
                  </a:txBody>
                  <a:tcPr/>
                </a:tc>
                <a:extLst>
                  <a:ext uri="{0D108BD9-81ED-4DB2-BD59-A6C34878D82A}">
                    <a16:rowId xmlns:a16="http://schemas.microsoft.com/office/drawing/2014/main" val="10006"/>
                  </a:ext>
                </a:extLst>
              </a:tr>
              <a:tr h="372000">
                <a:tc>
                  <a:txBody>
                    <a:bodyPr/>
                    <a:lstStyle/>
                    <a:p>
                      <a:endParaRPr lang="en-IN" dirty="0"/>
                    </a:p>
                  </a:txBody>
                  <a:tcPr/>
                </a:tc>
                <a:extLst>
                  <a:ext uri="{0D108BD9-81ED-4DB2-BD59-A6C34878D82A}">
                    <a16:rowId xmlns:a16="http://schemas.microsoft.com/office/drawing/2014/main" val="10007"/>
                  </a:ext>
                </a:extLst>
              </a:tr>
              <a:tr h="372000">
                <a:tc>
                  <a:txBody>
                    <a:bodyPr/>
                    <a:lstStyle/>
                    <a:p>
                      <a:endParaRPr lang="en-IN" dirty="0"/>
                    </a:p>
                  </a:txBody>
                  <a:tcPr/>
                </a:tc>
                <a:extLst>
                  <a:ext uri="{0D108BD9-81ED-4DB2-BD59-A6C34878D82A}">
                    <a16:rowId xmlns:a16="http://schemas.microsoft.com/office/drawing/2014/main" val="10008"/>
                  </a:ext>
                </a:extLst>
              </a:tr>
              <a:tr h="372000">
                <a:tc>
                  <a:txBody>
                    <a:bodyPr/>
                    <a:lstStyle/>
                    <a:p>
                      <a:endParaRPr lang="en-IN" dirty="0"/>
                    </a:p>
                  </a:txBody>
                  <a:tcPr/>
                </a:tc>
                <a:extLst>
                  <a:ext uri="{0D108BD9-81ED-4DB2-BD59-A6C34878D82A}">
                    <a16:rowId xmlns:a16="http://schemas.microsoft.com/office/drawing/2014/main" val="10009"/>
                  </a:ext>
                </a:extLst>
              </a:tr>
              <a:tr h="372000">
                <a:tc>
                  <a:txBody>
                    <a:bodyPr/>
                    <a:lstStyle/>
                    <a:p>
                      <a:endParaRPr lang="en-IN" dirty="0"/>
                    </a:p>
                  </a:txBody>
                  <a:tcPr/>
                </a:tc>
                <a:extLst>
                  <a:ext uri="{0D108BD9-81ED-4DB2-BD59-A6C34878D82A}">
                    <a16:rowId xmlns:a16="http://schemas.microsoft.com/office/drawing/2014/main" val="10010"/>
                  </a:ext>
                </a:extLst>
              </a:tr>
              <a:tr h="372000">
                <a:tc>
                  <a:txBody>
                    <a:bodyPr/>
                    <a:lstStyle/>
                    <a:p>
                      <a:r>
                        <a:rPr lang="en-IN" dirty="0"/>
                        <a:t>int </a:t>
                      </a:r>
                      <a:r>
                        <a:rPr lang="en-IN" dirty="0" err="1"/>
                        <a:t>su</a:t>
                      </a:r>
                      <a:endParaRPr lang="en-IN" dirty="0"/>
                    </a:p>
                  </a:txBody>
                  <a:tcPr/>
                </a:tc>
                <a:extLst>
                  <a:ext uri="{0D108BD9-81ED-4DB2-BD59-A6C34878D82A}">
                    <a16:rowId xmlns:a16="http://schemas.microsoft.com/office/drawing/2014/main" val="10011"/>
                  </a:ext>
                </a:extLst>
              </a:tr>
              <a:tr h="372000">
                <a:tc>
                  <a:txBody>
                    <a:bodyPr/>
                    <a:lstStyle/>
                    <a:p>
                      <a:r>
                        <a:rPr lang="en-IN" dirty="0"/>
                        <a:t>sum</a:t>
                      </a:r>
                    </a:p>
                  </a:txBody>
                  <a:tcPr/>
                </a:tc>
                <a:extLst>
                  <a:ext uri="{0D108BD9-81ED-4DB2-BD59-A6C34878D82A}">
                    <a16:rowId xmlns:a16="http://schemas.microsoft.com/office/drawing/2014/main" val="10012"/>
                  </a:ext>
                </a:extLst>
              </a:tr>
              <a:tr h="372000">
                <a:tc>
                  <a:txBody>
                    <a:bodyPr/>
                    <a:lstStyle/>
                    <a:p>
                      <a:r>
                        <a:rPr lang="en-IN" dirty="0"/>
                        <a:t>x--</a:t>
                      </a:r>
                    </a:p>
                  </a:txBody>
                  <a:tcPr/>
                </a:tc>
                <a:extLst>
                  <a:ext uri="{0D108BD9-81ED-4DB2-BD59-A6C34878D82A}">
                    <a16:rowId xmlns:a16="http://schemas.microsoft.com/office/drawing/2014/main" val="10013"/>
                  </a:ext>
                </a:extLst>
              </a:tr>
              <a:tr h="372000">
                <a:tc>
                  <a:txBody>
                    <a:bodyPr/>
                    <a:lstStyle/>
                    <a:p>
                      <a:r>
                        <a:rPr lang="en-IN" dirty="0"/>
                        <a:t>Y--</a:t>
                      </a:r>
                    </a:p>
                  </a:txBody>
                  <a:tcPr/>
                </a:tc>
                <a:extLst>
                  <a:ext uri="{0D108BD9-81ED-4DB2-BD59-A6C34878D82A}">
                    <a16:rowId xmlns:a16="http://schemas.microsoft.com/office/drawing/2014/main" val="10014"/>
                  </a:ext>
                </a:extLst>
              </a:tr>
              <a:tr h="372000">
                <a:tc>
                  <a:txBody>
                    <a:bodyPr/>
                    <a:lstStyle/>
                    <a:p>
                      <a:endParaRPr lang="en-IN" dirty="0"/>
                    </a:p>
                  </a:txBody>
                  <a:tcPr/>
                </a:tc>
                <a:extLst>
                  <a:ext uri="{0D108BD9-81ED-4DB2-BD59-A6C34878D82A}">
                    <a16:rowId xmlns:a16="http://schemas.microsoft.com/office/drawing/2014/main" val="10015"/>
                  </a:ext>
                </a:extLst>
              </a:tr>
              <a:tr h="372000">
                <a:tc>
                  <a:txBody>
                    <a:bodyPr/>
                    <a:lstStyle/>
                    <a:p>
                      <a:endParaRPr lang="en-IN" dirty="0"/>
                    </a:p>
                  </a:txBody>
                  <a:tcPr/>
                </a:tc>
                <a:extLst>
                  <a:ext uri="{0D108BD9-81ED-4DB2-BD59-A6C34878D82A}">
                    <a16:rowId xmlns:a16="http://schemas.microsoft.com/office/drawing/2014/main" val="10016"/>
                  </a:ext>
                </a:extLst>
              </a:tr>
              <a:tr h="372000">
                <a:tc>
                  <a:txBody>
                    <a:bodyPr/>
                    <a:lstStyle/>
                    <a:p>
                      <a:endParaRPr lang="en-IN" dirty="0"/>
                    </a:p>
                  </a:txBody>
                  <a:tcPr/>
                </a:tc>
                <a:extLst>
                  <a:ext uri="{0D108BD9-81ED-4DB2-BD59-A6C34878D82A}">
                    <a16:rowId xmlns:a16="http://schemas.microsoft.com/office/drawing/2014/main" val="1001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3415589"/>
              </p:ext>
            </p:extLst>
          </p:nvPr>
        </p:nvGraphicFramePr>
        <p:xfrm>
          <a:off x="7666200" y="55418"/>
          <a:ext cx="792000" cy="6696000"/>
        </p:xfrm>
        <a:graphic>
          <a:graphicData uri="http://schemas.openxmlformats.org/drawingml/2006/table">
            <a:tbl>
              <a:tblPr>
                <a:tableStyleId>{073A0DAA-6AF3-43AB-8588-CEC1D06C72B9}</a:tableStyleId>
              </a:tblPr>
              <a:tblGrid>
                <a:gridCol w="792000">
                  <a:extLst>
                    <a:ext uri="{9D8B030D-6E8A-4147-A177-3AD203B41FA5}">
                      <a16:colId xmlns:a16="http://schemas.microsoft.com/office/drawing/2014/main" val="20000"/>
                    </a:ext>
                  </a:extLst>
                </a:gridCol>
              </a:tblGrid>
              <a:tr h="372000">
                <a:tc>
                  <a:txBody>
                    <a:bodyPr/>
                    <a:lstStyle/>
                    <a:p>
                      <a:r>
                        <a:rPr lang="en-IN" dirty="0"/>
                        <a:t>8205</a:t>
                      </a:r>
                    </a:p>
                  </a:txBody>
                  <a:tcPr/>
                </a:tc>
                <a:extLst>
                  <a:ext uri="{0D108BD9-81ED-4DB2-BD59-A6C34878D82A}">
                    <a16:rowId xmlns:a16="http://schemas.microsoft.com/office/drawing/2014/main" val="10000"/>
                  </a:ext>
                </a:extLst>
              </a:tr>
              <a:tr h="372000">
                <a:tc>
                  <a:txBody>
                    <a:bodyPr/>
                    <a:lstStyle/>
                    <a:p>
                      <a:r>
                        <a:rPr lang="en-IN" dirty="0"/>
                        <a:t>8206</a:t>
                      </a:r>
                    </a:p>
                  </a:txBody>
                  <a:tcPr/>
                </a:tc>
                <a:extLst>
                  <a:ext uri="{0D108BD9-81ED-4DB2-BD59-A6C34878D82A}">
                    <a16:rowId xmlns:a16="http://schemas.microsoft.com/office/drawing/2014/main" val="10001"/>
                  </a:ext>
                </a:extLst>
              </a:tr>
              <a:tr h="372000">
                <a:tc>
                  <a:txBody>
                    <a:bodyPr/>
                    <a:lstStyle/>
                    <a:p>
                      <a:r>
                        <a:rPr lang="en-IN" dirty="0"/>
                        <a:t>8207</a:t>
                      </a:r>
                    </a:p>
                  </a:txBody>
                  <a:tcPr/>
                </a:tc>
                <a:extLst>
                  <a:ext uri="{0D108BD9-81ED-4DB2-BD59-A6C34878D82A}">
                    <a16:rowId xmlns:a16="http://schemas.microsoft.com/office/drawing/2014/main" val="10002"/>
                  </a:ext>
                </a:extLst>
              </a:tr>
              <a:tr h="3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8208</a:t>
                      </a:r>
                    </a:p>
                  </a:txBody>
                  <a:tcPr/>
                </a:tc>
                <a:extLst>
                  <a:ext uri="{0D108BD9-81ED-4DB2-BD59-A6C34878D82A}">
                    <a16:rowId xmlns:a16="http://schemas.microsoft.com/office/drawing/2014/main" val="10003"/>
                  </a:ext>
                </a:extLst>
              </a:tr>
              <a:tr h="3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8209</a:t>
                      </a:r>
                    </a:p>
                  </a:txBody>
                  <a:tcPr/>
                </a:tc>
                <a:extLst>
                  <a:ext uri="{0D108BD9-81ED-4DB2-BD59-A6C34878D82A}">
                    <a16:rowId xmlns:a16="http://schemas.microsoft.com/office/drawing/2014/main" val="10004"/>
                  </a:ext>
                </a:extLst>
              </a:tr>
              <a:tr h="3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820A</a:t>
                      </a:r>
                    </a:p>
                  </a:txBody>
                  <a:tcPr/>
                </a:tc>
                <a:extLst>
                  <a:ext uri="{0D108BD9-81ED-4DB2-BD59-A6C34878D82A}">
                    <a16:rowId xmlns:a16="http://schemas.microsoft.com/office/drawing/2014/main" val="10005"/>
                  </a:ext>
                </a:extLst>
              </a:tr>
              <a:tr h="372000">
                <a:tc>
                  <a:txBody>
                    <a:bodyPr/>
                    <a:lstStyle/>
                    <a:p>
                      <a:r>
                        <a:rPr lang="en-IN" dirty="0"/>
                        <a:t>820B</a:t>
                      </a:r>
                    </a:p>
                  </a:txBody>
                  <a:tcPr/>
                </a:tc>
                <a:extLst>
                  <a:ext uri="{0D108BD9-81ED-4DB2-BD59-A6C34878D82A}">
                    <a16:rowId xmlns:a16="http://schemas.microsoft.com/office/drawing/2014/main" val="10006"/>
                  </a:ext>
                </a:extLst>
              </a:tr>
              <a:tr h="372000">
                <a:tc>
                  <a:txBody>
                    <a:bodyPr/>
                    <a:lstStyle/>
                    <a:p>
                      <a:r>
                        <a:rPr lang="en-IN" dirty="0"/>
                        <a:t>820C</a:t>
                      </a:r>
                    </a:p>
                  </a:txBody>
                  <a:tcPr/>
                </a:tc>
                <a:extLst>
                  <a:ext uri="{0D108BD9-81ED-4DB2-BD59-A6C34878D82A}">
                    <a16:rowId xmlns:a16="http://schemas.microsoft.com/office/drawing/2014/main" val="10007"/>
                  </a:ext>
                </a:extLst>
              </a:tr>
              <a:tr h="372000">
                <a:tc>
                  <a:txBody>
                    <a:bodyPr/>
                    <a:lstStyle/>
                    <a:p>
                      <a:r>
                        <a:rPr lang="en-IN" dirty="0"/>
                        <a:t>820D</a:t>
                      </a:r>
                    </a:p>
                  </a:txBody>
                  <a:tcPr/>
                </a:tc>
                <a:extLst>
                  <a:ext uri="{0D108BD9-81ED-4DB2-BD59-A6C34878D82A}">
                    <a16:rowId xmlns:a16="http://schemas.microsoft.com/office/drawing/2014/main" val="10008"/>
                  </a:ext>
                </a:extLst>
              </a:tr>
              <a:tr h="372000">
                <a:tc>
                  <a:txBody>
                    <a:bodyPr/>
                    <a:lstStyle/>
                    <a:p>
                      <a:r>
                        <a:rPr lang="en-IN" dirty="0"/>
                        <a:t>820E</a:t>
                      </a:r>
                    </a:p>
                  </a:txBody>
                  <a:tcPr/>
                </a:tc>
                <a:extLst>
                  <a:ext uri="{0D108BD9-81ED-4DB2-BD59-A6C34878D82A}">
                    <a16:rowId xmlns:a16="http://schemas.microsoft.com/office/drawing/2014/main" val="10009"/>
                  </a:ext>
                </a:extLst>
              </a:tr>
              <a:tr h="372000">
                <a:tc>
                  <a:txBody>
                    <a:bodyPr/>
                    <a:lstStyle/>
                    <a:p>
                      <a:r>
                        <a:rPr lang="en-IN" dirty="0"/>
                        <a:t>820F</a:t>
                      </a:r>
                    </a:p>
                  </a:txBody>
                  <a:tcPr/>
                </a:tc>
                <a:extLst>
                  <a:ext uri="{0D108BD9-81ED-4DB2-BD59-A6C34878D82A}">
                    <a16:rowId xmlns:a16="http://schemas.microsoft.com/office/drawing/2014/main" val="10010"/>
                  </a:ext>
                </a:extLst>
              </a:tr>
              <a:tr h="372000">
                <a:tc>
                  <a:txBody>
                    <a:bodyPr/>
                    <a:lstStyle/>
                    <a:p>
                      <a:r>
                        <a:rPr lang="en-IN" dirty="0"/>
                        <a:t>8210</a:t>
                      </a:r>
                    </a:p>
                  </a:txBody>
                  <a:tcPr/>
                </a:tc>
                <a:extLst>
                  <a:ext uri="{0D108BD9-81ED-4DB2-BD59-A6C34878D82A}">
                    <a16:rowId xmlns:a16="http://schemas.microsoft.com/office/drawing/2014/main" val="10011"/>
                  </a:ext>
                </a:extLst>
              </a:tr>
              <a:tr h="372000">
                <a:tc>
                  <a:txBody>
                    <a:bodyPr/>
                    <a:lstStyle/>
                    <a:p>
                      <a:r>
                        <a:rPr lang="en-IN" dirty="0"/>
                        <a:t>8211</a:t>
                      </a:r>
                    </a:p>
                  </a:txBody>
                  <a:tcPr/>
                </a:tc>
                <a:extLst>
                  <a:ext uri="{0D108BD9-81ED-4DB2-BD59-A6C34878D82A}">
                    <a16:rowId xmlns:a16="http://schemas.microsoft.com/office/drawing/2014/main" val="10012"/>
                  </a:ext>
                </a:extLst>
              </a:tr>
              <a:tr h="372000">
                <a:tc>
                  <a:txBody>
                    <a:bodyPr/>
                    <a:lstStyle/>
                    <a:p>
                      <a:r>
                        <a:rPr lang="en-IN" dirty="0"/>
                        <a:t>8212</a:t>
                      </a:r>
                    </a:p>
                  </a:txBody>
                  <a:tcPr/>
                </a:tc>
                <a:extLst>
                  <a:ext uri="{0D108BD9-81ED-4DB2-BD59-A6C34878D82A}">
                    <a16:rowId xmlns:a16="http://schemas.microsoft.com/office/drawing/2014/main" val="10013"/>
                  </a:ext>
                </a:extLst>
              </a:tr>
              <a:tr h="372000">
                <a:tc>
                  <a:txBody>
                    <a:bodyPr/>
                    <a:lstStyle/>
                    <a:p>
                      <a:r>
                        <a:rPr lang="en-IN" dirty="0"/>
                        <a:t>8213</a:t>
                      </a:r>
                    </a:p>
                  </a:txBody>
                  <a:tcPr/>
                </a:tc>
                <a:extLst>
                  <a:ext uri="{0D108BD9-81ED-4DB2-BD59-A6C34878D82A}">
                    <a16:rowId xmlns:a16="http://schemas.microsoft.com/office/drawing/2014/main" val="10014"/>
                  </a:ext>
                </a:extLst>
              </a:tr>
              <a:tr h="372000">
                <a:tc>
                  <a:txBody>
                    <a:bodyPr/>
                    <a:lstStyle/>
                    <a:p>
                      <a:r>
                        <a:rPr lang="en-IN" dirty="0"/>
                        <a:t>8214</a:t>
                      </a:r>
                    </a:p>
                  </a:txBody>
                  <a:tcPr/>
                </a:tc>
                <a:extLst>
                  <a:ext uri="{0D108BD9-81ED-4DB2-BD59-A6C34878D82A}">
                    <a16:rowId xmlns:a16="http://schemas.microsoft.com/office/drawing/2014/main" val="10015"/>
                  </a:ext>
                </a:extLst>
              </a:tr>
              <a:tr h="372000">
                <a:tc>
                  <a:txBody>
                    <a:bodyPr/>
                    <a:lstStyle/>
                    <a:p>
                      <a:r>
                        <a:rPr lang="en-IN" dirty="0"/>
                        <a:t>8215</a:t>
                      </a:r>
                    </a:p>
                  </a:txBody>
                  <a:tcPr/>
                </a:tc>
                <a:extLst>
                  <a:ext uri="{0D108BD9-81ED-4DB2-BD59-A6C34878D82A}">
                    <a16:rowId xmlns:a16="http://schemas.microsoft.com/office/drawing/2014/main" val="10016"/>
                  </a:ext>
                </a:extLst>
              </a:tr>
              <a:tr h="372000">
                <a:tc>
                  <a:txBody>
                    <a:bodyPr/>
                    <a:lstStyle/>
                    <a:p>
                      <a:r>
                        <a:rPr lang="en-IN" dirty="0"/>
                        <a:t>8216</a:t>
                      </a:r>
                    </a:p>
                  </a:txBody>
                  <a:tcPr/>
                </a:tc>
                <a:extLst>
                  <a:ext uri="{0D108BD9-81ED-4DB2-BD59-A6C34878D82A}">
                    <a16:rowId xmlns:a16="http://schemas.microsoft.com/office/drawing/2014/main" val="10017"/>
                  </a:ext>
                </a:extLst>
              </a:tr>
            </a:tbl>
          </a:graphicData>
        </a:graphic>
      </p:graphicFrame>
      <p:grpSp>
        <p:nvGrpSpPr>
          <p:cNvPr id="7" name="Group 6"/>
          <p:cNvGrpSpPr/>
          <p:nvPr/>
        </p:nvGrpSpPr>
        <p:grpSpPr>
          <a:xfrm>
            <a:off x="5181600" y="4659868"/>
            <a:ext cx="1666200" cy="1131332"/>
            <a:chOff x="6400800" y="2057400"/>
            <a:chExt cx="1666200" cy="1131332"/>
          </a:xfrm>
        </p:grpSpPr>
        <p:sp>
          <p:nvSpPr>
            <p:cNvPr id="5" name="Rectangle 4"/>
            <p:cNvSpPr/>
            <p:nvPr/>
          </p:nvSpPr>
          <p:spPr>
            <a:xfrm>
              <a:off x="7239000" y="2057400"/>
              <a:ext cx="828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 name="TextBox 5"/>
            <p:cNvSpPr txBox="1"/>
            <p:nvPr/>
          </p:nvSpPr>
          <p:spPr>
            <a:xfrm>
              <a:off x="6411000" y="2057400"/>
              <a:ext cx="828000" cy="369332"/>
            </a:xfrm>
            <a:prstGeom prst="rect">
              <a:avLst/>
            </a:prstGeom>
            <a:noFill/>
          </p:spPr>
          <p:txBody>
            <a:bodyPr wrap="square" rtlCol="0">
              <a:spAutoFit/>
            </a:bodyPr>
            <a:lstStyle/>
            <a:p>
              <a:pPr algn="ctr"/>
              <a:r>
                <a:rPr lang="en-IN" dirty="0"/>
                <a:t>IP</a:t>
              </a:r>
            </a:p>
          </p:txBody>
        </p:sp>
        <p:sp>
          <p:nvSpPr>
            <p:cNvPr id="9" name="Rectangle 8"/>
            <p:cNvSpPr/>
            <p:nvPr/>
          </p:nvSpPr>
          <p:spPr>
            <a:xfrm>
              <a:off x="7239000" y="2438400"/>
              <a:ext cx="828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0" name="TextBox 9"/>
            <p:cNvSpPr txBox="1"/>
            <p:nvPr/>
          </p:nvSpPr>
          <p:spPr>
            <a:xfrm>
              <a:off x="6411000" y="2438400"/>
              <a:ext cx="828000" cy="369332"/>
            </a:xfrm>
            <a:prstGeom prst="rect">
              <a:avLst/>
            </a:prstGeom>
            <a:noFill/>
          </p:spPr>
          <p:txBody>
            <a:bodyPr wrap="square" rtlCol="0">
              <a:spAutoFit/>
            </a:bodyPr>
            <a:lstStyle/>
            <a:p>
              <a:pPr algn="ctr"/>
              <a:r>
                <a:rPr lang="en-IN" dirty="0"/>
                <a:t>SP</a:t>
              </a:r>
            </a:p>
          </p:txBody>
        </p:sp>
        <p:sp>
          <p:nvSpPr>
            <p:cNvPr id="11" name="Rectangle 10"/>
            <p:cNvSpPr/>
            <p:nvPr/>
          </p:nvSpPr>
          <p:spPr>
            <a:xfrm>
              <a:off x="7238325" y="2819400"/>
              <a:ext cx="828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2" name="TextBox 11"/>
            <p:cNvSpPr txBox="1"/>
            <p:nvPr/>
          </p:nvSpPr>
          <p:spPr>
            <a:xfrm>
              <a:off x="6400800" y="2819400"/>
              <a:ext cx="828000" cy="369332"/>
            </a:xfrm>
            <a:prstGeom prst="rect">
              <a:avLst/>
            </a:prstGeom>
            <a:noFill/>
          </p:spPr>
          <p:txBody>
            <a:bodyPr wrap="square" rtlCol="0">
              <a:spAutoFit/>
            </a:bodyPr>
            <a:lstStyle/>
            <a:p>
              <a:pPr algn="ctr"/>
              <a:r>
                <a:rPr lang="en-IN" dirty="0"/>
                <a:t>FP</a:t>
              </a:r>
            </a:p>
          </p:txBody>
        </p:sp>
      </p:grpSp>
      <p:graphicFrame>
        <p:nvGraphicFramePr>
          <p:cNvPr id="13" name="Table 12"/>
          <p:cNvGraphicFramePr>
            <a:graphicFrameLocks noGrp="1"/>
          </p:cNvGraphicFramePr>
          <p:nvPr>
            <p:extLst>
              <p:ext uri="{D42A27DB-BD31-4B8C-83A1-F6EECF244321}">
                <p14:modId xmlns:p14="http://schemas.microsoft.com/office/powerpoint/2010/main" val="2083240745"/>
              </p:ext>
            </p:extLst>
          </p:nvPr>
        </p:nvGraphicFramePr>
        <p:xfrm>
          <a:off x="969000" y="71945"/>
          <a:ext cx="828000" cy="669600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0000"/>
                    </a:ext>
                  </a:extLst>
                </a:gridCol>
              </a:tblGrid>
              <a:tr h="372000">
                <a:tc>
                  <a:txBody>
                    <a:bodyPr/>
                    <a:lstStyle/>
                    <a:p>
                      <a:endParaRPr lang="en-IN" dirty="0"/>
                    </a:p>
                  </a:txBody>
                  <a:tcPr/>
                </a:tc>
                <a:extLst>
                  <a:ext uri="{0D108BD9-81ED-4DB2-BD59-A6C34878D82A}">
                    <a16:rowId xmlns:a16="http://schemas.microsoft.com/office/drawing/2014/main" val="10000"/>
                  </a:ext>
                </a:extLst>
              </a:tr>
              <a:tr h="372000">
                <a:tc>
                  <a:txBody>
                    <a:bodyPr/>
                    <a:lstStyle/>
                    <a:p>
                      <a:endParaRPr lang="en-IN" dirty="0"/>
                    </a:p>
                  </a:txBody>
                  <a:tcPr/>
                </a:tc>
                <a:extLst>
                  <a:ext uri="{0D108BD9-81ED-4DB2-BD59-A6C34878D82A}">
                    <a16:rowId xmlns:a16="http://schemas.microsoft.com/office/drawing/2014/main" val="10001"/>
                  </a:ext>
                </a:extLst>
              </a:tr>
              <a:tr h="372000">
                <a:tc>
                  <a:txBody>
                    <a:bodyPr/>
                    <a:lstStyle/>
                    <a:p>
                      <a:endParaRPr lang="en-IN" dirty="0"/>
                    </a:p>
                  </a:txBody>
                  <a:tcPr/>
                </a:tc>
                <a:extLst>
                  <a:ext uri="{0D108BD9-81ED-4DB2-BD59-A6C34878D82A}">
                    <a16:rowId xmlns:a16="http://schemas.microsoft.com/office/drawing/2014/main" val="10002"/>
                  </a:ext>
                </a:extLst>
              </a:tr>
              <a:tr h="372000">
                <a:tc>
                  <a:txBody>
                    <a:bodyPr/>
                    <a:lstStyle/>
                    <a:p>
                      <a:endParaRPr lang="en-IN" dirty="0"/>
                    </a:p>
                  </a:txBody>
                  <a:tcPr/>
                </a:tc>
                <a:extLst>
                  <a:ext uri="{0D108BD9-81ED-4DB2-BD59-A6C34878D82A}">
                    <a16:rowId xmlns:a16="http://schemas.microsoft.com/office/drawing/2014/main" val="10003"/>
                  </a:ext>
                </a:extLst>
              </a:tr>
              <a:tr h="372000">
                <a:tc>
                  <a:txBody>
                    <a:bodyPr/>
                    <a:lstStyle/>
                    <a:p>
                      <a:endParaRPr lang="en-IN" dirty="0"/>
                    </a:p>
                  </a:txBody>
                  <a:tcPr/>
                </a:tc>
                <a:extLst>
                  <a:ext uri="{0D108BD9-81ED-4DB2-BD59-A6C34878D82A}">
                    <a16:rowId xmlns:a16="http://schemas.microsoft.com/office/drawing/2014/main" val="10004"/>
                  </a:ext>
                </a:extLst>
              </a:tr>
              <a:tr h="372000">
                <a:tc>
                  <a:txBody>
                    <a:bodyPr/>
                    <a:lstStyle/>
                    <a:p>
                      <a:endParaRPr lang="en-IN" dirty="0"/>
                    </a:p>
                  </a:txBody>
                  <a:tcPr/>
                </a:tc>
                <a:extLst>
                  <a:ext uri="{0D108BD9-81ED-4DB2-BD59-A6C34878D82A}">
                    <a16:rowId xmlns:a16="http://schemas.microsoft.com/office/drawing/2014/main" val="10005"/>
                  </a:ext>
                </a:extLst>
              </a:tr>
              <a:tr h="372000">
                <a:tc>
                  <a:txBody>
                    <a:bodyPr/>
                    <a:lstStyle/>
                    <a:p>
                      <a:endParaRPr lang="en-IN" dirty="0"/>
                    </a:p>
                  </a:txBody>
                  <a:tcPr/>
                </a:tc>
                <a:extLst>
                  <a:ext uri="{0D108BD9-81ED-4DB2-BD59-A6C34878D82A}">
                    <a16:rowId xmlns:a16="http://schemas.microsoft.com/office/drawing/2014/main" val="10006"/>
                  </a:ext>
                </a:extLst>
              </a:tr>
              <a:tr h="372000">
                <a:tc>
                  <a:txBody>
                    <a:bodyPr/>
                    <a:lstStyle/>
                    <a:p>
                      <a:r>
                        <a:rPr lang="en-IN" dirty="0"/>
                        <a:t>#</a:t>
                      </a:r>
                      <a:r>
                        <a:rPr lang="en-IN" dirty="0" err="1"/>
                        <a:t>incl</a:t>
                      </a:r>
                      <a:endParaRPr lang="en-IN" dirty="0"/>
                    </a:p>
                  </a:txBody>
                  <a:tcPr/>
                </a:tc>
                <a:extLst>
                  <a:ext uri="{0D108BD9-81ED-4DB2-BD59-A6C34878D82A}">
                    <a16:rowId xmlns:a16="http://schemas.microsoft.com/office/drawing/2014/main" val="10007"/>
                  </a:ext>
                </a:extLst>
              </a:tr>
              <a:tr h="372000">
                <a:tc>
                  <a:txBody>
                    <a:bodyPr/>
                    <a:lstStyle/>
                    <a:p>
                      <a:r>
                        <a:rPr lang="en-IN" dirty="0"/>
                        <a:t>void</a:t>
                      </a:r>
                    </a:p>
                  </a:txBody>
                  <a:tcPr/>
                </a:tc>
                <a:extLst>
                  <a:ext uri="{0D108BD9-81ED-4DB2-BD59-A6C34878D82A}">
                    <a16:rowId xmlns:a16="http://schemas.microsoft.com/office/drawing/2014/main" val="10008"/>
                  </a:ext>
                </a:extLst>
              </a:tr>
              <a:tr h="372000">
                <a:tc>
                  <a:txBody>
                    <a:bodyPr/>
                    <a:lstStyle/>
                    <a:p>
                      <a:r>
                        <a:rPr lang="en-IN" dirty="0"/>
                        <a:t>int</a:t>
                      </a:r>
                      <a:r>
                        <a:rPr lang="en-IN" baseline="0" dirty="0"/>
                        <a:t> a</a:t>
                      </a:r>
                      <a:endParaRPr lang="en-IN" dirty="0"/>
                    </a:p>
                  </a:txBody>
                  <a:tcPr/>
                </a:tc>
                <a:extLst>
                  <a:ext uri="{0D108BD9-81ED-4DB2-BD59-A6C34878D82A}">
                    <a16:rowId xmlns:a16="http://schemas.microsoft.com/office/drawing/2014/main" val="10009"/>
                  </a:ext>
                </a:extLst>
              </a:tr>
              <a:tr h="372000">
                <a:tc>
                  <a:txBody>
                    <a:bodyPr/>
                    <a:lstStyle/>
                    <a:p>
                      <a:r>
                        <a:rPr lang="en-IN" dirty="0"/>
                        <a:t>a=5</a:t>
                      </a:r>
                    </a:p>
                  </a:txBody>
                  <a:tcPr/>
                </a:tc>
                <a:extLst>
                  <a:ext uri="{0D108BD9-81ED-4DB2-BD59-A6C34878D82A}">
                    <a16:rowId xmlns:a16="http://schemas.microsoft.com/office/drawing/2014/main" val="10010"/>
                  </a:ext>
                </a:extLst>
              </a:tr>
              <a:tr h="372000">
                <a:tc>
                  <a:txBody>
                    <a:bodyPr/>
                    <a:lstStyle/>
                    <a:p>
                      <a:r>
                        <a:rPr lang="en-IN" dirty="0"/>
                        <a:t>b=6</a:t>
                      </a:r>
                    </a:p>
                  </a:txBody>
                  <a:tcPr/>
                </a:tc>
                <a:extLst>
                  <a:ext uri="{0D108BD9-81ED-4DB2-BD59-A6C34878D82A}">
                    <a16:rowId xmlns:a16="http://schemas.microsoft.com/office/drawing/2014/main" val="10011"/>
                  </a:ext>
                </a:extLst>
              </a:tr>
              <a:tr h="372000">
                <a:tc>
                  <a:txBody>
                    <a:bodyPr/>
                    <a:lstStyle/>
                    <a:p>
                      <a:r>
                        <a:rPr lang="en-IN" dirty="0"/>
                        <a:t>c=7</a:t>
                      </a:r>
                    </a:p>
                  </a:txBody>
                  <a:tcPr/>
                </a:tc>
                <a:extLst>
                  <a:ext uri="{0D108BD9-81ED-4DB2-BD59-A6C34878D82A}">
                    <a16:rowId xmlns:a16="http://schemas.microsoft.com/office/drawing/2014/main" val="10012"/>
                  </a:ext>
                </a:extLst>
              </a:tr>
              <a:tr h="372000">
                <a:tc>
                  <a:txBody>
                    <a:bodyPr/>
                    <a:lstStyle/>
                    <a:p>
                      <a:r>
                        <a:rPr lang="en-IN" dirty="0" err="1"/>
                        <a:t>prin</a:t>
                      </a:r>
                      <a:endParaRPr lang="en-IN" dirty="0"/>
                    </a:p>
                  </a:txBody>
                  <a:tcPr/>
                </a:tc>
                <a:extLst>
                  <a:ext uri="{0D108BD9-81ED-4DB2-BD59-A6C34878D82A}">
                    <a16:rowId xmlns:a16="http://schemas.microsoft.com/office/drawing/2014/main" val="10013"/>
                  </a:ext>
                </a:extLst>
              </a:tr>
              <a:tr h="372000">
                <a:tc>
                  <a:txBody>
                    <a:bodyPr/>
                    <a:lstStyle/>
                    <a:p>
                      <a:r>
                        <a:rPr lang="en-IN" dirty="0"/>
                        <a:t>s=ad</a:t>
                      </a:r>
                    </a:p>
                  </a:txBody>
                  <a:tcPr/>
                </a:tc>
                <a:extLst>
                  <a:ext uri="{0D108BD9-81ED-4DB2-BD59-A6C34878D82A}">
                    <a16:rowId xmlns:a16="http://schemas.microsoft.com/office/drawing/2014/main" val="10014"/>
                  </a:ext>
                </a:extLst>
              </a:tr>
              <a:tr h="372000">
                <a:tc>
                  <a:txBody>
                    <a:bodyPr/>
                    <a:lstStyle/>
                    <a:p>
                      <a:endParaRPr lang="en-IN" dirty="0"/>
                    </a:p>
                  </a:txBody>
                  <a:tcPr/>
                </a:tc>
                <a:extLst>
                  <a:ext uri="{0D108BD9-81ED-4DB2-BD59-A6C34878D82A}">
                    <a16:rowId xmlns:a16="http://schemas.microsoft.com/office/drawing/2014/main" val="10015"/>
                  </a:ext>
                </a:extLst>
              </a:tr>
              <a:tr h="372000">
                <a:tc>
                  <a:txBody>
                    <a:bodyPr/>
                    <a:lstStyle/>
                    <a:p>
                      <a:endParaRPr lang="en-IN" dirty="0"/>
                    </a:p>
                  </a:txBody>
                  <a:tcPr/>
                </a:tc>
                <a:extLst>
                  <a:ext uri="{0D108BD9-81ED-4DB2-BD59-A6C34878D82A}">
                    <a16:rowId xmlns:a16="http://schemas.microsoft.com/office/drawing/2014/main" val="10016"/>
                  </a:ext>
                </a:extLst>
              </a:tr>
              <a:tr h="372000">
                <a:tc>
                  <a:txBody>
                    <a:bodyPr/>
                    <a:lstStyle/>
                    <a:p>
                      <a:endParaRPr lang="en-IN" dirty="0"/>
                    </a:p>
                  </a:txBody>
                  <a:tcPr/>
                </a:tc>
                <a:extLst>
                  <a:ext uri="{0D108BD9-81ED-4DB2-BD59-A6C34878D82A}">
                    <a16:rowId xmlns:a16="http://schemas.microsoft.com/office/drawing/2014/main" val="1001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60913567"/>
              </p:ext>
            </p:extLst>
          </p:nvPr>
        </p:nvGraphicFramePr>
        <p:xfrm>
          <a:off x="1752600" y="76200"/>
          <a:ext cx="792000" cy="6696000"/>
        </p:xfrm>
        <a:graphic>
          <a:graphicData uri="http://schemas.openxmlformats.org/drawingml/2006/table">
            <a:tbl>
              <a:tblPr>
                <a:tableStyleId>{073A0DAA-6AF3-43AB-8588-CEC1D06C72B9}</a:tableStyleId>
              </a:tblPr>
              <a:tblGrid>
                <a:gridCol w="792000">
                  <a:extLst>
                    <a:ext uri="{9D8B030D-6E8A-4147-A177-3AD203B41FA5}">
                      <a16:colId xmlns:a16="http://schemas.microsoft.com/office/drawing/2014/main" val="20000"/>
                    </a:ext>
                  </a:extLst>
                </a:gridCol>
              </a:tblGrid>
              <a:tr h="372000">
                <a:tc>
                  <a:txBody>
                    <a:bodyPr/>
                    <a:lstStyle/>
                    <a:p>
                      <a:r>
                        <a:rPr lang="en-IN" dirty="0"/>
                        <a:t>5205</a:t>
                      </a:r>
                    </a:p>
                  </a:txBody>
                  <a:tcPr/>
                </a:tc>
                <a:extLst>
                  <a:ext uri="{0D108BD9-81ED-4DB2-BD59-A6C34878D82A}">
                    <a16:rowId xmlns:a16="http://schemas.microsoft.com/office/drawing/2014/main" val="10000"/>
                  </a:ext>
                </a:extLst>
              </a:tr>
              <a:tr h="372000">
                <a:tc>
                  <a:txBody>
                    <a:bodyPr/>
                    <a:lstStyle/>
                    <a:p>
                      <a:r>
                        <a:rPr lang="en-IN" dirty="0"/>
                        <a:t>5206</a:t>
                      </a:r>
                    </a:p>
                  </a:txBody>
                  <a:tcPr/>
                </a:tc>
                <a:extLst>
                  <a:ext uri="{0D108BD9-81ED-4DB2-BD59-A6C34878D82A}">
                    <a16:rowId xmlns:a16="http://schemas.microsoft.com/office/drawing/2014/main" val="10001"/>
                  </a:ext>
                </a:extLst>
              </a:tr>
              <a:tr h="372000">
                <a:tc>
                  <a:txBody>
                    <a:bodyPr/>
                    <a:lstStyle/>
                    <a:p>
                      <a:r>
                        <a:rPr lang="en-IN" dirty="0"/>
                        <a:t>5207</a:t>
                      </a:r>
                    </a:p>
                  </a:txBody>
                  <a:tcPr/>
                </a:tc>
                <a:extLst>
                  <a:ext uri="{0D108BD9-81ED-4DB2-BD59-A6C34878D82A}">
                    <a16:rowId xmlns:a16="http://schemas.microsoft.com/office/drawing/2014/main" val="10002"/>
                  </a:ext>
                </a:extLst>
              </a:tr>
              <a:tr h="3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5208</a:t>
                      </a:r>
                    </a:p>
                  </a:txBody>
                  <a:tcPr/>
                </a:tc>
                <a:extLst>
                  <a:ext uri="{0D108BD9-81ED-4DB2-BD59-A6C34878D82A}">
                    <a16:rowId xmlns:a16="http://schemas.microsoft.com/office/drawing/2014/main" val="10003"/>
                  </a:ext>
                </a:extLst>
              </a:tr>
              <a:tr h="3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5209</a:t>
                      </a:r>
                    </a:p>
                  </a:txBody>
                  <a:tcPr/>
                </a:tc>
                <a:extLst>
                  <a:ext uri="{0D108BD9-81ED-4DB2-BD59-A6C34878D82A}">
                    <a16:rowId xmlns:a16="http://schemas.microsoft.com/office/drawing/2014/main" val="10004"/>
                  </a:ext>
                </a:extLst>
              </a:tr>
              <a:tr h="3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520A</a:t>
                      </a:r>
                    </a:p>
                  </a:txBody>
                  <a:tcPr/>
                </a:tc>
                <a:extLst>
                  <a:ext uri="{0D108BD9-81ED-4DB2-BD59-A6C34878D82A}">
                    <a16:rowId xmlns:a16="http://schemas.microsoft.com/office/drawing/2014/main" val="10005"/>
                  </a:ext>
                </a:extLst>
              </a:tr>
              <a:tr h="372000">
                <a:tc>
                  <a:txBody>
                    <a:bodyPr/>
                    <a:lstStyle/>
                    <a:p>
                      <a:r>
                        <a:rPr lang="en-IN" dirty="0"/>
                        <a:t>520B</a:t>
                      </a:r>
                    </a:p>
                  </a:txBody>
                  <a:tcPr/>
                </a:tc>
                <a:extLst>
                  <a:ext uri="{0D108BD9-81ED-4DB2-BD59-A6C34878D82A}">
                    <a16:rowId xmlns:a16="http://schemas.microsoft.com/office/drawing/2014/main" val="10006"/>
                  </a:ext>
                </a:extLst>
              </a:tr>
              <a:tr h="372000">
                <a:tc>
                  <a:txBody>
                    <a:bodyPr/>
                    <a:lstStyle/>
                    <a:p>
                      <a:r>
                        <a:rPr lang="en-IN" dirty="0"/>
                        <a:t>520C</a:t>
                      </a:r>
                    </a:p>
                  </a:txBody>
                  <a:tcPr/>
                </a:tc>
                <a:extLst>
                  <a:ext uri="{0D108BD9-81ED-4DB2-BD59-A6C34878D82A}">
                    <a16:rowId xmlns:a16="http://schemas.microsoft.com/office/drawing/2014/main" val="10007"/>
                  </a:ext>
                </a:extLst>
              </a:tr>
              <a:tr h="372000">
                <a:tc>
                  <a:txBody>
                    <a:bodyPr/>
                    <a:lstStyle/>
                    <a:p>
                      <a:r>
                        <a:rPr lang="en-IN" dirty="0"/>
                        <a:t>520D</a:t>
                      </a:r>
                    </a:p>
                  </a:txBody>
                  <a:tcPr/>
                </a:tc>
                <a:extLst>
                  <a:ext uri="{0D108BD9-81ED-4DB2-BD59-A6C34878D82A}">
                    <a16:rowId xmlns:a16="http://schemas.microsoft.com/office/drawing/2014/main" val="10008"/>
                  </a:ext>
                </a:extLst>
              </a:tr>
              <a:tr h="372000">
                <a:tc>
                  <a:txBody>
                    <a:bodyPr/>
                    <a:lstStyle/>
                    <a:p>
                      <a:r>
                        <a:rPr lang="en-IN" dirty="0"/>
                        <a:t>520E</a:t>
                      </a:r>
                    </a:p>
                  </a:txBody>
                  <a:tcPr/>
                </a:tc>
                <a:extLst>
                  <a:ext uri="{0D108BD9-81ED-4DB2-BD59-A6C34878D82A}">
                    <a16:rowId xmlns:a16="http://schemas.microsoft.com/office/drawing/2014/main" val="10009"/>
                  </a:ext>
                </a:extLst>
              </a:tr>
              <a:tr h="372000">
                <a:tc>
                  <a:txBody>
                    <a:bodyPr/>
                    <a:lstStyle/>
                    <a:p>
                      <a:r>
                        <a:rPr lang="en-IN" dirty="0"/>
                        <a:t>520F</a:t>
                      </a:r>
                    </a:p>
                  </a:txBody>
                  <a:tcPr/>
                </a:tc>
                <a:extLst>
                  <a:ext uri="{0D108BD9-81ED-4DB2-BD59-A6C34878D82A}">
                    <a16:rowId xmlns:a16="http://schemas.microsoft.com/office/drawing/2014/main" val="10010"/>
                  </a:ext>
                </a:extLst>
              </a:tr>
              <a:tr h="372000">
                <a:tc>
                  <a:txBody>
                    <a:bodyPr/>
                    <a:lstStyle/>
                    <a:p>
                      <a:r>
                        <a:rPr lang="en-IN" dirty="0"/>
                        <a:t>5210</a:t>
                      </a:r>
                    </a:p>
                  </a:txBody>
                  <a:tcPr/>
                </a:tc>
                <a:extLst>
                  <a:ext uri="{0D108BD9-81ED-4DB2-BD59-A6C34878D82A}">
                    <a16:rowId xmlns:a16="http://schemas.microsoft.com/office/drawing/2014/main" val="10011"/>
                  </a:ext>
                </a:extLst>
              </a:tr>
              <a:tr h="372000">
                <a:tc>
                  <a:txBody>
                    <a:bodyPr/>
                    <a:lstStyle/>
                    <a:p>
                      <a:r>
                        <a:rPr lang="en-IN" dirty="0"/>
                        <a:t>5211</a:t>
                      </a:r>
                    </a:p>
                  </a:txBody>
                  <a:tcPr/>
                </a:tc>
                <a:extLst>
                  <a:ext uri="{0D108BD9-81ED-4DB2-BD59-A6C34878D82A}">
                    <a16:rowId xmlns:a16="http://schemas.microsoft.com/office/drawing/2014/main" val="10012"/>
                  </a:ext>
                </a:extLst>
              </a:tr>
              <a:tr h="372000">
                <a:tc>
                  <a:txBody>
                    <a:bodyPr/>
                    <a:lstStyle/>
                    <a:p>
                      <a:r>
                        <a:rPr lang="en-IN" dirty="0"/>
                        <a:t>5212</a:t>
                      </a:r>
                    </a:p>
                  </a:txBody>
                  <a:tcPr/>
                </a:tc>
                <a:extLst>
                  <a:ext uri="{0D108BD9-81ED-4DB2-BD59-A6C34878D82A}">
                    <a16:rowId xmlns:a16="http://schemas.microsoft.com/office/drawing/2014/main" val="10013"/>
                  </a:ext>
                </a:extLst>
              </a:tr>
              <a:tr h="372000">
                <a:tc>
                  <a:txBody>
                    <a:bodyPr/>
                    <a:lstStyle/>
                    <a:p>
                      <a:r>
                        <a:rPr lang="en-IN" dirty="0"/>
                        <a:t>5213</a:t>
                      </a:r>
                    </a:p>
                  </a:txBody>
                  <a:tcPr/>
                </a:tc>
                <a:extLst>
                  <a:ext uri="{0D108BD9-81ED-4DB2-BD59-A6C34878D82A}">
                    <a16:rowId xmlns:a16="http://schemas.microsoft.com/office/drawing/2014/main" val="10014"/>
                  </a:ext>
                </a:extLst>
              </a:tr>
              <a:tr h="372000">
                <a:tc>
                  <a:txBody>
                    <a:bodyPr/>
                    <a:lstStyle/>
                    <a:p>
                      <a:r>
                        <a:rPr lang="en-IN" dirty="0"/>
                        <a:t>5214</a:t>
                      </a:r>
                    </a:p>
                  </a:txBody>
                  <a:tcPr/>
                </a:tc>
                <a:extLst>
                  <a:ext uri="{0D108BD9-81ED-4DB2-BD59-A6C34878D82A}">
                    <a16:rowId xmlns:a16="http://schemas.microsoft.com/office/drawing/2014/main" val="10015"/>
                  </a:ext>
                </a:extLst>
              </a:tr>
              <a:tr h="372000">
                <a:tc>
                  <a:txBody>
                    <a:bodyPr/>
                    <a:lstStyle/>
                    <a:p>
                      <a:r>
                        <a:rPr lang="en-IN" dirty="0"/>
                        <a:t>5215</a:t>
                      </a:r>
                    </a:p>
                  </a:txBody>
                  <a:tcPr/>
                </a:tc>
                <a:extLst>
                  <a:ext uri="{0D108BD9-81ED-4DB2-BD59-A6C34878D82A}">
                    <a16:rowId xmlns:a16="http://schemas.microsoft.com/office/drawing/2014/main" val="10016"/>
                  </a:ext>
                </a:extLst>
              </a:tr>
              <a:tr h="372000">
                <a:tc>
                  <a:txBody>
                    <a:bodyPr/>
                    <a:lstStyle/>
                    <a:p>
                      <a:r>
                        <a:rPr lang="en-IN" dirty="0"/>
                        <a:t>5216</a:t>
                      </a:r>
                    </a:p>
                  </a:txBody>
                  <a:tcPr/>
                </a:tc>
                <a:extLst>
                  <a:ext uri="{0D108BD9-81ED-4DB2-BD59-A6C34878D82A}">
                    <a16:rowId xmlns:a16="http://schemas.microsoft.com/office/drawing/2014/main" val="10017"/>
                  </a:ext>
                </a:extLst>
              </a:tr>
            </a:tbl>
          </a:graphicData>
        </a:graphic>
      </p:graphicFrame>
      <p:sp>
        <p:nvSpPr>
          <p:cNvPr id="17" name="Left Brace 16"/>
          <p:cNvSpPr/>
          <p:nvPr/>
        </p:nvSpPr>
        <p:spPr>
          <a:xfrm flipH="1">
            <a:off x="8382000" y="152400"/>
            <a:ext cx="4572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0" name="TextBox 19"/>
          <p:cNvSpPr txBox="1"/>
          <p:nvPr/>
        </p:nvSpPr>
        <p:spPr>
          <a:xfrm>
            <a:off x="8620800" y="1611868"/>
            <a:ext cx="828000" cy="369332"/>
          </a:xfrm>
          <a:prstGeom prst="rect">
            <a:avLst/>
          </a:prstGeom>
          <a:noFill/>
        </p:spPr>
        <p:txBody>
          <a:bodyPr wrap="square" rtlCol="0">
            <a:spAutoFit/>
          </a:bodyPr>
          <a:lstStyle/>
          <a:p>
            <a:pPr algn="ctr"/>
            <a:r>
              <a:rPr lang="en-IN" dirty="0"/>
              <a:t>SS</a:t>
            </a:r>
          </a:p>
        </p:txBody>
      </p:sp>
      <p:sp>
        <p:nvSpPr>
          <p:cNvPr id="15" name="Left Brace 14"/>
          <p:cNvSpPr/>
          <p:nvPr/>
        </p:nvSpPr>
        <p:spPr>
          <a:xfrm>
            <a:off x="379364" y="304800"/>
            <a:ext cx="4572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Left Brace 15"/>
          <p:cNvSpPr/>
          <p:nvPr/>
        </p:nvSpPr>
        <p:spPr>
          <a:xfrm>
            <a:off x="19145" y="3352800"/>
            <a:ext cx="4572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8" name="TextBox 17"/>
          <p:cNvSpPr txBox="1"/>
          <p:nvPr/>
        </p:nvSpPr>
        <p:spPr>
          <a:xfrm>
            <a:off x="-218400" y="1720334"/>
            <a:ext cx="828000" cy="369332"/>
          </a:xfrm>
          <a:prstGeom prst="rect">
            <a:avLst/>
          </a:prstGeom>
          <a:noFill/>
        </p:spPr>
        <p:txBody>
          <a:bodyPr wrap="square" rtlCol="0">
            <a:spAutoFit/>
          </a:bodyPr>
          <a:lstStyle/>
          <a:p>
            <a:pPr algn="ctr"/>
            <a:r>
              <a:rPr lang="en-IN" dirty="0"/>
              <a:t>DS</a:t>
            </a:r>
          </a:p>
        </p:txBody>
      </p:sp>
      <p:sp>
        <p:nvSpPr>
          <p:cNvPr id="19" name="TextBox 18"/>
          <p:cNvSpPr txBox="1"/>
          <p:nvPr/>
        </p:nvSpPr>
        <p:spPr>
          <a:xfrm>
            <a:off x="-228600" y="5117068"/>
            <a:ext cx="828000" cy="369332"/>
          </a:xfrm>
          <a:prstGeom prst="rect">
            <a:avLst/>
          </a:prstGeom>
          <a:noFill/>
        </p:spPr>
        <p:txBody>
          <a:bodyPr wrap="square" rtlCol="0">
            <a:spAutoFit/>
          </a:bodyPr>
          <a:lstStyle/>
          <a:p>
            <a:pPr algn="ctr"/>
            <a:r>
              <a:rPr lang="en-IN" dirty="0"/>
              <a:t>CS</a:t>
            </a:r>
          </a:p>
        </p:txBody>
      </p:sp>
      <p:sp>
        <p:nvSpPr>
          <p:cNvPr id="21" name="TextBox 20"/>
          <p:cNvSpPr txBox="1"/>
          <p:nvPr/>
        </p:nvSpPr>
        <p:spPr>
          <a:xfrm>
            <a:off x="620945" y="1941822"/>
            <a:ext cx="432000" cy="360000"/>
          </a:xfrm>
          <a:prstGeom prst="rect">
            <a:avLst/>
          </a:prstGeom>
          <a:noFill/>
        </p:spPr>
        <p:txBody>
          <a:bodyPr wrap="square" rtlCol="0">
            <a:spAutoFit/>
          </a:bodyPr>
          <a:lstStyle/>
          <a:p>
            <a:r>
              <a:rPr lang="en-IN" dirty="0"/>
              <a:t>c</a:t>
            </a:r>
          </a:p>
        </p:txBody>
      </p:sp>
      <p:sp>
        <p:nvSpPr>
          <p:cNvPr id="22" name="TextBox 21"/>
          <p:cNvSpPr txBox="1"/>
          <p:nvPr/>
        </p:nvSpPr>
        <p:spPr>
          <a:xfrm>
            <a:off x="607964" y="1581607"/>
            <a:ext cx="432000" cy="360000"/>
          </a:xfrm>
          <a:prstGeom prst="rect">
            <a:avLst/>
          </a:prstGeom>
          <a:noFill/>
        </p:spPr>
        <p:txBody>
          <a:bodyPr wrap="square" rtlCol="0">
            <a:spAutoFit/>
          </a:bodyPr>
          <a:lstStyle/>
          <a:p>
            <a:r>
              <a:rPr lang="en-IN" dirty="0"/>
              <a:t>b</a:t>
            </a:r>
          </a:p>
        </p:txBody>
      </p:sp>
      <p:sp>
        <p:nvSpPr>
          <p:cNvPr id="23" name="TextBox 22"/>
          <p:cNvSpPr txBox="1"/>
          <p:nvPr/>
        </p:nvSpPr>
        <p:spPr>
          <a:xfrm>
            <a:off x="609600" y="1219200"/>
            <a:ext cx="432000" cy="360000"/>
          </a:xfrm>
          <a:prstGeom prst="rect">
            <a:avLst/>
          </a:prstGeom>
          <a:noFill/>
        </p:spPr>
        <p:txBody>
          <a:bodyPr wrap="square" rtlCol="0">
            <a:spAutoFit/>
          </a:bodyPr>
          <a:lstStyle/>
          <a:p>
            <a:r>
              <a:rPr lang="en-IN" dirty="0"/>
              <a:t>a</a:t>
            </a:r>
          </a:p>
        </p:txBody>
      </p:sp>
      <p:cxnSp>
        <p:nvCxnSpPr>
          <p:cNvPr id="25" name="Straight Arrow Connector 24"/>
          <p:cNvCxnSpPr/>
          <p:nvPr/>
        </p:nvCxnSpPr>
        <p:spPr>
          <a:xfrm>
            <a:off x="350789" y="2847975"/>
            <a:ext cx="609600" cy="0"/>
          </a:xfrm>
          <a:prstGeom prst="straightConnector1">
            <a:avLst/>
          </a:prstGeom>
          <a:ln w="57150">
            <a:solidFill>
              <a:srgbClr val="147604"/>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589818" y="481226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56855" y="1246910"/>
            <a:ext cx="540000" cy="360000"/>
          </a:xfrm>
          <a:prstGeom prst="rect">
            <a:avLst/>
          </a:prstGeom>
          <a:noFill/>
        </p:spPr>
        <p:txBody>
          <a:bodyPr wrap="square" rtlCol="0">
            <a:spAutoFit/>
          </a:bodyPr>
          <a:lstStyle/>
          <a:p>
            <a:r>
              <a:rPr lang="en-IN" dirty="0"/>
              <a:t>5</a:t>
            </a:r>
          </a:p>
        </p:txBody>
      </p:sp>
      <p:sp>
        <p:nvSpPr>
          <p:cNvPr id="31" name="TextBox 30"/>
          <p:cNvSpPr txBox="1"/>
          <p:nvPr/>
        </p:nvSpPr>
        <p:spPr>
          <a:xfrm>
            <a:off x="1143000" y="1621200"/>
            <a:ext cx="540000" cy="360000"/>
          </a:xfrm>
          <a:prstGeom prst="rect">
            <a:avLst/>
          </a:prstGeom>
          <a:noFill/>
        </p:spPr>
        <p:txBody>
          <a:bodyPr wrap="square" rtlCol="0">
            <a:spAutoFit/>
          </a:bodyPr>
          <a:lstStyle/>
          <a:p>
            <a:r>
              <a:rPr lang="en-IN" dirty="0"/>
              <a:t>6</a:t>
            </a:r>
          </a:p>
        </p:txBody>
      </p:sp>
      <p:sp>
        <p:nvSpPr>
          <p:cNvPr id="32" name="TextBox 31"/>
          <p:cNvSpPr txBox="1"/>
          <p:nvPr/>
        </p:nvSpPr>
        <p:spPr>
          <a:xfrm>
            <a:off x="1143000" y="1981200"/>
            <a:ext cx="540000" cy="360000"/>
          </a:xfrm>
          <a:prstGeom prst="rect">
            <a:avLst/>
          </a:prstGeom>
          <a:noFill/>
        </p:spPr>
        <p:txBody>
          <a:bodyPr wrap="square" rtlCol="0">
            <a:spAutoFit/>
          </a:bodyPr>
          <a:lstStyle/>
          <a:p>
            <a:r>
              <a:rPr lang="en-IN" dirty="0"/>
              <a:t>7</a:t>
            </a:r>
          </a:p>
        </p:txBody>
      </p:sp>
      <p:sp>
        <p:nvSpPr>
          <p:cNvPr id="26" name="TextBox 25"/>
          <p:cNvSpPr txBox="1"/>
          <p:nvPr/>
        </p:nvSpPr>
        <p:spPr>
          <a:xfrm>
            <a:off x="6019800" y="4669200"/>
            <a:ext cx="792000" cy="360000"/>
          </a:xfrm>
          <a:prstGeom prst="rect">
            <a:avLst/>
          </a:prstGeom>
          <a:noFill/>
        </p:spPr>
        <p:txBody>
          <a:bodyPr wrap="square" rtlCol="0">
            <a:spAutoFit/>
          </a:bodyPr>
          <a:lstStyle/>
          <a:p>
            <a:r>
              <a:rPr lang="en-IN" dirty="0"/>
              <a:t>520C</a:t>
            </a:r>
          </a:p>
        </p:txBody>
      </p:sp>
      <p:sp>
        <p:nvSpPr>
          <p:cNvPr id="33" name="TextBox 32"/>
          <p:cNvSpPr txBox="1"/>
          <p:nvPr/>
        </p:nvSpPr>
        <p:spPr>
          <a:xfrm>
            <a:off x="6019800" y="4659868"/>
            <a:ext cx="792000" cy="369332"/>
          </a:xfrm>
          <a:prstGeom prst="rect">
            <a:avLst/>
          </a:prstGeom>
          <a:noFill/>
        </p:spPr>
        <p:txBody>
          <a:bodyPr wrap="square" rtlCol="0">
            <a:spAutoFit/>
          </a:bodyPr>
          <a:lstStyle/>
          <a:p>
            <a:r>
              <a:rPr lang="en-IN" dirty="0"/>
              <a:t>520D</a:t>
            </a:r>
          </a:p>
        </p:txBody>
      </p:sp>
      <p:sp>
        <p:nvSpPr>
          <p:cNvPr id="34" name="TextBox 33"/>
          <p:cNvSpPr txBox="1"/>
          <p:nvPr/>
        </p:nvSpPr>
        <p:spPr>
          <a:xfrm>
            <a:off x="6009600" y="4659868"/>
            <a:ext cx="792000" cy="369332"/>
          </a:xfrm>
          <a:prstGeom prst="rect">
            <a:avLst/>
          </a:prstGeom>
          <a:noFill/>
        </p:spPr>
        <p:txBody>
          <a:bodyPr wrap="square" rtlCol="0">
            <a:spAutoFit/>
          </a:bodyPr>
          <a:lstStyle/>
          <a:p>
            <a:r>
              <a:rPr lang="en-IN" dirty="0"/>
              <a:t>520E</a:t>
            </a:r>
          </a:p>
        </p:txBody>
      </p:sp>
      <p:sp>
        <p:nvSpPr>
          <p:cNvPr id="35" name="TextBox 34"/>
          <p:cNvSpPr txBox="1"/>
          <p:nvPr/>
        </p:nvSpPr>
        <p:spPr>
          <a:xfrm>
            <a:off x="6009600" y="4659868"/>
            <a:ext cx="792000" cy="369332"/>
          </a:xfrm>
          <a:prstGeom prst="rect">
            <a:avLst/>
          </a:prstGeom>
          <a:noFill/>
        </p:spPr>
        <p:txBody>
          <a:bodyPr wrap="square" rtlCol="0">
            <a:spAutoFit/>
          </a:bodyPr>
          <a:lstStyle/>
          <a:p>
            <a:r>
              <a:rPr lang="en-IN" dirty="0"/>
              <a:t>520F</a:t>
            </a:r>
          </a:p>
        </p:txBody>
      </p:sp>
      <p:sp>
        <p:nvSpPr>
          <p:cNvPr id="36" name="TextBox 35"/>
          <p:cNvSpPr txBox="1"/>
          <p:nvPr/>
        </p:nvSpPr>
        <p:spPr>
          <a:xfrm>
            <a:off x="6030382" y="4659868"/>
            <a:ext cx="792000" cy="369332"/>
          </a:xfrm>
          <a:prstGeom prst="rect">
            <a:avLst/>
          </a:prstGeom>
          <a:noFill/>
        </p:spPr>
        <p:txBody>
          <a:bodyPr wrap="square" rtlCol="0">
            <a:spAutoFit/>
          </a:bodyPr>
          <a:lstStyle/>
          <a:p>
            <a:r>
              <a:rPr lang="en-IN" dirty="0"/>
              <a:t>5210</a:t>
            </a:r>
          </a:p>
        </p:txBody>
      </p:sp>
      <p:sp>
        <p:nvSpPr>
          <p:cNvPr id="37" name="TextBox 36"/>
          <p:cNvSpPr txBox="1"/>
          <p:nvPr/>
        </p:nvSpPr>
        <p:spPr>
          <a:xfrm>
            <a:off x="6019800" y="4659868"/>
            <a:ext cx="792000" cy="369332"/>
          </a:xfrm>
          <a:prstGeom prst="rect">
            <a:avLst/>
          </a:prstGeom>
          <a:noFill/>
        </p:spPr>
        <p:txBody>
          <a:bodyPr wrap="square" rtlCol="0">
            <a:spAutoFit/>
          </a:bodyPr>
          <a:lstStyle/>
          <a:p>
            <a:r>
              <a:rPr lang="en-IN" dirty="0"/>
              <a:t>5211</a:t>
            </a:r>
          </a:p>
        </p:txBody>
      </p:sp>
      <p:sp>
        <p:nvSpPr>
          <p:cNvPr id="38" name="TextBox 37"/>
          <p:cNvSpPr txBox="1"/>
          <p:nvPr/>
        </p:nvSpPr>
        <p:spPr>
          <a:xfrm>
            <a:off x="5989800" y="4659868"/>
            <a:ext cx="792000" cy="369332"/>
          </a:xfrm>
          <a:prstGeom prst="rect">
            <a:avLst/>
          </a:prstGeom>
          <a:noFill/>
        </p:spPr>
        <p:txBody>
          <a:bodyPr wrap="square" rtlCol="0">
            <a:spAutoFit/>
          </a:bodyPr>
          <a:lstStyle/>
          <a:p>
            <a:r>
              <a:rPr lang="en-IN" dirty="0"/>
              <a:t>5212</a:t>
            </a:r>
          </a:p>
        </p:txBody>
      </p:sp>
      <p:sp>
        <p:nvSpPr>
          <p:cNvPr id="39" name="TextBox 38"/>
          <p:cNvSpPr txBox="1"/>
          <p:nvPr/>
        </p:nvSpPr>
        <p:spPr>
          <a:xfrm>
            <a:off x="5989800" y="4648200"/>
            <a:ext cx="792000" cy="369332"/>
          </a:xfrm>
          <a:prstGeom prst="rect">
            <a:avLst/>
          </a:prstGeom>
          <a:noFill/>
        </p:spPr>
        <p:txBody>
          <a:bodyPr wrap="square" rtlCol="0">
            <a:spAutoFit/>
          </a:bodyPr>
          <a:lstStyle/>
          <a:p>
            <a:r>
              <a:rPr lang="en-IN" dirty="0"/>
              <a:t>5213</a:t>
            </a:r>
          </a:p>
        </p:txBody>
      </p:sp>
      <p:sp>
        <p:nvSpPr>
          <p:cNvPr id="40" name="TextBox 39"/>
          <p:cNvSpPr txBox="1"/>
          <p:nvPr/>
        </p:nvSpPr>
        <p:spPr>
          <a:xfrm>
            <a:off x="6019800" y="4202668"/>
            <a:ext cx="792000" cy="369332"/>
          </a:xfrm>
          <a:prstGeom prst="rect">
            <a:avLst/>
          </a:prstGeom>
          <a:noFill/>
        </p:spPr>
        <p:txBody>
          <a:bodyPr wrap="square" rtlCol="0">
            <a:spAutoFit/>
          </a:bodyPr>
          <a:lstStyle/>
          <a:p>
            <a:r>
              <a:rPr lang="en-IN" dirty="0"/>
              <a:t>5214</a:t>
            </a:r>
          </a:p>
        </p:txBody>
      </p:sp>
      <p:sp>
        <p:nvSpPr>
          <p:cNvPr id="27" name="TextBox 26"/>
          <p:cNvSpPr txBox="1"/>
          <p:nvPr/>
        </p:nvSpPr>
        <p:spPr>
          <a:xfrm>
            <a:off x="6019800" y="5050200"/>
            <a:ext cx="792000" cy="360000"/>
          </a:xfrm>
          <a:prstGeom prst="rect">
            <a:avLst/>
          </a:prstGeom>
          <a:noFill/>
        </p:spPr>
        <p:txBody>
          <a:bodyPr wrap="square" rtlCol="0">
            <a:spAutoFit/>
          </a:bodyPr>
          <a:lstStyle/>
          <a:p>
            <a:r>
              <a:rPr lang="en-IN" dirty="0"/>
              <a:t>820D</a:t>
            </a:r>
          </a:p>
        </p:txBody>
      </p:sp>
      <p:sp>
        <p:nvSpPr>
          <p:cNvPr id="41" name="TextBox 40"/>
          <p:cNvSpPr txBox="1"/>
          <p:nvPr/>
        </p:nvSpPr>
        <p:spPr>
          <a:xfrm>
            <a:off x="6037800" y="5433352"/>
            <a:ext cx="792000" cy="360000"/>
          </a:xfrm>
          <a:prstGeom prst="rect">
            <a:avLst/>
          </a:prstGeom>
          <a:noFill/>
        </p:spPr>
        <p:txBody>
          <a:bodyPr wrap="square" rtlCol="0">
            <a:spAutoFit/>
          </a:bodyPr>
          <a:lstStyle/>
          <a:p>
            <a:r>
              <a:rPr lang="en-IN" dirty="0"/>
              <a:t>820D</a:t>
            </a:r>
          </a:p>
        </p:txBody>
      </p:sp>
      <p:sp>
        <p:nvSpPr>
          <p:cNvPr id="28" name="TextBox 27"/>
          <p:cNvSpPr txBox="1"/>
          <p:nvPr/>
        </p:nvSpPr>
        <p:spPr>
          <a:xfrm>
            <a:off x="6796200" y="3048000"/>
            <a:ext cx="900000" cy="360000"/>
          </a:xfrm>
          <a:prstGeom prst="rect">
            <a:avLst/>
          </a:prstGeom>
          <a:noFill/>
        </p:spPr>
        <p:txBody>
          <a:bodyPr wrap="square" rtlCol="0">
            <a:spAutoFit/>
          </a:bodyPr>
          <a:lstStyle/>
          <a:p>
            <a:r>
              <a:rPr lang="en-IN" dirty="0"/>
              <a:t>main()</a:t>
            </a:r>
          </a:p>
        </p:txBody>
      </p:sp>
      <p:sp>
        <p:nvSpPr>
          <p:cNvPr id="42" name="TextBox 41"/>
          <p:cNvSpPr txBox="1"/>
          <p:nvPr/>
        </p:nvSpPr>
        <p:spPr>
          <a:xfrm>
            <a:off x="6863784" y="2668084"/>
            <a:ext cx="900000" cy="369332"/>
          </a:xfrm>
          <a:prstGeom prst="rect">
            <a:avLst/>
          </a:prstGeom>
          <a:noFill/>
        </p:spPr>
        <p:txBody>
          <a:bodyPr wrap="square" rtlCol="0">
            <a:spAutoFit/>
          </a:bodyPr>
          <a:lstStyle/>
          <a:p>
            <a:r>
              <a:rPr lang="en-IN" dirty="0"/>
              <a:t>a=5</a:t>
            </a:r>
          </a:p>
        </p:txBody>
      </p:sp>
      <p:sp>
        <p:nvSpPr>
          <p:cNvPr id="43" name="TextBox 42"/>
          <p:cNvSpPr txBox="1"/>
          <p:nvPr/>
        </p:nvSpPr>
        <p:spPr>
          <a:xfrm>
            <a:off x="6844690" y="2313710"/>
            <a:ext cx="900000" cy="369332"/>
          </a:xfrm>
          <a:prstGeom prst="rect">
            <a:avLst/>
          </a:prstGeom>
          <a:noFill/>
        </p:spPr>
        <p:txBody>
          <a:bodyPr wrap="square" rtlCol="0">
            <a:spAutoFit/>
          </a:bodyPr>
          <a:lstStyle/>
          <a:p>
            <a:r>
              <a:rPr lang="en-IN" dirty="0"/>
              <a:t>b=6</a:t>
            </a:r>
          </a:p>
        </p:txBody>
      </p:sp>
      <p:sp>
        <p:nvSpPr>
          <p:cNvPr id="44" name="TextBox 43"/>
          <p:cNvSpPr txBox="1"/>
          <p:nvPr/>
        </p:nvSpPr>
        <p:spPr>
          <a:xfrm>
            <a:off x="6847800" y="1932490"/>
            <a:ext cx="900000" cy="369332"/>
          </a:xfrm>
          <a:prstGeom prst="rect">
            <a:avLst/>
          </a:prstGeom>
          <a:noFill/>
        </p:spPr>
        <p:txBody>
          <a:bodyPr wrap="square" rtlCol="0">
            <a:spAutoFit/>
          </a:bodyPr>
          <a:lstStyle/>
          <a:p>
            <a:r>
              <a:rPr lang="en-IN" dirty="0"/>
              <a:t>c=7</a:t>
            </a:r>
          </a:p>
        </p:txBody>
      </p:sp>
      <p:sp>
        <p:nvSpPr>
          <p:cNvPr id="24" name="Date Placeholder 23"/>
          <p:cNvSpPr>
            <a:spLocks noGrp="1"/>
          </p:cNvSpPr>
          <p:nvPr>
            <p:ph type="dt" sz="half" idx="10"/>
          </p:nvPr>
        </p:nvSpPr>
        <p:spPr/>
        <p:txBody>
          <a:bodyPr/>
          <a:lstStyle/>
          <a:p>
            <a:fld id="{8C7A2175-6983-459D-824E-9F0C4828773E}" type="datetime1">
              <a:rPr lang="en-IN" smtClean="0"/>
              <a:t>06-05-2021</a:t>
            </a:fld>
            <a:endParaRPr lang="en-US"/>
          </a:p>
        </p:txBody>
      </p:sp>
      <p:sp>
        <p:nvSpPr>
          <p:cNvPr id="45" name="Footer Placeholder 4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1951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0.00503 0.05139 L -0.00503 -0.00417 " pathEditMode="relative" rAng="0" ptsTypes="AA">
                                      <p:cBhvr>
                                        <p:cTn id="20" dur="2000" spd="-100000" fill="hold"/>
                                        <p:tgtEl>
                                          <p:spTgt spid="25"/>
                                        </p:tgtEl>
                                        <p:attrNameLst>
                                          <p:attrName>ppt_x</p:attrName>
                                          <p:attrName>ppt_y</p:attrName>
                                        </p:attrNameLst>
                                      </p:cBhvr>
                                      <p:rCtr x="0" y="-2778"/>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0.00503 0.10694 L -0.00503 0.05139 " pathEditMode="relative" rAng="0" ptsTypes="AA">
                                      <p:cBhvr>
                                        <p:cTn id="30" dur="2000" spd="-100000" fill="hold"/>
                                        <p:tgtEl>
                                          <p:spTgt spid="25"/>
                                        </p:tgtEl>
                                        <p:attrNameLst>
                                          <p:attrName>ppt_x</p:attrName>
                                          <p:attrName>ppt_y</p:attrName>
                                        </p:attrNameLst>
                                      </p:cBhvr>
                                      <p:rCtr x="0" y="-2778"/>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0.00503 0.1625 L -0.00503 0.10694 " pathEditMode="relative" rAng="0" ptsTypes="AA">
                                      <p:cBhvr>
                                        <p:cTn id="48" dur="2000" spd="-100000" fill="hold"/>
                                        <p:tgtEl>
                                          <p:spTgt spid="25"/>
                                        </p:tgtEl>
                                        <p:attrNameLst>
                                          <p:attrName>ppt_x</p:attrName>
                                          <p:attrName>ppt_y</p:attrName>
                                        </p:attrNameLst>
                                      </p:cBhvr>
                                      <p:rCtr x="0" y="-2778"/>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ntr" presetSubtype="0" fill="hold" grpId="1"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4" presetClass="path" presetSubtype="0" accel="50000" decel="50000" fill="hold" nodeType="clickEffect">
                                  <p:stCondLst>
                                    <p:cond delay="0"/>
                                  </p:stCondLst>
                                  <p:childTnLst>
                                    <p:animMotion origin="layout" path="M -0.00503 0.21805 L -0.00503 0.1625 " pathEditMode="relative" rAng="0" ptsTypes="AA">
                                      <p:cBhvr>
                                        <p:cTn id="62" dur="2000" spd="-100000" fill="hold"/>
                                        <p:tgtEl>
                                          <p:spTgt spid="25"/>
                                        </p:tgtEl>
                                        <p:attrNameLst>
                                          <p:attrName>ppt_x</p:attrName>
                                          <p:attrName>ppt_y</p:attrName>
                                        </p:attrNameLst>
                                      </p:cBhvr>
                                      <p:rCtr x="0" y="-2778"/>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hidden"/>
                                      </p:to>
                                    </p:set>
                                  </p:childTnLst>
                                </p:cTn>
                              </p:par>
                              <p:par>
                                <p:cTn id="67" presetID="1" presetClass="entr" presetSubtype="0" fill="hold" grpId="1"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nodeType="clickEffect">
                                  <p:stCondLst>
                                    <p:cond delay="0"/>
                                  </p:stCondLst>
                                  <p:childTnLst>
                                    <p:animMotion origin="layout" path="M -0.00503 0.27361 L -0.00503 0.21805 " pathEditMode="relative" rAng="0" ptsTypes="AA">
                                      <p:cBhvr>
                                        <p:cTn id="76" dur="2000" spd="-100000" fill="hold"/>
                                        <p:tgtEl>
                                          <p:spTgt spid="25"/>
                                        </p:tgtEl>
                                        <p:attrNameLst>
                                          <p:attrName>ppt_x</p:attrName>
                                          <p:attrName>ppt_y</p:attrName>
                                        </p:attrNameLst>
                                      </p:cBhvr>
                                      <p:rCtr x="0" y="-2778"/>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4" presetClass="path" presetSubtype="0" accel="50000" decel="50000" fill="hold" nodeType="clickEffect">
                                  <p:stCondLst>
                                    <p:cond delay="0"/>
                                  </p:stCondLst>
                                  <p:childTnLst>
                                    <p:animMotion origin="layout" path="M -0.00503 0.32916 L -0.00503 0.27361 " pathEditMode="relative" rAng="0" ptsTypes="AA">
                                      <p:cBhvr>
                                        <p:cTn id="90" dur="2000" spd="-100000" fill="hold"/>
                                        <p:tgtEl>
                                          <p:spTgt spid="25"/>
                                        </p:tgtEl>
                                        <p:attrNameLst>
                                          <p:attrName>ppt_x</p:attrName>
                                          <p:attrName>ppt_y</p:attrName>
                                        </p:attrNameLst>
                                      </p:cBhvr>
                                      <p:rCtr x="0" y="-2778"/>
                                    </p:animMotion>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3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64" presetClass="path" presetSubtype="0" accel="50000" decel="50000" fill="hold" nodeType="clickEffect">
                                  <p:stCondLst>
                                    <p:cond delay="0"/>
                                  </p:stCondLst>
                                  <p:childTnLst>
                                    <p:animMotion origin="layout" path="M -0.00503 0.3875 L -0.00503 0.32916 " pathEditMode="relative" rAng="0" ptsTypes="AA">
                                      <p:cBhvr>
                                        <p:cTn id="100" dur="2000" spd="-100000" fill="hold"/>
                                        <p:tgtEl>
                                          <p:spTgt spid="25"/>
                                        </p:tgtEl>
                                        <p:attrNameLst>
                                          <p:attrName>ppt_x</p:attrName>
                                          <p:attrName>ppt_y</p:attrName>
                                        </p:attrNameLst>
                                      </p:cBhvr>
                                      <p:rCtr x="0" y="-2917"/>
                                    </p:animMotion>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39"/>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0" grpId="0"/>
      <p:bldP spid="31" grpId="0"/>
      <p:bldP spid="32" grpId="0"/>
      <p:bldP spid="26" grpId="0"/>
      <p:bldP spid="26"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27" grpId="0"/>
      <p:bldP spid="4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09600"/>
            <a:ext cx="7560000" cy="1080000"/>
          </a:xfrm>
        </p:spPr>
        <p:txBody>
          <a:bodyPr/>
          <a:lstStyle/>
          <a:p>
            <a:r>
              <a:rPr lang="en-IN" dirty="0"/>
              <a:t>Stack overflow</a:t>
            </a:r>
          </a:p>
        </p:txBody>
      </p:sp>
      <p:sp>
        <p:nvSpPr>
          <p:cNvPr id="3" name="Content Placeholder 2"/>
          <p:cNvSpPr>
            <a:spLocks noGrp="1"/>
          </p:cNvSpPr>
          <p:nvPr>
            <p:ph idx="1"/>
          </p:nvPr>
        </p:nvSpPr>
        <p:spPr>
          <a:xfrm>
            <a:off x="762001" y="1828800"/>
            <a:ext cx="6867053" cy="4343400"/>
          </a:xfrm>
        </p:spPr>
        <p:txBody>
          <a:bodyPr>
            <a:normAutofit/>
          </a:bodyPr>
          <a:lstStyle/>
          <a:p>
            <a:endParaRPr lang="en-IN" dirty="0"/>
          </a:p>
          <a:p>
            <a:endParaRPr lang="en-IN" dirty="0"/>
          </a:p>
          <a:p>
            <a:endParaRPr lang="en-IN" dirty="0"/>
          </a:p>
          <a:p>
            <a:endParaRPr lang="en-IN" dirty="0"/>
          </a:p>
          <a:p>
            <a:endParaRPr lang="en-IN" dirty="0"/>
          </a:p>
          <a:p>
            <a:endParaRPr lang="en-IN" dirty="0"/>
          </a:p>
        </p:txBody>
      </p:sp>
      <p:sp>
        <p:nvSpPr>
          <p:cNvPr id="4" name="TextBox 3"/>
          <p:cNvSpPr txBox="1"/>
          <p:nvPr/>
        </p:nvSpPr>
        <p:spPr>
          <a:xfrm>
            <a:off x="1378760" y="1676400"/>
            <a:ext cx="3960000" cy="1754326"/>
          </a:xfrm>
          <a:prstGeom prst="rect">
            <a:avLst/>
          </a:prstGeom>
          <a:noFill/>
        </p:spPr>
        <p:txBody>
          <a:bodyPr wrap="square" rtlCol="0">
            <a:spAutoFit/>
          </a:bodyPr>
          <a:lstStyle/>
          <a:p>
            <a:r>
              <a:rPr lang="en-IN" dirty="0"/>
              <a:t>void </a:t>
            </a:r>
            <a:r>
              <a:rPr lang="en-IN" b="1" dirty="0"/>
              <a:t>A</a:t>
            </a:r>
            <a:r>
              <a:rPr lang="en-IN" dirty="0"/>
              <a:t>( )</a:t>
            </a:r>
          </a:p>
          <a:p>
            <a:r>
              <a:rPr lang="en-IN" dirty="0"/>
              <a:t>{ int </a:t>
            </a:r>
            <a:r>
              <a:rPr lang="en-IN" dirty="0" err="1"/>
              <a:t>i</a:t>
            </a:r>
            <a:r>
              <a:rPr lang="en-IN" dirty="0"/>
              <a:t>, r;</a:t>
            </a:r>
          </a:p>
          <a:p>
            <a:r>
              <a:rPr lang="en-IN" dirty="0"/>
              <a:t>  </a:t>
            </a:r>
            <a:r>
              <a:rPr lang="en-IN" dirty="0" err="1"/>
              <a:t>i</a:t>
            </a:r>
            <a:r>
              <a:rPr lang="en-IN" dirty="0"/>
              <a:t> =10;</a:t>
            </a:r>
          </a:p>
          <a:p>
            <a:r>
              <a:rPr lang="en-IN" dirty="0"/>
              <a:t>  r= b (</a:t>
            </a:r>
            <a:r>
              <a:rPr lang="en-IN" dirty="0" err="1"/>
              <a:t>i</a:t>
            </a:r>
            <a:r>
              <a:rPr lang="en-IN" dirty="0"/>
              <a:t>);</a:t>
            </a:r>
          </a:p>
          <a:p>
            <a:r>
              <a:rPr lang="en-IN" dirty="0"/>
              <a:t>  </a:t>
            </a:r>
            <a:r>
              <a:rPr lang="en-IN" dirty="0" err="1"/>
              <a:t>pritnf</a:t>
            </a:r>
            <a:r>
              <a:rPr lang="en-IN" dirty="0"/>
              <a:t>(“ r is %</a:t>
            </a:r>
            <a:r>
              <a:rPr lang="en-IN" dirty="0" err="1"/>
              <a:t>d”,r</a:t>
            </a:r>
            <a:r>
              <a:rPr lang="en-IN" dirty="0"/>
              <a:t>);</a:t>
            </a:r>
          </a:p>
          <a:p>
            <a:r>
              <a:rPr lang="en-IN" dirty="0"/>
              <a:t>}</a:t>
            </a:r>
          </a:p>
        </p:txBody>
      </p:sp>
      <p:sp>
        <p:nvSpPr>
          <p:cNvPr id="7" name="TextBox 6"/>
          <p:cNvSpPr txBox="1"/>
          <p:nvPr/>
        </p:nvSpPr>
        <p:spPr>
          <a:xfrm>
            <a:off x="1385888" y="3648789"/>
            <a:ext cx="3960000" cy="2585323"/>
          </a:xfrm>
          <a:prstGeom prst="rect">
            <a:avLst/>
          </a:prstGeom>
          <a:noFill/>
        </p:spPr>
        <p:txBody>
          <a:bodyPr wrap="square" rtlCol="0">
            <a:spAutoFit/>
          </a:bodyPr>
          <a:lstStyle/>
          <a:p>
            <a:r>
              <a:rPr lang="en-IN" dirty="0"/>
              <a:t>int </a:t>
            </a:r>
            <a:r>
              <a:rPr lang="en-IN" b="1" dirty="0"/>
              <a:t>B</a:t>
            </a:r>
            <a:r>
              <a:rPr lang="en-IN" dirty="0"/>
              <a:t> (int k)</a:t>
            </a:r>
          </a:p>
          <a:p>
            <a:r>
              <a:rPr lang="en-IN" dirty="0"/>
              <a:t>{ int j;</a:t>
            </a:r>
          </a:p>
          <a:p>
            <a:r>
              <a:rPr lang="en-IN" dirty="0"/>
              <a:t>  char name[100];</a:t>
            </a:r>
          </a:p>
          <a:p>
            <a:r>
              <a:rPr lang="en-IN" dirty="0"/>
              <a:t>  j=k+5;</a:t>
            </a:r>
          </a:p>
          <a:p>
            <a:r>
              <a:rPr lang="en-IN" dirty="0"/>
              <a:t>  printf(“enter your name”);</a:t>
            </a:r>
          </a:p>
          <a:p>
            <a:r>
              <a:rPr lang="en-IN" dirty="0"/>
              <a:t>  gets(name);</a:t>
            </a:r>
          </a:p>
          <a:p>
            <a:r>
              <a:rPr lang="en-IN" dirty="0"/>
              <a:t>  printf(“hello, %</a:t>
            </a:r>
            <a:r>
              <a:rPr lang="en-IN" dirty="0" err="1"/>
              <a:t>s”,name</a:t>
            </a:r>
            <a:r>
              <a:rPr lang="en-IN" dirty="0"/>
              <a:t>);</a:t>
            </a:r>
          </a:p>
          <a:p>
            <a:r>
              <a:rPr lang="en-IN" dirty="0"/>
              <a:t>  return j;</a:t>
            </a:r>
          </a:p>
          <a:p>
            <a:r>
              <a:rPr lang="en-IN" dirty="0"/>
              <a:t>}</a:t>
            </a:r>
          </a:p>
        </p:txBody>
      </p:sp>
      <p:graphicFrame>
        <p:nvGraphicFramePr>
          <p:cNvPr id="8" name="Table 7"/>
          <p:cNvGraphicFramePr>
            <a:graphicFrameLocks noGrp="1"/>
          </p:cNvGraphicFramePr>
          <p:nvPr>
            <p:extLst>
              <p:ext uri="{D42A27DB-BD31-4B8C-83A1-F6EECF244321}">
                <p14:modId xmlns:p14="http://schemas.microsoft.com/office/powerpoint/2010/main" val="3156538354"/>
              </p:ext>
            </p:extLst>
          </p:nvPr>
        </p:nvGraphicFramePr>
        <p:xfrm>
          <a:off x="6400800" y="1066800"/>
          <a:ext cx="1828800" cy="4988560"/>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tblGrid>
              <a:tr h="370840">
                <a:tc>
                  <a:txBody>
                    <a:bodyPr/>
                    <a:lstStyle/>
                    <a:p>
                      <a:pPr algn="ctr"/>
                      <a:r>
                        <a:rPr lang="en-IN" dirty="0"/>
                        <a:t>j</a:t>
                      </a:r>
                    </a:p>
                  </a:txBody>
                  <a:tcPr/>
                </a:tc>
                <a:extLst>
                  <a:ext uri="{0D108BD9-81ED-4DB2-BD59-A6C34878D82A}">
                    <a16:rowId xmlns:a16="http://schemas.microsoft.com/office/drawing/2014/main" val="10000"/>
                  </a:ext>
                </a:extLst>
              </a:tr>
              <a:tr h="370840">
                <a:tc>
                  <a:txBody>
                    <a:bodyPr/>
                    <a:lstStyle/>
                    <a:p>
                      <a:pPr algn="ctr"/>
                      <a:r>
                        <a:rPr lang="en-IN" dirty="0"/>
                        <a:t>k=10</a:t>
                      </a:r>
                    </a:p>
                  </a:txBody>
                  <a:tcPr/>
                </a:tc>
                <a:extLst>
                  <a:ext uri="{0D108BD9-81ED-4DB2-BD59-A6C34878D82A}">
                    <a16:rowId xmlns:a16="http://schemas.microsoft.com/office/drawing/2014/main" val="10001"/>
                  </a:ext>
                </a:extLst>
              </a:tr>
              <a:tr h="370840">
                <a:tc>
                  <a:txBody>
                    <a:bodyPr/>
                    <a:lstStyle/>
                    <a:p>
                      <a:pPr algn="ctr"/>
                      <a:r>
                        <a:rPr lang="en-IN" dirty="0"/>
                        <a:t>name[0]</a:t>
                      </a:r>
                    </a:p>
                  </a:txBody>
                  <a:tcPr/>
                </a:tc>
                <a:extLst>
                  <a:ext uri="{0D108BD9-81ED-4DB2-BD59-A6C34878D82A}">
                    <a16:rowId xmlns:a16="http://schemas.microsoft.com/office/drawing/2014/main" val="10002"/>
                  </a:ext>
                </a:extLst>
              </a:tr>
              <a:tr h="370840">
                <a:tc>
                  <a:txBody>
                    <a:bodyPr/>
                    <a:lstStyle/>
                    <a:p>
                      <a:pPr algn="ctr"/>
                      <a:r>
                        <a:rPr lang="en-IN" dirty="0"/>
                        <a:t>name[1]</a:t>
                      </a:r>
                    </a:p>
                  </a:txBody>
                  <a:tcPr/>
                </a:tc>
                <a:extLst>
                  <a:ext uri="{0D108BD9-81ED-4DB2-BD59-A6C34878D82A}">
                    <a16:rowId xmlns:a16="http://schemas.microsoft.com/office/drawing/2014/main" val="10003"/>
                  </a:ext>
                </a:extLst>
              </a:tr>
              <a:tr h="370840">
                <a:tc>
                  <a:txBody>
                    <a:bodyPr/>
                    <a:lstStyle/>
                    <a:p>
                      <a:pPr algn="ctr"/>
                      <a:r>
                        <a:rPr lang="en-IN" dirty="0"/>
                        <a:t>..</a:t>
                      </a:r>
                    </a:p>
                  </a:txBody>
                  <a:tcPr/>
                </a:tc>
                <a:extLst>
                  <a:ext uri="{0D108BD9-81ED-4DB2-BD59-A6C34878D82A}">
                    <a16:rowId xmlns:a16="http://schemas.microsoft.com/office/drawing/2014/main" val="10004"/>
                  </a:ext>
                </a:extLst>
              </a:tr>
              <a:tr h="370840">
                <a:tc>
                  <a:txBody>
                    <a:bodyPr/>
                    <a:lstStyle/>
                    <a:p>
                      <a:pPr algn="ctr"/>
                      <a:r>
                        <a:rPr lang="en-IN" dirty="0"/>
                        <a:t>..</a:t>
                      </a:r>
                    </a:p>
                  </a:txBody>
                  <a:tcPr/>
                </a:tc>
                <a:extLst>
                  <a:ext uri="{0D108BD9-81ED-4DB2-BD59-A6C34878D82A}">
                    <a16:rowId xmlns:a16="http://schemas.microsoft.com/office/drawing/2014/main" val="10005"/>
                  </a:ext>
                </a:extLst>
              </a:tr>
              <a:tr h="370840">
                <a:tc>
                  <a:txBody>
                    <a:bodyPr/>
                    <a:lstStyle/>
                    <a:p>
                      <a:pPr algn="ctr"/>
                      <a:r>
                        <a:rPr lang="en-IN" dirty="0"/>
                        <a:t>..</a:t>
                      </a:r>
                    </a:p>
                  </a:txBody>
                  <a:tcPr/>
                </a:tc>
                <a:extLst>
                  <a:ext uri="{0D108BD9-81ED-4DB2-BD59-A6C34878D82A}">
                    <a16:rowId xmlns:a16="http://schemas.microsoft.com/office/drawing/2014/main" val="10006"/>
                  </a:ext>
                </a:extLst>
              </a:tr>
              <a:tr h="370840">
                <a:tc>
                  <a:txBody>
                    <a:bodyPr/>
                    <a:lstStyle/>
                    <a:p>
                      <a:pPr algn="ctr"/>
                      <a:r>
                        <a:rPr lang="en-IN" dirty="0"/>
                        <a:t>..</a:t>
                      </a:r>
                    </a:p>
                  </a:txBody>
                  <a:tcPr/>
                </a:tc>
                <a:extLst>
                  <a:ext uri="{0D108BD9-81ED-4DB2-BD59-A6C34878D82A}">
                    <a16:rowId xmlns:a16="http://schemas.microsoft.com/office/drawing/2014/main" val="10007"/>
                  </a:ext>
                </a:extLst>
              </a:tr>
              <a:tr h="370840">
                <a:tc>
                  <a:txBody>
                    <a:bodyPr/>
                    <a:lstStyle/>
                    <a:p>
                      <a:pPr algn="ctr"/>
                      <a:r>
                        <a:rPr lang="en-IN"/>
                        <a:t>name[99</a:t>
                      </a:r>
                      <a:r>
                        <a:rPr lang="en-IN" dirty="0"/>
                        <a:t>]</a:t>
                      </a:r>
                    </a:p>
                  </a:txBody>
                  <a:tcPr/>
                </a:tc>
                <a:extLst>
                  <a:ext uri="{0D108BD9-81ED-4DB2-BD59-A6C34878D82A}">
                    <a16:rowId xmlns:a16="http://schemas.microsoft.com/office/drawing/2014/main" val="10008"/>
                  </a:ext>
                </a:extLst>
              </a:tr>
              <a:tr h="370840">
                <a:tc>
                  <a:txBody>
                    <a:bodyPr/>
                    <a:lstStyle/>
                    <a:p>
                      <a:pPr algn="ctr"/>
                      <a:r>
                        <a:rPr lang="en-IN" dirty="0"/>
                        <a:t>FP of A</a:t>
                      </a:r>
                    </a:p>
                  </a:txBody>
                  <a:tcPr/>
                </a:tc>
                <a:extLst>
                  <a:ext uri="{0D108BD9-81ED-4DB2-BD59-A6C34878D82A}">
                    <a16:rowId xmlns:a16="http://schemas.microsoft.com/office/drawing/2014/main" val="10009"/>
                  </a:ext>
                </a:extLst>
              </a:tr>
              <a:tr h="370840">
                <a:tc>
                  <a:txBody>
                    <a:bodyPr/>
                    <a:lstStyle/>
                    <a:p>
                      <a:pPr algn="ctr"/>
                      <a:r>
                        <a:rPr lang="en-IN" dirty="0"/>
                        <a:t>return address of</a:t>
                      </a:r>
                      <a:r>
                        <a:rPr lang="en-IN" baseline="0" dirty="0"/>
                        <a:t> A</a:t>
                      </a:r>
                      <a:endParaRPr lang="en-IN" dirty="0"/>
                    </a:p>
                  </a:txBody>
                  <a:tcPr/>
                </a:tc>
                <a:extLst>
                  <a:ext uri="{0D108BD9-81ED-4DB2-BD59-A6C34878D82A}">
                    <a16:rowId xmlns:a16="http://schemas.microsoft.com/office/drawing/2014/main" val="10010"/>
                  </a:ext>
                </a:extLst>
              </a:tr>
              <a:tr h="370840">
                <a:tc>
                  <a:txBody>
                    <a:bodyPr/>
                    <a:lstStyle/>
                    <a:p>
                      <a:pPr algn="ctr"/>
                      <a:r>
                        <a:rPr lang="en-IN" dirty="0"/>
                        <a:t>i</a:t>
                      </a:r>
                    </a:p>
                    <a:p>
                      <a:pPr algn="ctr"/>
                      <a:r>
                        <a:rPr lang="en-IN" dirty="0"/>
                        <a:t>(parameters) </a:t>
                      </a:r>
                    </a:p>
                  </a:txBody>
                  <a:tcPr/>
                </a:tc>
                <a:extLst>
                  <a:ext uri="{0D108BD9-81ED-4DB2-BD59-A6C34878D82A}">
                    <a16:rowId xmlns:a16="http://schemas.microsoft.com/office/drawing/2014/main" val="10011"/>
                  </a:ext>
                </a:extLst>
              </a:tr>
            </a:tbl>
          </a:graphicData>
        </a:graphic>
      </p:graphicFrame>
      <p:sp>
        <p:nvSpPr>
          <p:cNvPr id="9" name="Rectangle 8"/>
          <p:cNvSpPr/>
          <p:nvPr/>
        </p:nvSpPr>
        <p:spPr>
          <a:xfrm>
            <a:off x="4495800" y="3390600"/>
            <a:ext cx="648000" cy="32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SP</a:t>
            </a:r>
          </a:p>
        </p:txBody>
      </p:sp>
      <p:sp>
        <p:nvSpPr>
          <p:cNvPr id="10" name="Rectangle 9"/>
          <p:cNvSpPr/>
          <p:nvPr/>
        </p:nvSpPr>
        <p:spPr>
          <a:xfrm>
            <a:off x="4495800" y="3714600"/>
            <a:ext cx="648000" cy="32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FP</a:t>
            </a:r>
          </a:p>
        </p:txBody>
      </p:sp>
      <p:cxnSp>
        <p:nvCxnSpPr>
          <p:cNvPr id="12" name="Straight Arrow Connector 11"/>
          <p:cNvCxnSpPr>
            <a:stCxn id="10" idx="3"/>
          </p:cNvCxnSpPr>
          <p:nvPr/>
        </p:nvCxnSpPr>
        <p:spPr>
          <a:xfrm>
            <a:off x="5143800" y="3876600"/>
            <a:ext cx="1257000" cy="67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8" idx="1"/>
          </p:cNvCxnSpPr>
          <p:nvPr/>
        </p:nvCxnSpPr>
        <p:spPr>
          <a:xfrm>
            <a:off x="5143800" y="3552600"/>
            <a:ext cx="1257000" cy="848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24AEEAD-9266-4A86-BB7E-7E09B1C36310}"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325584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normAutofit/>
          </a:bodyPr>
          <a:lstStyle/>
          <a:p>
            <a:pPr marL="525780" indent="-457200"/>
            <a:endParaRPr lang="en-IN" dirty="0"/>
          </a:p>
        </p:txBody>
      </p:sp>
      <p:sp>
        <p:nvSpPr>
          <p:cNvPr id="3" name="Content Placeholder 2"/>
          <p:cNvSpPr>
            <a:spLocks noGrp="1"/>
          </p:cNvSpPr>
          <p:nvPr>
            <p:ph idx="1"/>
          </p:nvPr>
        </p:nvSpPr>
        <p:spPr>
          <a:xfrm>
            <a:off x="776288" y="1552576"/>
            <a:ext cx="7560000" cy="4680000"/>
          </a:xfrm>
        </p:spPr>
        <p:txBody>
          <a:bodyPr>
            <a:normAutofit lnSpcReduction="10000"/>
          </a:bodyPr>
          <a:lstStyle/>
          <a:p>
            <a:r>
              <a:rPr lang="en-IN" dirty="0"/>
              <a:t>Buffer is an area in memory that stores data temporarily</a:t>
            </a:r>
          </a:p>
          <a:p>
            <a:r>
              <a:rPr lang="en-IN" dirty="0"/>
              <a:t>A program that uses a buffer becomes a </a:t>
            </a:r>
            <a:r>
              <a:rPr lang="en-IN" b="1" dirty="0"/>
              <a:t>vulnerable program</a:t>
            </a:r>
            <a:r>
              <a:rPr lang="en-IN" dirty="0"/>
              <a:t>  as the buffer cannot be </a:t>
            </a:r>
            <a:r>
              <a:rPr lang="en-IN" i="1" dirty="0"/>
              <a:t>trusted</a:t>
            </a:r>
          </a:p>
          <a:p>
            <a:r>
              <a:rPr lang="en-IN" dirty="0"/>
              <a:t>It may leak its contents to neighbouring locations if the data given is larger than it can hold</a:t>
            </a:r>
          </a:p>
          <a:p>
            <a:r>
              <a:rPr lang="en-IN" dirty="0"/>
              <a:t>Attackers exploit this and design inputs so as to cause buffer overflows in the way they desire</a:t>
            </a:r>
          </a:p>
          <a:p>
            <a:r>
              <a:rPr lang="en-IN" dirty="0"/>
              <a:t>This vulnerability can create an entry point for a cyberattack that can even lead the system to crash</a:t>
            </a:r>
          </a:p>
        </p:txBody>
      </p:sp>
      <p:sp>
        <p:nvSpPr>
          <p:cNvPr id="4" name="Date Placeholder 3"/>
          <p:cNvSpPr>
            <a:spLocks noGrp="1"/>
          </p:cNvSpPr>
          <p:nvPr>
            <p:ph type="dt" sz="half" idx="10"/>
          </p:nvPr>
        </p:nvSpPr>
        <p:spPr/>
        <p:txBody>
          <a:bodyPr/>
          <a:lstStyle/>
          <a:p>
            <a:fld id="{D6332833-49AC-4A80-B16D-42B212110171}" type="datetime1">
              <a:rPr lang="en-IN" smtClean="0"/>
              <a:t>06-05-2021</a:t>
            </a:fld>
            <a:endParaRPr lang="en-US"/>
          </a:p>
        </p:txBody>
      </p:sp>
      <p:sp>
        <p:nvSpPr>
          <p:cNvPr id="5" name="Footer Placeholder 4"/>
          <p:cNvSpPr>
            <a:spLocks noGrp="1"/>
          </p:cNvSpPr>
          <p:nvPr>
            <p:ph type="ftr" sz="quarter" idx="11"/>
          </p:nvPr>
        </p:nvSpPr>
        <p:spPr/>
        <p:txBody>
          <a:bodyPr/>
          <a:lstStyle/>
          <a:p>
            <a:r>
              <a:rPr lang="en-US" dirty="0"/>
              <a:t>Software Vulnerabilities</a:t>
            </a:r>
          </a:p>
        </p:txBody>
      </p:sp>
    </p:spTree>
    <p:extLst>
      <p:ext uri="{BB962C8B-B14F-4D97-AF65-F5344CB8AC3E}">
        <p14:creationId xmlns:p14="http://schemas.microsoft.com/office/powerpoint/2010/main" val="2049214672"/>
      </p:ext>
    </p:extLst>
  </p:cSld>
  <p:clrMapOvr>
    <a:masterClrMapping/>
  </p:clrMapOvr>
  <mc:AlternateContent xmlns:mc="http://schemas.openxmlformats.org/markup-compatibility/2006" xmlns:p14="http://schemas.microsoft.com/office/powerpoint/2010/main">
    <mc:Choice Requires="p14">
      <p:transition spd="slow" p14:dur="2000" advTm="61763"/>
    </mc:Choice>
    <mc:Fallback xmlns="">
      <p:transition spd="slow" advTm="617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normAutofit/>
          </a:bodyPr>
          <a:lstStyle/>
          <a:p>
            <a:pPr marL="525780" indent="-457200"/>
            <a:r>
              <a:rPr lang="en-IN" dirty="0"/>
              <a:t>Why BOF occurs ?</a:t>
            </a:r>
          </a:p>
        </p:txBody>
      </p:sp>
      <p:sp>
        <p:nvSpPr>
          <p:cNvPr id="3" name="Content Placeholder 2"/>
          <p:cNvSpPr>
            <a:spLocks noGrp="1"/>
          </p:cNvSpPr>
          <p:nvPr>
            <p:ph idx="1"/>
          </p:nvPr>
        </p:nvSpPr>
        <p:spPr>
          <a:xfrm>
            <a:off x="776288" y="1552576"/>
            <a:ext cx="7560000" cy="4680000"/>
          </a:xfrm>
        </p:spPr>
        <p:txBody>
          <a:bodyPr>
            <a:normAutofit/>
          </a:bodyPr>
          <a:lstStyle/>
          <a:p>
            <a:r>
              <a:rPr lang="en-IN" dirty="0"/>
              <a:t>Languages like C and C++ has certain functions that do not perform array bound checking, </a:t>
            </a:r>
            <a:r>
              <a:rPr lang="en-IN" dirty="0" err="1"/>
              <a:t>eg</a:t>
            </a:r>
            <a:r>
              <a:rPr lang="en-IN" dirty="0"/>
              <a:t>: gets, </a:t>
            </a:r>
            <a:r>
              <a:rPr lang="en-IN" dirty="0" err="1"/>
              <a:t>strcpy</a:t>
            </a:r>
            <a:endParaRPr lang="en-IN" dirty="0"/>
          </a:p>
          <a:p>
            <a:r>
              <a:rPr lang="en-IN" dirty="0"/>
              <a:t>The function gets( ) reads a string from an i/o stream until it finds a newline character</a:t>
            </a:r>
          </a:p>
          <a:p>
            <a:r>
              <a:rPr lang="en-IN" dirty="0"/>
              <a:t>Hence software developed using C and C++ are more susceptible to buffer overflows</a:t>
            </a:r>
          </a:p>
          <a:p>
            <a:r>
              <a:rPr lang="en-IN" dirty="0"/>
              <a:t>However not all programming languages let their buffers to overflow</a:t>
            </a:r>
            <a:endParaRPr lang="en-IN" i="1" dirty="0"/>
          </a:p>
          <a:p>
            <a:r>
              <a:rPr lang="en-IN" dirty="0"/>
              <a:t>BOF is Platform specific</a:t>
            </a:r>
          </a:p>
        </p:txBody>
      </p:sp>
      <p:sp>
        <p:nvSpPr>
          <p:cNvPr id="5" name="Footer Placeholder 4"/>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4161916125"/>
      </p:ext>
    </p:extLst>
  </p:cSld>
  <p:clrMapOvr>
    <a:masterClrMapping/>
  </p:clrMapOvr>
  <mc:AlternateContent xmlns:mc="http://schemas.openxmlformats.org/markup-compatibility/2006" xmlns:p14="http://schemas.microsoft.com/office/powerpoint/2010/main">
    <mc:Choice Requires="p14">
      <p:transition spd="slow" p14:dur="2000" advTm="82748"/>
    </mc:Choice>
    <mc:Fallback xmlns="">
      <p:transition spd="slow" advTm="827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610688"/>
            <a:ext cx="7560000" cy="1080000"/>
          </a:xfrm>
        </p:spPr>
        <p:txBody>
          <a:bodyPr/>
          <a:lstStyle/>
          <a:p>
            <a:r>
              <a:rPr lang="en-IN" dirty="0"/>
              <a:t>How BOF occurs ?</a:t>
            </a:r>
          </a:p>
        </p:txBody>
      </p:sp>
      <p:sp>
        <p:nvSpPr>
          <p:cNvPr id="3" name="Content Placeholder 2"/>
          <p:cNvSpPr>
            <a:spLocks noGrp="1"/>
          </p:cNvSpPr>
          <p:nvPr>
            <p:ph idx="1"/>
          </p:nvPr>
        </p:nvSpPr>
        <p:spPr>
          <a:xfrm>
            <a:off x="762001" y="1828800"/>
            <a:ext cx="6867053" cy="4343400"/>
          </a:xfrm>
        </p:spPr>
        <p:txBody>
          <a:bodyPr>
            <a:normAutofit/>
          </a:bodyPr>
          <a:lstStyle/>
          <a:p>
            <a:endParaRPr lang="en-IN" dirty="0"/>
          </a:p>
          <a:p>
            <a:endParaRPr lang="en-IN" dirty="0"/>
          </a:p>
          <a:p>
            <a:endParaRPr lang="en-IN" dirty="0"/>
          </a:p>
          <a:p>
            <a:endParaRPr lang="en-IN" dirty="0"/>
          </a:p>
          <a:p>
            <a:endParaRPr lang="en-IN" dirty="0"/>
          </a:p>
          <a:p>
            <a:endParaRPr lang="en-IN" dirty="0"/>
          </a:p>
        </p:txBody>
      </p:sp>
      <p:sp>
        <p:nvSpPr>
          <p:cNvPr id="5" name="TextBox 4"/>
          <p:cNvSpPr txBox="1"/>
          <p:nvPr/>
        </p:nvSpPr>
        <p:spPr>
          <a:xfrm>
            <a:off x="776288" y="1600199"/>
            <a:ext cx="7560000" cy="720000"/>
          </a:xfrm>
          <a:prstGeom prst="rect">
            <a:avLst/>
          </a:prstGeom>
          <a:noFill/>
        </p:spPr>
        <p:txBody>
          <a:bodyPr wrap="square" rtlCol="0">
            <a:spAutoFit/>
          </a:bodyPr>
          <a:lstStyle/>
          <a:p>
            <a:r>
              <a:rPr lang="en-IN" dirty="0"/>
              <a:t>char A[8] = "";                          // 8 bytes</a:t>
            </a:r>
          </a:p>
          <a:p>
            <a:r>
              <a:rPr lang="en-IN" dirty="0"/>
              <a:t>unsigned short B = 1979;        // 2bytes</a:t>
            </a:r>
          </a:p>
        </p:txBody>
      </p:sp>
      <p:graphicFrame>
        <p:nvGraphicFramePr>
          <p:cNvPr id="6" name="Table 5"/>
          <p:cNvGraphicFramePr>
            <a:graphicFrameLocks noGrp="1"/>
          </p:cNvGraphicFramePr>
          <p:nvPr>
            <p:extLst>
              <p:ext uri="{D42A27DB-BD31-4B8C-83A1-F6EECF244321}">
                <p14:modId xmlns:p14="http://schemas.microsoft.com/office/powerpoint/2010/main" val="2091606417"/>
              </p:ext>
            </p:extLst>
          </p:nvPr>
        </p:nvGraphicFramePr>
        <p:xfrm>
          <a:off x="762000" y="2362200"/>
          <a:ext cx="7560000" cy="1097280"/>
        </p:xfrm>
        <a:graphic>
          <a:graphicData uri="http://schemas.openxmlformats.org/drawingml/2006/table">
            <a:tbl>
              <a:tblPr firstRow="1" bandRow="1">
                <a:tableStyleId>{5C22544A-7EE6-4342-B048-85BDC9FD1C3A}</a:tableStyleId>
              </a:tblPr>
              <a:tblGrid>
                <a:gridCol w="1891780">
                  <a:extLst>
                    <a:ext uri="{9D8B030D-6E8A-4147-A177-3AD203B41FA5}">
                      <a16:colId xmlns:a16="http://schemas.microsoft.com/office/drawing/2014/main" val="20000"/>
                    </a:ext>
                  </a:extLst>
                </a:gridCol>
                <a:gridCol w="566822">
                  <a:extLst>
                    <a:ext uri="{9D8B030D-6E8A-4147-A177-3AD203B41FA5}">
                      <a16:colId xmlns:a16="http://schemas.microsoft.com/office/drawing/2014/main" val="20001"/>
                    </a:ext>
                  </a:extLst>
                </a:gridCol>
                <a:gridCol w="566822">
                  <a:extLst>
                    <a:ext uri="{9D8B030D-6E8A-4147-A177-3AD203B41FA5}">
                      <a16:colId xmlns:a16="http://schemas.microsoft.com/office/drawing/2014/main" val="20002"/>
                    </a:ext>
                  </a:extLst>
                </a:gridCol>
                <a:gridCol w="566822">
                  <a:extLst>
                    <a:ext uri="{9D8B030D-6E8A-4147-A177-3AD203B41FA5}">
                      <a16:colId xmlns:a16="http://schemas.microsoft.com/office/drawing/2014/main" val="20003"/>
                    </a:ext>
                  </a:extLst>
                </a:gridCol>
                <a:gridCol w="566822">
                  <a:extLst>
                    <a:ext uri="{9D8B030D-6E8A-4147-A177-3AD203B41FA5}">
                      <a16:colId xmlns:a16="http://schemas.microsoft.com/office/drawing/2014/main" val="20004"/>
                    </a:ext>
                  </a:extLst>
                </a:gridCol>
                <a:gridCol w="566822">
                  <a:extLst>
                    <a:ext uri="{9D8B030D-6E8A-4147-A177-3AD203B41FA5}">
                      <a16:colId xmlns:a16="http://schemas.microsoft.com/office/drawing/2014/main" val="20005"/>
                    </a:ext>
                  </a:extLst>
                </a:gridCol>
                <a:gridCol w="566822">
                  <a:extLst>
                    <a:ext uri="{9D8B030D-6E8A-4147-A177-3AD203B41FA5}">
                      <a16:colId xmlns:a16="http://schemas.microsoft.com/office/drawing/2014/main" val="20006"/>
                    </a:ext>
                  </a:extLst>
                </a:gridCol>
                <a:gridCol w="566822">
                  <a:extLst>
                    <a:ext uri="{9D8B030D-6E8A-4147-A177-3AD203B41FA5}">
                      <a16:colId xmlns:a16="http://schemas.microsoft.com/office/drawing/2014/main" val="20007"/>
                    </a:ext>
                  </a:extLst>
                </a:gridCol>
                <a:gridCol w="566822">
                  <a:extLst>
                    <a:ext uri="{9D8B030D-6E8A-4147-A177-3AD203B41FA5}">
                      <a16:colId xmlns:a16="http://schemas.microsoft.com/office/drawing/2014/main" val="20008"/>
                    </a:ext>
                  </a:extLst>
                </a:gridCol>
                <a:gridCol w="566822">
                  <a:extLst>
                    <a:ext uri="{9D8B030D-6E8A-4147-A177-3AD203B41FA5}">
                      <a16:colId xmlns:a16="http://schemas.microsoft.com/office/drawing/2014/main" val="20009"/>
                    </a:ext>
                  </a:extLst>
                </a:gridCol>
                <a:gridCol w="566822">
                  <a:extLst>
                    <a:ext uri="{9D8B030D-6E8A-4147-A177-3AD203B41FA5}">
                      <a16:colId xmlns:a16="http://schemas.microsoft.com/office/drawing/2014/main" val="20010"/>
                    </a:ext>
                  </a:extLst>
                </a:gridCol>
              </a:tblGrid>
              <a:tr h="360000">
                <a:tc>
                  <a:txBody>
                    <a:bodyPr/>
                    <a:lstStyle/>
                    <a:p>
                      <a:pPr algn="ctr"/>
                      <a:r>
                        <a:rPr lang="en-IN" dirty="0">
                          <a:effectLst/>
                        </a:rPr>
                        <a:t>variable name</a:t>
                      </a:r>
                    </a:p>
                  </a:txBody>
                  <a:tcPr anchor="ctr"/>
                </a:tc>
                <a:tc gridSpan="8">
                  <a:txBody>
                    <a:bodyPr/>
                    <a:lstStyle/>
                    <a:p>
                      <a:pPr algn="ctr"/>
                      <a:r>
                        <a:rPr lang="en-IN" dirty="0">
                          <a:effectLst/>
                        </a:rPr>
                        <a:t>A</a:t>
                      </a:r>
                    </a:p>
                  </a:txBody>
                  <a:tcPr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pPr algn="ctr"/>
                      <a:r>
                        <a:rPr lang="en-IN" dirty="0">
                          <a:effectLst/>
                        </a:rPr>
                        <a:t>B</a:t>
                      </a:r>
                    </a:p>
                  </a:txBody>
                  <a:tcPr anchor="ctr"/>
                </a:tc>
                <a:tc hMerge="1">
                  <a:txBody>
                    <a:bodyPr/>
                    <a:lstStyle/>
                    <a:p>
                      <a:pPr algn="ctr"/>
                      <a:endParaRPr lang="en-IN" dirty="0">
                        <a:effectLst/>
                      </a:endParaRPr>
                    </a:p>
                  </a:txBody>
                  <a:tcPr anchor="ctr"/>
                </a:tc>
                <a:extLst>
                  <a:ext uri="{0D108BD9-81ED-4DB2-BD59-A6C34878D82A}">
                    <a16:rowId xmlns:a16="http://schemas.microsoft.com/office/drawing/2014/main" val="10000"/>
                  </a:ext>
                </a:extLst>
              </a:tr>
              <a:tr h="360000">
                <a:tc>
                  <a:txBody>
                    <a:bodyPr/>
                    <a:lstStyle/>
                    <a:p>
                      <a:pPr algn="ctr"/>
                      <a:r>
                        <a:rPr lang="en-IN">
                          <a:effectLst/>
                        </a:rPr>
                        <a:t>value</a:t>
                      </a:r>
                    </a:p>
                  </a:txBody>
                  <a:tcPr anchor="ctr"/>
                </a:tc>
                <a:tc gridSpan="8">
                  <a:txBody>
                    <a:bodyPr/>
                    <a:lstStyle/>
                    <a:p>
                      <a:pPr algn="ctr"/>
                      <a:r>
                        <a:rPr lang="en-IN" dirty="0">
                          <a:effectLst/>
                        </a:rPr>
                        <a:t>[</a:t>
                      </a:r>
                      <a:r>
                        <a:rPr lang="en-IN" u="none" strike="noStrike" dirty="0">
                          <a:solidFill>
                            <a:srgbClr val="0B0080"/>
                          </a:solidFill>
                          <a:effectLst/>
                          <a:hlinkClick r:id="rId2" tooltip="Null string"/>
                        </a:rPr>
                        <a:t>null string</a:t>
                      </a:r>
                      <a:r>
                        <a:rPr lang="en-IN" dirty="0">
                          <a:effectLst/>
                        </a:rPr>
                        <a:t>]</a:t>
                      </a:r>
                    </a:p>
                  </a:txBody>
                  <a:tcPr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r>
                        <a:rPr lang="en-IN" dirty="0">
                          <a:effectLst/>
                        </a:rPr>
                        <a:t>19</a:t>
                      </a:r>
                    </a:p>
                  </a:txBody>
                  <a:tcPr anchor="ctr"/>
                </a:tc>
                <a:tc>
                  <a:txBody>
                    <a:bodyPr/>
                    <a:lstStyle/>
                    <a:p>
                      <a:r>
                        <a:rPr lang="en-IN" dirty="0">
                          <a:effectLst/>
                        </a:rPr>
                        <a:t>79</a:t>
                      </a:r>
                    </a:p>
                  </a:txBody>
                  <a:tcPr anchor="ctr"/>
                </a:tc>
                <a:extLst>
                  <a:ext uri="{0D108BD9-81ED-4DB2-BD59-A6C34878D82A}">
                    <a16:rowId xmlns:a16="http://schemas.microsoft.com/office/drawing/2014/main" val="10001"/>
                  </a:ext>
                </a:extLst>
              </a:tr>
              <a:tr h="360000">
                <a:tc>
                  <a:txBody>
                    <a:bodyPr/>
                    <a:lstStyle/>
                    <a:p>
                      <a:pPr algn="ctr"/>
                      <a:r>
                        <a:rPr lang="en-IN" dirty="0">
                          <a:effectLst/>
                        </a:rPr>
                        <a:t>Memory (hex)</a:t>
                      </a:r>
                    </a:p>
                  </a:txBody>
                  <a:tcPr anchor="ctr"/>
                </a:tc>
                <a:tc>
                  <a:txBody>
                    <a:bodyPr/>
                    <a:lstStyle/>
                    <a:p>
                      <a:r>
                        <a:rPr lang="en-IN">
                          <a:effectLst/>
                        </a:rPr>
                        <a:t>00</a:t>
                      </a:r>
                    </a:p>
                  </a:txBody>
                  <a:tcPr anchor="ctr"/>
                </a:tc>
                <a:tc>
                  <a:txBody>
                    <a:bodyPr/>
                    <a:lstStyle/>
                    <a:p>
                      <a:r>
                        <a:rPr lang="en-IN">
                          <a:effectLst/>
                        </a:rPr>
                        <a:t>00</a:t>
                      </a:r>
                    </a:p>
                  </a:txBody>
                  <a:tcPr anchor="ctr"/>
                </a:tc>
                <a:tc>
                  <a:txBody>
                    <a:bodyPr/>
                    <a:lstStyle/>
                    <a:p>
                      <a:r>
                        <a:rPr lang="en-IN">
                          <a:effectLst/>
                        </a:rPr>
                        <a:t>00</a:t>
                      </a:r>
                    </a:p>
                  </a:txBody>
                  <a:tcPr anchor="ctr"/>
                </a:tc>
                <a:tc>
                  <a:txBody>
                    <a:bodyPr/>
                    <a:lstStyle/>
                    <a:p>
                      <a:r>
                        <a:rPr lang="en-IN" dirty="0">
                          <a:effectLst/>
                        </a:rPr>
                        <a:t>00</a:t>
                      </a:r>
                    </a:p>
                  </a:txBody>
                  <a:tcPr anchor="ctr"/>
                </a:tc>
                <a:tc>
                  <a:txBody>
                    <a:bodyPr/>
                    <a:lstStyle/>
                    <a:p>
                      <a:r>
                        <a:rPr lang="en-IN">
                          <a:effectLst/>
                        </a:rPr>
                        <a:t>00</a:t>
                      </a:r>
                    </a:p>
                  </a:txBody>
                  <a:tcPr anchor="ctr"/>
                </a:tc>
                <a:tc>
                  <a:txBody>
                    <a:bodyPr/>
                    <a:lstStyle/>
                    <a:p>
                      <a:r>
                        <a:rPr lang="en-IN">
                          <a:effectLst/>
                        </a:rPr>
                        <a:t>00</a:t>
                      </a:r>
                    </a:p>
                  </a:txBody>
                  <a:tcPr anchor="ctr"/>
                </a:tc>
                <a:tc>
                  <a:txBody>
                    <a:bodyPr/>
                    <a:lstStyle/>
                    <a:p>
                      <a:r>
                        <a:rPr lang="en-IN">
                          <a:effectLst/>
                        </a:rPr>
                        <a:t>00</a:t>
                      </a:r>
                    </a:p>
                  </a:txBody>
                  <a:tcPr anchor="ctr"/>
                </a:tc>
                <a:tc>
                  <a:txBody>
                    <a:bodyPr/>
                    <a:lstStyle/>
                    <a:p>
                      <a:r>
                        <a:rPr lang="en-IN" dirty="0">
                          <a:effectLst/>
                        </a:rPr>
                        <a:t>00</a:t>
                      </a:r>
                    </a:p>
                  </a:txBody>
                  <a:tcPr anchor="ctr"/>
                </a:tc>
                <a:tc>
                  <a:txBody>
                    <a:bodyPr/>
                    <a:lstStyle/>
                    <a:p>
                      <a:r>
                        <a:rPr lang="en-IN" dirty="0">
                          <a:effectLst/>
                        </a:rPr>
                        <a:t>07</a:t>
                      </a:r>
                    </a:p>
                  </a:txBody>
                  <a:tcPr anchor="ctr"/>
                </a:tc>
                <a:tc>
                  <a:txBody>
                    <a:bodyPr/>
                    <a:lstStyle/>
                    <a:p>
                      <a:r>
                        <a:rPr lang="en-IN" dirty="0">
                          <a:effectLst/>
                        </a:rPr>
                        <a:t>BB</a:t>
                      </a:r>
                    </a:p>
                  </a:txBody>
                  <a:tcPr anchor="ctr"/>
                </a:tc>
                <a:extLst>
                  <a:ext uri="{0D108BD9-81ED-4DB2-BD59-A6C34878D82A}">
                    <a16:rowId xmlns:a16="http://schemas.microsoft.com/office/drawing/2014/main" val="10002"/>
                  </a:ext>
                </a:extLst>
              </a:tr>
            </a:tbl>
          </a:graphicData>
        </a:graphic>
      </p:graphicFrame>
      <p:sp>
        <p:nvSpPr>
          <p:cNvPr id="8" name="TextBox 7"/>
          <p:cNvSpPr txBox="1"/>
          <p:nvPr/>
        </p:nvSpPr>
        <p:spPr>
          <a:xfrm>
            <a:off x="776288" y="3657600"/>
            <a:ext cx="7560000" cy="369332"/>
          </a:xfrm>
          <a:prstGeom prst="rect">
            <a:avLst/>
          </a:prstGeom>
          <a:noFill/>
        </p:spPr>
        <p:txBody>
          <a:bodyPr wrap="square" rtlCol="0">
            <a:spAutoFit/>
          </a:bodyPr>
          <a:lstStyle/>
          <a:p>
            <a:r>
              <a:rPr lang="en-IN" dirty="0" err="1"/>
              <a:t>strcpy</a:t>
            </a:r>
            <a:r>
              <a:rPr lang="en-IN" dirty="0"/>
              <a:t> (A, "excessive");               // 10 bytes, including ‘\0’</a:t>
            </a:r>
          </a:p>
        </p:txBody>
      </p:sp>
      <p:graphicFrame>
        <p:nvGraphicFramePr>
          <p:cNvPr id="9" name="Table 8"/>
          <p:cNvGraphicFramePr>
            <a:graphicFrameLocks noGrp="1"/>
          </p:cNvGraphicFramePr>
          <p:nvPr>
            <p:extLst>
              <p:ext uri="{D42A27DB-BD31-4B8C-83A1-F6EECF244321}">
                <p14:modId xmlns:p14="http://schemas.microsoft.com/office/powerpoint/2010/main" val="3724411735"/>
              </p:ext>
            </p:extLst>
          </p:nvPr>
        </p:nvGraphicFramePr>
        <p:xfrm>
          <a:off x="762000" y="4191000"/>
          <a:ext cx="7559999" cy="1097280"/>
        </p:xfrm>
        <a:graphic>
          <a:graphicData uri="http://schemas.openxmlformats.org/drawingml/2006/table">
            <a:tbl>
              <a:tblPr firstRow="1" bandRow="1">
                <a:tableStyleId>{5C22544A-7EE6-4342-B048-85BDC9FD1C3A}</a:tableStyleId>
              </a:tblPr>
              <a:tblGrid>
                <a:gridCol w="1891779">
                  <a:extLst>
                    <a:ext uri="{9D8B030D-6E8A-4147-A177-3AD203B41FA5}">
                      <a16:colId xmlns:a16="http://schemas.microsoft.com/office/drawing/2014/main" val="20000"/>
                    </a:ext>
                  </a:extLst>
                </a:gridCol>
                <a:gridCol w="566822">
                  <a:extLst>
                    <a:ext uri="{9D8B030D-6E8A-4147-A177-3AD203B41FA5}">
                      <a16:colId xmlns:a16="http://schemas.microsoft.com/office/drawing/2014/main" val="20001"/>
                    </a:ext>
                  </a:extLst>
                </a:gridCol>
                <a:gridCol w="566822">
                  <a:extLst>
                    <a:ext uri="{9D8B030D-6E8A-4147-A177-3AD203B41FA5}">
                      <a16:colId xmlns:a16="http://schemas.microsoft.com/office/drawing/2014/main" val="20002"/>
                    </a:ext>
                  </a:extLst>
                </a:gridCol>
                <a:gridCol w="566822">
                  <a:extLst>
                    <a:ext uri="{9D8B030D-6E8A-4147-A177-3AD203B41FA5}">
                      <a16:colId xmlns:a16="http://schemas.microsoft.com/office/drawing/2014/main" val="20003"/>
                    </a:ext>
                  </a:extLst>
                </a:gridCol>
                <a:gridCol w="566822">
                  <a:extLst>
                    <a:ext uri="{9D8B030D-6E8A-4147-A177-3AD203B41FA5}">
                      <a16:colId xmlns:a16="http://schemas.microsoft.com/office/drawing/2014/main" val="20004"/>
                    </a:ext>
                  </a:extLst>
                </a:gridCol>
                <a:gridCol w="566822">
                  <a:extLst>
                    <a:ext uri="{9D8B030D-6E8A-4147-A177-3AD203B41FA5}">
                      <a16:colId xmlns:a16="http://schemas.microsoft.com/office/drawing/2014/main" val="20005"/>
                    </a:ext>
                  </a:extLst>
                </a:gridCol>
                <a:gridCol w="566822">
                  <a:extLst>
                    <a:ext uri="{9D8B030D-6E8A-4147-A177-3AD203B41FA5}">
                      <a16:colId xmlns:a16="http://schemas.microsoft.com/office/drawing/2014/main" val="20006"/>
                    </a:ext>
                  </a:extLst>
                </a:gridCol>
                <a:gridCol w="566822">
                  <a:extLst>
                    <a:ext uri="{9D8B030D-6E8A-4147-A177-3AD203B41FA5}">
                      <a16:colId xmlns:a16="http://schemas.microsoft.com/office/drawing/2014/main" val="20007"/>
                    </a:ext>
                  </a:extLst>
                </a:gridCol>
                <a:gridCol w="566822">
                  <a:extLst>
                    <a:ext uri="{9D8B030D-6E8A-4147-A177-3AD203B41FA5}">
                      <a16:colId xmlns:a16="http://schemas.microsoft.com/office/drawing/2014/main" val="20008"/>
                    </a:ext>
                  </a:extLst>
                </a:gridCol>
                <a:gridCol w="566822">
                  <a:extLst>
                    <a:ext uri="{9D8B030D-6E8A-4147-A177-3AD203B41FA5}">
                      <a16:colId xmlns:a16="http://schemas.microsoft.com/office/drawing/2014/main" val="20009"/>
                    </a:ext>
                  </a:extLst>
                </a:gridCol>
                <a:gridCol w="566822">
                  <a:extLst>
                    <a:ext uri="{9D8B030D-6E8A-4147-A177-3AD203B41FA5}">
                      <a16:colId xmlns:a16="http://schemas.microsoft.com/office/drawing/2014/main" val="20010"/>
                    </a:ext>
                  </a:extLst>
                </a:gridCol>
              </a:tblGrid>
              <a:tr h="360000">
                <a:tc>
                  <a:txBody>
                    <a:bodyPr/>
                    <a:lstStyle/>
                    <a:p>
                      <a:pPr algn="ctr"/>
                      <a:r>
                        <a:rPr lang="en-IN" dirty="0">
                          <a:effectLst/>
                        </a:rPr>
                        <a:t>variable name</a:t>
                      </a:r>
                    </a:p>
                  </a:txBody>
                  <a:tcPr anchor="ctr"/>
                </a:tc>
                <a:tc gridSpan="8">
                  <a:txBody>
                    <a:bodyPr/>
                    <a:lstStyle/>
                    <a:p>
                      <a:pPr algn="ctr"/>
                      <a:r>
                        <a:rPr lang="en-IN" dirty="0">
                          <a:effectLst/>
                        </a:rPr>
                        <a:t>A</a:t>
                      </a:r>
                    </a:p>
                  </a:txBody>
                  <a:tcPr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pPr algn="ctr"/>
                      <a:r>
                        <a:rPr lang="en-IN" dirty="0">
                          <a:effectLst/>
                        </a:rPr>
                        <a:t>B</a:t>
                      </a:r>
                    </a:p>
                  </a:txBody>
                  <a:tcPr anchor="ctr"/>
                </a:tc>
                <a:tc hMerge="1">
                  <a:txBody>
                    <a:bodyPr/>
                    <a:lstStyle/>
                    <a:p>
                      <a:pPr algn="ctr"/>
                      <a:endParaRPr lang="en-IN" dirty="0">
                        <a:effectLst/>
                      </a:endParaRPr>
                    </a:p>
                  </a:txBody>
                  <a:tcPr anchor="ctr"/>
                </a:tc>
                <a:extLst>
                  <a:ext uri="{0D108BD9-81ED-4DB2-BD59-A6C34878D82A}">
                    <a16:rowId xmlns:a16="http://schemas.microsoft.com/office/drawing/2014/main" val="10000"/>
                  </a:ext>
                </a:extLst>
              </a:tr>
              <a:tr h="360000">
                <a:tc>
                  <a:txBody>
                    <a:bodyPr/>
                    <a:lstStyle/>
                    <a:p>
                      <a:pPr algn="ctr"/>
                      <a:r>
                        <a:rPr lang="en-IN">
                          <a:effectLst/>
                        </a:rPr>
                        <a:t>value</a:t>
                      </a:r>
                    </a:p>
                  </a:txBody>
                  <a:tcPr anchor="ctr"/>
                </a:tc>
                <a:tc>
                  <a:txBody>
                    <a:bodyPr/>
                    <a:lstStyle/>
                    <a:p>
                      <a:r>
                        <a:rPr lang="en-IN">
                          <a:effectLst/>
                        </a:rPr>
                        <a:t>'e'</a:t>
                      </a:r>
                    </a:p>
                  </a:txBody>
                  <a:tcPr anchor="ctr"/>
                </a:tc>
                <a:tc>
                  <a:txBody>
                    <a:bodyPr/>
                    <a:lstStyle/>
                    <a:p>
                      <a:r>
                        <a:rPr lang="en-IN">
                          <a:effectLst/>
                        </a:rPr>
                        <a:t>'x'</a:t>
                      </a:r>
                    </a:p>
                  </a:txBody>
                  <a:tcPr anchor="ctr"/>
                </a:tc>
                <a:tc>
                  <a:txBody>
                    <a:bodyPr/>
                    <a:lstStyle/>
                    <a:p>
                      <a:r>
                        <a:rPr lang="en-IN">
                          <a:effectLst/>
                        </a:rPr>
                        <a:t>'c'</a:t>
                      </a:r>
                    </a:p>
                  </a:txBody>
                  <a:tcPr anchor="ctr"/>
                </a:tc>
                <a:tc>
                  <a:txBody>
                    <a:bodyPr/>
                    <a:lstStyle/>
                    <a:p>
                      <a:r>
                        <a:rPr lang="en-IN">
                          <a:effectLst/>
                        </a:rPr>
                        <a:t>'e'</a:t>
                      </a:r>
                    </a:p>
                  </a:txBody>
                  <a:tcPr anchor="ctr"/>
                </a:tc>
                <a:tc>
                  <a:txBody>
                    <a:bodyPr/>
                    <a:lstStyle/>
                    <a:p>
                      <a:r>
                        <a:rPr lang="en-IN">
                          <a:effectLst/>
                        </a:rPr>
                        <a:t>'s'</a:t>
                      </a:r>
                    </a:p>
                  </a:txBody>
                  <a:tcPr anchor="ctr"/>
                </a:tc>
                <a:tc>
                  <a:txBody>
                    <a:bodyPr/>
                    <a:lstStyle/>
                    <a:p>
                      <a:r>
                        <a:rPr lang="en-IN">
                          <a:effectLst/>
                        </a:rPr>
                        <a:t>'s'</a:t>
                      </a:r>
                    </a:p>
                  </a:txBody>
                  <a:tcPr anchor="ctr"/>
                </a:tc>
                <a:tc>
                  <a:txBody>
                    <a:bodyPr/>
                    <a:lstStyle/>
                    <a:p>
                      <a:r>
                        <a:rPr lang="en-IN">
                          <a:effectLst/>
                        </a:rPr>
                        <a:t>'i'</a:t>
                      </a:r>
                    </a:p>
                  </a:txBody>
                  <a:tcPr anchor="ctr"/>
                </a:tc>
                <a:tc>
                  <a:txBody>
                    <a:bodyPr/>
                    <a:lstStyle/>
                    <a:p>
                      <a:r>
                        <a:rPr lang="en-IN">
                          <a:effectLst/>
                        </a:rPr>
                        <a:t>'v'</a:t>
                      </a:r>
                    </a:p>
                  </a:txBody>
                  <a:tcPr anchor="ctr"/>
                </a:tc>
                <a:tc gridSpan="2">
                  <a:txBody>
                    <a:bodyPr/>
                    <a:lstStyle/>
                    <a:p>
                      <a:r>
                        <a:rPr lang="en-IN">
                          <a:effectLst/>
                        </a:rPr>
                        <a:t>25856</a:t>
                      </a:r>
                    </a:p>
                  </a:txBody>
                  <a:tcPr anchor="ctr"/>
                </a:tc>
                <a:tc hMerge="1">
                  <a:txBody>
                    <a:bodyPr/>
                    <a:lstStyle/>
                    <a:p>
                      <a:endParaRPr lang="en-IN"/>
                    </a:p>
                  </a:txBody>
                  <a:tcPr/>
                </a:tc>
                <a:extLst>
                  <a:ext uri="{0D108BD9-81ED-4DB2-BD59-A6C34878D82A}">
                    <a16:rowId xmlns:a16="http://schemas.microsoft.com/office/drawing/2014/main" val="10001"/>
                  </a:ext>
                </a:extLst>
              </a:tr>
              <a:tr h="360000">
                <a:tc>
                  <a:txBody>
                    <a:bodyPr/>
                    <a:lstStyle/>
                    <a:p>
                      <a:pPr algn="ctr"/>
                      <a:r>
                        <a:rPr lang="en-IN" dirty="0">
                          <a:effectLst/>
                        </a:rPr>
                        <a:t>Memory (hex)</a:t>
                      </a:r>
                    </a:p>
                  </a:txBody>
                  <a:tcPr anchor="ctr"/>
                </a:tc>
                <a:tc>
                  <a:txBody>
                    <a:bodyPr/>
                    <a:lstStyle/>
                    <a:p>
                      <a:r>
                        <a:rPr lang="en-IN">
                          <a:effectLst/>
                        </a:rPr>
                        <a:t>65</a:t>
                      </a:r>
                    </a:p>
                  </a:txBody>
                  <a:tcPr anchor="ctr"/>
                </a:tc>
                <a:tc>
                  <a:txBody>
                    <a:bodyPr/>
                    <a:lstStyle/>
                    <a:p>
                      <a:r>
                        <a:rPr lang="en-IN">
                          <a:effectLst/>
                        </a:rPr>
                        <a:t>78</a:t>
                      </a:r>
                    </a:p>
                  </a:txBody>
                  <a:tcPr anchor="ctr"/>
                </a:tc>
                <a:tc>
                  <a:txBody>
                    <a:bodyPr/>
                    <a:lstStyle/>
                    <a:p>
                      <a:r>
                        <a:rPr lang="en-IN">
                          <a:effectLst/>
                        </a:rPr>
                        <a:t>63</a:t>
                      </a:r>
                    </a:p>
                  </a:txBody>
                  <a:tcPr anchor="ctr"/>
                </a:tc>
                <a:tc>
                  <a:txBody>
                    <a:bodyPr/>
                    <a:lstStyle/>
                    <a:p>
                      <a:r>
                        <a:rPr lang="en-IN">
                          <a:effectLst/>
                        </a:rPr>
                        <a:t>65</a:t>
                      </a:r>
                    </a:p>
                  </a:txBody>
                  <a:tcPr anchor="ctr"/>
                </a:tc>
                <a:tc>
                  <a:txBody>
                    <a:bodyPr/>
                    <a:lstStyle/>
                    <a:p>
                      <a:r>
                        <a:rPr lang="en-IN">
                          <a:effectLst/>
                        </a:rPr>
                        <a:t>73</a:t>
                      </a:r>
                    </a:p>
                  </a:txBody>
                  <a:tcPr anchor="ctr"/>
                </a:tc>
                <a:tc>
                  <a:txBody>
                    <a:bodyPr/>
                    <a:lstStyle/>
                    <a:p>
                      <a:r>
                        <a:rPr lang="en-IN">
                          <a:effectLst/>
                        </a:rPr>
                        <a:t>73</a:t>
                      </a:r>
                    </a:p>
                  </a:txBody>
                  <a:tcPr anchor="ctr"/>
                </a:tc>
                <a:tc>
                  <a:txBody>
                    <a:bodyPr/>
                    <a:lstStyle/>
                    <a:p>
                      <a:r>
                        <a:rPr lang="en-IN">
                          <a:effectLst/>
                        </a:rPr>
                        <a:t>69</a:t>
                      </a:r>
                    </a:p>
                  </a:txBody>
                  <a:tcPr anchor="ctr"/>
                </a:tc>
                <a:tc>
                  <a:txBody>
                    <a:bodyPr/>
                    <a:lstStyle/>
                    <a:p>
                      <a:r>
                        <a:rPr lang="en-IN">
                          <a:effectLst/>
                        </a:rPr>
                        <a:t>76</a:t>
                      </a:r>
                    </a:p>
                  </a:txBody>
                  <a:tcPr anchor="ctr"/>
                </a:tc>
                <a:tc>
                  <a:txBody>
                    <a:bodyPr/>
                    <a:lstStyle/>
                    <a:p>
                      <a:r>
                        <a:rPr lang="en-IN">
                          <a:effectLst/>
                        </a:rPr>
                        <a:t>65</a:t>
                      </a:r>
                    </a:p>
                  </a:txBody>
                  <a:tcPr anchor="ctr"/>
                </a:tc>
                <a:tc>
                  <a:txBody>
                    <a:bodyPr/>
                    <a:lstStyle/>
                    <a:p>
                      <a:r>
                        <a:rPr lang="en-IN" dirty="0">
                          <a:effectLst/>
                        </a:rPr>
                        <a:t>00</a:t>
                      </a:r>
                    </a:p>
                  </a:txBody>
                  <a:tcPr anchor="ctr"/>
                </a:tc>
                <a:extLst>
                  <a:ext uri="{0D108BD9-81ED-4DB2-BD59-A6C34878D82A}">
                    <a16:rowId xmlns:a16="http://schemas.microsoft.com/office/drawing/2014/main" val="10002"/>
                  </a:ext>
                </a:extLst>
              </a:tr>
            </a:tbl>
          </a:graphicData>
        </a:graphic>
      </p:graphicFrame>
      <p:sp>
        <p:nvSpPr>
          <p:cNvPr id="10" name="TextBox 9"/>
          <p:cNvSpPr txBox="1"/>
          <p:nvPr/>
        </p:nvSpPr>
        <p:spPr>
          <a:xfrm>
            <a:off x="776288" y="5486399"/>
            <a:ext cx="7560000" cy="720000"/>
          </a:xfrm>
          <a:prstGeom prst="rect">
            <a:avLst/>
          </a:prstGeom>
          <a:noFill/>
        </p:spPr>
        <p:txBody>
          <a:bodyPr wrap="square" rtlCol="0">
            <a:spAutoFit/>
          </a:bodyPr>
          <a:lstStyle/>
          <a:p>
            <a:r>
              <a:rPr lang="en-IN" dirty="0"/>
              <a:t>As a result of buffer overflow, the value of B is lost as it has been overwritten</a:t>
            </a:r>
          </a:p>
        </p:txBody>
      </p:sp>
      <p:sp>
        <p:nvSpPr>
          <p:cNvPr id="7" name="Footer Placeholder 6"/>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2557708634"/>
      </p:ext>
    </p:extLst>
  </p:cSld>
  <p:clrMapOvr>
    <a:masterClrMapping/>
  </p:clrMapOvr>
  <mc:AlternateContent xmlns:mc="http://schemas.openxmlformats.org/markup-compatibility/2006" xmlns:p14="http://schemas.microsoft.com/office/powerpoint/2010/main">
    <mc:Choice Requires="p14">
      <p:transition spd="slow" p14:dur="2000" advTm="143305"/>
    </mc:Choice>
    <mc:Fallback xmlns="">
      <p:transition spd="slow" advTm="1433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080000"/>
          </a:xfrm>
        </p:spPr>
        <p:txBody>
          <a:bodyPr>
            <a:normAutofit fontScale="90000"/>
          </a:bodyPr>
          <a:lstStyle/>
          <a:p>
            <a:r>
              <a:rPr lang="en-IN" dirty="0"/>
              <a:t>Segments of main memory</a:t>
            </a:r>
          </a:p>
        </p:txBody>
      </p:sp>
      <p:sp>
        <p:nvSpPr>
          <p:cNvPr id="3" name="Content Placeholder 2"/>
          <p:cNvSpPr>
            <a:spLocks noGrp="1"/>
          </p:cNvSpPr>
          <p:nvPr>
            <p:ph idx="1"/>
          </p:nvPr>
        </p:nvSpPr>
        <p:spPr>
          <a:xfrm>
            <a:off x="776288" y="1552576"/>
            <a:ext cx="7560000" cy="4680000"/>
          </a:xfrm>
        </p:spPr>
        <p:txBody>
          <a:bodyPr>
            <a:normAutofit fontScale="92500"/>
          </a:bodyPr>
          <a:lstStyle/>
          <a:p>
            <a:r>
              <a:rPr lang="en-IN" dirty="0"/>
              <a:t>Code Segment (CS)</a:t>
            </a:r>
          </a:p>
          <a:p>
            <a:r>
              <a:rPr lang="en-IN" dirty="0"/>
              <a:t>Data Segment (DS)</a:t>
            </a:r>
          </a:p>
          <a:p>
            <a:r>
              <a:rPr lang="en-IN" dirty="0"/>
              <a:t>Stack Segment (SS)</a:t>
            </a:r>
          </a:p>
          <a:p>
            <a:r>
              <a:rPr lang="en-IN" dirty="0"/>
              <a:t>Extra Segment (SS)</a:t>
            </a:r>
          </a:p>
          <a:p>
            <a:pPr marL="0" indent="0">
              <a:buNone/>
            </a:pPr>
            <a:r>
              <a:rPr lang="en-IN" b="1" dirty="0"/>
              <a:t> </a:t>
            </a:r>
            <a:r>
              <a:rPr lang="en-IN" b="1" u="sng" dirty="0"/>
              <a:t>Address Registers</a:t>
            </a:r>
          </a:p>
          <a:p>
            <a:r>
              <a:rPr lang="en-IN" dirty="0"/>
              <a:t>Instruction pointer (IP)/program counter (PC): Address of the next instruction </a:t>
            </a:r>
          </a:p>
          <a:p>
            <a:r>
              <a:rPr lang="en-IN" dirty="0"/>
              <a:t>Stack pointer (SP): Address of the top most element</a:t>
            </a:r>
          </a:p>
          <a:p>
            <a:r>
              <a:rPr lang="en-IN" dirty="0"/>
              <a:t>Frame pointer (FP): Every function has a stack frame within the SS. Starting address of the frame, of the currently executing function is stored in the FP.</a:t>
            </a:r>
          </a:p>
        </p:txBody>
      </p:sp>
      <p:sp>
        <p:nvSpPr>
          <p:cNvPr id="5" name="Date Placeholder 4"/>
          <p:cNvSpPr>
            <a:spLocks noGrp="1"/>
          </p:cNvSpPr>
          <p:nvPr>
            <p:ph type="dt" sz="half" idx="10"/>
          </p:nvPr>
        </p:nvSpPr>
        <p:spPr/>
        <p:txBody>
          <a:bodyPr/>
          <a:lstStyle/>
          <a:p>
            <a:fld id="{8A6A3625-BC29-4B5C-A578-558D984B66B7}" type="datetime1">
              <a:rPr lang="en-IN" smtClean="0"/>
              <a:t>06-05-2021</a:t>
            </a:fld>
            <a:endParaRPr lang="en-US"/>
          </a:p>
        </p:txBody>
      </p:sp>
      <p:sp>
        <p:nvSpPr>
          <p:cNvPr id="6" name="Footer Placeholder 5"/>
          <p:cNvSpPr>
            <a:spLocks noGrp="1"/>
          </p:cNvSpPr>
          <p:nvPr>
            <p:ph type="ftr" sz="quarter" idx="11"/>
          </p:nvPr>
        </p:nvSpPr>
        <p:spPr/>
        <p:txBody>
          <a:bodyPr/>
          <a:lstStyle/>
          <a:p>
            <a:r>
              <a:rPr lang="en-US"/>
              <a:t>Software Vulnerabilities</a:t>
            </a:r>
          </a:p>
        </p:txBody>
      </p:sp>
    </p:spTree>
    <p:extLst>
      <p:ext uri="{BB962C8B-B14F-4D97-AF65-F5344CB8AC3E}">
        <p14:creationId xmlns:p14="http://schemas.microsoft.com/office/powerpoint/2010/main" val="949712310"/>
      </p:ext>
    </p:extLst>
  </p:cSld>
  <p:clrMapOvr>
    <a:masterClrMapping/>
  </p:clrMapOvr>
  <mc:AlternateContent xmlns:mc="http://schemas.openxmlformats.org/markup-compatibility/2006" xmlns:p14="http://schemas.microsoft.com/office/powerpoint/2010/main">
    <mc:Choice Requires="p14">
      <p:transition spd="slow" p14:dur="2000" advTm="98784"/>
    </mc:Choice>
    <mc:Fallback xmlns="">
      <p:transition spd="slow" advTm="9878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6.5|2.8|24.2|11.6|10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8559</TotalTime>
  <Words>4757</Words>
  <Application>Microsoft Office PowerPoint</Application>
  <PresentationFormat>On-screen Show (4:3)</PresentationFormat>
  <Paragraphs>826</Paragraphs>
  <Slides>57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Courier New</vt:lpstr>
      <vt:lpstr>Lucida Sans Unicode</vt:lpstr>
      <vt:lpstr>Wingdings</vt:lpstr>
      <vt:lpstr>NewsPrint</vt:lpstr>
      <vt:lpstr>MODULE 3 </vt:lpstr>
      <vt:lpstr>Contents </vt:lpstr>
      <vt:lpstr>Software vulnerability</vt:lpstr>
      <vt:lpstr>Types of s/w vulnerabilities</vt:lpstr>
      <vt:lpstr>Buffer Overflow (BOF)</vt:lpstr>
      <vt:lpstr>PowerPoint Presentation</vt:lpstr>
      <vt:lpstr>Why BOF occurs ?</vt:lpstr>
      <vt:lpstr>How BOF occurs ?</vt:lpstr>
      <vt:lpstr>Segments of main memory</vt:lpstr>
      <vt:lpstr>Stack </vt:lpstr>
      <vt:lpstr>Stack overflow</vt:lpstr>
      <vt:lpstr>Stack overflow</vt:lpstr>
      <vt:lpstr>i) Using shellcode</vt:lpstr>
      <vt:lpstr>In Linux</vt:lpstr>
      <vt:lpstr>How the code is launched?</vt:lpstr>
      <vt:lpstr>Injecting shell code </vt:lpstr>
      <vt:lpstr>ii) Using LibC</vt:lpstr>
      <vt:lpstr>Using LibC</vt:lpstr>
      <vt:lpstr>LibC </vt:lpstr>
      <vt:lpstr>Defence against BOF</vt:lpstr>
      <vt:lpstr>Preventive measures</vt:lpstr>
      <vt:lpstr>Heap overflow</vt:lpstr>
      <vt:lpstr>Heap overflow </vt:lpstr>
      <vt:lpstr>Heap overflow </vt:lpstr>
      <vt:lpstr>Heap overflow</vt:lpstr>
      <vt:lpstr>Heap overflow</vt:lpstr>
      <vt:lpstr>How heap works</vt:lpstr>
      <vt:lpstr>PowerPoint Presentation</vt:lpstr>
      <vt:lpstr>How address is calculated</vt:lpstr>
      <vt:lpstr>How y gets written at x</vt:lpstr>
      <vt:lpstr>Cross Site Scripting (XSS)</vt:lpstr>
      <vt:lpstr>Persistent XSS</vt:lpstr>
      <vt:lpstr>Non Persistent XSS</vt:lpstr>
      <vt:lpstr>How this happens?</vt:lpstr>
      <vt:lpstr>PowerPoint Presentation</vt:lpstr>
      <vt:lpstr>Overcoming XSS</vt:lpstr>
      <vt:lpstr>PowerPoint Presentation</vt:lpstr>
      <vt:lpstr>PowerPoint Presentation</vt:lpstr>
      <vt:lpstr>PowerPoint Presentation</vt:lpstr>
      <vt:lpstr>PowerPoint Presentation</vt:lpstr>
      <vt:lpstr>PowerPoint Presentation</vt:lpstr>
      <vt:lpstr>PowerPoint Presentation</vt:lpstr>
      <vt:lpstr>SQL Injection</vt:lpstr>
      <vt:lpstr>PowerPoint Presentation</vt:lpstr>
      <vt:lpstr>PowerPoint Presentation</vt:lpstr>
      <vt:lpstr>How SQL query is formed</vt:lpstr>
      <vt:lpstr>Executing query</vt:lpstr>
      <vt:lpstr>Attacker’s query</vt:lpstr>
      <vt:lpstr>Other possibilities</vt:lpstr>
      <vt:lpstr>More serious attacks</vt:lpstr>
      <vt:lpstr>SQL injection remedies</vt:lpstr>
      <vt:lpstr>PowerPoint Presentation</vt:lpstr>
      <vt:lpstr>Executing query</vt:lpstr>
      <vt:lpstr>Phishing</vt:lpstr>
      <vt:lpstr>PowerPoint Presentation</vt:lpstr>
      <vt:lpstr>How stack works?</vt:lpstr>
      <vt:lpstr>Stack overflow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User</dc:creator>
  <cp:lastModifiedBy>Manu ML</cp:lastModifiedBy>
  <cp:revision>232</cp:revision>
  <dcterms:created xsi:type="dcterms:W3CDTF">2006-08-16T00:00:00Z</dcterms:created>
  <dcterms:modified xsi:type="dcterms:W3CDTF">2021-05-06T01:48:54Z</dcterms:modified>
</cp:coreProperties>
</file>