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commentAuthors.xml" ContentType="application/vnd.openxmlformats-officedocument.presentationml.commentAuthors+xml"/>
  <Override PartName="/ppt/comments/comment2.xml" ContentType="application/vnd.openxmlformats-officedocument.presentationml.comment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comments/comment3.xml" ContentType="application/vnd.openxmlformats-officedocument.presentationml.comments+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4"/>
  </p:notesMasterIdLst>
  <p:handoutMasterIdLst>
    <p:handoutMasterId r:id="rId205"/>
  </p:handoutMasterIdLst>
  <p:sldIdLst>
    <p:sldId id="256" r:id="rId2"/>
    <p:sldId id="257" r:id="rId3"/>
    <p:sldId id="597" r:id="rId4"/>
    <p:sldId id="545" r:id="rId5"/>
    <p:sldId id="546" r:id="rId6"/>
    <p:sldId id="547" r:id="rId7"/>
    <p:sldId id="548" r:id="rId8"/>
    <p:sldId id="549" r:id="rId9"/>
    <p:sldId id="550" r:id="rId10"/>
    <p:sldId id="551" r:id="rId11"/>
    <p:sldId id="552" r:id="rId12"/>
    <p:sldId id="553" r:id="rId13"/>
    <p:sldId id="554" r:id="rId14"/>
    <p:sldId id="555" r:id="rId15"/>
    <p:sldId id="556" r:id="rId16"/>
    <p:sldId id="557" r:id="rId17"/>
    <p:sldId id="558" r:id="rId18"/>
    <p:sldId id="559" r:id="rId19"/>
    <p:sldId id="560" r:id="rId20"/>
    <p:sldId id="561" r:id="rId21"/>
    <p:sldId id="562" r:id="rId22"/>
    <p:sldId id="565" r:id="rId23"/>
    <p:sldId id="566" r:id="rId24"/>
    <p:sldId id="567" r:id="rId25"/>
    <p:sldId id="568" r:id="rId26"/>
    <p:sldId id="569" r:id="rId27"/>
    <p:sldId id="570" r:id="rId28"/>
    <p:sldId id="571" r:id="rId29"/>
    <p:sldId id="572" r:id="rId30"/>
    <p:sldId id="573" r:id="rId31"/>
    <p:sldId id="574" r:id="rId32"/>
    <p:sldId id="575" r:id="rId33"/>
    <p:sldId id="576" r:id="rId34"/>
    <p:sldId id="577" r:id="rId35"/>
    <p:sldId id="594" r:id="rId36"/>
    <p:sldId id="595" r:id="rId37"/>
    <p:sldId id="578" r:id="rId38"/>
    <p:sldId id="656" r:id="rId39"/>
    <p:sldId id="657" r:id="rId40"/>
    <p:sldId id="658" r:id="rId41"/>
    <p:sldId id="659" r:id="rId42"/>
    <p:sldId id="660" r:id="rId43"/>
    <p:sldId id="680" r:id="rId44"/>
    <p:sldId id="681" r:id="rId45"/>
    <p:sldId id="682" r:id="rId46"/>
    <p:sldId id="580" r:id="rId47"/>
    <p:sldId id="581" r:id="rId48"/>
    <p:sldId id="685" r:id="rId49"/>
    <p:sldId id="683" r:id="rId50"/>
    <p:sldId id="684" r:id="rId51"/>
    <p:sldId id="661" r:id="rId52"/>
    <p:sldId id="662" r:id="rId53"/>
    <p:sldId id="663" r:id="rId54"/>
    <p:sldId id="664" r:id="rId55"/>
    <p:sldId id="665" r:id="rId56"/>
    <p:sldId id="666" r:id="rId57"/>
    <p:sldId id="667" r:id="rId58"/>
    <p:sldId id="668" r:id="rId59"/>
    <p:sldId id="686" r:id="rId60"/>
    <p:sldId id="687" r:id="rId61"/>
    <p:sldId id="688" r:id="rId62"/>
    <p:sldId id="689" r:id="rId63"/>
    <p:sldId id="669" r:id="rId64"/>
    <p:sldId id="670" r:id="rId65"/>
    <p:sldId id="671" r:id="rId66"/>
    <p:sldId id="672" r:id="rId67"/>
    <p:sldId id="673" r:id="rId68"/>
    <p:sldId id="674" r:id="rId69"/>
    <p:sldId id="675" r:id="rId70"/>
    <p:sldId id="676" r:id="rId71"/>
    <p:sldId id="677" r:id="rId72"/>
    <p:sldId id="678" r:id="rId73"/>
    <p:sldId id="679" r:id="rId74"/>
    <p:sldId id="690" r:id="rId75"/>
    <p:sldId id="691" r:id="rId76"/>
    <p:sldId id="692" r:id="rId77"/>
    <p:sldId id="693" r:id="rId78"/>
    <p:sldId id="722" r:id="rId79"/>
    <p:sldId id="723" r:id="rId80"/>
    <p:sldId id="724" r:id="rId81"/>
    <p:sldId id="695" r:id="rId82"/>
    <p:sldId id="696" r:id="rId83"/>
    <p:sldId id="725" r:id="rId84"/>
    <p:sldId id="699" r:id="rId85"/>
    <p:sldId id="700" r:id="rId86"/>
    <p:sldId id="726" r:id="rId87"/>
    <p:sldId id="702" r:id="rId88"/>
    <p:sldId id="703" r:id="rId89"/>
    <p:sldId id="727" r:id="rId90"/>
    <p:sldId id="598" r:id="rId91"/>
    <p:sldId id="728" r:id="rId92"/>
    <p:sldId id="729" r:id="rId93"/>
    <p:sldId id="730" r:id="rId94"/>
    <p:sldId id="731" r:id="rId95"/>
    <p:sldId id="654" r:id="rId96"/>
    <p:sldId id="655" r:id="rId97"/>
    <p:sldId id="600" r:id="rId98"/>
    <p:sldId id="732" r:id="rId99"/>
    <p:sldId id="592" r:id="rId100"/>
    <p:sldId id="593" r:id="rId101"/>
    <p:sldId id="733" r:id="rId102"/>
    <p:sldId id="734" r:id="rId103"/>
    <p:sldId id="735" r:id="rId104"/>
    <p:sldId id="736" r:id="rId105"/>
    <p:sldId id="737" r:id="rId106"/>
    <p:sldId id="738" r:id="rId107"/>
    <p:sldId id="739" r:id="rId108"/>
    <p:sldId id="740" r:id="rId109"/>
    <p:sldId id="741" r:id="rId110"/>
    <p:sldId id="742" r:id="rId111"/>
    <p:sldId id="743" r:id="rId112"/>
    <p:sldId id="744" r:id="rId113"/>
    <p:sldId id="745" r:id="rId114"/>
    <p:sldId id="746" r:id="rId115"/>
    <p:sldId id="747" r:id="rId116"/>
    <p:sldId id="748" r:id="rId117"/>
    <p:sldId id="749" r:id="rId118"/>
    <p:sldId id="750" r:id="rId119"/>
    <p:sldId id="751" r:id="rId120"/>
    <p:sldId id="753" r:id="rId121"/>
    <p:sldId id="754" r:id="rId122"/>
    <p:sldId id="596" r:id="rId123"/>
    <p:sldId id="771" r:id="rId124"/>
    <p:sldId id="772" r:id="rId125"/>
    <p:sldId id="773" r:id="rId126"/>
    <p:sldId id="774" r:id="rId127"/>
    <p:sldId id="775" r:id="rId128"/>
    <p:sldId id="776" r:id="rId129"/>
    <p:sldId id="777" r:id="rId130"/>
    <p:sldId id="778" r:id="rId131"/>
    <p:sldId id="779" r:id="rId132"/>
    <p:sldId id="780" r:id="rId133"/>
    <p:sldId id="781" r:id="rId134"/>
    <p:sldId id="782" r:id="rId135"/>
    <p:sldId id="783" r:id="rId136"/>
    <p:sldId id="784" r:id="rId137"/>
    <p:sldId id="785" r:id="rId138"/>
    <p:sldId id="786" r:id="rId139"/>
    <p:sldId id="787" r:id="rId140"/>
    <p:sldId id="788" r:id="rId141"/>
    <p:sldId id="789" r:id="rId142"/>
    <p:sldId id="790" r:id="rId143"/>
    <p:sldId id="791" r:id="rId144"/>
    <p:sldId id="841" r:id="rId145"/>
    <p:sldId id="792" r:id="rId146"/>
    <p:sldId id="795" r:id="rId147"/>
    <p:sldId id="797" r:id="rId148"/>
    <p:sldId id="798" r:id="rId149"/>
    <p:sldId id="839" r:id="rId150"/>
    <p:sldId id="837" r:id="rId151"/>
    <p:sldId id="838" r:id="rId152"/>
    <p:sldId id="840" r:id="rId153"/>
    <p:sldId id="800" r:id="rId154"/>
    <p:sldId id="851" r:id="rId155"/>
    <p:sldId id="852" r:id="rId156"/>
    <p:sldId id="801" r:id="rId157"/>
    <p:sldId id="854" r:id="rId158"/>
    <p:sldId id="855" r:id="rId159"/>
    <p:sldId id="842" r:id="rId160"/>
    <p:sldId id="844" r:id="rId161"/>
    <p:sldId id="853" r:id="rId162"/>
    <p:sldId id="845" r:id="rId163"/>
    <p:sldId id="846" r:id="rId164"/>
    <p:sldId id="848" r:id="rId165"/>
    <p:sldId id="849" r:id="rId166"/>
    <p:sldId id="850" r:id="rId167"/>
    <p:sldId id="847" r:id="rId168"/>
    <p:sldId id="856" r:id="rId169"/>
    <p:sldId id="857" r:id="rId170"/>
    <p:sldId id="858" r:id="rId171"/>
    <p:sldId id="859" r:id="rId172"/>
    <p:sldId id="860" r:id="rId173"/>
    <p:sldId id="861" r:id="rId174"/>
    <p:sldId id="862" r:id="rId175"/>
    <p:sldId id="863" r:id="rId176"/>
    <p:sldId id="864" r:id="rId177"/>
    <p:sldId id="865" r:id="rId178"/>
    <p:sldId id="866" r:id="rId179"/>
    <p:sldId id="867" r:id="rId180"/>
    <p:sldId id="868" r:id="rId181"/>
    <p:sldId id="869" r:id="rId182"/>
    <p:sldId id="870" r:id="rId183"/>
    <p:sldId id="871" r:id="rId184"/>
    <p:sldId id="872" r:id="rId185"/>
    <p:sldId id="818" r:id="rId186"/>
    <p:sldId id="819" r:id="rId187"/>
    <p:sldId id="820" r:id="rId188"/>
    <p:sldId id="821" r:id="rId189"/>
    <p:sldId id="822" r:id="rId190"/>
    <p:sldId id="823" r:id="rId191"/>
    <p:sldId id="824" r:id="rId192"/>
    <p:sldId id="825" r:id="rId193"/>
    <p:sldId id="826" r:id="rId194"/>
    <p:sldId id="827" r:id="rId195"/>
    <p:sldId id="828" r:id="rId196"/>
    <p:sldId id="829" r:id="rId197"/>
    <p:sldId id="830" r:id="rId198"/>
    <p:sldId id="831" r:id="rId199"/>
    <p:sldId id="832" r:id="rId200"/>
    <p:sldId id="833" r:id="rId201"/>
    <p:sldId id="835" r:id="rId202"/>
    <p:sldId id="836" r:id="rId2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ka" initials="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8"/>
      </p:cViewPr>
      <p:guideLst>
        <p:guide orient="horz" pos="2160"/>
        <p:guide pos="28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commentAuthors" Target="commentAuthor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3T15:36:09.198" idx="3">
    <p:pos x="5394" y="2170"/>
    <p:text> SELECT SUM(Salary), MAX(Salary), MIN(Salary), AVG(Salary)
FROM (EMPLOYEE JOIN DEPARTMENT ON Dno=Dnumber)
WHERE Dname=”Research”;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3T15:39:12.550" idx="4">
    <p:pos x="5482" y="1546"/>
    <p:text>SELECT COUNT(*)
FROM EMPLOYEE, DEPARTMENT
WHERE DNO=DNUMBER AND DNAME="Research";</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3T15:41:27.823" idx="5">
    <p:pos x="4877" y="1642"/>
    <p:text>SELECT COUNT(DISTINCT Salary)
FROM EMPLOYEE;</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1-06-03T15:37:52.045" idx="11">
    <p:pos x="5190" y="1498"/>
    <p:text>SELECT Fname, Lname
FROM EMPLOYEE
WHERE NOT EXISTS ( SELECT *
FROM DEPENDENT
WHERE Ssn=Essn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8529AD-6D66-4A52-8DD7-B0A07F7FCB76}" type="datetimeFigureOut">
              <a:rPr lang="en-IN" smtClean="0"/>
              <a:pPr/>
              <a:t>28-06-2021</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9992F8-4B6A-4AFB-A1A9-D9C18FE3164E}" type="slidenum">
              <a:rPr lang="en-IN" smtClean="0"/>
              <a:pPr/>
              <a:t>‹#›</a:t>
            </a:fld>
            <a:endParaRPr lang="en-I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E6537-3FAE-442D-B6AD-E7087B9C3B92}" type="datetimeFigureOut">
              <a:rPr lang="en-IN" smtClean="0"/>
              <a:pPr/>
              <a:t>28-06-2021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F00D7-4D29-4BB8-8802-927BE930EBD3}" type="slidenum">
              <a:rPr lang="en-IN" smtClean="0"/>
              <a:pPr/>
              <a:t>‹#›</a:t>
            </a:fld>
            <a:endParaRPr lang="en-IN"/>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EFF00D7-4D29-4BB8-8802-927BE930EBD3}" type="slidenum">
              <a:rPr lang="en-IN" smtClean="0"/>
              <a:pPr/>
              <a:t>151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FD4FEB2-29E4-445A-BA1B-40E49BE10A38}" type="datetime1">
              <a:rPr lang="en-US" smtClean="0"/>
              <a:pPr/>
              <a:t>6/28/2021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C63BDC-512C-4230-8935-C252BC370D5E}" type="datetime1">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68E0D-2182-43BD-9C1C-0261C48412B8}" type="datetime1">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A4C71-A1D6-46EB-910E-C023C5971210}" type="datetime1">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A0B5B2-0F0B-4A99-9BA6-4C6AB7958661}" type="datetime1">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B696CA-F5CC-4400-8C39-7317525E869B}" type="datetime1">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8AE5F0D-0E3E-4FD6-A54A-159D18667CC8}" type="datetime1">
              <a:rPr lang="en-US" smtClean="0"/>
              <a:pPr/>
              <a:t>6/28/2021</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244A92D-419E-4833-B3E5-8955C83648B0}" type="datetime1">
              <a:rPr lang="en-US" smtClean="0"/>
              <a:pPr/>
              <a:t>6/28/2021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024D-8DF4-4F5E-A9B2-1BFE00B5295B}" type="datetime1">
              <a:rPr lang="en-US" smtClean="0"/>
              <a:pPr/>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FD8EA4-6EE5-4467-8B4B-713AE10C850A}" type="datetime1">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3BEBFB-F73E-4EFB-A8D6-BB3F24E7DD47}" type="datetime1">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B728634-118D-4ED7-8B14-E4633FFB6BC0}" type="datetime1">
              <a:rPr lang="en-US" smtClean="0"/>
              <a:pPr/>
              <a:t>6/28/2021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5905" algn="l" rtl="0" eaLnBrk="1" latinLnBrk="0" hangingPunct="1">
        <a:spcBef>
          <a:spcPts val="300"/>
        </a:spcBef>
        <a:buClr>
          <a:schemeClr val="accent3"/>
        </a:buClr>
        <a:buFont typeface="Georgia" panose="02040502050405020303"/>
        <a:buChar char="•"/>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Georgia" panose="02040502050405020303"/>
        <a:buChar char="▫"/>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panose="02040502050405020303"/>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12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MODULE 3: </a:t>
            </a:r>
            <a:r>
              <a:rPr lang="en-IN" b="1" dirty="0" smtClean="0"/>
              <a:t>SQL DML (Data Manipulation Language), Physical Data Organization</a:t>
            </a:r>
          </a:p>
        </p:txBody>
      </p:sp>
      <p:sp>
        <p:nvSpPr>
          <p:cNvPr id="3" name="Subtitle 2"/>
          <p:cNvSpPr>
            <a:spLocks noGrp="1"/>
          </p:cNvSpPr>
          <p:nvPr>
            <p:ph type="subTitle" idx="1"/>
          </p:nvPr>
        </p:nvSpPr>
        <p:spPr/>
        <p:txBody>
          <a:bodyPr/>
          <a:lstStyle/>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Q 2. For every project located in ‘Stafford’, list the project number, the controlling department number, and the department manager’s last name, address, and birth date.</a:t>
            </a:r>
          </a:p>
        </p:txBody>
      </p:sp>
      <p:pic>
        <p:nvPicPr>
          <p:cNvPr id="7" name="Content Placeholder 6"/>
          <p:cNvPicPr>
            <a:picLocks noGrp="1" noChangeAspect="1"/>
          </p:cNvPicPr>
          <p:nvPr>
            <p:ph sz="half" idx="1"/>
          </p:nvPr>
        </p:nvPicPr>
        <p:blipFill>
          <a:blip r:embed="rId2" cstate="print"/>
          <a:stretch>
            <a:fillRect/>
          </a:stretch>
        </p:blipFill>
        <p:spPr>
          <a:xfrm>
            <a:off x="838200" y="2667000"/>
            <a:ext cx="5526405" cy="1388745"/>
          </a:xfrm>
          <a:prstGeom prst="rect">
            <a:avLst/>
          </a:prstGeom>
        </p:spPr>
      </p:pic>
      <p:sp>
        <p:nvSpPr>
          <p:cNvPr id="9" name="Content Placeholder 8"/>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6490"/>
            <a:ext cx="8229600" cy="5447665"/>
          </a:xfrm>
        </p:spPr>
        <p:txBody>
          <a:bodyPr>
            <a:normAutofit fontScale="80000" lnSpcReduction="10000"/>
          </a:bodyPr>
          <a:lstStyle/>
          <a:p>
            <a:pPr algn="just"/>
            <a:r>
              <a:rPr lang="en-US" dirty="0"/>
              <a:t>The SELECT-clause lists the attributes or functions to be retrieved</a:t>
            </a:r>
          </a:p>
          <a:p>
            <a:pPr algn="just"/>
            <a:r>
              <a:rPr lang="en-US" dirty="0"/>
              <a:t>The FROM-clause specifies all relations (or aliases) needed in the query but not those needed in nested queries</a:t>
            </a:r>
          </a:p>
          <a:p>
            <a:pPr algn="just"/>
            <a:r>
              <a:rPr lang="en-US" dirty="0"/>
              <a:t>The WHERE-clause specifies the conditions for selection and join of </a:t>
            </a:r>
            <a:r>
              <a:rPr lang="en-US" dirty="0" err="1"/>
              <a:t>tuples</a:t>
            </a:r>
            <a:r>
              <a:rPr lang="en-US" dirty="0"/>
              <a:t> from the relations specified in the FROM-clause</a:t>
            </a:r>
          </a:p>
          <a:p>
            <a:pPr algn="just"/>
            <a:r>
              <a:rPr lang="en-US" dirty="0"/>
              <a:t>GROUP BY specifies grouping attributes</a:t>
            </a:r>
          </a:p>
          <a:p>
            <a:pPr algn="just"/>
            <a:r>
              <a:rPr lang="en-US" dirty="0"/>
              <a:t>HAVING specifies a condition for selection of groups</a:t>
            </a:r>
          </a:p>
          <a:p>
            <a:pPr algn="just"/>
            <a:r>
              <a:rPr lang="en-US" dirty="0"/>
              <a:t>ORDER BY specifies an order for displaying the result of a query</a:t>
            </a:r>
          </a:p>
          <a:p>
            <a:pPr algn="just"/>
            <a:r>
              <a:rPr lang="en-US" dirty="0"/>
              <a:t>A query is evaluated by first applying the WHERE-clause, then GROUP BY and HAVING, and finally the SELECT-clause</a:t>
            </a:r>
          </a:p>
          <a:p>
            <a:pPr algn="just"/>
            <a:r>
              <a:rPr lang="en-US" dirty="0"/>
              <a:t>There are three SQL commands to modify the database; INSERT, DELETE, and UPDATE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The EXISTS and UNIQUE Functions in SQL</a:t>
            </a:r>
          </a:p>
        </p:txBody>
      </p:sp>
      <p:sp>
        <p:nvSpPr>
          <p:cNvPr id="3" name="Content Placeholder 2"/>
          <p:cNvSpPr>
            <a:spLocks noGrp="1"/>
          </p:cNvSpPr>
          <p:nvPr>
            <p:ph idx="1"/>
          </p:nvPr>
        </p:nvSpPr>
        <p:spPr/>
        <p:txBody>
          <a:bodyPr/>
          <a:lstStyle/>
          <a:p>
            <a:pPr algn="just"/>
            <a:r>
              <a:rPr lang="en-US" dirty="0"/>
              <a:t>EXISTS function in SQL is used to check whether the result of a correlated nested query is empty (contains no </a:t>
            </a:r>
            <a:r>
              <a:rPr lang="en-US" dirty="0" err="1"/>
              <a:t>tuples</a:t>
            </a:r>
            <a:r>
              <a:rPr lang="en-US" dirty="0"/>
              <a:t>) or not</a:t>
            </a:r>
          </a:p>
          <a:p>
            <a:pPr algn="just"/>
            <a:r>
              <a:rPr lang="en-US" dirty="0"/>
              <a:t>The result of EXISTS is a Boolean value </a:t>
            </a:r>
          </a:p>
          <a:p>
            <a:pPr lvl="1" algn="just"/>
            <a:r>
              <a:rPr lang="en-US" dirty="0"/>
              <a:t>TRUE if the nested query result contains at least one </a:t>
            </a:r>
            <a:r>
              <a:rPr lang="en-US" dirty="0" err="1"/>
              <a:t>tuple</a:t>
            </a:r>
            <a:r>
              <a:rPr lang="en-US" dirty="0"/>
              <a:t>, or </a:t>
            </a:r>
          </a:p>
          <a:p>
            <a:pPr lvl="1" algn="just"/>
            <a:r>
              <a:rPr lang="en-US" dirty="0"/>
              <a:t>FALSE if the nested query result contains no </a:t>
            </a:r>
            <a:r>
              <a:rPr lang="en-US" dirty="0" err="1"/>
              <a:t>tuples</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4090"/>
            <a:ext cx="8229600" cy="5600065"/>
          </a:xfrm>
        </p:spPr>
        <p:txBody>
          <a:bodyPr/>
          <a:lstStyle/>
          <a:p>
            <a:pPr marL="109855" indent="0">
              <a:buNone/>
            </a:pPr>
            <a:r>
              <a:rPr lang="en-US">
                <a:solidFill>
                  <a:srgbClr val="0070C0"/>
                </a:solidFill>
              </a:rPr>
              <a:t>SELECT </a:t>
            </a:r>
            <a:r>
              <a:rPr lang="en-US"/>
              <a:t>E.Fname, E.Lname</a:t>
            </a:r>
          </a:p>
          <a:p>
            <a:pPr marL="109855" indent="0">
              <a:buNone/>
            </a:pPr>
            <a:r>
              <a:rPr lang="en-US">
                <a:solidFill>
                  <a:srgbClr val="0070C0"/>
                </a:solidFill>
              </a:rPr>
              <a:t>	FROM </a:t>
            </a:r>
            <a:r>
              <a:rPr lang="en-US">
                <a:solidFill>
                  <a:srgbClr val="FF0000"/>
                </a:solidFill>
              </a:rPr>
              <a:t>EMPLOYEE </a:t>
            </a:r>
            <a:r>
              <a:rPr lang="en-US"/>
              <a:t>AS E</a:t>
            </a:r>
          </a:p>
          <a:p>
            <a:pPr marL="109855" indent="0">
              <a:buNone/>
            </a:pPr>
            <a:r>
              <a:rPr lang="en-US">
                <a:solidFill>
                  <a:srgbClr val="0070C0"/>
                </a:solidFill>
              </a:rPr>
              <a:t>	WHERE EXISTS</a:t>
            </a:r>
          </a:p>
          <a:p>
            <a:pPr marL="109855" indent="0">
              <a:buNone/>
            </a:pPr>
            <a:r>
              <a:rPr lang="en-US">
                <a:solidFill>
                  <a:srgbClr val="0070C0"/>
                </a:solidFill>
              </a:rPr>
              <a:t>	 </a:t>
            </a:r>
            <a:r>
              <a:rPr lang="en-US"/>
              <a:t>( </a:t>
            </a:r>
            <a:r>
              <a:rPr lang="en-US">
                <a:solidFill>
                  <a:srgbClr val="0070C0"/>
                </a:solidFill>
              </a:rPr>
              <a:t>SELECT </a:t>
            </a:r>
            <a:r>
              <a:rPr lang="en-US"/>
              <a:t>*</a:t>
            </a:r>
          </a:p>
          <a:p>
            <a:pPr marL="109855" indent="0">
              <a:buNone/>
            </a:pPr>
            <a:r>
              <a:rPr lang="en-US">
                <a:solidFill>
                  <a:srgbClr val="0070C0"/>
                </a:solidFill>
              </a:rPr>
              <a:t>	    FROM </a:t>
            </a:r>
            <a:r>
              <a:rPr lang="en-US">
                <a:solidFill>
                  <a:srgbClr val="FF0000"/>
                </a:solidFill>
              </a:rPr>
              <a:t>DEPENDENT </a:t>
            </a:r>
            <a:r>
              <a:rPr lang="en-US"/>
              <a:t>AS D</a:t>
            </a:r>
          </a:p>
          <a:p>
            <a:pPr marL="109855" indent="0">
              <a:buNone/>
            </a:pPr>
            <a:r>
              <a:rPr lang="en-US">
                <a:solidFill>
                  <a:srgbClr val="0070C0"/>
                </a:solidFill>
              </a:rPr>
              <a:t>	    WHERE </a:t>
            </a:r>
            <a:r>
              <a:rPr lang="en-US"/>
              <a:t>E.Ssn=D.Essn </a:t>
            </a:r>
            <a:r>
              <a:rPr lang="en-US">
                <a:solidFill>
                  <a:srgbClr val="0070C0"/>
                </a:solidFill>
              </a:rPr>
              <a:t>AND </a:t>
            </a:r>
            <a:r>
              <a:rPr lang="en-US"/>
              <a:t>E.Sex=D.Sex</a:t>
            </a:r>
          </a:p>
          <a:p>
            <a:pPr marL="109855" indent="0">
              <a:buNone/>
            </a:pPr>
            <a:r>
              <a:rPr lang="en-US"/>
              <a:t>	);</a:t>
            </a:r>
          </a:p>
        </p:txBody>
      </p:sp>
      <p:pic>
        <p:nvPicPr>
          <p:cNvPr id="5" name="Picture 4"/>
          <p:cNvPicPr>
            <a:picLocks noChangeAspect="1"/>
          </p:cNvPicPr>
          <p:nvPr/>
        </p:nvPicPr>
        <p:blipFill>
          <a:blip r:embed="rId2" cstate="print"/>
          <a:stretch>
            <a:fillRect/>
          </a:stretch>
        </p:blipFill>
        <p:spPr>
          <a:xfrm>
            <a:off x="2590800" y="4038600"/>
            <a:ext cx="3115945" cy="234823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98021" name="Picture 5" descr="31755_FIG0706r.gif                                             0001035BEeyore                         B91DCF3B:"/>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b="79379"/>
          <a:stretch>
            <a:fillRect/>
          </a:stretch>
        </p:blipFill>
        <p:spPr>
          <a:xfrm>
            <a:off x="76200" y="685800"/>
            <a:ext cx="9069070" cy="1886585"/>
          </a:xfrm>
          <a:prstGeom prst="rect">
            <a:avLst/>
          </a:prstGeom>
          <a:noFill/>
          <a:ln>
            <a:noFill/>
          </a:ln>
          <a:effectLst/>
        </p:spPr>
      </p:pic>
      <p:pic>
        <p:nvPicPr>
          <p:cNvPr id="5" name="Picture 5" descr="31755_FIG0706r.gif                                             0001035BEeyore                         B91DCF3B:"/>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81154" r="25271"/>
          <a:stretch>
            <a:fillRect/>
          </a:stretch>
        </p:blipFill>
        <p:spPr>
          <a:xfrm>
            <a:off x="457200" y="2590800"/>
            <a:ext cx="6609715" cy="1681480"/>
          </a:xfrm>
          <a:prstGeom prst="rect">
            <a:avLst/>
          </a:prstGeom>
          <a:noFill/>
          <a:ln>
            <a:noFill/>
          </a:ln>
          <a:effectLst/>
        </p:spPr>
      </p:pic>
      <p:pic>
        <p:nvPicPr>
          <p:cNvPr id="7" name="Picture 6"/>
          <p:cNvPicPr>
            <a:picLocks noChangeAspect="1"/>
          </p:cNvPicPr>
          <p:nvPr/>
        </p:nvPicPr>
        <p:blipFill>
          <a:blip r:embed="rId3" cstate="print"/>
          <a:stretch>
            <a:fillRect/>
          </a:stretch>
        </p:blipFill>
        <p:spPr>
          <a:xfrm>
            <a:off x="3053080" y="4272280"/>
            <a:ext cx="3115945" cy="2348230"/>
          </a:xfrm>
          <a:prstGeom prst="rect">
            <a:avLst/>
          </a:prstGeom>
        </p:spPr>
      </p:pic>
      <p:sp>
        <p:nvSpPr>
          <p:cNvPr id="8" name="Text Box 7"/>
          <p:cNvSpPr txBox="1"/>
          <p:nvPr/>
        </p:nvSpPr>
        <p:spPr>
          <a:xfrm>
            <a:off x="1600200" y="4953000"/>
            <a:ext cx="1581150" cy="645160"/>
          </a:xfrm>
          <a:prstGeom prst="rect">
            <a:avLst/>
          </a:prstGeom>
          <a:noFill/>
        </p:spPr>
        <p:txBody>
          <a:bodyPr wrap="square" rtlCol="0">
            <a:spAutoFit/>
          </a:bodyPr>
          <a:lstStyle/>
          <a:p>
            <a:r>
              <a:rPr lang="en-US"/>
              <a:t>OUTPUT</a:t>
            </a:r>
          </a:p>
          <a:p>
            <a:endParaRPr lang="en-US"/>
          </a:p>
        </p:txBody>
      </p:sp>
      <p:cxnSp>
        <p:nvCxnSpPr>
          <p:cNvPr id="9" name="Straight Connector 8"/>
          <p:cNvCxnSpPr/>
          <p:nvPr/>
        </p:nvCxnSpPr>
        <p:spPr>
          <a:xfrm>
            <a:off x="1066800" y="1143000"/>
            <a:ext cx="5867400" cy="0"/>
          </a:xfrm>
          <a:prstGeom prst="line">
            <a:avLst/>
          </a:prstGeom>
          <a:ln w="28575" cmpd="sng">
            <a:solidFill>
              <a:srgbClr val="FF0000"/>
            </a:solidFill>
            <a:prstDash val="solid"/>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1524000" y="3886200"/>
            <a:ext cx="5334000" cy="0"/>
          </a:xfrm>
          <a:prstGeom prst="line">
            <a:avLst/>
          </a:prstGeom>
          <a:ln w="28575" cmpd="sng">
            <a:solidFill>
              <a:srgbClr val="FF0000"/>
            </a:solidFill>
            <a:prstDash val="solid"/>
          </a:ln>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a:off x="990600" y="1371600"/>
            <a:ext cx="5867400" cy="0"/>
          </a:xfrm>
          <a:prstGeom prst="line">
            <a:avLst/>
          </a:prstGeom>
          <a:ln w="28575" cmpd="sng">
            <a:solidFill>
              <a:srgbClr val="0070C0"/>
            </a:solidFill>
            <a:prstDash val="solid"/>
          </a:ln>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a:xfrm>
            <a:off x="1524000" y="3352800"/>
            <a:ext cx="5410200" cy="0"/>
          </a:xfrm>
          <a:prstGeom prst="line">
            <a:avLst/>
          </a:prstGeom>
          <a:ln w="28575" cmpd="sng">
            <a:solidFill>
              <a:srgbClr val="0070C0"/>
            </a:solidFill>
            <a:prstDash val="solid"/>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1066800" y="2286000"/>
            <a:ext cx="5867400" cy="0"/>
          </a:xfrm>
          <a:prstGeom prst="line">
            <a:avLst/>
          </a:prstGeom>
          <a:ln w="28575" cmpd="sng">
            <a:solidFill>
              <a:srgbClr val="00B050"/>
            </a:solidFill>
            <a:prstDash val="solid"/>
          </a:ln>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a:off x="1295400" y="3733800"/>
            <a:ext cx="5867400" cy="0"/>
          </a:xfrm>
          <a:prstGeom prst="line">
            <a:avLst/>
          </a:prstGeom>
          <a:ln w="28575" cmpd="sng">
            <a:solidFill>
              <a:srgbClr val="00B050"/>
            </a:solidFill>
            <a:prstDash val="soli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8229600" cy="304800"/>
          </a:xfrm>
        </p:spPr>
        <p:txBody>
          <a:bodyPr>
            <a:normAutofit fontScale="90000"/>
          </a:bodyPr>
          <a:lstStyle/>
          <a:p>
            <a:endParaRPr lang="en-US" dirty="0"/>
          </a:p>
        </p:txBody>
      </p:sp>
      <p:sp>
        <p:nvSpPr>
          <p:cNvPr id="7" name="Content Placeholder 6"/>
          <p:cNvSpPr>
            <a:spLocks noGrp="1"/>
          </p:cNvSpPr>
          <p:nvPr>
            <p:ph idx="1"/>
          </p:nvPr>
        </p:nvSpPr>
        <p:spPr>
          <a:xfrm>
            <a:off x="457200" y="1752600"/>
            <a:ext cx="8229600" cy="4821936"/>
          </a:xfrm>
        </p:spPr>
        <p:txBody>
          <a:bodyPr/>
          <a:lstStyle/>
          <a:p>
            <a:r>
              <a:rPr lang="en-US" dirty="0"/>
              <a:t>EXISTS(Q) returns TRUE if there is at least one </a:t>
            </a:r>
            <a:r>
              <a:rPr lang="en-US" dirty="0" err="1"/>
              <a:t>tuple</a:t>
            </a:r>
            <a:r>
              <a:rPr lang="en-US" dirty="0"/>
              <a:t> in the result of the nested query Q, and it returns FALSE otherwise. </a:t>
            </a:r>
          </a:p>
          <a:p>
            <a:r>
              <a:rPr lang="en-US" dirty="0"/>
              <a:t>On the other hand, NOT EXISTS(Q) returns TRUE if there are no </a:t>
            </a:r>
            <a:r>
              <a:rPr lang="en-US" dirty="0" err="1"/>
              <a:t>tuples</a:t>
            </a:r>
            <a:r>
              <a:rPr lang="en-US" dirty="0"/>
              <a:t> in the result of nested query Q, and it returns FALSE otherwise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Retrieve the names of employees who have no dependents.</a:t>
            </a:r>
          </a:p>
        </p:txBody>
      </p:sp>
      <p:pic>
        <p:nvPicPr>
          <p:cNvPr id="5" name="Content Placeholder 4"/>
          <p:cNvPicPr>
            <a:picLocks noGrp="1" noChangeAspect="1"/>
          </p:cNvPicPr>
          <p:nvPr>
            <p:ph idx="1"/>
          </p:nvPr>
        </p:nvPicPr>
        <p:blipFill>
          <a:blip r:embed="rId2" cstate="print"/>
          <a:stretch>
            <a:fillRect/>
          </a:stretch>
        </p:blipFill>
        <p:spPr>
          <a:xfrm>
            <a:off x="1143000" y="2362200"/>
            <a:ext cx="7079615" cy="1567180"/>
          </a:xfrm>
          <a:prstGeom prst="rect">
            <a:avLst/>
          </a:prstGeom>
        </p:spPr>
      </p:pic>
      <p:pic>
        <p:nvPicPr>
          <p:cNvPr id="6" name="Picture 5"/>
          <p:cNvPicPr>
            <a:picLocks noChangeAspect="1"/>
          </p:cNvPicPr>
          <p:nvPr/>
        </p:nvPicPr>
        <p:blipFill>
          <a:blip r:embed="rId3" cstate="print"/>
          <a:stretch>
            <a:fillRect/>
          </a:stretch>
        </p:blipFill>
        <p:spPr>
          <a:xfrm>
            <a:off x="1371600" y="3657600"/>
            <a:ext cx="3007995" cy="2827655"/>
          </a:xfrm>
          <a:prstGeom prst="rect">
            <a:avLst/>
          </a:prstGeom>
        </p:spPr>
      </p:pic>
      <p:cxnSp>
        <p:nvCxnSpPr>
          <p:cNvPr id="7" name="Straight Connector 6"/>
          <p:cNvCxnSpPr/>
          <p:nvPr/>
        </p:nvCxnSpPr>
        <p:spPr>
          <a:xfrm>
            <a:off x="3276600" y="3276600"/>
            <a:ext cx="1219200" cy="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98021" name="Picture 5" descr="31755_FIG0706r.gif                                             0001035BEeyore                         B91DCF3B:"/>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b="79379"/>
          <a:stretch>
            <a:fillRect/>
          </a:stretch>
        </p:blipFill>
        <p:spPr>
          <a:xfrm>
            <a:off x="76200" y="685800"/>
            <a:ext cx="9069070" cy="1886585"/>
          </a:xfrm>
          <a:prstGeom prst="rect">
            <a:avLst/>
          </a:prstGeom>
          <a:noFill/>
          <a:ln>
            <a:noFill/>
          </a:ln>
          <a:effectLst/>
        </p:spPr>
      </p:pic>
      <p:pic>
        <p:nvPicPr>
          <p:cNvPr id="5" name="Picture 5" descr="31755_FIG0706r.gif                                             0001035BEeyore                         B91DCF3B:"/>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t="81154" r="25271"/>
          <a:stretch>
            <a:fillRect/>
          </a:stretch>
        </p:blipFill>
        <p:spPr>
          <a:xfrm>
            <a:off x="457200" y="2590800"/>
            <a:ext cx="6609715" cy="1681480"/>
          </a:xfrm>
          <a:prstGeom prst="rect">
            <a:avLst/>
          </a:prstGeom>
          <a:noFill/>
          <a:ln>
            <a:noFill/>
          </a:ln>
          <a:effectLst/>
        </p:spPr>
      </p:pic>
      <p:sp>
        <p:nvSpPr>
          <p:cNvPr id="8" name="Text Box 7"/>
          <p:cNvSpPr txBox="1"/>
          <p:nvPr/>
        </p:nvSpPr>
        <p:spPr>
          <a:xfrm>
            <a:off x="1600200" y="4953000"/>
            <a:ext cx="1581150" cy="645160"/>
          </a:xfrm>
          <a:prstGeom prst="rect">
            <a:avLst/>
          </a:prstGeom>
          <a:noFill/>
        </p:spPr>
        <p:txBody>
          <a:bodyPr wrap="square" rtlCol="0">
            <a:spAutoFit/>
          </a:bodyPr>
          <a:lstStyle/>
          <a:p>
            <a:r>
              <a:rPr lang="en-US"/>
              <a:t>OUTPUT</a:t>
            </a:r>
          </a:p>
          <a:p>
            <a:endParaRPr lang="en-US"/>
          </a:p>
        </p:txBody>
      </p:sp>
      <p:pic>
        <p:nvPicPr>
          <p:cNvPr id="2" name="Picture 1"/>
          <p:cNvPicPr>
            <a:picLocks noChangeAspect="1"/>
          </p:cNvPicPr>
          <p:nvPr/>
        </p:nvPicPr>
        <p:blipFill>
          <a:blip r:embed="rId3" cstate="print"/>
          <a:stretch>
            <a:fillRect/>
          </a:stretch>
        </p:blipFill>
        <p:spPr>
          <a:xfrm>
            <a:off x="5791200" y="4419600"/>
            <a:ext cx="2486660" cy="233807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Specifying Constraints as Assertions </a:t>
            </a:r>
            <a:br>
              <a:rPr lang="en-US"/>
            </a:br>
            <a:r>
              <a:rPr lang="en-US"/>
              <a:t>and Actions as Triggers</a:t>
            </a:r>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Specifying General Constraints as Assertions in SQL</a:t>
            </a:r>
          </a:p>
        </p:txBody>
      </p:sp>
      <p:sp>
        <p:nvSpPr>
          <p:cNvPr id="3" name="Content Placeholder 2"/>
          <p:cNvSpPr>
            <a:spLocks noGrp="1"/>
          </p:cNvSpPr>
          <p:nvPr>
            <p:ph idx="1"/>
          </p:nvPr>
        </p:nvSpPr>
        <p:spPr/>
        <p:txBody>
          <a:bodyPr>
            <a:normAutofit fontScale="80000" lnSpcReduction="10000"/>
          </a:bodyPr>
          <a:lstStyle/>
          <a:p>
            <a:r>
              <a:rPr lang="en-US" dirty="0"/>
              <a:t>Assertions = conditions that the database must always satisfy</a:t>
            </a:r>
          </a:p>
          <a:p>
            <a:r>
              <a:rPr lang="en-US" dirty="0"/>
              <a:t>Domain constraints and referential-integrity constraints are specific forms of assertions</a:t>
            </a:r>
          </a:p>
          <a:p>
            <a:r>
              <a:rPr lang="en-US" dirty="0"/>
              <a:t>CHECK – verify the assertion on one-table, one-attribute</a:t>
            </a:r>
          </a:p>
          <a:p>
            <a:r>
              <a:rPr lang="en-US" dirty="0"/>
              <a:t>ASSERTION – verify one or more tables, one or more attributes</a:t>
            </a:r>
          </a:p>
          <a:p>
            <a:r>
              <a:rPr lang="en-US" dirty="0"/>
              <a:t>Some constraints cannot be expressed by using only domain constraints or referential-integrity constraints; for example,</a:t>
            </a:r>
          </a:p>
          <a:p>
            <a:pPr lvl="1"/>
            <a:r>
              <a:rPr lang="en-US" dirty="0"/>
              <a:t>“Every department must have at least five courses offered every semester” – must be expressed as an assertion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152400" y="838200"/>
            <a:ext cx="8799830" cy="51993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98021" name="Picture 5" descr="31755_FIG0706r.gif                                             0001035BEeyore                         B91DCF3B:"/>
          <p:cNvPicPr>
            <a:picLocks noGrp="1" noChangeAspect="1" noChangeArrowheads="1"/>
          </p:cNvPicPr>
          <p:nvPr/>
        </p:nvPicPr>
        <p:blipFill>
          <a:blip r:embed="rId2" cstate="print">
            <a:extLst>
              <a:ext uri="{28A0092B-C50C-407E-A947-70E740481C1C}">
                <a14:useLocalDpi xmlns="" xmlns:a14="http://schemas.microsoft.com/office/drawing/2010/main" val="0"/>
              </a:ext>
            </a:extLst>
          </a:blip>
          <a:srcRect b="77711"/>
          <a:stretch>
            <a:fillRect/>
          </a:stretch>
        </p:blipFill>
        <p:spPr>
          <a:xfrm>
            <a:off x="76200" y="304800"/>
            <a:ext cx="8734425" cy="2012950"/>
          </a:xfrm>
          <a:prstGeom prst="rect">
            <a:avLst/>
          </a:prstGeom>
          <a:noFill/>
          <a:ln>
            <a:noFill/>
          </a:ln>
          <a:effectLst/>
        </p:spPr>
      </p:pic>
      <p:pic>
        <p:nvPicPr>
          <p:cNvPr id="9" name="Picture 5" descr="31755_FIG0706r.gif                                             0001035BEeyore                         B91DCF3B:"/>
          <p:cNvPicPr>
            <a:picLocks noGrp="1" noChangeAspect="1" noChangeArrowheads="1"/>
          </p:cNvPicPr>
          <p:nvPr/>
        </p:nvPicPr>
        <p:blipFill>
          <a:blip r:embed="rId2" cstate="print">
            <a:extLst>
              <a:ext uri="{28A0092B-C50C-407E-A947-70E740481C1C}">
                <a14:useLocalDpi xmlns="" xmlns:a14="http://schemas.microsoft.com/office/drawing/2010/main" val="0"/>
              </a:ext>
            </a:extLst>
          </a:blip>
          <a:srcRect t="28758" r="30562" b="58128"/>
          <a:stretch>
            <a:fillRect/>
          </a:stretch>
        </p:blipFill>
        <p:spPr>
          <a:xfrm>
            <a:off x="0" y="2186940"/>
            <a:ext cx="5657215" cy="1536065"/>
          </a:xfrm>
          <a:prstGeom prst="rect">
            <a:avLst/>
          </a:prstGeom>
          <a:noFill/>
          <a:ln>
            <a:noFill/>
          </a:ln>
          <a:effectLst/>
        </p:spPr>
      </p:pic>
      <p:pic>
        <p:nvPicPr>
          <p:cNvPr id="6" name="Content Placeholder 5"/>
          <p:cNvPicPr>
            <a:picLocks noGrp="1" noChangeAspect="1"/>
          </p:cNvPicPr>
          <p:nvPr>
            <p:ph sz="half" idx="1"/>
          </p:nvPr>
        </p:nvPicPr>
        <p:blipFill>
          <a:blip r:embed="rId3" cstate="print"/>
          <a:stretch>
            <a:fillRect/>
          </a:stretch>
        </p:blipFill>
        <p:spPr>
          <a:xfrm>
            <a:off x="0" y="5029200"/>
            <a:ext cx="5320665" cy="1043305"/>
          </a:xfrm>
          <a:prstGeom prst="rect">
            <a:avLst/>
          </a:prstGeom>
        </p:spPr>
      </p:pic>
      <p:pic>
        <p:nvPicPr>
          <p:cNvPr id="7" name="Picture 5" descr="31755_FIG0706r.gif                                             0001035BEeyore                         B91DCF3B:"/>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l="42073" t="53159" b="29917"/>
          <a:stretch>
            <a:fillRect/>
          </a:stretch>
        </p:blipFill>
        <p:spPr>
          <a:xfrm>
            <a:off x="76200" y="3429000"/>
            <a:ext cx="5207000" cy="1518285"/>
          </a:xfrm>
          <a:prstGeom prst="rect">
            <a:avLst/>
          </a:prstGeom>
          <a:noFill/>
          <a:ln>
            <a:noFill/>
          </a:ln>
          <a:effectLst/>
        </p:spPr>
      </p:pic>
      <p:pic>
        <p:nvPicPr>
          <p:cNvPr id="8" name="Content Placeholder 6"/>
          <p:cNvPicPr>
            <a:picLocks noChangeAspect="1"/>
          </p:cNvPicPr>
          <p:nvPr/>
        </p:nvPicPr>
        <p:blipFill>
          <a:blip r:embed="rId4" cstate="print"/>
          <a:stretch>
            <a:fillRect/>
          </a:stretch>
        </p:blipFill>
        <p:spPr>
          <a:xfrm>
            <a:off x="5213350" y="3733800"/>
            <a:ext cx="3822065" cy="960755"/>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a:t>
            </a:r>
          </a:p>
        </p:txBody>
      </p:sp>
      <p:sp>
        <p:nvSpPr>
          <p:cNvPr id="3" name="Content Placeholder 2"/>
          <p:cNvSpPr>
            <a:spLocks noGrp="1"/>
          </p:cNvSpPr>
          <p:nvPr>
            <p:ph idx="1"/>
          </p:nvPr>
        </p:nvSpPr>
        <p:spPr/>
        <p:txBody>
          <a:bodyPr/>
          <a:lstStyle/>
          <a:p>
            <a:r>
              <a:rPr lang="en-US"/>
              <a:t>For each tuple in the student relation, the value of the attribute tot_cred must equal the sum of credits of courses that the student has completed successfully. </a:t>
            </a:r>
          </a:p>
        </p:txBody>
      </p:sp>
      <p:pic>
        <p:nvPicPr>
          <p:cNvPr id="5" name="Picture 4"/>
          <p:cNvPicPr>
            <a:picLocks noChangeAspect="1"/>
          </p:cNvPicPr>
          <p:nvPr/>
        </p:nvPicPr>
        <p:blipFill>
          <a:blip r:embed="rId2" cstate="print"/>
          <a:stretch>
            <a:fillRect/>
          </a:stretch>
        </p:blipFill>
        <p:spPr>
          <a:xfrm>
            <a:off x="838200" y="4048125"/>
            <a:ext cx="7305675" cy="2809875"/>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6470"/>
            <a:ext cx="8229600" cy="5607685"/>
          </a:xfrm>
        </p:spPr>
        <p:txBody>
          <a:bodyPr/>
          <a:lstStyle/>
          <a:p>
            <a:r>
              <a:rPr lang="en-US"/>
              <a:t>The total length of all movies by a given studio shall not exceed 10,000 minutes</a:t>
            </a:r>
          </a:p>
          <a:p>
            <a:endParaRPr lang="en-US"/>
          </a:p>
          <a:p>
            <a:endParaRPr lang="en-US"/>
          </a:p>
          <a:p>
            <a:endParaRPr lang="en-US"/>
          </a:p>
          <a:p>
            <a:endParaRPr lang="en-US"/>
          </a:p>
          <a:p>
            <a:r>
              <a:rPr lang="en-US"/>
              <a:t>Since this constraint involves only the relation Movies, it can be expressed as a tuple-based CHECK constraint</a:t>
            </a:r>
          </a:p>
        </p:txBody>
      </p:sp>
      <p:pic>
        <p:nvPicPr>
          <p:cNvPr id="5" name="Picture 4"/>
          <p:cNvPicPr>
            <a:picLocks noChangeAspect="1"/>
          </p:cNvPicPr>
          <p:nvPr/>
        </p:nvPicPr>
        <p:blipFill>
          <a:blip r:embed="rId2" cstate="print"/>
          <a:stretch>
            <a:fillRect/>
          </a:stretch>
        </p:blipFill>
        <p:spPr>
          <a:xfrm>
            <a:off x="990600" y="1981200"/>
            <a:ext cx="7277100" cy="1485900"/>
          </a:xfrm>
          <a:prstGeom prst="rect">
            <a:avLst/>
          </a:prstGeom>
        </p:spPr>
      </p:pic>
      <p:pic>
        <p:nvPicPr>
          <p:cNvPr id="7" name="Picture 6"/>
          <p:cNvPicPr>
            <a:picLocks noChangeAspect="1"/>
          </p:cNvPicPr>
          <p:nvPr/>
        </p:nvPicPr>
        <p:blipFill>
          <a:blip r:embed="rId3" cstate="print"/>
          <a:stretch>
            <a:fillRect/>
          </a:stretch>
        </p:blipFill>
        <p:spPr>
          <a:xfrm>
            <a:off x="76200" y="5106670"/>
            <a:ext cx="8871585" cy="1480820"/>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381000" y="2209800"/>
            <a:ext cx="8753475" cy="3611245"/>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TRIGGER</a:t>
            </a:r>
          </a:p>
        </p:txBody>
      </p:sp>
      <p:sp>
        <p:nvSpPr>
          <p:cNvPr id="3" name="Content Placeholder 2"/>
          <p:cNvSpPr>
            <a:spLocks noGrp="1"/>
          </p:cNvSpPr>
          <p:nvPr>
            <p:ph idx="1"/>
          </p:nvPr>
        </p:nvSpPr>
        <p:spPr/>
        <p:txBody>
          <a:bodyPr>
            <a:normAutofit fontScale="90000"/>
          </a:bodyPr>
          <a:lstStyle/>
          <a:p>
            <a:pPr algn="just"/>
            <a:r>
              <a:rPr lang="en-US" dirty="0"/>
              <a:t> A trigger is a stored procedure in database which automatically invokes whenever a special event in the database occurs.</a:t>
            </a:r>
          </a:p>
          <a:p>
            <a:pPr algn="just"/>
            <a:r>
              <a:rPr lang="en-US" dirty="0">
                <a:sym typeface="+mn-ea"/>
              </a:rPr>
              <a:t> action to be taken when certain events occur and when certain conditions are satisfied.</a:t>
            </a:r>
            <a:r>
              <a:rPr lang="en-US" dirty="0"/>
              <a:t> </a:t>
            </a:r>
          </a:p>
          <a:p>
            <a:pPr algn="just"/>
            <a:r>
              <a:rPr lang="en-US" dirty="0"/>
              <a:t>For example, </a:t>
            </a:r>
          </a:p>
          <a:p>
            <a:pPr lvl="1" algn="just"/>
            <a:r>
              <a:rPr lang="en-US" dirty="0"/>
              <a:t>a trigger can be invoked when a row is inserted into a specified table or when certain table columns are being updated.</a:t>
            </a:r>
          </a:p>
          <a:p>
            <a:pPr lvl="1" algn="just"/>
            <a:r>
              <a:rPr lang="en-US" dirty="0"/>
              <a:t>it may be useful to specify a condition that, if violated, causes some user to be informed of the violation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of Triggers</a:t>
            </a:r>
          </a:p>
        </p:txBody>
      </p:sp>
      <p:sp>
        <p:nvSpPr>
          <p:cNvPr id="3" name="Content Placeholder 2"/>
          <p:cNvSpPr>
            <a:spLocks noGrp="1"/>
          </p:cNvSpPr>
          <p:nvPr>
            <p:ph idx="1"/>
          </p:nvPr>
        </p:nvSpPr>
        <p:spPr/>
        <p:txBody>
          <a:bodyPr>
            <a:normAutofit/>
          </a:bodyPr>
          <a:lstStyle/>
          <a:p>
            <a:r>
              <a:rPr lang="en-US" dirty="0"/>
              <a:t>Generating some derived column values automatically</a:t>
            </a:r>
          </a:p>
          <a:p>
            <a:r>
              <a:rPr lang="en-US" dirty="0"/>
              <a:t>Enforcing referential integrity</a:t>
            </a:r>
          </a:p>
          <a:p>
            <a:r>
              <a:rPr lang="en-US" dirty="0"/>
              <a:t>Event logging and storing information on table access</a:t>
            </a:r>
          </a:p>
          <a:p>
            <a:r>
              <a:rPr lang="en-US" dirty="0"/>
              <a:t>Auditing</a:t>
            </a:r>
          </a:p>
          <a:p>
            <a:r>
              <a:rPr lang="en-US" dirty="0"/>
              <a:t>Synchronous replication of tables</a:t>
            </a:r>
          </a:p>
          <a:p>
            <a:r>
              <a:rPr lang="en-US" dirty="0"/>
              <a:t>Imposing security authorizations</a:t>
            </a:r>
          </a:p>
          <a:p>
            <a:r>
              <a:rPr lang="en-US" dirty="0"/>
              <a:t>Preventing invalid transactions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Creating Triggers</a:t>
            </a:r>
          </a:p>
        </p:txBody>
      </p:sp>
      <p:pic>
        <p:nvPicPr>
          <p:cNvPr id="5" name="Content Placeholder 4"/>
          <p:cNvPicPr>
            <a:picLocks noGrp="1" noChangeAspect="1"/>
          </p:cNvPicPr>
          <p:nvPr>
            <p:ph idx="1"/>
          </p:nvPr>
        </p:nvPicPr>
        <p:blipFill>
          <a:blip r:embed="rId2" cstate="print"/>
          <a:stretch>
            <a:fillRect/>
          </a:stretch>
        </p:blipFill>
        <p:spPr>
          <a:xfrm>
            <a:off x="228600" y="1676400"/>
            <a:ext cx="8817610" cy="4807585"/>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4085"/>
            <a:ext cx="8229600" cy="5640070"/>
          </a:xfrm>
        </p:spPr>
        <p:txBody>
          <a:bodyPr>
            <a:normAutofit fontScale="97500" lnSpcReduction="10000"/>
          </a:bodyPr>
          <a:lstStyle/>
          <a:p>
            <a:r>
              <a:rPr lang="en-US"/>
              <a:t>CREATE [OR REPLACE] TRIGGER trigger_name </a:t>
            </a:r>
          </a:p>
          <a:p>
            <a:pPr lvl="1"/>
            <a:r>
              <a:rPr lang="en-US"/>
              <a:t>Creates or replaces an existing trigger with the trigger_name.</a:t>
            </a:r>
          </a:p>
          <a:p>
            <a:r>
              <a:rPr lang="en-US"/>
              <a:t>{BEFORE | AFTER | INSTEAD OF} </a:t>
            </a:r>
          </a:p>
          <a:p>
            <a:pPr lvl="1"/>
            <a:r>
              <a:rPr lang="en-US"/>
              <a:t>This specifies when the trigger will be executed. </a:t>
            </a:r>
          </a:p>
          <a:p>
            <a:pPr lvl="1"/>
            <a:r>
              <a:rPr lang="en-US"/>
              <a:t>The INSTEAD OF clause is used for creating trigger on a view.</a:t>
            </a:r>
          </a:p>
          <a:p>
            <a:r>
              <a:rPr lang="en-US"/>
              <a:t>{INSERT [OR] | UPDATE [OR] | DELETE} </a:t>
            </a:r>
          </a:p>
          <a:p>
            <a:pPr lvl="1"/>
            <a:r>
              <a:rPr lang="en-US"/>
              <a:t>This specifies the DML operation.</a:t>
            </a:r>
          </a:p>
          <a:p>
            <a:r>
              <a:rPr lang="en-US"/>
              <a:t>[OF col_name]  </a:t>
            </a:r>
          </a:p>
          <a:p>
            <a:pPr lvl="1"/>
            <a:r>
              <a:rPr lang="en-US"/>
              <a:t>This specifies the column name that will be updated.</a:t>
            </a:r>
          </a:p>
          <a:p>
            <a:r>
              <a:rPr lang="en-US"/>
              <a:t>[ON table_name] </a:t>
            </a:r>
          </a:p>
          <a:p>
            <a:pPr lvl="1"/>
            <a:r>
              <a:rPr lang="en-US"/>
              <a:t>This specifies the name of the table associated with the trigger.</a:t>
            </a:r>
          </a:p>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2060"/>
            <a:ext cx="8229600" cy="5332095"/>
          </a:xfrm>
        </p:spPr>
        <p:txBody>
          <a:bodyPr>
            <a:normAutofit/>
          </a:bodyPr>
          <a:lstStyle/>
          <a:p>
            <a:r>
              <a:rPr lang="en-US" sz="2400">
                <a:sym typeface="+mn-ea"/>
              </a:rPr>
              <a:t>[REFERENCING OLD AS o NEW AS n] </a:t>
            </a:r>
          </a:p>
          <a:p>
            <a:pPr lvl="1"/>
            <a:r>
              <a:rPr lang="en-US" sz="2225">
                <a:sym typeface="+mn-ea"/>
              </a:rPr>
              <a:t>This allows you to refer new and old values for various DML statements, such as INSERT, UPDATE, and DELETE.</a:t>
            </a:r>
            <a:endParaRPr lang="en-US" sz="2225"/>
          </a:p>
          <a:p>
            <a:r>
              <a:rPr lang="en-US" sz="2400">
                <a:sym typeface="+mn-ea"/>
              </a:rPr>
              <a:t>[FOR EACH ROW] </a:t>
            </a:r>
          </a:p>
          <a:p>
            <a:pPr lvl="1"/>
            <a:r>
              <a:rPr lang="en-US" sz="2225">
                <a:sym typeface="+mn-ea"/>
              </a:rPr>
              <a:t>This specifies a row-level trigger, i.e., the trigger will be executed for each row being affected. </a:t>
            </a:r>
          </a:p>
          <a:p>
            <a:pPr lvl="1"/>
            <a:r>
              <a:rPr lang="en-US" sz="2225">
                <a:sym typeface="+mn-ea"/>
              </a:rPr>
              <a:t>Otherwise the trigger will execute just once when the SQL statement is executed, which is called a table level trigger.</a:t>
            </a:r>
            <a:endParaRPr lang="en-US" sz="2225"/>
          </a:p>
          <a:p>
            <a:r>
              <a:rPr lang="en-US" sz="2400">
                <a:sym typeface="+mn-ea"/>
              </a:rPr>
              <a:t>WHEN (condition) </a:t>
            </a:r>
          </a:p>
          <a:p>
            <a:pPr lvl="1"/>
            <a:r>
              <a:rPr lang="en-US" sz="2225">
                <a:sym typeface="+mn-ea"/>
              </a:rPr>
              <a:t>This provides a condition for rows for which the trigger would fire. </a:t>
            </a:r>
          </a:p>
          <a:p>
            <a:pPr lvl="1"/>
            <a:r>
              <a:rPr lang="en-US" sz="2225">
                <a:sym typeface="+mn-ea"/>
              </a:rPr>
              <a:t>This clause is valid only for row-level triggers.</a:t>
            </a:r>
            <a:endParaRPr lang="en-US" sz="2225"/>
          </a:p>
          <a:p>
            <a:endParaRPr lang="en-US" sz="24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Example</a:t>
            </a:r>
          </a:p>
        </p:txBody>
      </p:sp>
      <p:sp>
        <p:nvSpPr>
          <p:cNvPr id="3" name="Content Placeholder 2"/>
          <p:cNvSpPr>
            <a:spLocks noGrp="1"/>
          </p:cNvSpPr>
          <p:nvPr>
            <p:ph sz="half" idx="1"/>
          </p:nvPr>
        </p:nvSpPr>
        <p:spPr>
          <a:xfrm>
            <a:off x="76200" y="2286254"/>
            <a:ext cx="4038600" cy="4525963"/>
          </a:xfrm>
        </p:spPr>
        <p:txBody>
          <a:bodyPr>
            <a:normAutofit/>
          </a:bodyPr>
          <a:lstStyle/>
          <a:p>
            <a:pPr lvl="0"/>
            <a:r>
              <a:rPr lang="en-US"/>
              <a:t>creates a row-level trigger for the customers table that would fire for </a:t>
            </a:r>
            <a:r>
              <a:rPr lang="en-US">
                <a:solidFill>
                  <a:srgbClr val="FF0000"/>
                </a:solidFill>
              </a:rPr>
              <a:t>INSERT or UPDATE or DELETE</a:t>
            </a:r>
            <a:r>
              <a:rPr lang="en-US"/>
              <a:t> operations performed on the CUSTOMERS table. </a:t>
            </a:r>
          </a:p>
          <a:p>
            <a:pPr lvl="0"/>
            <a:r>
              <a:rPr lang="en-US"/>
              <a:t>This trigger will </a:t>
            </a:r>
            <a:r>
              <a:rPr lang="en-US">
                <a:solidFill>
                  <a:srgbClr val="FF0000"/>
                </a:solidFill>
              </a:rPr>
              <a:t>display the salary difference between the old values and new values</a:t>
            </a:r>
          </a:p>
        </p:txBody>
      </p:sp>
      <p:pic>
        <p:nvPicPr>
          <p:cNvPr id="8" name="Content Placeholder 7"/>
          <p:cNvPicPr>
            <a:picLocks noGrp="1" noChangeAspect="1"/>
          </p:cNvPicPr>
          <p:nvPr>
            <p:ph sz="half" idx="2"/>
          </p:nvPr>
        </p:nvPicPr>
        <p:blipFill>
          <a:blip r:embed="rId2" cstate="print"/>
          <a:srcRect r="9220" b="3776"/>
          <a:stretch>
            <a:fillRect/>
          </a:stretch>
        </p:blipFill>
        <p:spPr>
          <a:xfrm>
            <a:off x="3844925" y="3352800"/>
            <a:ext cx="5137785" cy="3386455"/>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304800"/>
          </a:xfrm>
        </p:spPr>
        <p:txBody>
          <a:bodyPr>
            <a:normAutofit fontScale="90000"/>
          </a:bodyPr>
          <a:lstStyle/>
          <a:p>
            <a:endParaRPr lang="en-US" dirty="0"/>
          </a:p>
        </p:txBody>
      </p:sp>
      <p:pic>
        <p:nvPicPr>
          <p:cNvPr id="8" name="Content Placeholder 7"/>
          <p:cNvPicPr>
            <a:picLocks noGrp="1" noChangeAspect="1"/>
          </p:cNvPicPr>
          <p:nvPr>
            <p:ph idx="1"/>
          </p:nvPr>
        </p:nvPicPr>
        <p:blipFill>
          <a:blip r:embed="rId2" cstate="print"/>
          <a:stretch>
            <a:fillRect/>
          </a:stretch>
        </p:blipFill>
        <p:spPr>
          <a:xfrm>
            <a:off x="0" y="1219200"/>
            <a:ext cx="9209405" cy="44062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Ambiguous Attribute Names, Aliasing, </a:t>
            </a:r>
            <a:br>
              <a:rPr lang="en-US"/>
            </a:br>
            <a:r>
              <a:rPr lang="en-US"/>
              <a:t>Renaming, and Tuple Variables</a:t>
            </a:r>
          </a:p>
        </p:txBody>
      </p:sp>
      <p:sp>
        <p:nvSpPr>
          <p:cNvPr id="6" name="Content Placeholder 5"/>
          <p:cNvSpPr>
            <a:spLocks noGrp="1"/>
          </p:cNvSpPr>
          <p:nvPr>
            <p:ph idx="1"/>
          </p:nvPr>
        </p:nvSpPr>
        <p:spPr/>
        <p:txBody>
          <a:bodyPr>
            <a:normAutofit lnSpcReduction="10000"/>
          </a:bodyPr>
          <a:lstStyle/>
          <a:p>
            <a:pPr algn="just"/>
            <a:r>
              <a:rPr lang="en-US" dirty="0"/>
              <a:t>In SQL, we can use the same name for two (or more) attributes as long as the attributes are in different relations</a:t>
            </a:r>
          </a:p>
          <a:p>
            <a:pPr algn="just"/>
            <a:r>
              <a:rPr lang="en-US" dirty="0"/>
              <a:t>a </a:t>
            </a:r>
            <a:r>
              <a:rPr lang="en-US" dirty="0" err="1"/>
              <a:t>multitable</a:t>
            </a:r>
            <a:r>
              <a:rPr lang="en-US" dirty="0"/>
              <a:t> query refers to two or more attributes with the same name, we must qualify the attribute name with the relation name to prevent ambiguity</a:t>
            </a:r>
          </a:p>
          <a:p>
            <a:pPr algn="just"/>
            <a:r>
              <a:rPr lang="en-US" dirty="0"/>
              <a:t>This is done by prefixing the relation name to the attribute name and separating the two by a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Triggering a Trigger</a:t>
            </a:r>
          </a:p>
        </p:txBody>
      </p:sp>
      <p:sp>
        <p:nvSpPr>
          <p:cNvPr id="3" name="Content Placeholder 2"/>
          <p:cNvSpPr>
            <a:spLocks noGrp="1"/>
          </p:cNvSpPr>
          <p:nvPr>
            <p:ph idx="1"/>
          </p:nvPr>
        </p:nvSpPr>
        <p:spPr/>
        <p:txBody>
          <a:bodyPr/>
          <a:lstStyle/>
          <a:p>
            <a:r>
              <a:rPr lang="en-US" sz="2400"/>
              <a:t>Here is one INSERT statement, which will create a new record in the table </a:t>
            </a:r>
          </a:p>
          <a:p>
            <a:endParaRPr lang="en-US" sz="2400"/>
          </a:p>
          <a:p>
            <a:endParaRPr lang="en-US" sz="2400"/>
          </a:p>
          <a:p>
            <a:r>
              <a:rPr lang="en-US" sz="2400"/>
              <a:t>When a record is created in the CUSTOMERS table, the above create trigger, display_salary_changes will be fired and it will display the following result</a:t>
            </a:r>
          </a:p>
        </p:txBody>
      </p:sp>
      <p:pic>
        <p:nvPicPr>
          <p:cNvPr id="6" name="Picture 5"/>
          <p:cNvPicPr>
            <a:picLocks noChangeAspect="1"/>
          </p:cNvPicPr>
          <p:nvPr/>
        </p:nvPicPr>
        <p:blipFill>
          <a:blip r:embed="rId2" cstate="print"/>
          <a:srcRect r="36278"/>
          <a:stretch>
            <a:fillRect/>
          </a:stretch>
        </p:blipFill>
        <p:spPr>
          <a:xfrm>
            <a:off x="1524000" y="3048000"/>
            <a:ext cx="5373370" cy="762000"/>
          </a:xfrm>
          <a:prstGeom prst="rect">
            <a:avLst/>
          </a:prstGeom>
        </p:spPr>
      </p:pic>
      <p:pic>
        <p:nvPicPr>
          <p:cNvPr id="7" name="Picture 6"/>
          <p:cNvPicPr>
            <a:picLocks noChangeAspect="1"/>
          </p:cNvPicPr>
          <p:nvPr/>
        </p:nvPicPr>
        <p:blipFill>
          <a:blip r:embed="rId3" cstate="print"/>
          <a:stretch>
            <a:fillRect/>
          </a:stretch>
        </p:blipFill>
        <p:spPr>
          <a:xfrm>
            <a:off x="5257800" y="5105400"/>
            <a:ext cx="2996565" cy="1301115"/>
          </a:xfrm>
          <a:prstGeom prst="rect">
            <a:avLst/>
          </a:prstGeom>
        </p:spPr>
      </p:pic>
      <p:sp>
        <p:nvSpPr>
          <p:cNvPr id="8" name="Text Box 7"/>
          <p:cNvSpPr txBox="1"/>
          <p:nvPr/>
        </p:nvSpPr>
        <p:spPr>
          <a:xfrm>
            <a:off x="217170" y="5433060"/>
            <a:ext cx="5040630" cy="645160"/>
          </a:xfrm>
          <a:prstGeom prst="rect">
            <a:avLst/>
          </a:prstGeom>
          <a:noFill/>
          <a:ln w="28575" cmpd="sng">
            <a:solidFill>
              <a:srgbClr val="FF0000"/>
            </a:solidFill>
            <a:prstDash val="solid"/>
          </a:ln>
        </p:spPr>
        <p:txBody>
          <a:bodyPr wrap="none" rtlCol="0">
            <a:spAutoFit/>
          </a:bodyPr>
          <a:lstStyle/>
          <a:p>
            <a:pPr algn="l"/>
            <a:r>
              <a:rPr lang="en-US"/>
              <a:t>Because this is a new record, old salary is </a:t>
            </a:r>
          </a:p>
          <a:p>
            <a:pPr algn="l"/>
            <a:r>
              <a:rPr lang="en-US"/>
              <a:t>not available and the above result comes as null.</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6790"/>
            <a:ext cx="8229600" cy="5587365"/>
          </a:xfrm>
        </p:spPr>
        <p:txBody>
          <a:bodyPr/>
          <a:lstStyle/>
          <a:p>
            <a:r>
              <a:rPr lang="en-US"/>
              <a:t>The UPDATE statement will update an existing record in the table </a:t>
            </a:r>
          </a:p>
          <a:p>
            <a:endParaRPr lang="en-US"/>
          </a:p>
          <a:p>
            <a:endParaRPr lang="en-US"/>
          </a:p>
          <a:p>
            <a:endParaRPr lang="en-US"/>
          </a:p>
          <a:p>
            <a:r>
              <a:rPr lang="en-US"/>
              <a:t>When a record is updated in the CUSTOMERS table, the above create trigger, display_salary_changes will be fired and it will display the following result</a:t>
            </a:r>
          </a:p>
          <a:p>
            <a:endParaRPr lang="en-US"/>
          </a:p>
        </p:txBody>
      </p:sp>
      <p:pic>
        <p:nvPicPr>
          <p:cNvPr id="5" name="Picture 4"/>
          <p:cNvPicPr>
            <a:picLocks noChangeAspect="1"/>
          </p:cNvPicPr>
          <p:nvPr/>
        </p:nvPicPr>
        <p:blipFill>
          <a:blip r:embed="rId2" cstate="print"/>
          <a:stretch>
            <a:fillRect/>
          </a:stretch>
        </p:blipFill>
        <p:spPr>
          <a:xfrm>
            <a:off x="2057400" y="1905000"/>
            <a:ext cx="5246370" cy="1231900"/>
          </a:xfrm>
          <a:prstGeom prst="rect">
            <a:avLst/>
          </a:prstGeom>
        </p:spPr>
      </p:pic>
      <p:pic>
        <p:nvPicPr>
          <p:cNvPr id="7" name="Picture 6"/>
          <p:cNvPicPr>
            <a:picLocks noChangeAspect="1"/>
          </p:cNvPicPr>
          <p:nvPr/>
        </p:nvPicPr>
        <p:blipFill>
          <a:blip r:embed="rId3" cstate="print"/>
          <a:stretch>
            <a:fillRect/>
          </a:stretch>
        </p:blipFill>
        <p:spPr>
          <a:xfrm>
            <a:off x="1981200" y="5029200"/>
            <a:ext cx="4601845" cy="1633220"/>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dirty="0" smtClean="0"/>
              <a:t>In SQL, a view is a virtual table based on the result-set of an SQL statement.</a:t>
            </a:r>
          </a:p>
          <a:p>
            <a:pPr algn="just"/>
            <a:r>
              <a:rPr lang="en-IN" dirty="0" smtClean="0"/>
              <a:t>A view contains rows and columns, just like a real table. </a:t>
            </a:r>
          </a:p>
          <a:p>
            <a:pPr algn="just"/>
            <a:r>
              <a:rPr lang="en-IN" dirty="0" smtClean="0"/>
              <a:t>The fields in a view are fields from one or more real tables in the database.</a:t>
            </a:r>
          </a:p>
          <a:p>
            <a:pPr algn="just"/>
            <a:r>
              <a:rPr lang="en-IN" dirty="0" smtClean="0"/>
              <a:t>You can add SQL statements and functions to a view and present the data as if the data were coming from one single table.</a:t>
            </a:r>
          </a:p>
          <a:p>
            <a:pPr algn="just"/>
            <a:r>
              <a:rPr lang="en-IN" dirty="0" smtClean="0"/>
              <a:t>A view is created with the CREATE VIEW statement.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CREATE VIEW Syntax</a:t>
            </a:r>
            <a:br>
              <a:rPr lang="en-IN" dirty="0" smtClean="0"/>
            </a:br>
            <a:endParaRPr lang="en-IN" dirty="0"/>
          </a:p>
        </p:txBody>
      </p:sp>
      <p:sp>
        <p:nvSpPr>
          <p:cNvPr id="3" name="Content Placeholder 2"/>
          <p:cNvSpPr>
            <a:spLocks noGrp="1"/>
          </p:cNvSpPr>
          <p:nvPr>
            <p:ph idx="1"/>
          </p:nvPr>
        </p:nvSpPr>
        <p:spPr/>
        <p:txBody>
          <a:bodyPr/>
          <a:lstStyle/>
          <a:p>
            <a:r>
              <a:rPr lang="en-IN" dirty="0" smtClean="0"/>
              <a:t>CREATE VIEW </a:t>
            </a:r>
            <a:r>
              <a:rPr lang="en-IN" i="1" dirty="0" err="1" smtClean="0"/>
              <a:t>view_name</a:t>
            </a:r>
            <a:r>
              <a:rPr lang="en-IN" dirty="0" smtClean="0"/>
              <a:t> AS</a:t>
            </a:r>
            <a:br>
              <a:rPr lang="en-IN" dirty="0" smtClean="0"/>
            </a:br>
            <a:r>
              <a:rPr lang="en-IN" dirty="0" smtClean="0"/>
              <a:t>SELECT </a:t>
            </a:r>
            <a:r>
              <a:rPr lang="en-IN" i="1" dirty="0" smtClean="0"/>
              <a:t>column1</a:t>
            </a:r>
            <a:r>
              <a:rPr lang="en-IN" dirty="0" smtClean="0"/>
              <a:t>, </a:t>
            </a:r>
            <a:r>
              <a:rPr lang="en-IN" i="1" dirty="0" smtClean="0"/>
              <a:t>column2</a:t>
            </a:r>
            <a:r>
              <a:rPr lang="en-IN" dirty="0" smtClean="0"/>
              <a:t>, ...</a:t>
            </a:r>
            <a:br>
              <a:rPr lang="en-IN" dirty="0" smtClean="0"/>
            </a:br>
            <a:r>
              <a:rPr lang="en-IN" dirty="0" smtClean="0"/>
              <a:t>FROM </a:t>
            </a:r>
            <a:r>
              <a:rPr lang="en-IN" i="1" dirty="0" err="1" smtClean="0"/>
              <a:t>table_name</a:t>
            </a:r>
            <a:r>
              <a:rPr lang="en-IN" dirty="0" smtClean="0"/>
              <a:t/>
            </a:r>
            <a:br>
              <a:rPr lang="en-IN" dirty="0" smtClean="0"/>
            </a:br>
            <a:r>
              <a:rPr lang="en-IN" dirty="0" smtClean="0"/>
              <a:t>WHERE </a:t>
            </a:r>
            <a:r>
              <a:rPr lang="en-IN" i="1" dirty="0" smtClean="0"/>
              <a:t>condition</a:t>
            </a:r>
            <a:r>
              <a:rPr lang="en-IN" dirty="0" smtClean="0"/>
              <a:t>;</a:t>
            </a:r>
          </a:p>
          <a:p>
            <a:r>
              <a:rPr lang="en-IN" dirty="0" err="1" smtClean="0"/>
              <a:t>Eg</a:t>
            </a:r>
            <a:r>
              <a:rPr lang="en-IN" dirty="0" smtClean="0"/>
              <a:t>:</a:t>
            </a:r>
          </a:p>
          <a:p>
            <a:r>
              <a:rPr lang="en-IN" dirty="0" smtClean="0"/>
              <a:t>CREATE VIEW Brazil Customers AS</a:t>
            </a:r>
            <a:br>
              <a:rPr lang="en-IN" dirty="0" smtClean="0"/>
            </a:br>
            <a:r>
              <a:rPr lang="en-IN" dirty="0" smtClean="0"/>
              <a:t>SELECT </a:t>
            </a:r>
            <a:r>
              <a:rPr lang="en-IN" dirty="0" err="1" smtClean="0"/>
              <a:t>CustomerName</a:t>
            </a:r>
            <a:r>
              <a:rPr lang="en-IN" dirty="0" smtClean="0"/>
              <a:t>, </a:t>
            </a:r>
            <a:r>
              <a:rPr lang="en-IN" dirty="0" err="1" smtClean="0"/>
              <a:t>ContactName</a:t>
            </a:r>
            <a:r>
              <a:rPr lang="en-IN" dirty="0" smtClean="0"/>
              <a:t/>
            </a:r>
            <a:br>
              <a:rPr lang="en-IN" dirty="0" smtClean="0"/>
            </a:br>
            <a:r>
              <a:rPr lang="en-IN" dirty="0" smtClean="0"/>
              <a:t>FROM Customers</a:t>
            </a:r>
            <a:br>
              <a:rPr lang="en-IN" dirty="0" smtClean="0"/>
            </a:br>
            <a:r>
              <a:rPr lang="en-IN" dirty="0" smtClean="0"/>
              <a:t>WHERE Country = 'Brazil';</a:t>
            </a:r>
            <a:endParaRPr lang="en-IN"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SQL Updating a View</a:t>
            </a:r>
            <a:br>
              <a:rPr lang="en-IN" dirty="0" smtClean="0"/>
            </a:br>
            <a:endParaRPr lang="en-IN" dirty="0"/>
          </a:p>
        </p:txBody>
      </p:sp>
      <p:sp>
        <p:nvSpPr>
          <p:cNvPr id="3" name="Content Placeholder 2"/>
          <p:cNvSpPr>
            <a:spLocks noGrp="1"/>
          </p:cNvSpPr>
          <p:nvPr>
            <p:ph idx="1"/>
          </p:nvPr>
        </p:nvSpPr>
        <p:spPr/>
        <p:txBody>
          <a:bodyPr/>
          <a:lstStyle/>
          <a:p>
            <a:r>
              <a:rPr lang="en-IN" dirty="0" smtClean="0"/>
              <a:t>A view can be updated with the CREATE OR </a:t>
            </a:r>
          </a:p>
          <a:p>
            <a:r>
              <a:rPr lang="en-IN" dirty="0" smtClean="0"/>
              <a:t>REPLACE VIEW statement.</a:t>
            </a:r>
          </a:p>
          <a:p>
            <a:endParaRPr lang="en-IN" dirty="0" smtClean="0"/>
          </a:p>
          <a:p>
            <a:pPr lvl="1"/>
            <a:r>
              <a:rPr lang="en-IN" dirty="0" smtClean="0"/>
              <a:t>CREATE OR REPLACE VIEW </a:t>
            </a:r>
            <a:r>
              <a:rPr lang="en-IN" i="1" dirty="0" err="1" smtClean="0"/>
              <a:t>view_name</a:t>
            </a:r>
            <a:r>
              <a:rPr lang="en-IN" dirty="0" smtClean="0"/>
              <a:t> AS</a:t>
            </a:r>
            <a:br>
              <a:rPr lang="en-IN" dirty="0" smtClean="0"/>
            </a:br>
            <a:r>
              <a:rPr lang="en-IN" dirty="0" smtClean="0"/>
              <a:t>SELECT </a:t>
            </a:r>
            <a:r>
              <a:rPr lang="en-IN" i="1" dirty="0" smtClean="0"/>
              <a:t>column1</a:t>
            </a:r>
            <a:r>
              <a:rPr lang="en-IN" dirty="0" smtClean="0"/>
              <a:t>, </a:t>
            </a:r>
            <a:r>
              <a:rPr lang="en-IN" i="1" dirty="0" smtClean="0"/>
              <a:t>column2</a:t>
            </a:r>
            <a:r>
              <a:rPr lang="en-IN" dirty="0" smtClean="0"/>
              <a:t>, ...</a:t>
            </a:r>
            <a:br>
              <a:rPr lang="en-IN" dirty="0" smtClean="0"/>
            </a:br>
            <a:r>
              <a:rPr lang="en-IN" dirty="0" smtClean="0"/>
              <a:t>FROM </a:t>
            </a:r>
            <a:r>
              <a:rPr lang="en-IN" i="1" dirty="0" err="1" smtClean="0"/>
              <a:t>table_name</a:t>
            </a:r>
            <a:r>
              <a:rPr lang="en-IN" dirty="0" smtClean="0"/>
              <a:t/>
            </a:r>
            <a:br>
              <a:rPr lang="en-IN" dirty="0" smtClean="0"/>
            </a:br>
            <a:r>
              <a:rPr lang="en-IN" dirty="0" smtClean="0"/>
              <a:t>WHERE </a:t>
            </a:r>
            <a:r>
              <a:rPr lang="en-IN" i="1" dirty="0" smtClean="0"/>
              <a:t>condition</a:t>
            </a:r>
            <a:r>
              <a:rPr lang="en-IN" dirty="0" smtClean="0"/>
              <a:t>;</a:t>
            </a:r>
            <a:endParaRPr lang="en-IN"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CREATE OR REPLACE VIEW [Brazil Customers] AS</a:t>
            </a:r>
            <a:br>
              <a:rPr lang="en-IN" dirty="0" smtClean="0"/>
            </a:br>
            <a:r>
              <a:rPr lang="en-IN" dirty="0" smtClean="0"/>
              <a:t>SELECT </a:t>
            </a:r>
            <a:r>
              <a:rPr lang="en-IN" dirty="0" err="1" smtClean="0"/>
              <a:t>CustomerName</a:t>
            </a:r>
            <a:r>
              <a:rPr lang="en-IN" dirty="0" smtClean="0"/>
              <a:t>, </a:t>
            </a:r>
            <a:r>
              <a:rPr lang="en-IN" dirty="0" err="1" smtClean="0"/>
              <a:t>ContactName</a:t>
            </a:r>
            <a:r>
              <a:rPr lang="en-IN" dirty="0" smtClean="0"/>
              <a:t>, City</a:t>
            </a:r>
            <a:br>
              <a:rPr lang="en-IN" dirty="0" smtClean="0"/>
            </a:br>
            <a:r>
              <a:rPr lang="en-IN" dirty="0" smtClean="0"/>
              <a:t>FROM Customers</a:t>
            </a:r>
            <a:br>
              <a:rPr lang="en-IN" dirty="0" smtClean="0"/>
            </a:br>
            <a:r>
              <a:rPr lang="en-IN" dirty="0" smtClean="0"/>
              <a:t>WHERE Country = 'Brazil';</a:t>
            </a:r>
            <a:endParaRPr lang="en-IN"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SQL Dropping a View</a:t>
            </a:r>
            <a:br>
              <a:rPr lang="en-IN" dirty="0" smtClean="0"/>
            </a:br>
            <a:endParaRPr lang="en-IN" dirty="0"/>
          </a:p>
        </p:txBody>
      </p:sp>
      <p:sp>
        <p:nvSpPr>
          <p:cNvPr id="3" name="Content Placeholder 2"/>
          <p:cNvSpPr>
            <a:spLocks noGrp="1"/>
          </p:cNvSpPr>
          <p:nvPr>
            <p:ph idx="1"/>
          </p:nvPr>
        </p:nvSpPr>
        <p:spPr/>
        <p:txBody>
          <a:bodyPr/>
          <a:lstStyle/>
          <a:p>
            <a:r>
              <a:rPr lang="en-IN" dirty="0" smtClean="0"/>
              <a:t>DROP VIEW </a:t>
            </a:r>
            <a:r>
              <a:rPr lang="en-IN" i="1" dirty="0" err="1" smtClean="0"/>
              <a:t>view_name</a:t>
            </a:r>
            <a:r>
              <a:rPr lang="en-IN" dirty="0" smtClean="0"/>
              <a:t>;</a:t>
            </a:r>
          </a:p>
          <a:p>
            <a:endParaRPr lang="en-IN" dirty="0" smtClean="0"/>
          </a:p>
          <a:p>
            <a:r>
              <a:rPr lang="en-IN" dirty="0" smtClean="0"/>
              <a:t>DROP VIEW [Brazil Customers];</a:t>
            </a:r>
            <a:endParaRPr lang="en-IN"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sz="half" idx="2"/>
          </p:nvPr>
        </p:nvPicPr>
        <p:blipFill>
          <a:blip r:embed="rId2" cstate="print"/>
          <a:stretch>
            <a:fillRect/>
          </a:stretch>
        </p:blipFill>
        <p:spPr>
          <a:xfrm>
            <a:off x="762000" y="76200"/>
            <a:ext cx="6319520" cy="2322195"/>
          </a:xfrm>
          <a:prstGeom prst="rect">
            <a:avLst/>
          </a:prstGeom>
        </p:spPr>
      </p:pic>
      <p:pic>
        <p:nvPicPr>
          <p:cNvPr id="8" name="Content Placeholder 7"/>
          <p:cNvPicPr>
            <a:picLocks noGrp="1" noChangeAspect="1"/>
          </p:cNvPicPr>
          <p:nvPr>
            <p:ph sz="half" idx="1"/>
          </p:nvPr>
        </p:nvPicPr>
        <p:blipFill>
          <a:blip r:embed="rId3" cstate="print"/>
          <a:srcRect r="2470" b="5354"/>
          <a:stretch>
            <a:fillRect/>
          </a:stretch>
        </p:blipFill>
        <p:spPr>
          <a:xfrm>
            <a:off x="0" y="2667000"/>
            <a:ext cx="4080510" cy="4159250"/>
          </a:xfrm>
          <a:prstGeom prst="rect">
            <a:avLst/>
          </a:prstGeom>
        </p:spPr>
      </p:pic>
      <p:sp>
        <p:nvSpPr>
          <p:cNvPr id="9" name="Text Box 8"/>
          <p:cNvSpPr txBox="1"/>
          <p:nvPr/>
        </p:nvSpPr>
        <p:spPr>
          <a:xfrm>
            <a:off x="1676400" y="2590800"/>
            <a:ext cx="433705" cy="368300"/>
          </a:xfrm>
          <a:prstGeom prst="rect">
            <a:avLst/>
          </a:prstGeom>
          <a:noFill/>
        </p:spPr>
        <p:txBody>
          <a:bodyPr wrap="none" rtlCol="0">
            <a:spAutoFit/>
          </a:bodyPr>
          <a:lstStyle/>
          <a:p>
            <a:r>
              <a:rPr lang="en-US">
                <a:solidFill>
                  <a:srgbClr val="FF0000"/>
                </a:solidFill>
              </a:rPr>
              <a:t>V1</a:t>
            </a:r>
          </a:p>
        </p:txBody>
      </p:sp>
      <p:pic>
        <p:nvPicPr>
          <p:cNvPr id="10" name="Picture 9"/>
          <p:cNvPicPr>
            <a:picLocks noChangeAspect="1"/>
          </p:cNvPicPr>
          <p:nvPr/>
        </p:nvPicPr>
        <p:blipFill>
          <a:blip r:embed="rId4" cstate="print"/>
          <a:stretch>
            <a:fillRect/>
          </a:stretch>
        </p:blipFill>
        <p:spPr>
          <a:xfrm>
            <a:off x="4419600" y="3200400"/>
            <a:ext cx="4340225" cy="1600200"/>
          </a:xfrm>
          <a:prstGeom prst="rect">
            <a:avLst/>
          </a:prstGeom>
        </p:spPr>
      </p:pic>
      <p:sp>
        <p:nvSpPr>
          <p:cNvPr id="11" name="Text Box 10"/>
          <p:cNvSpPr txBox="1"/>
          <p:nvPr/>
        </p:nvSpPr>
        <p:spPr>
          <a:xfrm>
            <a:off x="6248400" y="3124200"/>
            <a:ext cx="462915" cy="368300"/>
          </a:xfrm>
          <a:prstGeom prst="rect">
            <a:avLst/>
          </a:prstGeom>
          <a:noFill/>
        </p:spPr>
        <p:txBody>
          <a:bodyPr wrap="none" rtlCol="0">
            <a:spAutoFit/>
          </a:bodyPr>
          <a:lstStyle/>
          <a:p>
            <a:r>
              <a:rPr lang="en-US">
                <a:solidFill>
                  <a:srgbClr val="0070C0"/>
                </a:solidFill>
              </a:rPr>
              <a:t>V2</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37895"/>
            <a:ext cx="8229600" cy="5636260"/>
          </a:xfrm>
        </p:spPr>
        <p:txBody>
          <a:bodyPr/>
          <a:lstStyle/>
          <a:p>
            <a:r>
              <a:rPr lang="en-US" sz="2400"/>
              <a:t>We can specify SQL queries on a view in the same way we specify queries involving base tables. </a:t>
            </a:r>
          </a:p>
          <a:p>
            <a:r>
              <a:rPr lang="en-US" sz="2400"/>
              <a:t>For example, </a:t>
            </a:r>
          </a:p>
          <a:p>
            <a:pPr lvl="1"/>
            <a:r>
              <a:rPr lang="en-US" sz="2400"/>
              <a:t>to retrieve the last name and first name of all employees who work on the ‘ProductX’ project, we can utilize the WORKS_ON1 view and specify the query as in QV1:</a:t>
            </a:r>
          </a:p>
        </p:txBody>
      </p:sp>
      <p:pic>
        <p:nvPicPr>
          <p:cNvPr id="8" name="Picture 7"/>
          <p:cNvPicPr>
            <a:picLocks noChangeAspect="1"/>
          </p:cNvPicPr>
          <p:nvPr/>
        </p:nvPicPr>
        <p:blipFill>
          <a:blip r:embed="rId2" cstate="print"/>
          <a:stretch>
            <a:fillRect/>
          </a:stretch>
        </p:blipFill>
        <p:spPr>
          <a:xfrm>
            <a:off x="304800" y="3657600"/>
            <a:ext cx="7005955" cy="1435100"/>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Picture 9"/>
          <p:cNvPicPr>
            <a:picLocks noChangeAspect="1"/>
          </p:cNvPicPr>
          <p:nvPr/>
        </p:nvPicPr>
        <p:blipFill>
          <a:blip r:embed="rId2" cstate="print"/>
          <a:stretch>
            <a:fillRect/>
          </a:stretch>
        </p:blipFill>
        <p:spPr>
          <a:xfrm>
            <a:off x="5943600" y="2819400"/>
            <a:ext cx="2602865" cy="1666875"/>
          </a:xfrm>
          <a:prstGeom prst="rect">
            <a:avLst/>
          </a:prstGeom>
        </p:spPr>
      </p:pic>
      <p:pic>
        <p:nvPicPr>
          <p:cNvPr id="12" name="Content Placeholder 7"/>
          <p:cNvPicPr>
            <a:picLocks noChangeAspect="1"/>
          </p:cNvPicPr>
          <p:nvPr/>
        </p:nvPicPr>
        <p:blipFill>
          <a:blip r:embed="rId3" cstate="print"/>
          <a:srcRect r="2470" b="5354"/>
          <a:stretch>
            <a:fillRect/>
          </a:stretch>
        </p:blipFill>
        <p:spPr>
          <a:xfrm>
            <a:off x="228600" y="1295400"/>
            <a:ext cx="5293995" cy="5396865"/>
          </a:xfrm>
          <a:prstGeom prst="rect">
            <a:avLst/>
          </a:prstGeom>
        </p:spPr>
      </p:pic>
      <p:sp>
        <p:nvSpPr>
          <p:cNvPr id="5" name="Rectangles 4"/>
          <p:cNvSpPr/>
          <p:nvPr/>
        </p:nvSpPr>
        <p:spPr>
          <a:xfrm>
            <a:off x="177800" y="3689350"/>
            <a:ext cx="5395595" cy="609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Content Placeholder 7"/>
          <p:cNvPicPr>
            <a:picLocks noGrp="1" noChangeAspect="1"/>
          </p:cNvPicPr>
          <p:nvPr>
            <p:ph idx="1"/>
          </p:nvPr>
        </p:nvPicPr>
        <p:blipFill>
          <a:blip r:embed="rId4" cstate="print"/>
          <a:stretch>
            <a:fillRect/>
          </a:stretch>
        </p:blipFill>
        <p:spPr>
          <a:xfrm>
            <a:off x="0" y="76200"/>
            <a:ext cx="5053330" cy="10344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1752600" y="914400"/>
            <a:ext cx="5285105" cy="1704975"/>
          </a:xfrm>
          <a:prstGeom prst="rect">
            <a:avLst/>
          </a:prstGeom>
        </p:spPr>
      </p:pic>
      <p:sp>
        <p:nvSpPr>
          <p:cNvPr id="6" name="Down Arrow 5"/>
          <p:cNvSpPr/>
          <p:nvPr/>
        </p:nvSpPr>
        <p:spPr>
          <a:xfrm>
            <a:off x="3505200" y="2971800"/>
            <a:ext cx="20574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a:off x="304800" y="4648200"/>
            <a:ext cx="8533765" cy="1665605"/>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3"/>
            <a:ext cx="7916863" cy="4646785"/>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SYLLABUS</a:t>
            </a:r>
            <a:endParaRPr sz="3950">
              <a:latin typeface="Trebuchet MS"/>
              <a:cs typeface="Trebuchet MS"/>
            </a:endParaRPr>
          </a:p>
          <a:p>
            <a:pPr marL="378460" indent="-257175">
              <a:lnSpc>
                <a:spcPct val="100000"/>
              </a:lnSpc>
              <a:spcBef>
                <a:spcPts val="2510"/>
              </a:spcBef>
              <a:buClr>
                <a:srgbClr val="9F4DA2"/>
              </a:buClr>
              <a:buChar char="•"/>
              <a:tabLst>
                <a:tab pos="378460" algn="l"/>
                <a:tab pos="379095" algn="l"/>
              </a:tabLst>
            </a:pPr>
            <a:r>
              <a:rPr sz="2200" dirty="0">
                <a:latin typeface="Georgia"/>
                <a:cs typeface="Georgia"/>
              </a:rPr>
              <a:t>SQL DML </a:t>
            </a:r>
            <a:r>
              <a:rPr sz="2200" spc="-10" dirty="0">
                <a:latin typeface="Georgia"/>
                <a:cs typeface="Georgia"/>
              </a:rPr>
              <a:t>(Data Manipulation</a:t>
            </a:r>
            <a:r>
              <a:rPr sz="2200" spc="35" dirty="0">
                <a:latin typeface="Georgia"/>
                <a:cs typeface="Georgia"/>
              </a:rPr>
              <a:t> </a:t>
            </a:r>
            <a:r>
              <a:rPr sz="2200" spc="-10" dirty="0">
                <a:latin typeface="Georgia"/>
                <a:cs typeface="Georgia"/>
              </a:rPr>
              <a:t>Language)</a:t>
            </a:r>
            <a:endParaRPr sz="2200">
              <a:latin typeface="Georgia"/>
              <a:cs typeface="Georgia"/>
            </a:endParaRPr>
          </a:p>
          <a:p>
            <a:pPr marL="671195" marR="100330" indent="-244475">
              <a:lnSpc>
                <a:spcPct val="100000"/>
              </a:lnSpc>
              <a:spcBef>
                <a:spcPts val="345"/>
              </a:spcBef>
              <a:tabLst>
                <a:tab pos="671195" algn="l"/>
                <a:tab pos="6654800" algn="l"/>
              </a:tabLst>
            </a:pPr>
            <a:r>
              <a:rPr sz="2100" dirty="0">
                <a:solidFill>
                  <a:srgbClr val="437F85"/>
                </a:solidFill>
                <a:latin typeface="Georgia"/>
                <a:cs typeface="Georgia"/>
              </a:rPr>
              <a:t>▫	</a:t>
            </a:r>
            <a:r>
              <a:rPr sz="2100" spc="10" dirty="0">
                <a:solidFill>
                  <a:srgbClr val="437F85"/>
                </a:solidFill>
                <a:latin typeface="Georgia"/>
                <a:cs typeface="Georgia"/>
              </a:rPr>
              <a:t>SQL </a:t>
            </a:r>
            <a:r>
              <a:rPr sz="2100" dirty="0">
                <a:solidFill>
                  <a:srgbClr val="437F85"/>
                </a:solidFill>
                <a:latin typeface="Georgia"/>
                <a:cs typeface="Georgia"/>
              </a:rPr>
              <a:t>queries </a:t>
            </a:r>
            <a:r>
              <a:rPr sz="2100" spc="10" dirty="0">
                <a:solidFill>
                  <a:srgbClr val="437F85"/>
                </a:solidFill>
                <a:latin typeface="Georgia"/>
                <a:cs typeface="Georgia"/>
              </a:rPr>
              <a:t>on </a:t>
            </a:r>
            <a:r>
              <a:rPr sz="2100" dirty="0">
                <a:solidFill>
                  <a:srgbClr val="437F85"/>
                </a:solidFill>
                <a:latin typeface="Georgia"/>
                <a:cs typeface="Georgia"/>
              </a:rPr>
              <a:t>single and </a:t>
            </a:r>
            <a:r>
              <a:rPr sz="2100" spc="5" dirty="0">
                <a:solidFill>
                  <a:srgbClr val="437F85"/>
                </a:solidFill>
                <a:latin typeface="Georgia"/>
                <a:cs typeface="Georgia"/>
              </a:rPr>
              <a:t>multiple</a:t>
            </a:r>
            <a:r>
              <a:rPr sz="2100" spc="-160" dirty="0">
                <a:solidFill>
                  <a:srgbClr val="437F85"/>
                </a:solidFill>
                <a:latin typeface="Georgia"/>
                <a:cs typeface="Georgia"/>
              </a:rPr>
              <a:t> </a:t>
            </a:r>
            <a:r>
              <a:rPr sz="2100" dirty="0">
                <a:solidFill>
                  <a:srgbClr val="437F85"/>
                </a:solidFill>
                <a:latin typeface="Georgia"/>
                <a:cs typeface="Georgia"/>
              </a:rPr>
              <a:t>tables,</a:t>
            </a:r>
            <a:r>
              <a:rPr sz="2100" spc="-65" dirty="0">
                <a:solidFill>
                  <a:srgbClr val="437F85"/>
                </a:solidFill>
                <a:latin typeface="Georgia"/>
                <a:cs typeface="Georgia"/>
              </a:rPr>
              <a:t> </a:t>
            </a:r>
            <a:r>
              <a:rPr sz="2100" dirty="0">
                <a:solidFill>
                  <a:srgbClr val="437F85"/>
                </a:solidFill>
                <a:latin typeface="Georgia"/>
                <a:cs typeface="Georgia"/>
              </a:rPr>
              <a:t>Nested</a:t>
            </a:r>
            <a:r>
              <a:rPr sz="2100" dirty="0">
                <a:solidFill>
                  <a:srgbClr val="437F85"/>
                </a:solidFill>
                <a:latin typeface="Times New Roman"/>
                <a:cs typeface="Times New Roman"/>
              </a:rPr>
              <a:t>	</a:t>
            </a:r>
            <a:r>
              <a:rPr sz="2100" dirty="0">
                <a:solidFill>
                  <a:srgbClr val="437F85"/>
                </a:solidFill>
                <a:latin typeface="Georgia"/>
                <a:cs typeface="Georgia"/>
              </a:rPr>
              <a:t>queries (correlated</a:t>
            </a:r>
            <a:r>
              <a:rPr sz="2100" spc="-110" dirty="0">
                <a:solidFill>
                  <a:srgbClr val="437F85"/>
                </a:solidFill>
                <a:latin typeface="Georgia"/>
                <a:cs typeface="Georgia"/>
              </a:rPr>
              <a:t> </a:t>
            </a:r>
            <a:r>
              <a:rPr sz="2100" dirty="0">
                <a:solidFill>
                  <a:srgbClr val="437F85"/>
                </a:solidFill>
                <a:latin typeface="Georgia"/>
                <a:cs typeface="Georgia"/>
              </a:rPr>
              <a:t>and  non-correlated), </a:t>
            </a:r>
            <a:r>
              <a:rPr sz="2100" spc="-5" dirty="0">
                <a:solidFill>
                  <a:srgbClr val="437F85"/>
                </a:solidFill>
                <a:latin typeface="Georgia"/>
                <a:cs typeface="Georgia"/>
              </a:rPr>
              <a:t>Aggregation </a:t>
            </a:r>
            <a:r>
              <a:rPr sz="2100" dirty="0">
                <a:solidFill>
                  <a:srgbClr val="437F85"/>
                </a:solidFill>
                <a:latin typeface="Georgia"/>
                <a:cs typeface="Georgia"/>
              </a:rPr>
              <a:t>and </a:t>
            </a:r>
            <a:r>
              <a:rPr sz="2100" spc="-5" dirty="0">
                <a:solidFill>
                  <a:srgbClr val="437F85"/>
                </a:solidFill>
                <a:latin typeface="Georgia"/>
                <a:cs typeface="Georgia"/>
              </a:rPr>
              <a:t>grouping, Views, </a:t>
            </a:r>
            <a:r>
              <a:rPr sz="2100" dirty="0">
                <a:solidFill>
                  <a:srgbClr val="437F85"/>
                </a:solidFill>
                <a:latin typeface="Georgia"/>
                <a:cs typeface="Georgia"/>
              </a:rPr>
              <a:t>assertions, </a:t>
            </a:r>
            <a:r>
              <a:rPr sz="2100" spc="-5" dirty="0">
                <a:solidFill>
                  <a:srgbClr val="437F85"/>
                </a:solidFill>
                <a:latin typeface="Georgia"/>
                <a:cs typeface="Georgia"/>
              </a:rPr>
              <a:t>Triggers,  </a:t>
            </a:r>
            <a:r>
              <a:rPr sz="2100" spc="10" dirty="0">
                <a:solidFill>
                  <a:srgbClr val="437F85"/>
                </a:solidFill>
                <a:latin typeface="Georgia"/>
                <a:cs typeface="Georgia"/>
              </a:rPr>
              <a:t>SQL </a:t>
            </a:r>
            <a:r>
              <a:rPr sz="2100" spc="-5" dirty="0">
                <a:solidFill>
                  <a:srgbClr val="437F85"/>
                </a:solidFill>
                <a:latin typeface="Georgia"/>
                <a:cs typeface="Georgia"/>
              </a:rPr>
              <a:t>data</a:t>
            </a:r>
            <a:r>
              <a:rPr sz="2100" spc="-60" dirty="0">
                <a:solidFill>
                  <a:srgbClr val="437F85"/>
                </a:solidFill>
                <a:latin typeface="Georgia"/>
                <a:cs typeface="Georgia"/>
              </a:rPr>
              <a:t> </a:t>
            </a:r>
            <a:r>
              <a:rPr sz="2100" spc="-5" dirty="0">
                <a:solidFill>
                  <a:srgbClr val="437F85"/>
                </a:solidFill>
                <a:latin typeface="Georgia"/>
                <a:cs typeface="Georgia"/>
              </a:rPr>
              <a:t>types.</a:t>
            </a:r>
            <a:endParaRPr sz="2100">
              <a:latin typeface="Georgia"/>
              <a:cs typeface="Georgia"/>
            </a:endParaRPr>
          </a:p>
          <a:p>
            <a:pPr marL="378460" indent="-257175">
              <a:lnSpc>
                <a:spcPct val="100000"/>
              </a:lnSpc>
              <a:spcBef>
                <a:spcPts val="265"/>
              </a:spcBef>
              <a:buClr>
                <a:srgbClr val="9F4DA2"/>
              </a:buClr>
              <a:buChar char="•"/>
              <a:tabLst>
                <a:tab pos="378460" algn="l"/>
                <a:tab pos="379095" algn="l"/>
              </a:tabLst>
            </a:pPr>
            <a:r>
              <a:rPr sz="2200" dirty="0">
                <a:latin typeface="Georgia"/>
                <a:cs typeface="Georgia"/>
              </a:rPr>
              <a:t>Physical </a:t>
            </a:r>
            <a:r>
              <a:rPr sz="2200" spc="-10" dirty="0">
                <a:latin typeface="Georgia"/>
                <a:cs typeface="Georgia"/>
              </a:rPr>
              <a:t>Data</a:t>
            </a:r>
            <a:r>
              <a:rPr sz="2200" spc="-30" dirty="0">
                <a:latin typeface="Georgia"/>
                <a:cs typeface="Georgia"/>
              </a:rPr>
              <a:t> </a:t>
            </a:r>
            <a:r>
              <a:rPr sz="2200" spc="-10" dirty="0">
                <a:latin typeface="Georgia"/>
                <a:cs typeface="Georgia"/>
              </a:rPr>
              <a:t>Organization</a:t>
            </a:r>
            <a:endParaRPr sz="2200">
              <a:latin typeface="Georgia"/>
              <a:cs typeface="Georgia"/>
            </a:endParaRPr>
          </a:p>
          <a:p>
            <a:pPr marL="671195" marR="5080" indent="-244475">
              <a:lnSpc>
                <a:spcPct val="100099"/>
              </a:lnSpc>
              <a:spcBef>
                <a:spcPts val="340"/>
              </a:spcBef>
              <a:tabLst>
                <a:tab pos="671195" algn="l"/>
                <a:tab pos="1982470" algn="l"/>
                <a:tab pos="8070215" algn="l"/>
              </a:tabLst>
            </a:pPr>
            <a:r>
              <a:rPr sz="2100" dirty="0">
                <a:solidFill>
                  <a:srgbClr val="437F85"/>
                </a:solidFill>
                <a:latin typeface="Georgia"/>
                <a:cs typeface="Georgia"/>
              </a:rPr>
              <a:t>▫	Review </a:t>
            </a:r>
            <a:r>
              <a:rPr sz="2100" spc="10" dirty="0">
                <a:solidFill>
                  <a:srgbClr val="437F85"/>
                </a:solidFill>
                <a:latin typeface="Georgia"/>
                <a:cs typeface="Georgia"/>
              </a:rPr>
              <a:t>of </a:t>
            </a:r>
            <a:r>
              <a:rPr sz="2100" dirty="0">
                <a:solidFill>
                  <a:srgbClr val="437F85"/>
                </a:solidFill>
                <a:latin typeface="Georgia"/>
                <a:cs typeface="Georgia"/>
              </a:rPr>
              <a:t>terms: physical and logical records,</a:t>
            </a:r>
            <a:r>
              <a:rPr sz="2100" spc="-100" dirty="0">
                <a:solidFill>
                  <a:srgbClr val="437F85"/>
                </a:solidFill>
                <a:latin typeface="Georgia"/>
                <a:cs typeface="Georgia"/>
              </a:rPr>
              <a:t> </a:t>
            </a:r>
            <a:r>
              <a:rPr sz="2100" spc="10" dirty="0">
                <a:solidFill>
                  <a:srgbClr val="437F85"/>
                </a:solidFill>
                <a:latin typeface="Georgia"/>
                <a:cs typeface="Georgia"/>
              </a:rPr>
              <a:t>blocking</a:t>
            </a:r>
            <a:r>
              <a:rPr sz="2100" spc="-75" dirty="0">
                <a:solidFill>
                  <a:srgbClr val="437F85"/>
                </a:solidFill>
                <a:latin typeface="Georgia"/>
                <a:cs typeface="Georgia"/>
              </a:rPr>
              <a:t> </a:t>
            </a:r>
            <a:r>
              <a:rPr sz="2100" spc="-5" dirty="0">
                <a:solidFill>
                  <a:srgbClr val="437F85"/>
                </a:solidFill>
                <a:latin typeface="Georgia"/>
                <a:cs typeface="Georgia"/>
              </a:rPr>
              <a:t>factor,</a:t>
            </a:r>
            <a:r>
              <a:rPr sz="2100" spc="-5" dirty="0">
                <a:solidFill>
                  <a:srgbClr val="437F85"/>
                </a:solidFill>
                <a:latin typeface="Times New Roman"/>
                <a:cs typeface="Times New Roman"/>
              </a:rPr>
              <a:t>	</a:t>
            </a:r>
            <a:r>
              <a:rPr sz="2100" dirty="0">
                <a:solidFill>
                  <a:srgbClr val="437F85"/>
                </a:solidFill>
                <a:latin typeface="Georgia"/>
                <a:cs typeface="Georgia"/>
              </a:rPr>
              <a:t>pinned and  unpinned organization. Heap files, </a:t>
            </a:r>
            <a:r>
              <a:rPr sz="2100" spc="-5" dirty="0">
                <a:solidFill>
                  <a:srgbClr val="437F85"/>
                </a:solidFill>
                <a:latin typeface="Georgia"/>
                <a:cs typeface="Georgia"/>
              </a:rPr>
              <a:t>Indexing, </a:t>
            </a:r>
            <a:r>
              <a:rPr sz="2100" spc="5" dirty="0">
                <a:solidFill>
                  <a:srgbClr val="437F85"/>
                </a:solidFill>
                <a:latin typeface="Georgia"/>
                <a:cs typeface="Georgia"/>
              </a:rPr>
              <a:t>Singe </a:t>
            </a:r>
            <a:r>
              <a:rPr sz="2100" dirty="0">
                <a:solidFill>
                  <a:srgbClr val="437F85"/>
                </a:solidFill>
                <a:latin typeface="Georgia"/>
                <a:cs typeface="Georgia"/>
              </a:rPr>
              <a:t>level indices,</a:t>
            </a:r>
            <a:r>
              <a:rPr sz="2100" spc="-200" dirty="0">
                <a:solidFill>
                  <a:srgbClr val="437F85"/>
                </a:solidFill>
                <a:latin typeface="Georgia"/>
                <a:cs typeface="Georgia"/>
              </a:rPr>
              <a:t> </a:t>
            </a:r>
            <a:r>
              <a:rPr sz="2100" dirty="0">
                <a:solidFill>
                  <a:srgbClr val="437F85"/>
                </a:solidFill>
                <a:latin typeface="Georgia"/>
                <a:cs typeface="Georgia"/>
              </a:rPr>
              <a:t>numerical  examples,</a:t>
            </a:r>
            <a:r>
              <a:rPr sz="2100" dirty="0">
                <a:solidFill>
                  <a:srgbClr val="437F85"/>
                </a:solidFill>
                <a:latin typeface="Times New Roman"/>
                <a:cs typeface="Times New Roman"/>
              </a:rPr>
              <a:t>	</a:t>
            </a:r>
            <a:r>
              <a:rPr sz="2100" dirty="0">
                <a:solidFill>
                  <a:srgbClr val="437F85"/>
                </a:solidFill>
                <a:latin typeface="Georgia"/>
                <a:cs typeface="Georgia"/>
              </a:rPr>
              <a:t>Multi-level-indices, numerical examples, B-Trees </a:t>
            </a:r>
            <a:r>
              <a:rPr sz="2100" spc="5" dirty="0">
                <a:solidFill>
                  <a:srgbClr val="437F85"/>
                </a:solidFill>
                <a:latin typeface="Georgia"/>
                <a:cs typeface="Georgia"/>
              </a:rPr>
              <a:t>&amp; </a:t>
            </a:r>
            <a:r>
              <a:rPr sz="2100" spc="-5" dirty="0">
                <a:solidFill>
                  <a:srgbClr val="437F85"/>
                </a:solidFill>
                <a:latin typeface="Georgia"/>
                <a:cs typeface="Georgia"/>
              </a:rPr>
              <a:t>B+-Trees  </a:t>
            </a:r>
            <a:r>
              <a:rPr sz="2100" dirty="0">
                <a:solidFill>
                  <a:srgbClr val="437F85"/>
                </a:solidFill>
                <a:latin typeface="Georgia"/>
                <a:cs typeface="Georgia"/>
              </a:rPr>
              <a:t>(structure </a:t>
            </a:r>
            <a:r>
              <a:rPr sz="2100" spc="10" dirty="0">
                <a:solidFill>
                  <a:srgbClr val="437F85"/>
                </a:solidFill>
                <a:latin typeface="Georgia"/>
                <a:cs typeface="Georgia"/>
              </a:rPr>
              <a:t>only, </a:t>
            </a:r>
            <a:r>
              <a:rPr sz="2100" spc="5" dirty="0">
                <a:solidFill>
                  <a:srgbClr val="437F85"/>
                </a:solidFill>
                <a:latin typeface="Georgia"/>
                <a:cs typeface="Georgia"/>
              </a:rPr>
              <a:t>algorithms not </a:t>
            </a:r>
            <a:r>
              <a:rPr sz="2100" dirty="0">
                <a:solidFill>
                  <a:srgbClr val="437F85"/>
                </a:solidFill>
                <a:latin typeface="Georgia"/>
                <a:cs typeface="Georgia"/>
              </a:rPr>
              <a:t>required), Extendible Hashing, </a:t>
            </a:r>
            <a:r>
              <a:rPr sz="2100" spc="-5" dirty="0">
                <a:solidFill>
                  <a:srgbClr val="437F85"/>
                </a:solidFill>
                <a:latin typeface="Georgia"/>
                <a:cs typeface="Georgia"/>
              </a:rPr>
              <a:t>Indexing</a:t>
            </a:r>
            <a:r>
              <a:rPr sz="2100" spc="-295" dirty="0">
                <a:solidFill>
                  <a:srgbClr val="437F85"/>
                </a:solidFill>
                <a:latin typeface="Georgia"/>
                <a:cs typeface="Georgia"/>
              </a:rPr>
              <a:t> </a:t>
            </a:r>
            <a:r>
              <a:rPr sz="2100" spc="10" dirty="0">
                <a:solidFill>
                  <a:srgbClr val="437F85"/>
                </a:solidFill>
                <a:latin typeface="Georgia"/>
                <a:cs typeface="Georgia"/>
              </a:rPr>
              <a:t>on  </a:t>
            </a:r>
            <a:r>
              <a:rPr sz="2100" spc="5" dirty="0">
                <a:solidFill>
                  <a:srgbClr val="437F85"/>
                </a:solidFill>
                <a:latin typeface="Georgia"/>
                <a:cs typeface="Georgia"/>
              </a:rPr>
              <a:t>multiple keys – </a:t>
            </a:r>
            <a:r>
              <a:rPr sz="2100" dirty="0">
                <a:solidFill>
                  <a:srgbClr val="437F85"/>
                </a:solidFill>
                <a:latin typeface="Georgia"/>
                <a:cs typeface="Georgia"/>
              </a:rPr>
              <a:t>grid</a:t>
            </a:r>
            <a:r>
              <a:rPr sz="2100" spc="-110" dirty="0">
                <a:solidFill>
                  <a:srgbClr val="437F85"/>
                </a:solidFill>
                <a:latin typeface="Georgia"/>
                <a:cs typeface="Georgia"/>
              </a:rPr>
              <a:t> </a:t>
            </a:r>
            <a:r>
              <a:rPr sz="2100" dirty="0">
                <a:solidFill>
                  <a:srgbClr val="437F85"/>
                </a:solidFill>
                <a:latin typeface="Georgia"/>
                <a:cs typeface="Georgia"/>
              </a:rPr>
              <a:t>files</a:t>
            </a:r>
            <a:endParaRPr sz="2100">
              <a:latin typeface="Georgia"/>
              <a:cs typeface="Georgia"/>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7719" y="2756672"/>
            <a:ext cx="5664200" cy="584200"/>
            <a:chOff x="969263" y="2756672"/>
            <a:chExt cx="6797040" cy="584200"/>
          </a:xfrm>
        </p:grpSpPr>
        <p:sp>
          <p:nvSpPr>
            <p:cNvPr id="3" name="object 3"/>
            <p:cNvSpPr/>
            <p:nvPr/>
          </p:nvSpPr>
          <p:spPr>
            <a:xfrm>
              <a:off x="969263" y="2767583"/>
              <a:ext cx="6797040" cy="5730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92303" y="2756672"/>
              <a:ext cx="6751902" cy="534527"/>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3"/>
            <a:ext cx="7916863" cy="4646785"/>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SYLLABUS</a:t>
            </a:r>
            <a:endParaRPr sz="3950" dirty="0">
              <a:latin typeface="Trebuchet MS"/>
              <a:cs typeface="Trebuchet MS"/>
            </a:endParaRPr>
          </a:p>
          <a:p>
            <a:pPr marL="378460" indent="-257175">
              <a:lnSpc>
                <a:spcPct val="100000"/>
              </a:lnSpc>
              <a:spcBef>
                <a:spcPts val="2510"/>
              </a:spcBef>
              <a:buClr>
                <a:srgbClr val="9F4DA2"/>
              </a:buClr>
              <a:buChar char="•"/>
              <a:tabLst>
                <a:tab pos="378460" algn="l"/>
                <a:tab pos="379095" algn="l"/>
              </a:tabLst>
            </a:pPr>
            <a:r>
              <a:rPr sz="2200" dirty="0">
                <a:latin typeface="Georgia"/>
                <a:cs typeface="Georgia"/>
              </a:rPr>
              <a:t>SQL DML </a:t>
            </a:r>
            <a:r>
              <a:rPr sz="2200" spc="-10" dirty="0">
                <a:latin typeface="Georgia"/>
                <a:cs typeface="Georgia"/>
              </a:rPr>
              <a:t>(Data Manipulation</a:t>
            </a:r>
            <a:r>
              <a:rPr sz="2200" spc="35" dirty="0">
                <a:latin typeface="Georgia"/>
                <a:cs typeface="Georgia"/>
              </a:rPr>
              <a:t> </a:t>
            </a:r>
            <a:r>
              <a:rPr sz="2200" spc="-10" dirty="0">
                <a:latin typeface="Georgia"/>
                <a:cs typeface="Georgia"/>
              </a:rPr>
              <a:t>Language)</a:t>
            </a:r>
            <a:endParaRPr sz="2200" dirty="0">
              <a:latin typeface="Georgia"/>
              <a:cs typeface="Georgia"/>
            </a:endParaRPr>
          </a:p>
          <a:p>
            <a:pPr marL="671195" marR="100330" indent="-244475">
              <a:lnSpc>
                <a:spcPct val="100000"/>
              </a:lnSpc>
              <a:spcBef>
                <a:spcPts val="345"/>
              </a:spcBef>
              <a:tabLst>
                <a:tab pos="671195" algn="l"/>
                <a:tab pos="6654800" algn="l"/>
              </a:tabLst>
            </a:pPr>
            <a:r>
              <a:rPr sz="2100" dirty="0">
                <a:solidFill>
                  <a:srgbClr val="437F85"/>
                </a:solidFill>
                <a:latin typeface="Georgia"/>
                <a:cs typeface="Georgia"/>
              </a:rPr>
              <a:t>▫	</a:t>
            </a:r>
            <a:r>
              <a:rPr sz="2100" spc="10" dirty="0">
                <a:solidFill>
                  <a:srgbClr val="437F85"/>
                </a:solidFill>
                <a:latin typeface="Georgia"/>
                <a:cs typeface="Georgia"/>
              </a:rPr>
              <a:t>SQL </a:t>
            </a:r>
            <a:r>
              <a:rPr sz="2100" dirty="0">
                <a:solidFill>
                  <a:srgbClr val="437F85"/>
                </a:solidFill>
                <a:latin typeface="Georgia"/>
                <a:cs typeface="Georgia"/>
              </a:rPr>
              <a:t>queries </a:t>
            </a:r>
            <a:r>
              <a:rPr sz="2100" spc="10" dirty="0">
                <a:solidFill>
                  <a:srgbClr val="437F85"/>
                </a:solidFill>
                <a:latin typeface="Georgia"/>
                <a:cs typeface="Georgia"/>
              </a:rPr>
              <a:t>on </a:t>
            </a:r>
            <a:r>
              <a:rPr sz="2100" dirty="0">
                <a:solidFill>
                  <a:srgbClr val="437F85"/>
                </a:solidFill>
                <a:latin typeface="Georgia"/>
                <a:cs typeface="Georgia"/>
              </a:rPr>
              <a:t>single and </a:t>
            </a:r>
            <a:r>
              <a:rPr sz="2100" spc="5" dirty="0">
                <a:solidFill>
                  <a:srgbClr val="437F85"/>
                </a:solidFill>
                <a:latin typeface="Georgia"/>
                <a:cs typeface="Georgia"/>
              </a:rPr>
              <a:t>multiple</a:t>
            </a:r>
            <a:r>
              <a:rPr sz="2100" spc="-160" dirty="0">
                <a:solidFill>
                  <a:srgbClr val="437F85"/>
                </a:solidFill>
                <a:latin typeface="Georgia"/>
                <a:cs typeface="Georgia"/>
              </a:rPr>
              <a:t> </a:t>
            </a:r>
            <a:r>
              <a:rPr sz="2100" dirty="0">
                <a:solidFill>
                  <a:srgbClr val="437F85"/>
                </a:solidFill>
                <a:latin typeface="Georgia"/>
                <a:cs typeface="Georgia"/>
              </a:rPr>
              <a:t>tables,</a:t>
            </a:r>
            <a:r>
              <a:rPr sz="2100" spc="-65" dirty="0">
                <a:solidFill>
                  <a:srgbClr val="437F85"/>
                </a:solidFill>
                <a:latin typeface="Georgia"/>
                <a:cs typeface="Georgia"/>
              </a:rPr>
              <a:t> </a:t>
            </a:r>
            <a:r>
              <a:rPr sz="2100" dirty="0">
                <a:solidFill>
                  <a:srgbClr val="437F85"/>
                </a:solidFill>
                <a:latin typeface="Georgia"/>
                <a:cs typeface="Georgia"/>
              </a:rPr>
              <a:t>Nested</a:t>
            </a:r>
            <a:r>
              <a:rPr sz="2100" dirty="0">
                <a:solidFill>
                  <a:srgbClr val="437F85"/>
                </a:solidFill>
                <a:latin typeface="Times New Roman"/>
                <a:cs typeface="Times New Roman"/>
              </a:rPr>
              <a:t>	</a:t>
            </a:r>
            <a:r>
              <a:rPr sz="2100" dirty="0">
                <a:solidFill>
                  <a:srgbClr val="437F85"/>
                </a:solidFill>
                <a:latin typeface="Georgia"/>
                <a:cs typeface="Georgia"/>
              </a:rPr>
              <a:t>queries (correlated</a:t>
            </a:r>
            <a:r>
              <a:rPr sz="2100" spc="-110" dirty="0">
                <a:solidFill>
                  <a:srgbClr val="437F85"/>
                </a:solidFill>
                <a:latin typeface="Georgia"/>
                <a:cs typeface="Georgia"/>
              </a:rPr>
              <a:t> </a:t>
            </a:r>
            <a:r>
              <a:rPr sz="2100" dirty="0">
                <a:solidFill>
                  <a:srgbClr val="437F85"/>
                </a:solidFill>
                <a:latin typeface="Georgia"/>
                <a:cs typeface="Georgia"/>
              </a:rPr>
              <a:t>and  non-correlated), </a:t>
            </a:r>
            <a:r>
              <a:rPr sz="2100" spc="-5" dirty="0">
                <a:solidFill>
                  <a:srgbClr val="437F85"/>
                </a:solidFill>
                <a:latin typeface="Georgia"/>
                <a:cs typeface="Georgia"/>
              </a:rPr>
              <a:t>Aggregation </a:t>
            </a:r>
            <a:r>
              <a:rPr sz="2100" dirty="0">
                <a:solidFill>
                  <a:srgbClr val="437F85"/>
                </a:solidFill>
                <a:latin typeface="Georgia"/>
                <a:cs typeface="Georgia"/>
              </a:rPr>
              <a:t>and </a:t>
            </a:r>
            <a:r>
              <a:rPr sz="2100" spc="-5" dirty="0">
                <a:solidFill>
                  <a:srgbClr val="437F85"/>
                </a:solidFill>
                <a:latin typeface="Georgia"/>
                <a:cs typeface="Georgia"/>
              </a:rPr>
              <a:t>grouping, Views, </a:t>
            </a:r>
            <a:r>
              <a:rPr sz="2100" dirty="0">
                <a:solidFill>
                  <a:srgbClr val="437F85"/>
                </a:solidFill>
                <a:latin typeface="Georgia"/>
                <a:cs typeface="Georgia"/>
              </a:rPr>
              <a:t>assertions, </a:t>
            </a:r>
            <a:r>
              <a:rPr sz="2100" spc="-5" dirty="0">
                <a:solidFill>
                  <a:srgbClr val="437F85"/>
                </a:solidFill>
                <a:latin typeface="Georgia"/>
                <a:cs typeface="Georgia"/>
              </a:rPr>
              <a:t>Triggers,  </a:t>
            </a:r>
            <a:r>
              <a:rPr sz="2100" spc="10" dirty="0">
                <a:solidFill>
                  <a:srgbClr val="437F85"/>
                </a:solidFill>
                <a:latin typeface="Georgia"/>
                <a:cs typeface="Georgia"/>
              </a:rPr>
              <a:t>SQL </a:t>
            </a:r>
            <a:r>
              <a:rPr sz="2100" spc="-5" dirty="0">
                <a:solidFill>
                  <a:srgbClr val="437F85"/>
                </a:solidFill>
                <a:latin typeface="Georgia"/>
                <a:cs typeface="Georgia"/>
              </a:rPr>
              <a:t>data</a:t>
            </a:r>
            <a:r>
              <a:rPr sz="2100" spc="-60" dirty="0">
                <a:solidFill>
                  <a:srgbClr val="437F85"/>
                </a:solidFill>
                <a:latin typeface="Georgia"/>
                <a:cs typeface="Georgia"/>
              </a:rPr>
              <a:t> </a:t>
            </a:r>
            <a:r>
              <a:rPr sz="2100" spc="-5" dirty="0">
                <a:solidFill>
                  <a:srgbClr val="437F85"/>
                </a:solidFill>
                <a:latin typeface="Georgia"/>
                <a:cs typeface="Georgia"/>
              </a:rPr>
              <a:t>types.</a:t>
            </a:r>
            <a:endParaRPr sz="2100" dirty="0">
              <a:latin typeface="Georgia"/>
              <a:cs typeface="Georgia"/>
            </a:endParaRPr>
          </a:p>
          <a:p>
            <a:pPr marL="378460" indent="-257175">
              <a:lnSpc>
                <a:spcPct val="100000"/>
              </a:lnSpc>
              <a:spcBef>
                <a:spcPts val="265"/>
              </a:spcBef>
              <a:buClr>
                <a:srgbClr val="9F4DA2"/>
              </a:buClr>
              <a:buChar char="•"/>
              <a:tabLst>
                <a:tab pos="378460" algn="l"/>
                <a:tab pos="379095" algn="l"/>
              </a:tabLst>
            </a:pPr>
            <a:r>
              <a:rPr sz="2200" dirty="0">
                <a:latin typeface="Georgia"/>
                <a:cs typeface="Georgia"/>
              </a:rPr>
              <a:t>Physical </a:t>
            </a:r>
            <a:r>
              <a:rPr sz="2200" spc="-10" dirty="0">
                <a:latin typeface="Georgia"/>
                <a:cs typeface="Georgia"/>
              </a:rPr>
              <a:t>Data</a:t>
            </a:r>
            <a:r>
              <a:rPr sz="2200" spc="-30" dirty="0">
                <a:latin typeface="Georgia"/>
                <a:cs typeface="Georgia"/>
              </a:rPr>
              <a:t> </a:t>
            </a:r>
            <a:r>
              <a:rPr sz="2200" spc="-10" dirty="0">
                <a:latin typeface="Georgia"/>
                <a:cs typeface="Georgia"/>
              </a:rPr>
              <a:t>Organization</a:t>
            </a:r>
            <a:endParaRPr sz="2200" dirty="0">
              <a:latin typeface="Georgia"/>
              <a:cs typeface="Georgia"/>
            </a:endParaRPr>
          </a:p>
          <a:p>
            <a:pPr marL="671195" marR="5080" indent="-244475" algn="just">
              <a:lnSpc>
                <a:spcPct val="100099"/>
              </a:lnSpc>
              <a:spcBef>
                <a:spcPts val="340"/>
              </a:spcBef>
              <a:tabLst>
                <a:tab pos="671195" algn="l"/>
                <a:tab pos="1982470" algn="l"/>
                <a:tab pos="8070215" algn="l"/>
              </a:tabLst>
            </a:pPr>
            <a:r>
              <a:rPr sz="2100" dirty="0">
                <a:solidFill>
                  <a:srgbClr val="437F85"/>
                </a:solidFill>
                <a:latin typeface="Georgia"/>
                <a:cs typeface="Georgia"/>
              </a:rPr>
              <a:t>▫	</a:t>
            </a:r>
            <a:r>
              <a:rPr sz="2100" dirty="0">
                <a:solidFill>
                  <a:srgbClr val="FF0000"/>
                </a:solidFill>
                <a:latin typeface="Georgia"/>
                <a:cs typeface="Georgia"/>
              </a:rPr>
              <a:t>Review </a:t>
            </a:r>
            <a:r>
              <a:rPr sz="2100" spc="10" dirty="0">
                <a:solidFill>
                  <a:srgbClr val="FF0000"/>
                </a:solidFill>
                <a:latin typeface="Georgia"/>
                <a:cs typeface="Georgia"/>
              </a:rPr>
              <a:t>of </a:t>
            </a:r>
            <a:r>
              <a:rPr sz="2100" dirty="0">
                <a:solidFill>
                  <a:srgbClr val="FF0000"/>
                </a:solidFill>
                <a:latin typeface="Georgia"/>
                <a:cs typeface="Georgia"/>
              </a:rPr>
              <a:t>terms: physical and logical records,</a:t>
            </a:r>
            <a:r>
              <a:rPr sz="2100" spc="-100" dirty="0">
                <a:solidFill>
                  <a:srgbClr val="FF0000"/>
                </a:solidFill>
                <a:latin typeface="Georgia"/>
                <a:cs typeface="Georgia"/>
              </a:rPr>
              <a:t> </a:t>
            </a:r>
            <a:r>
              <a:rPr sz="2100" spc="10" dirty="0">
                <a:solidFill>
                  <a:srgbClr val="FF0000"/>
                </a:solidFill>
                <a:latin typeface="Georgia"/>
                <a:cs typeface="Georgia"/>
              </a:rPr>
              <a:t>blocking</a:t>
            </a:r>
            <a:r>
              <a:rPr sz="2100" spc="-75" dirty="0">
                <a:solidFill>
                  <a:srgbClr val="FF0000"/>
                </a:solidFill>
                <a:latin typeface="Georgia"/>
                <a:cs typeface="Georgia"/>
              </a:rPr>
              <a:t> </a:t>
            </a:r>
            <a:r>
              <a:rPr sz="2100" spc="-5" dirty="0">
                <a:solidFill>
                  <a:srgbClr val="FF0000"/>
                </a:solidFill>
                <a:latin typeface="Georgia"/>
                <a:cs typeface="Georgia"/>
              </a:rPr>
              <a:t>factor,</a:t>
            </a:r>
            <a:r>
              <a:rPr sz="2100" spc="-5" dirty="0">
                <a:solidFill>
                  <a:srgbClr val="FF0000"/>
                </a:solidFill>
                <a:latin typeface="Times New Roman"/>
                <a:cs typeface="Times New Roman"/>
              </a:rPr>
              <a:t>	</a:t>
            </a:r>
            <a:r>
              <a:rPr sz="2100" dirty="0">
                <a:solidFill>
                  <a:srgbClr val="FF0000"/>
                </a:solidFill>
                <a:latin typeface="Georgia"/>
                <a:cs typeface="Georgia"/>
              </a:rPr>
              <a:t>pinned and  unpinned organization. Heap files, </a:t>
            </a:r>
            <a:r>
              <a:rPr sz="2100" spc="-5" dirty="0">
                <a:solidFill>
                  <a:srgbClr val="FF0000"/>
                </a:solidFill>
                <a:latin typeface="Georgia"/>
                <a:cs typeface="Georgia"/>
              </a:rPr>
              <a:t>Indexing, </a:t>
            </a:r>
            <a:r>
              <a:rPr sz="2100" spc="5" dirty="0">
                <a:solidFill>
                  <a:srgbClr val="FF0000"/>
                </a:solidFill>
                <a:latin typeface="Georgia"/>
                <a:cs typeface="Georgia"/>
              </a:rPr>
              <a:t>Singe </a:t>
            </a:r>
            <a:r>
              <a:rPr sz="2100" dirty="0">
                <a:solidFill>
                  <a:srgbClr val="FF0000"/>
                </a:solidFill>
                <a:latin typeface="Georgia"/>
                <a:cs typeface="Georgia"/>
              </a:rPr>
              <a:t>level indices,</a:t>
            </a:r>
            <a:r>
              <a:rPr sz="2100" spc="-200" dirty="0">
                <a:solidFill>
                  <a:srgbClr val="FF0000"/>
                </a:solidFill>
                <a:latin typeface="Georgia"/>
                <a:cs typeface="Georgia"/>
              </a:rPr>
              <a:t> </a:t>
            </a:r>
            <a:r>
              <a:rPr sz="2100" dirty="0">
                <a:solidFill>
                  <a:srgbClr val="FF0000"/>
                </a:solidFill>
                <a:latin typeface="Georgia"/>
                <a:cs typeface="Georgia"/>
              </a:rPr>
              <a:t>numerical  examples,</a:t>
            </a:r>
            <a:r>
              <a:rPr sz="2100" dirty="0">
                <a:solidFill>
                  <a:srgbClr val="FF0000"/>
                </a:solidFill>
                <a:latin typeface="Times New Roman"/>
                <a:cs typeface="Times New Roman"/>
              </a:rPr>
              <a:t>	</a:t>
            </a:r>
            <a:r>
              <a:rPr sz="2100" dirty="0">
                <a:solidFill>
                  <a:srgbClr val="FF0000"/>
                </a:solidFill>
                <a:latin typeface="Georgia"/>
                <a:cs typeface="Georgia"/>
              </a:rPr>
              <a:t>Multi-level-indices, numerical examples, B-Trees </a:t>
            </a:r>
            <a:r>
              <a:rPr sz="2100" spc="5" dirty="0">
                <a:solidFill>
                  <a:srgbClr val="FF0000"/>
                </a:solidFill>
                <a:latin typeface="Georgia"/>
                <a:cs typeface="Georgia"/>
              </a:rPr>
              <a:t>&amp; </a:t>
            </a:r>
            <a:r>
              <a:rPr sz="2100" spc="-5" dirty="0">
                <a:solidFill>
                  <a:srgbClr val="FF0000"/>
                </a:solidFill>
                <a:latin typeface="Georgia"/>
                <a:cs typeface="Georgia"/>
              </a:rPr>
              <a:t>B+-Trees  </a:t>
            </a:r>
            <a:r>
              <a:rPr sz="2100" dirty="0">
                <a:solidFill>
                  <a:srgbClr val="FF0000"/>
                </a:solidFill>
                <a:latin typeface="Georgia"/>
                <a:cs typeface="Georgia"/>
              </a:rPr>
              <a:t>(structure </a:t>
            </a:r>
            <a:r>
              <a:rPr sz="2100" spc="10" dirty="0">
                <a:solidFill>
                  <a:srgbClr val="FF0000"/>
                </a:solidFill>
                <a:latin typeface="Georgia"/>
                <a:cs typeface="Georgia"/>
              </a:rPr>
              <a:t>only, </a:t>
            </a:r>
            <a:r>
              <a:rPr sz="2100" spc="5" dirty="0">
                <a:solidFill>
                  <a:srgbClr val="FF0000"/>
                </a:solidFill>
                <a:latin typeface="Georgia"/>
                <a:cs typeface="Georgia"/>
              </a:rPr>
              <a:t>algorithms not </a:t>
            </a:r>
            <a:r>
              <a:rPr sz="2100" dirty="0">
                <a:solidFill>
                  <a:srgbClr val="FF0000"/>
                </a:solidFill>
                <a:latin typeface="Georgia"/>
                <a:cs typeface="Georgia"/>
              </a:rPr>
              <a:t>required), Extendible Hashing, </a:t>
            </a:r>
            <a:r>
              <a:rPr sz="2100" spc="-5" dirty="0">
                <a:solidFill>
                  <a:srgbClr val="FF0000"/>
                </a:solidFill>
                <a:latin typeface="Georgia"/>
                <a:cs typeface="Georgia"/>
              </a:rPr>
              <a:t>Indexing</a:t>
            </a:r>
            <a:r>
              <a:rPr sz="2100" spc="-295" dirty="0">
                <a:solidFill>
                  <a:srgbClr val="FF0000"/>
                </a:solidFill>
                <a:latin typeface="Georgia"/>
                <a:cs typeface="Georgia"/>
              </a:rPr>
              <a:t> </a:t>
            </a:r>
            <a:r>
              <a:rPr sz="2100" spc="10" dirty="0">
                <a:solidFill>
                  <a:srgbClr val="FF0000"/>
                </a:solidFill>
                <a:latin typeface="Georgia"/>
                <a:cs typeface="Georgia"/>
              </a:rPr>
              <a:t>on  </a:t>
            </a:r>
            <a:r>
              <a:rPr sz="2100" spc="5" dirty="0">
                <a:solidFill>
                  <a:srgbClr val="FF0000"/>
                </a:solidFill>
                <a:latin typeface="Georgia"/>
                <a:cs typeface="Georgia"/>
              </a:rPr>
              <a:t>multiple keys – </a:t>
            </a:r>
            <a:r>
              <a:rPr sz="2100" dirty="0">
                <a:solidFill>
                  <a:srgbClr val="FF0000"/>
                </a:solidFill>
                <a:latin typeface="Georgia"/>
                <a:cs typeface="Georgia"/>
              </a:rPr>
              <a:t>grid</a:t>
            </a:r>
            <a:r>
              <a:rPr sz="2100" spc="-110" dirty="0">
                <a:solidFill>
                  <a:srgbClr val="FF0000"/>
                </a:solidFill>
                <a:latin typeface="Georgia"/>
                <a:cs typeface="Georgia"/>
              </a:rPr>
              <a:t> </a:t>
            </a:r>
            <a:r>
              <a:rPr sz="2100" dirty="0">
                <a:solidFill>
                  <a:srgbClr val="FF0000"/>
                </a:solidFill>
                <a:latin typeface="Georgia"/>
                <a:cs typeface="Georgia"/>
              </a:rPr>
              <a:t>files</a:t>
            </a:r>
            <a:endParaRPr sz="2100" dirty="0">
              <a:latin typeface="Georgia"/>
              <a:cs typeface="Georgia"/>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2"/>
            <a:ext cx="8006821" cy="4937634"/>
          </a:xfrm>
          <a:prstGeom prst="rect">
            <a:avLst/>
          </a:prstGeom>
        </p:spPr>
        <p:txBody>
          <a:bodyPr vert="horz" wrap="square" lIns="0" tIns="17145" rIns="0" bIns="0" rtlCol="0">
            <a:spAutoFit/>
          </a:bodyPr>
          <a:lstStyle/>
          <a:p>
            <a:pPr marL="12700">
              <a:lnSpc>
                <a:spcPct val="100000"/>
              </a:lnSpc>
              <a:spcBef>
                <a:spcPts val="135"/>
              </a:spcBef>
            </a:pPr>
            <a:r>
              <a:rPr sz="3950" spc="20" dirty="0">
                <a:solidFill>
                  <a:srgbClr val="424455"/>
                </a:solidFill>
                <a:latin typeface="Trebuchet MS"/>
                <a:cs typeface="Trebuchet MS"/>
              </a:rPr>
              <a:t>Fixed </a:t>
            </a:r>
            <a:r>
              <a:rPr sz="3950" spc="15" dirty="0">
                <a:solidFill>
                  <a:srgbClr val="424455"/>
                </a:solidFill>
                <a:latin typeface="Trebuchet MS"/>
                <a:cs typeface="Trebuchet MS"/>
              </a:rPr>
              <a:t>and </a:t>
            </a:r>
            <a:r>
              <a:rPr sz="3950" spc="-30" dirty="0">
                <a:solidFill>
                  <a:srgbClr val="424455"/>
                </a:solidFill>
                <a:latin typeface="Trebuchet MS"/>
                <a:cs typeface="Trebuchet MS"/>
              </a:rPr>
              <a:t>Variable </a:t>
            </a:r>
            <a:r>
              <a:rPr sz="3950" spc="5" dirty="0">
                <a:solidFill>
                  <a:srgbClr val="424455"/>
                </a:solidFill>
                <a:latin typeface="Trebuchet MS"/>
                <a:cs typeface="Trebuchet MS"/>
              </a:rPr>
              <a:t>length</a:t>
            </a:r>
            <a:r>
              <a:rPr sz="3950" spc="145" dirty="0">
                <a:solidFill>
                  <a:srgbClr val="424455"/>
                </a:solidFill>
                <a:latin typeface="Trebuchet MS"/>
                <a:cs typeface="Trebuchet MS"/>
              </a:rPr>
              <a:t> </a:t>
            </a:r>
            <a:r>
              <a:rPr sz="3950" spc="10" dirty="0">
                <a:solidFill>
                  <a:srgbClr val="424455"/>
                </a:solidFill>
                <a:latin typeface="Trebuchet MS"/>
                <a:cs typeface="Trebuchet MS"/>
              </a:rPr>
              <a:t>records</a:t>
            </a:r>
            <a:endParaRPr sz="3950" dirty="0">
              <a:latin typeface="Trebuchet MS"/>
              <a:cs typeface="Trebuchet MS"/>
            </a:endParaRPr>
          </a:p>
          <a:p>
            <a:pPr marL="378460" indent="-257175" algn="just">
              <a:lnSpc>
                <a:spcPct val="100000"/>
              </a:lnSpc>
              <a:spcBef>
                <a:spcPts val="2540"/>
              </a:spcBef>
              <a:buClr>
                <a:srgbClr val="9F4DA2"/>
              </a:buClr>
              <a:buChar char="•"/>
              <a:tabLst>
                <a:tab pos="379095" algn="l"/>
              </a:tabLst>
            </a:pPr>
            <a:r>
              <a:rPr sz="2750" spc="20" dirty="0">
                <a:latin typeface="Georgia"/>
                <a:cs typeface="Georgia"/>
              </a:rPr>
              <a:t>A </a:t>
            </a:r>
            <a:r>
              <a:rPr sz="2750" spc="15" dirty="0">
                <a:latin typeface="Georgia"/>
                <a:cs typeface="Georgia"/>
              </a:rPr>
              <a:t>file </a:t>
            </a:r>
            <a:r>
              <a:rPr sz="2750" spc="10" dirty="0">
                <a:latin typeface="Georgia"/>
                <a:cs typeface="Georgia"/>
              </a:rPr>
              <a:t>is </a:t>
            </a:r>
            <a:r>
              <a:rPr sz="2750" spc="15" dirty="0">
                <a:latin typeface="Georgia"/>
                <a:cs typeface="Georgia"/>
              </a:rPr>
              <a:t>a </a:t>
            </a:r>
            <a:r>
              <a:rPr sz="2750" dirty="0">
                <a:latin typeface="Georgia"/>
                <a:cs typeface="Georgia"/>
              </a:rPr>
              <a:t>sequence </a:t>
            </a:r>
            <a:r>
              <a:rPr sz="2750" spc="5" dirty="0">
                <a:latin typeface="Georgia"/>
                <a:cs typeface="Georgia"/>
              </a:rPr>
              <a:t>of</a:t>
            </a:r>
            <a:r>
              <a:rPr sz="2750" spc="185" dirty="0">
                <a:latin typeface="Georgia"/>
                <a:cs typeface="Georgia"/>
              </a:rPr>
              <a:t> </a:t>
            </a:r>
            <a:r>
              <a:rPr sz="2750" spc="5" dirty="0">
                <a:latin typeface="Georgia"/>
                <a:cs typeface="Georgia"/>
              </a:rPr>
              <a:t>records.</a:t>
            </a:r>
            <a:endParaRPr sz="2750" dirty="0">
              <a:latin typeface="Georgia"/>
              <a:cs typeface="Georgia"/>
            </a:endParaRPr>
          </a:p>
          <a:p>
            <a:pPr marL="378460" marR="374650" indent="-256540" algn="just">
              <a:lnSpc>
                <a:spcPct val="101899"/>
              </a:lnSpc>
              <a:spcBef>
                <a:spcPts val="335"/>
              </a:spcBef>
              <a:buClr>
                <a:srgbClr val="9F4DA2"/>
              </a:buClr>
              <a:buChar char="•"/>
              <a:tabLst>
                <a:tab pos="379095" algn="l"/>
              </a:tabLst>
            </a:pPr>
            <a:r>
              <a:rPr sz="2750" spc="20" dirty="0">
                <a:latin typeface="Georgia"/>
                <a:cs typeface="Georgia"/>
              </a:rPr>
              <a:t>In </a:t>
            </a:r>
            <a:r>
              <a:rPr sz="2750" spc="10" dirty="0">
                <a:latin typeface="Georgia"/>
                <a:cs typeface="Georgia"/>
              </a:rPr>
              <a:t>many </a:t>
            </a:r>
            <a:r>
              <a:rPr sz="2750" spc="5" dirty="0">
                <a:latin typeface="Georgia"/>
                <a:cs typeface="Georgia"/>
              </a:rPr>
              <a:t>cases, </a:t>
            </a:r>
            <a:r>
              <a:rPr sz="2750" spc="10" dirty="0">
                <a:latin typeface="Georgia"/>
                <a:cs typeface="Georgia"/>
              </a:rPr>
              <a:t>all </a:t>
            </a:r>
            <a:r>
              <a:rPr sz="2750" spc="5" dirty="0">
                <a:latin typeface="Georgia"/>
                <a:cs typeface="Georgia"/>
              </a:rPr>
              <a:t>records </a:t>
            </a:r>
            <a:r>
              <a:rPr sz="2750" spc="15" dirty="0">
                <a:latin typeface="Georgia"/>
                <a:cs typeface="Georgia"/>
              </a:rPr>
              <a:t>in a file </a:t>
            </a:r>
            <a:r>
              <a:rPr sz="2750" spc="10" dirty="0">
                <a:latin typeface="Georgia"/>
                <a:cs typeface="Georgia"/>
              </a:rPr>
              <a:t>are </a:t>
            </a:r>
            <a:r>
              <a:rPr sz="2750" spc="5" dirty="0">
                <a:latin typeface="Georgia"/>
                <a:cs typeface="Georgia"/>
              </a:rPr>
              <a:t>of </a:t>
            </a:r>
            <a:r>
              <a:rPr sz="2750" spc="15" dirty="0">
                <a:latin typeface="Georgia"/>
                <a:cs typeface="Georgia"/>
              </a:rPr>
              <a:t>the </a:t>
            </a:r>
            <a:r>
              <a:rPr sz="2750" spc="10" dirty="0">
                <a:latin typeface="Georgia"/>
                <a:cs typeface="Georgia"/>
              </a:rPr>
              <a:t>same record  type.</a:t>
            </a:r>
            <a:endParaRPr sz="2750" dirty="0">
              <a:latin typeface="Georgia"/>
              <a:cs typeface="Georgia"/>
            </a:endParaRPr>
          </a:p>
          <a:p>
            <a:pPr marL="378460" marR="882015" indent="-256540" algn="just">
              <a:lnSpc>
                <a:spcPct val="101899"/>
              </a:lnSpc>
              <a:spcBef>
                <a:spcPts val="290"/>
              </a:spcBef>
              <a:buClr>
                <a:srgbClr val="9F4DA2"/>
              </a:buClr>
              <a:buChar char="•"/>
              <a:tabLst>
                <a:tab pos="379095" algn="l"/>
              </a:tabLst>
            </a:pPr>
            <a:r>
              <a:rPr sz="2750" spc="15" dirty="0">
                <a:latin typeface="Georgia"/>
                <a:cs typeface="Georgia"/>
              </a:rPr>
              <a:t>If every </a:t>
            </a:r>
            <a:r>
              <a:rPr sz="2750" spc="10" dirty="0">
                <a:latin typeface="Georgia"/>
                <a:cs typeface="Georgia"/>
              </a:rPr>
              <a:t>record </a:t>
            </a:r>
            <a:r>
              <a:rPr sz="2750" spc="15" dirty="0">
                <a:latin typeface="Georgia"/>
                <a:cs typeface="Georgia"/>
              </a:rPr>
              <a:t>in the file has </a:t>
            </a:r>
            <a:r>
              <a:rPr sz="2750" spc="5" dirty="0">
                <a:latin typeface="Georgia"/>
                <a:cs typeface="Georgia"/>
              </a:rPr>
              <a:t>exactly </a:t>
            </a:r>
            <a:r>
              <a:rPr sz="2750" spc="15" dirty="0">
                <a:latin typeface="Georgia"/>
                <a:cs typeface="Georgia"/>
              </a:rPr>
              <a:t>the </a:t>
            </a:r>
            <a:r>
              <a:rPr sz="2750" spc="10" dirty="0">
                <a:latin typeface="Georgia"/>
                <a:cs typeface="Georgia"/>
              </a:rPr>
              <a:t>same size </a:t>
            </a:r>
            <a:r>
              <a:rPr sz="2750" spc="15" dirty="0">
                <a:latin typeface="Georgia"/>
                <a:cs typeface="Georgia"/>
              </a:rPr>
              <a:t>(in  </a:t>
            </a:r>
            <a:r>
              <a:rPr sz="2750" spc="10" dirty="0">
                <a:latin typeface="Georgia"/>
                <a:cs typeface="Georgia"/>
              </a:rPr>
              <a:t>bytes), </a:t>
            </a:r>
            <a:r>
              <a:rPr sz="2750" spc="15" dirty="0">
                <a:latin typeface="Georgia"/>
                <a:cs typeface="Georgia"/>
              </a:rPr>
              <a:t>the file </a:t>
            </a:r>
            <a:r>
              <a:rPr sz="2750" spc="10" dirty="0">
                <a:latin typeface="Georgia"/>
                <a:cs typeface="Georgia"/>
              </a:rPr>
              <a:t>is said to </a:t>
            </a:r>
            <a:r>
              <a:rPr sz="2750" dirty="0">
                <a:latin typeface="Georgia"/>
                <a:cs typeface="Georgia"/>
              </a:rPr>
              <a:t>be </a:t>
            </a:r>
            <a:r>
              <a:rPr sz="2750" spc="10" dirty="0">
                <a:latin typeface="Georgia"/>
                <a:cs typeface="Georgia"/>
              </a:rPr>
              <a:t>made up </a:t>
            </a:r>
            <a:r>
              <a:rPr sz="2750" spc="5" dirty="0">
                <a:latin typeface="Georgia"/>
                <a:cs typeface="Georgia"/>
              </a:rPr>
              <a:t>of </a:t>
            </a:r>
            <a:r>
              <a:rPr sz="2750" spc="15" dirty="0">
                <a:latin typeface="Georgia"/>
                <a:cs typeface="Georgia"/>
              </a:rPr>
              <a:t>fixed-length  </a:t>
            </a:r>
            <a:r>
              <a:rPr sz="2750" spc="5" dirty="0">
                <a:latin typeface="Georgia"/>
                <a:cs typeface="Georgia"/>
              </a:rPr>
              <a:t>records.</a:t>
            </a:r>
            <a:endParaRPr sz="2750" dirty="0">
              <a:latin typeface="Georgia"/>
              <a:cs typeface="Georgia"/>
            </a:endParaRPr>
          </a:p>
          <a:p>
            <a:pPr marL="378460" marR="5080" indent="-256540" algn="just">
              <a:lnSpc>
                <a:spcPct val="102000"/>
              </a:lnSpc>
              <a:spcBef>
                <a:spcPts val="285"/>
              </a:spcBef>
              <a:buClr>
                <a:srgbClr val="9F4DA2"/>
              </a:buClr>
              <a:buChar char="•"/>
              <a:tabLst>
                <a:tab pos="379095" algn="l"/>
              </a:tabLst>
            </a:pPr>
            <a:r>
              <a:rPr sz="2750" spc="15" dirty="0">
                <a:latin typeface="Georgia"/>
                <a:cs typeface="Georgia"/>
              </a:rPr>
              <a:t>If </a:t>
            </a:r>
            <a:r>
              <a:rPr sz="2750" spc="10" dirty="0">
                <a:latin typeface="Georgia"/>
                <a:cs typeface="Georgia"/>
              </a:rPr>
              <a:t>different </a:t>
            </a:r>
            <a:r>
              <a:rPr sz="2750" spc="5" dirty="0">
                <a:latin typeface="Georgia"/>
                <a:cs typeface="Georgia"/>
              </a:rPr>
              <a:t>records </a:t>
            </a:r>
            <a:r>
              <a:rPr sz="2750" spc="15" dirty="0">
                <a:latin typeface="Georgia"/>
                <a:cs typeface="Georgia"/>
              </a:rPr>
              <a:t>in the file have </a:t>
            </a:r>
            <a:r>
              <a:rPr sz="2750" spc="10" dirty="0">
                <a:latin typeface="Georgia"/>
                <a:cs typeface="Georgia"/>
              </a:rPr>
              <a:t>different sizes, </a:t>
            </a:r>
            <a:r>
              <a:rPr sz="2750" spc="15" dirty="0">
                <a:latin typeface="Georgia"/>
                <a:cs typeface="Georgia"/>
              </a:rPr>
              <a:t>the file </a:t>
            </a:r>
            <a:r>
              <a:rPr sz="2750" spc="10" dirty="0">
                <a:latin typeface="Georgia"/>
                <a:cs typeface="Georgia"/>
              </a:rPr>
              <a:t>is  said to </a:t>
            </a:r>
            <a:r>
              <a:rPr sz="2750" dirty="0">
                <a:latin typeface="Georgia"/>
                <a:cs typeface="Georgia"/>
              </a:rPr>
              <a:t>be </a:t>
            </a:r>
            <a:r>
              <a:rPr sz="2750" spc="10" dirty="0">
                <a:latin typeface="Georgia"/>
                <a:cs typeface="Georgia"/>
              </a:rPr>
              <a:t>made up </a:t>
            </a:r>
            <a:r>
              <a:rPr sz="2750" spc="5" dirty="0">
                <a:latin typeface="Georgia"/>
                <a:cs typeface="Georgia"/>
              </a:rPr>
              <a:t>of </a:t>
            </a:r>
            <a:r>
              <a:rPr sz="2750" spc="15" dirty="0">
                <a:latin typeface="Georgia"/>
                <a:cs typeface="Georgia"/>
              </a:rPr>
              <a:t>variable-length</a:t>
            </a:r>
            <a:r>
              <a:rPr sz="2750" spc="280" dirty="0">
                <a:latin typeface="Georgia"/>
                <a:cs typeface="Georgia"/>
              </a:rPr>
              <a:t> </a:t>
            </a:r>
            <a:r>
              <a:rPr sz="2750" spc="5" dirty="0">
                <a:latin typeface="Georgia"/>
                <a:cs typeface="Georgia"/>
              </a:rPr>
              <a:t>records.</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78403"/>
            <a:ext cx="7773458" cy="522194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424455"/>
                </a:solidFill>
                <a:latin typeface="Trebuchet MS"/>
                <a:cs typeface="Trebuchet MS"/>
              </a:rPr>
              <a:t>Spanned </a:t>
            </a:r>
            <a:r>
              <a:rPr sz="3600" spc="-10" dirty="0">
                <a:solidFill>
                  <a:srgbClr val="424455"/>
                </a:solidFill>
                <a:latin typeface="Trebuchet MS"/>
                <a:cs typeface="Trebuchet MS"/>
              </a:rPr>
              <a:t>and </a:t>
            </a:r>
            <a:r>
              <a:rPr sz="3600" spc="-5" dirty="0">
                <a:solidFill>
                  <a:srgbClr val="424455"/>
                </a:solidFill>
                <a:latin typeface="Trebuchet MS"/>
                <a:cs typeface="Trebuchet MS"/>
              </a:rPr>
              <a:t>Unspanned</a:t>
            </a:r>
            <a:r>
              <a:rPr sz="3600" spc="-15" dirty="0">
                <a:solidFill>
                  <a:srgbClr val="424455"/>
                </a:solidFill>
                <a:latin typeface="Trebuchet MS"/>
                <a:cs typeface="Trebuchet MS"/>
              </a:rPr>
              <a:t> </a:t>
            </a:r>
            <a:r>
              <a:rPr sz="3600" spc="-5" dirty="0">
                <a:solidFill>
                  <a:srgbClr val="424455"/>
                </a:solidFill>
                <a:latin typeface="Trebuchet MS"/>
                <a:cs typeface="Trebuchet MS"/>
              </a:rPr>
              <a:t>Organization</a:t>
            </a:r>
            <a:endParaRPr sz="3600" dirty="0">
              <a:latin typeface="Trebuchet MS"/>
              <a:cs typeface="Trebuchet MS"/>
            </a:endParaRPr>
          </a:p>
          <a:p>
            <a:pPr marL="378460" marR="5080" indent="-256540" algn="just">
              <a:lnSpc>
                <a:spcPts val="2690"/>
              </a:lnSpc>
              <a:spcBef>
                <a:spcPts val="2680"/>
              </a:spcBef>
              <a:buClr>
                <a:srgbClr val="9F4DA2"/>
              </a:buClr>
              <a:buChar char="•"/>
              <a:tabLst>
                <a:tab pos="379095" algn="l"/>
              </a:tabLst>
            </a:pPr>
            <a:r>
              <a:rPr sz="2750" spc="5" dirty="0">
                <a:latin typeface="Georgia"/>
                <a:cs typeface="Georgia"/>
              </a:rPr>
              <a:t>Part of </a:t>
            </a:r>
            <a:r>
              <a:rPr sz="2750" spc="15" dirty="0">
                <a:latin typeface="Georgia"/>
                <a:cs typeface="Georgia"/>
              </a:rPr>
              <a:t>the </a:t>
            </a:r>
            <a:r>
              <a:rPr sz="2750" spc="10" dirty="0">
                <a:latin typeface="Georgia"/>
                <a:cs typeface="Georgia"/>
              </a:rPr>
              <a:t>record </a:t>
            </a:r>
            <a:r>
              <a:rPr sz="2750" spc="5" dirty="0">
                <a:latin typeface="Georgia"/>
                <a:cs typeface="Georgia"/>
              </a:rPr>
              <a:t>can </a:t>
            </a:r>
            <a:r>
              <a:rPr sz="2750" dirty="0">
                <a:latin typeface="Georgia"/>
                <a:cs typeface="Georgia"/>
              </a:rPr>
              <a:t>be </a:t>
            </a:r>
            <a:r>
              <a:rPr sz="2750" spc="10" dirty="0">
                <a:latin typeface="Georgia"/>
                <a:cs typeface="Georgia"/>
              </a:rPr>
              <a:t>stored on </a:t>
            </a:r>
            <a:r>
              <a:rPr sz="2750" spc="5" dirty="0">
                <a:latin typeface="Georgia"/>
                <a:cs typeface="Georgia"/>
              </a:rPr>
              <a:t>one block </a:t>
            </a:r>
            <a:r>
              <a:rPr sz="2750" spc="10" dirty="0">
                <a:latin typeface="Georgia"/>
                <a:cs typeface="Georgia"/>
              </a:rPr>
              <a:t>and </a:t>
            </a:r>
            <a:r>
              <a:rPr sz="2750" spc="15" dirty="0">
                <a:latin typeface="Georgia"/>
                <a:cs typeface="Georgia"/>
              </a:rPr>
              <a:t>the </a:t>
            </a:r>
            <a:r>
              <a:rPr sz="2750" spc="10" dirty="0">
                <a:latin typeface="Georgia"/>
                <a:cs typeface="Georgia"/>
              </a:rPr>
              <a:t>rest  on</a:t>
            </a:r>
            <a:r>
              <a:rPr sz="2750" spc="35" dirty="0">
                <a:latin typeface="Georgia"/>
                <a:cs typeface="Georgia"/>
              </a:rPr>
              <a:t> </a:t>
            </a:r>
            <a:r>
              <a:rPr sz="2750" spc="5" dirty="0">
                <a:latin typeface="Georgia"/>
                <a:cs typeface="Georgia"/>
              </a:rPr>
              <a:t>another.</a:t>
            </a:r>
            <a:endParaRPr sz="2750" dirty="0">
              <a:latin typeface="Georgia"/>
              <a:cs typeface="Georgia"/>
            </a:endParaRPr>
          </a:p>
          <a:p>
            <a:pPr marL="378460" marR="210185" indent="-256540" algn="just">
              <a:lnSpc>
                <a:spcPts val="2690"/>
              </a:lnSpc>
              <a:spcBef>
                <a:spcPts val="335"/>
              </a:spcBef>
              <a:buClr>
                <a:srgbClr val="9F4DA2"/>
              </a:buClr>
              <a:buChar char="•"/>
              <a:tabLst>
                <a:tab pos="379095" algn="l"/>
              </a:tabLst>
            </a:pPr>
            <a:r>
              <a:rPr sz="2750" spc="20" dirty="0">
                <a:latin typeface="Georgia"/>
                <a:cs typeface="Georgia"/>
              </a:rPr>
              <a:t>A </a:t>
            </a:r>
            <a:r>
              <a:rPr sz="2750" spc="5" dirty="0">
                <a:latin typeface="Georgia"/>
                <a:cs typeface="Georgia"/>
              </a:rPr>
              <a:t>pointer at </a:t>
            </a:r>
            <a:r>
              <a:rPr sz="2750" spc="10" dirty="0">
                <a:latin typeface="Georgia"/>
                <a:cs typeface="Georgia"/>
              </a:rPr>
              <a:t>the end </a:t>
            </a:r>
            <a:r>
              <a:rPr sz="2750" spc="5" dirty="0">
                <a:latin typeface="Georgia"/>
                <a:cs typeface="Georgia"/>
              </a:rPr>
              <a:t>of </a:t>
            </a:r>
            <a:r>
              <a:rPr sz="2750" spc="15" dirty="0">
                <a:latin typeface="Georgia"/>
                <a:cs typeface="Georgia"/>
              </a:rPr>
              <a:t>the </a:t>
            </a:r>
            <a:r>
              <a:rPr sz="2750" spc="10" dirty="0">
                <a:latin typeface="Georgia"/>
                <a:cs typeface="Georgia"/>
              </a:rPr>
              <a:t>first </a:t>
            </a:r>
            <a:r>
              <a:rPr sz="2750" spc="5" dirty="0">
                <a:latin typeface="Georgia"/>
                <a:cs typeface="Georgia"/>
              </a:rPr>
              <a:t>block points </a:t>
            </a:r>
            <a:r>
              <a:rPr sz="2750" spc="10" dirty="0">
                <a:latin typeface="Georgia"/>
                <a:cs typeface="Georgia"/>
              </a:rPr>
              <a:t>to </a:t>
            </a:r>
            <a:r>
              <a:rPr sz="2750" spc="15" dirty="0">
                <a:latin typeface="Georgia"/>
                <a:cs typeface="Georgia"/>
              </a:rPr>
              <a:t>the </a:t>
            </a:r>
            <a:r>
              <a:rPr sz="2750" spc="5" dirty="0">
                <a:latin typeface="Georgia"/>
                <a:cs typeface="Georgia"/>
              </a:rPr>
              <a:t>block  containing </a:t>
            </a:r>
            <a:r>
              <a:rPr sz="2750" spc="15" dirty="0">
                <a:latin typeface="Georgia"/>
                <a:cs typeface="Georgia"/>
              </a:rPr>
              <a:t>the </a:t>
            </a:r>
            <a:r>
              <a:rPr sz="2750" spc="10" dirty="0">
                <a:latin typeface="Georgia"/>
                <a:cs typeface="Georgia"/>
              </a:rPr>
              <a:t>remainder </a:t>
            </a:r>
            <a:r>
              <a:rPr sz="2750" spc="5" dirty="0">
                <a:latin typeface="Georgia"/>
                <a:cs typeface="Georgia"/>
              </a:rPr>
              <a:t>of </a:t>
            </a:r>
            <a:r>
              <a:rPr sz="2750" spc="15" dirty="0">
                <a:latin typeface="Georgia"/>
                <a:cs typeface="Georgia"/>
              </a:rPr>
              <a:t>the</a:t>
            </a:r>
            <a:r>
              <a:rPr sz="2750" spc="295" dirty="0">
                <a:latin typeface="Georgia"/>
                <a:cs typeface="Georgia"/>
              </a:rPr>
              <a:t> </a:t>
            </a:r>
            <a:r>
              <a:rPr sz="2750" spc="5" dirty="0">
                <a:latin typeface="Georgia"/>
                <a:cs typeface="Georgia"/>
              </a:rPr>
              <a:t>record.</a:t>
            </a:r>
            <a:endParaRPr sz="2750" dirty="0">
              <a:latin typeface="Georgia"/>
              <a:cs typeface="Georgia"/>
            </a:endParaRPr>
          </a:p>
          <a:p>
            <a:pPr marL="378460" marR="208279" indent="-256540" algn="just">
              <a:lnSpc>
                <a:spcPts val="2690"/>
              </a:lnSpc>
              <a:spcBef>
                <a:spcPts val="290"/>
              </a:spcBef>
              <a:buClr>
                <a:srgbClr val="9F4DA2"/>
              </a:buClr>
              <a:buChar char="•"/>
              <a:tabLst>
                <a:tab pos="379095" algn="l"/>
              </a:tabLst>
            </a:pPr>
            <a:r>
              <a:rPr sz="2750" spc="20" dirty="0">
                <a:latin typeface="Georgia"/>
                <a:cs typeface="Georgia"/>
              </a:rPr>
              <a:t>This </a:t>
            </a:r>
            <a:r>
              <a:rPr sz="2750" spc="10" dirty="0">
                <a:latin typeface="Georgia"/>
                <a:cs typeface="Georgia"/>
              </a:rPr>
              <a:t>organization is called </a:t>
            </a:r>
            <a:r>
              <a:rPr sz="2750" spc="5" dirty="0">
                <a:latin typeface="Georgia"/>
                <a:cs typeface="Georgia"/>
              </a:rPr>
              <a:t>spanned </a:t>
            </a:r>
            <a:r>
              <a:rPr sz="2750" dirty="0">
                <a:latin typeface="Georgia"/>
                <a:cs typeface="Georgia"/>
              </a:rPr>
              <a:t>because </a:t>
            </a:r>
            <a:r>
              <a:rPr sz="2750" spc="5" dirty="0">
                <a:latin typeface="Georgia"/>
                <a:cs typeface="Georgia"/>
              </a:rPr>
              <a:t>records can  </a:t>
            </a:r>
            <a:r>
              <a:rPr sz="2750" spc="10" dirty="0">
                <a:latin typeface="Georgia"/>
                <a:cs typeface="Georgia"/>
              </a:rPr>
              <a:t>span </a:t>
            </a:r>
            <a:r>
              <a:rPr sz="2750" spc="15" dirty="0">
                <a:latin typeface="Georgia"/>
                <a:cs typeface="Georgia"/>
              </a:rPr>
              <a:t>more </a:t>
            </a:r>
            <a:r>
              <a:rPr sz="2750" spc="10" dirty="0">
                <a:latin typeface="Georgia"/>
                <a:cs typeface="Georgia"/>
              </a:rPr>
              <a:t>than </a:t>
            </a:r>
            <a:r>
              <a:rPr sz="2750" spc="5" dirty="0">
                <a:latin typeface="Georgia"/>
                <a:cs typeface="Georgia"/>
              </a:rPr>
              <a:t>one</a:t>
            </a:r>
            <a:r>
              <a:rPr sz="2750" spc="135" dirty="0">
                <a:latin typeface="Georgia"/>
                <a:cs typeface="Georgia"/>
              </a:rPr>
              <a:t> </a:t>
            </a:r>
            <a:r>
              <a:rPr sz="2750" spc="5" dirty="0">
                <a:latin typeface="Georgia"/>
                <a:cs typeface="Georgia"/>
              </a:rPr>
              <a:t>block.</a:t>
            </a:r>
            <a:endParaRPr sz="2750" dirty="0">
              <a:latin typeface="Georgia"/>
              <a:cs typeface="Georgia"/>
            </a:endParaRPr>
          </a:p>
          <a:p>
            <a:pPr marL="378460" marR="247015" indent="-256540" algn="just">
              <a:lnSpc>
                <a:spcPts val="2690"/>
              </a:lnSpc>
              <a:spcBef>
                <a:spcPts val="290"/>
              </a:spcBef>
              <a:buClr>
                <a:srgbClr val="9F4DA2"/>
              </a:buClr>
              <a:buChar char="•"/>
              <a:tabLst>
                <a:tab pos="379095" algn="l"/>
              </a:tabLst>
            </a:pPr>
            <a:r>
              <a:rPr sz="2750" spc="15" dirty="0">
                <a:latin typeface="Georgia"/>
                <a:cs typeface="Georgia"/>
              </a:rPr>
              <a:t>Whenever a </a:t>
            </a:r>
            <a:r>
              <a:rPr sz="2750" spc="10" dirty="0">
                <a:latin typeface="Georgia"/>
                <a:cs typeface="Georgia"/>
              </a:rPr>
              <a:t>record is </a:t>
            </a:r>
            <a:r>
              <a:rPr sz="2750" spc="15" dirty="0">
                <a:latin typeface="Georgia"/>
                <a:cs typeface="Georgia"/>
              </a:rPr>
              <a:t>larger than a </a:t>
            </a:r>
            <a:r>
              <a:rPr sz="2750" spc="5" dirty="0">
                <a:latin typeface="Georgia"/>
                <a:cs typeface="Georgia"/>
              </a:rPr>
              <a:t>block, </a:t>
            </a:r>
            <a:r>
              <a:rPr sz="2750" spc="25" dirty="0">
                <a:latin typeface="Georgia"/>
                <a:cs typeface="Georgia"/>
              </a:rPr>
              <a:t>we </a:t>
            </a:r>
            <a:r>
              <a:rPr sz="2750" spc="10" dirty="0">
                <a:latin typeface="Georgia"/>
                <a:cs typeface="Georgia"/>
              </a:rPr>
              <a:t>must </a:t>
            </a:r>
            <a:r>
              <a:rPr sz="2750" spc="5" dirty="0">
                <a:latin typeface="Georgia"/>
                <a:cs typeface="Georgia"/>
              </a:rPr>
              <a:t>use </a:t>
            </a:r>
            <a:r>
              <a:rPr sz="2750" spc="15" dirty="0">
                <a:latin typeface="Georgia"/>
                <a:cs typeface="Georgia"/>
              </a:rPr>
              <a:t>a  </a:t>
            </a:r>
            <a:r>
              <a:rPr sz="2750" spc="5" dirty="0">
                <a:latin typeface="Georgia"/>
                <a:cs typeface="Georgia"/>
              </a:rPr>
              <a:t>spanned</a:t>
            </a:r>
            <a:r>
              <a:rPr sz="2750" spc="125" dirty="0">
                <a:latin typeface="Georgia"/>
                <a:cs typeface="Georgia"/>
              </a:rPr>
              <a:t> </a:t>
            </a:r>
            <a:r>
              <a:rPr sz="2750" spc="10" dirty="0">
                <a:latin typeface="Georgia"/>
                <a:cs typeface="Georgia"/>
              </a:rPr>
              <a:t>organization.</a:t>
            </a:r>
            <a:endParaRPr sz="2750" dirty="0">
              <a:latin typeface="Georgia"/>
              <a:cs typeface="Georgia"/>
            </a:endParaRPr>
          </a:p>
          <a:p>
            <a:pPr marL="378460" marR="189865" indent="-256540" algn="just">
              <a:lnSpc>
                <a:spcPts val="2690"/>
              </a:lnSpc>
              <a:spcBef>
                <a:spcPts val="290"/>
              </a:spcBef>
              <a:buClr>
                <a:srgbClr val="9F4DA2"/>
              </a:buClr>
              <a:buChar char="•"/>
              <a:tabLst>
                <a:tab pos="379095" algn="l"/>
              </a:tabLst>
            </a:pPr>
            <a:r>
              <a:rPr sz="2750" spc="15" dirty="0">
                <a:latin typeface="Georgia"/>
                <a:cs typeface="Georgia"/>
              </a:rPr>
              <a:t>If </a:t>
            </a:r>
            <a:r>
              <a:rPr sz="2750" spc="10" dirty="0">
                <a:latin typeface="Georgia"/>
                <a:cs typeface="Georgia"/>
              </a:rPr>
              <a:t>records are </a:t>
            </a:r>
            <a:r>
              <a:rPr sz="2750" spc="5" dirty="0">
                <a:latin typeface="Georgia"/>
                <a:cs typeface="Georgia"/>
              </a:rPr>
              <a:t>not </a:t>
            </a:r>
            <a:r>
              <a:rPr sz="2750" spc="15" dirty="0">
                <a:latin typeface="Georgia"/>
                <a:cs typeface="Georgia"/>
              </a:rPr>
              <a:t>allowed </a:t>
            </a:r>
            <a:r>
              <a:rPr sz="2750" spc="10" dirty="0">
                <a:latin typeface="Georgia"/>
                <a:cs typeface="Georgia"/>
              </a:rPr>
              <a:t>to </a:t>
            </a:r>
            <a:r>
              <a:rPr sz="2750" spc="5" dirty="0">
                <a:latin typeface="Georgia"/>
                <a:cs typeface="Georgia"/>
              </a:rPr>
              <a:t>cross block boundaries, </a:t>
            </a:r>
            <a:r>
              <a:rPr sz="2750" spc="15" dirty="0">
                <a:latin typeface="Georgia"/>
                <a:cs typeface="Georgia"/>
              </a:rPr>
              <a:t>the  </a:t>
            </a:r>
            <a:r>
              <a:rPr sz="2750" spc="10" dirty="0">
                <a:latin typeface="Georgia"/>
                <a:cs typeface="Georgia"/>
              </a:rPr>
              <a:t>organization is called</a:t>
            </a:r>
            <a:r>
              <a:rPr sz="2750" spc="145" dirty="0">
                <a:latin typeface="Georgia"/>
                <a:cs typeface="Georgia"/>
              </a:rPr>
              <a:t> </a:t>
            </a:r>
            <a:r>
              <a:rPr sz="2750" spc="5" dirty="0">
                <a:latin typeface="Georgia"/>
                <a:cs typeface="Georgia"/>
              </a:rPr>
              <a:t>unspanned.</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2"/>
            <a:ext cx="8096250" cy="3869649"/>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Blocking </a:t>
            </a:r>
            <a:r>
              <a:rPr sz="3950" spc="15" dirty="0">
                <a:solidFill>
                  <a:srgbClr val="424455"/>
                </a:solidFill>
                <a:latin typeface="Trebuchet MS"/>
                <a:cs typeface="Trebuchet MS"/>
              </a:rPr>
              <a:t>factor </a:t>
            </a:r>
            <a:r>
              <a:rPr sz="3950" spc="20" dirty="0">
                <a:solidFill>
                  <a:srgbClr val="424455"/>
                </a:solidFill>
                <a:latin typeface="Trebuchet MS"/>
                <a:cs typeface="Trebuchet MS"/>
              </a:rPr>
              <a:t>for </a:t>
            </a:r>
            <a:r>
              <a:rPr sz="3950" spc="10" dirty="0">
                <a:solidFill>
                  <a:srgbClr val="424455"/>
                </a:solidFill>
                <a:latin typeface="Trebuchet MS"/>
                <a:cs typeface="Trebuchet MS"/>
              </a:rPr>
              <a:t>the</a:t>
            </a:r>
            <a:r>
              <a:rPr sz="3950" spc="-20" dirty="0">
                <a:solidFill>
                  <a:srgbClr val="424455"/>
                </a:solidFill>
                <a:latin typeface="Trebuchet MS"/>
                <a:cs typeface="Trebuchet MS"/>
              </a:rPr>
              <a:t> </a:t>
            </a:r>
            <a:r>
              <a:rPr sz="3950" spc="10" dirty="0">
                <a:solidFill>
                  <a:srgbClr val="424455"/>
                </a:solidFill>
                <a:latin typeface="Trebuchet MS"/>
                <a:cs typeface="Trebuchet MS"/>
              </a:rPr>
              <a:t>file</a:t>
            </a:r>
            <a:endParaRPr sz="3950" dirty="0">
              <a:latin typeface="Trebuchet MS"/>
              <a:cs typeface="Trebuchet MS"/>
            </a:endParaRPr>
          </a:p>
          <a:p>
            <a:pPr marL="378460" marR="633095" indent="-256540" algn="just">
              <a:lnSpc>
                <a:spcPts val="2690"/>
              </a:lnSpc>
              <a:spcBef>
                <a:spcPts val="2560"/>
              </a:spcBef>
              <a:buClr>
                <a:srgbClr val="9F4DA2"/>
              </a:buClr>
              <a:buChar char="•"/>
              <a:tabLst>
                <a:tab pos="378460" algn="l"/>
                <a:tab pos="379095" algn="l"/>
              </a:tabLst>
            </a:pPr>
            <a:r>
              <a:rPr sz="2500" spc="-15" dirty="0">
                <a:latin typeface="Georgia"/>
                <a:cs typeface="Georgia"/>
              </a:rPr>
              <a:t>The </a:t>
            </a:r>
            <a:r>
              <a:rPr sz="2500" spc="-10" dirty="0">
                <a:latin typeface="Georgia"/>
                <a:cs typeface="Georgia"/>
              </a:rPr>
              <a:t>records </a:t>
            </a:r>
            <a:r>
              <a:rPr sz="2500" spc="-5" dirty="0">
                <a:latin typeface="Georgia"/>
                <a:cs typeface="Georgia"/>
              </a:rPr>
              <a:t>of a </a:t>
            </a:r>
            <a:r>
              <a:rPr sz="2500" spc="-10" dirty="0">
                <a:latin typeface="Georgia"/>
                <a:cs typeface="Georgia"/>
              </a:rPr>
              <a:t>file must </a:t>
            </a:r>
            <a:r>
              <a:rPr sz="2500" spc="-5" dirty="0">
                <a:latin typeface="Georgia"/>
                <a:cs typeface="Georgia"/>
              </a:rPr>
              <a:t>be allocated to </a:t>
            </a:r>
            <a:r>
              <a:rPr sz="2500" spc="-15" dirty="0">
                <a:latin typeface="Georgia"/>
                <a:cs typeface="Georgia"/>
              </a:rPr>
              <a:t>disk </a:t>
            </a:r>
            <a:r>
              <a:rPr sz="2500" spc="-5" dirty="0">
                <a:latin typeface="Georgia"/>
                <a:cs typeface="Georgia"/>
              </a:rPr>
              <a:t>blocks </a:t>
            </a:r>
            <a:r>
              <a:rPr sz="2500" spc="-10" dirty="0">
                <a:latin typeface="Georgia"/>
                <a:cs typeface="Georgia"/>
              </a:rPr>
              <a:t>because </a:t>
            </a:r>
            <a:r>
              <a:rPr sz="2500" spc="-5" dirty="0">
                <a:latin typeface="Georgia"/>
                <a:cs typeface="Georgia"/>
              </a:rPr>
              <a:t>a  block </a:t>
            </a:r>
            <a:r>
              <a:rPr sz="2500" spc="-10" dirty="0">
                <a:latin typeface="Georgia"/>
                <a:cs typeface="Georgia"/>
              </a:rPr>
              <a:t>is the </a:t>
            </a:r>
            <a:r>
              <a:rPr sz="2500" spc="-5" dirty="0">
                <a:latin typeface="Georgia"/>
                <a:cs typeface="Georgia"/>
              </a:rPr>
              <a:t>unit of data </a:t>
            </a:r>
            <a:r>
              <a:rPr sz="2500" spc="-10" dirty="0">
                <a:latin typeface="Georgia"/>
                <a:cs typeface="Georgia"/>
              </a:rPr>
              <a:t>transfer </a:t>
            </a:r>
            <a:r>
              <a:rPr sz="2500" spc="-15" dirty="0">
                <a:latin typeface="Georgia"/>
                <a:cs typeface="Georgia"/>
              </a:rPr>
              <a:t>between disk </a:t>
            </a:r>
            <a:r>
              <a:rPr sz="2500" spc="-5" dirty="0">
                <a:latin typeface="Georgia"/>
                <a:cs typeface="Georgia"/>
              </a:rPr>
              <a:t>and</a:t>
            </a:r>
            <a:r>
              <a:rPr sz="2500" spc="175" dirty="0">
                <a:latin typeface="Georgia"/>
                <a:cs typeface="Georgia"/>
              </a:rPr>
              <a:t> </a:t>
            </a:r>
            <a:r>
              <a:rPr sz="2500" spc="-5" dirty="0">
                <a:latin typeface="Georgia"/>
                <a:cs typeface="Georgia"/>
              </a:rPr>
              <a:t>memory.</a:t>
            </a:r>
            <a:endParaRPr sz="2500" dirty="0">
              <a:latin typeface="Georgia"/>
              <a:cs typeface="Georgia"/>
            </a:endParaRPr>
          </a:p>
          <a:p>
            <a:pPr marL="378460" marR="283210" indent="-256540" algn="just">
              <a:lnSpc>
                <a:spcPts val="2690"/>
              </a:lnSpc>
              <a:spcBef>
                <a:spcPts val="340"/>
              </a:spcBef>
              <a:buClr>
                <a:srgbClr val="9F4DA2"/>
              </a:buClr>
              <a:buChar char="•"/>
              <a:tabLst>
                <a:tab pos="378460" algn="l"/>
                <a:tab pos="379095" algn="l"/>
              </a:tabLst>
            </a:pPr>
            <a:r>
              <a:rPr sz="2500" spc="-5" dirty="0">
                <a:latin typeface="Georgia"/>
                <a:cs typeface="Georgia"/>
              </a:rPr>
              <a:t>When </a:t>
            </a:r>
            <a:r>
              <a:rPr sz="2500" spc="-10" dirty="0">
                <a:latin typeface="Georgia"/>
                <a:cs typeface="Georgia"/>
              </a:rPr>
              <a:t>the </a:t>
            </a:r>
            <a:r>
              <a:rPr sz="2500" spc="-5" dirty="0">
                <a:latin typeface="Georgia"/>
                <a:cs typeface="Georgia"/>
              </a:rPr>
              <a:t>block </a:t>
            </a:r>
            <a:r>
              <a:rPr sz="2500" spc="-15" dirty="0">
                <a:latin typeface="Georgia"/>
                <a:cs typeface="Georgia"/>
              </a:rPr>
              <a:t>size </a:t>
            </a:r>
            <a:r>
              <a:rPr sz="2500" spc="-10" dirty="0">
                <a:latin typeface="Georgia"/>
                <a:cs typeface="Georgia"/>
              </a:rPr>
              <a:t>is </a:t>
            </a:r>
            <a:r>
              <a:rPr sz="2500" spc="-15" dirty="0">
                <a:latin typeface="Georgia"/>
                <a:cs typeface="Georgia"/>
              </a:rPr>
              <a:t>larger </a:t>
            </a:r>
            <a:r>
              <a:rPr sz="2500" spc="-10" dirty="0">
                <a:latin typeface="Georgia"/>
                <a:cs typeface="Georgia"/>
              </a:rPr>
              <a:t>than the record </a:t>
            </a:r>
            <a:r>
              <a:rPr sz="2500" spc="-15" dirty="0">
                <a:latin typeface="Georgia"/>
                <a:cs typeface="Georgia"/>
              </a:rPr>
              <a:t>size, </a:t>
            </a:r>
            <a:endParaRPr sz="2500" dirty="0">
              <a:latin typeface="Georgia"/>
              <a:cs typeface="Georgia"/>
            </a:endParaRPr>
          </a:p>
          <a:p>
            <a:pPr marL="378460" indent="-257175" algn="just">
              <a:lnSpc>
                <a:spcPts val="2980"/>
              </a:lnSpc>
              <a:buClr>
                <a:srgbClr val="9F4DA2"/>
              </a:buClr>
              <a:buChar char="•"/>
              <a:tabLst>
                <a:tab pos="378460" algn="l"/>
                <a:tab pos="379095" algn="l"/>
              </a:tabLst>
            </a:pPr>
            <a:r>
              <a:rPr sz="2500" spc="-10" dirty="0">
                <a:latin typeface="Georgia"/>
                <a:cs typeface="Georgia"/>
              </a:rPr>
              <a:t>Suppose that the </a:t>
            </a:r>
            <a:r>
              <a:rPr sz="2500" spc="-5" dirty="0">
                <a:latin typeface="Georgia"/>
                <a:cs typeface="Georgia"/>
              </a:rPr>
              <a:t>block </a:t>
            </a:r>
            <a:r>
              <a:rPr sz="2500" spc="-15" dirty="0">
                <a:latin typeface="Georgia"/>
                <a:cs typeface="Georgia"/>
              </a:rPr>
              <a:t>size </a:t>
            </a:r>
            <a:r>
              <a:rPr sz="2500" spc="-10" dirty="0">
                <a:latin typeface="Georgia"/>
                <a:cs typeface="Georgia"/>
              </a:rPr>
              <a:t>is </a:t>
            </a:r>
            <a:r>
              <a:rPr sz="2500" spc="-5" dirty="0">
                <a:latin typeface="Georgia"/>
                <a:cs typeface="Georgia"/>
              </a:rPr>
              <a:t>B</a:t>
            </a:r>
            <a:r>
              <a:rPr sz="2500" spc="80" dirty="0">
                <a:latin typeface="Georgia"/>
                <a:cs typeface="Georgia"/>
              </a:rPr>
              <a:t> </a:t>
            </a:r>
            <a:r>
              <a:rPr sz="2500" spc="-10" dirty="0">
                <a:latin typeface="Georgia"/>
                <a:cs typeface="Georgia"/>
              </a:rPr>
              <a:t>bytes.</a:t>
            </a:r>
            <a:endParaRPr sz="2500" dirty="0">
              <a:latin typeface="Georgia"/>
              <a:cs typeface="Georgia"/>
            </a:endParaRPr>
          </a:p>
          <a:p>
            <a:pPr marL="378460" marR="5080" indent="-256540" algn="just">
              <a:lnSpc>
                <a:spcPts val="2740"/>
              </a:lnSpc>
              <a:spcBef>
                <a:spcPts val="295"/>
              </a:spcBef>
              <a:buClr>
                <a:srgbClr val="9F4DA2"/>
              </a:buClr>
              <a:buChar char="•"/>
              <a:tabLst>
                <a:tab pos="378460" algn="l"/>
                <a:tab pos="379095" algn="l"/>
              </a:tabLst>
            </a:pPr>
            <a:r>
              <a:rPr sz="2500" spc="-10" dirty="0">
                <a:latin typeface="Georgia"/>
                <a:cs typeface="Georgia"/>
              </a:rPr>
              <a:t>For </a:t>
            </a:r>
            <a:r>
              <a:rPr sz="2500" spc="-5" dirty="0">
                <a:latin typeface="Georgia"/>
                <a:cs typeface="Georgia"/>
              </a:rPr>
              <a:t>a </a:t>
            </a:r>
            <a:r>
              <a:rPr sz="2500" spc="-10" dirty="0">
                <a:latin typeface="Georgia"/>
                <a:cs typeface="Georgia"/>
              </a:rPr>
              <a:t>file </a:t>
            </a:r>
            <a:r>
              <a:rPr sz="2500" spc="-5" dirty="0">
                <a:latin typeface="Georgia"/>
                <a:cs typeface="Georgia"/>
              </a:rPr>
              <a:t>of </a:t>
            </a:r>
            <a:r>
              <a:rPr sz="2500" spc="-10" dirty="0">
                <a:latin typeface="Georgia"/>
                <a:cs typeface="Georgia"/>
              </a:rPr>
              <a:t>fixed-length records </a:t>
            </a:r>
            <a:r>
              <a:rPr sz="2500" spc="-5" dirty="0">
                <a:latin typeface="Georgia"/>
                <a:cs typeface="Georgia"/>
              </a:rPr>
              <a:t>of </a:t>
            </a:r>
            <a:r>
              <a:rPr sz="2500" spc="-15" dirty="0">
                <a:latin typeface="Georgia"/>
                <a:cs typeface="Georgia"/>
              </a:rPr>
              <a:t>size </a:t>
            </a:r>
            <a:r>
              <a:rPr sz="2500" spc="-5" dirty="0">
                <a:latin typeface="Georgia"/>
                <a:cs typeface="Georgia"/>
              </a:rPr>
              <a:t>R </a:t>
            </a:r>
            <a:r>
              <a:rPr sz="2500" spc="-10" dirty="0">
                <a:latin typeface="Georgia"/>
                <a:cs typeface="Georgia"/>
              </a:rPr>
              <a:t>bytes, </a:t>
            </a:r>
            <a:r>
              <a:rPr sz="2500" spc="-15" dirty="0">
                <a:latin typeface="Georgia"/>
                <a:cs typeface="Georgia"/>
              </a:rPr>
              <a:t>with </a:t>
            </a:r>
            <a:r>
              <a:rPr sz="2500" spc="-5" dirty="0">
                <a:latin typeface="Georgia"/>
                <a:cs typeface="Georgia"/>
              </a:rPr>
              <a:t>B ≥ </a:t>
            </a:r>
            <a:r>
              <a:rPr sz="2500" spc="-15" dirty="0">
                <a:latin typeface="Georgia"/>
                <a:cs typeface="Georgia"/>
              </a:rPr>
              <a:t>R, we </a:t>
            </a:r>
            <a:r>
              <a:rPr sz="2500" spc="-5" dirty="0">
                <a:latin typeface="Georgia"/>
                <a:cs typeface="Georgia"/>
              </a:rPr>
              <a:t>can  </a:t>
            </a:r>
            <a:r>
              <a:rPr sz="2500" spc="-10" dirty="0">
                <a:latin typeface="Georgia"/>
                <a:cs typeface="Georgia"/>
              </a:rPr>
              <a:t>fit </a:t>
            </a:r>
            <a:r>
              <a:rPr sz="2500" spc="-5" dirty="0" err="1">
                <a:latin typeface="Georgia"/>
                <a:cs typeface="Georgia"/>
              </a:rPr>
              <a:t>bfr</a:t>
            </a:r>
            <a:r>
              <a:rPr sz="2500" spc="-5" dirty="0">
                <a:latin typeface="Georgia"/>
                <a:cs typeface="Georgia"/>
              </a:rPr>
              <a:t> </a:t>
            </a:r>
            <a:r>
              <a:rPr sz="2500" spc="-380" dirty="0" smtClean="0">
                <a:latin typeface="Georgia"/>
                <a:cs typeface="Georgia"/>
              </a:rPr>
              <a:t>=</a:t>
            </a:r>
            <a:r>
              <a:rPr lang="en-IN" sz="2500" spc="-380" dirty="0" smtClean="0">
                <a:latin typeface="Georgia"/>
                <a:cs typeface="Georgia"/>
              </a:rPr>
              <a:t>B</a:t>
            </a:r>
            <a:r>
              <a:rPr sz="2500" spc="-5" dirty="0" smtClean="0">
                <a:latin typeface="Georgia"/>
                <a:cs typeface="Georgia"/>
              </a:rPr>
              <a:t> </a:t>
            </a:r>
            <a:r>
              <a:rPr sz="2500" spc="-5" dirty="0">
                <a:latin typeface="Georgia"/>
                <a:cs typeface="Georgia"/>
              </a:rPr>
              <a:t>/ </a:t>
            </a:r>
            <a:r>
              <a:rPr sz="2500" spc="-380" dirty="0" smtClean="0">
                <a:latin typeface="Georgia"/>
                <a:cs typeface="Georgia"/>
              </a:rPr>
              <a:t>R</a:t>
            </a:r>
            <a:r>
              <a:rPr lang="en-IN" sz="2500" spc="-380" dirty="0" smtClean="0">
                <a:latin typeface="Georgia"/>
                <a:cs typeface="Georgia"/>
              </a:rPr>
              <a:t>   </a:t>
            </a:r>
            <a:r>
              <a:rPr sz="2500" spc="-10" dirty="0" smtClean="0">
                <a:latin typeface="Georgia"/>
                <a:cs typeface="Georgia"/>
              </a:rPr>
              <a:t>records </a:t>
            </a:r>
            <a:r>
              <a:rPr sz="2500" spc="-5" dirty="0">
                <a:latin typeface="Georgia"/>
                <a:cs typeface="Georgia"/>
              </a:rPr>
              <a:t>per</a:t>
            </a:r>
            <a:r>
              <a:rPr sz="2500" spc="-35" dirty="0">
                <a:latin typeface="Georgia"/>
                <a:cs typeface="Georgia"/>
              </a:rPr>
              <a:t> </a:t>
            </a:r>
            <a:r>
              <a:rPr sz="2500" spc="-5" dirty="0">
                <a:latin typeface="Georgia"/>
                <a:cs typeface="Georgia"/>
              </a:rPr>
              <a:t>block.</a:t>
            </a:r>
            <a:endParaRPr sz="2500" dirty="0">
              <a:latin typeface="Georgia"/>
              <a:cs typeface="Georgia"/>
            </a:endParaRPr>
          </a:p>
          <a:p>
            <a:pPr marL="378460" indent="-257175" algn="just">
              <a:lnSpc>
                <a:spcPts val="2930"/>
              </a:lnSpc>
              <a:buClr>
                <a:srgbClr val="9F4DA2"/>
              </a:buClr>
              <a:buChar char="•"/>
              <a:tabLst>
                <a:tab pos="378460" algn="l"/>
                <a:tab pos="379095" algn="l"/>
              </a:tabLst>
            </a:pPr>
            <a:r>
              <a:rPr sz="2500" spc="-15" dirty="0">
                <a:latin typeface="Georgia"/>
                <a:cs typeface="Georgia"/>
              </a:rPr>
              <a:t>The </a:t>
            </a:r>
            <a:r>
              <a:rPr sz="2500" spc="-5" dirty="0">
                <a:latin typeface="Georgia"/>
                <a:cs typeface="Georgia"/>
              </a:rPr>
              <a:t>value bfr </a:t>
            </a:r>
            <a:r>
              <a:rPr sz="2500" spc="-10" dirty="0">
                <a:latin typeface="Georgia"/>
                <a:cs typeface="Georgia"/>
              </a:rPr>
              <a:t>is </a:t>
            </a:r>
            <a:r>
              <a:rPr sz="2500" spc="-5" dirty="0">
                <a:latin typeface="Georgia"/>
                <a:cs typeface="Georgia"/>
              </a:rPr>
              <a:t>called </a:t>
            </a:r>
            <a:r>
              <a:rPr sz="2500" spc="-10" dirty="0">
                <a:latin typeface="Georgia"/>
                <a:cs typeface="Georgia"/>
              </a:rPr>
              <a:t>the </a:t>
            </a:r>
            <a:r>
              <a:rPr sz="2500" spc="-5" dirty="0">
                <a:latin typeface="Georgia"/>
                <a:cs typeface="Georgia"/>
              </a:rPr>
              <a:t>blocking factor for </a:t>
            </a:r>
            <a:r>
              <a:rPr sz="2500" spc="-10" dirty="0">
                <a:latin typeface="Georgia"/>
                <a:cs typeface="Georgia"/>
              </a:rPr>
              <a:t>the</a:t>
            </a:r>
            <a:r>
              <a:rPr sz="2500" spc="60" dirty="0">
                <a:latin typeface="Georgia"/>
                <a:cs typeface="Georgia"/>
              </a:rPr>
              <a:t> </a:t>
            </a:r>
            <a:r>
              <a:rPr sz="2500" spc="-10" dirty="0">
                <a:latin typeface="Georgia"/>
                <a:cs typeface="Georgia"/>
              </a:rPr>
              <a:t>file.</a:t>
            </a:r>
            <a:endParaRPr sz="25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665449"/>
            <a:ext cx="7391400" cy="625171"/>
          </a:xfrm>
          <a:prstGeom prst="rect">
            <a:avLst/>
          </a:prstGeom>
        </p:spPr>
        <p:txBody>
          <a:bodyPr vert="horz" wrap="square" lIns="0" tIns="17145" rIns="0" bIns="0" rtlCol="0">
            <a:spAutoFit/>
          </a:bodyPr>
          <a:lstStyle/>
          <a:p>
            <a:pPr marL="12700">
              <a:lnSpc>
                <a:spcPct val="100000"/>
              </a:lnSpc>
              <a:spcBef>
                <a:spcPts val="135"/>
              </a:spcBef>
            </a:pPr>
            <a:r>
              <a:rPr sz="3950" spc="5" dirty="0"/>
              <a:t>Index Structures</a:t>
            </a:r>
            <a:endParaRPr sz="3950" dirty="0"/>
          </a:p>
        </p:txBody>
      </p:sp>
      <p:sp>
        <p:nvSpPr>
          <p:cNvPr id="3" name="object 3"/>
          <p:cNvSpPr txBox="1"/>
          <p:nvPr/>
        </p:nvSpPr>
        <p:spPr>
          <a:xfrm>
            <a:off x="381000" y="1363799"/>
            <a:ext cx="8458199" cy="5175135"/>
          </a:xfrm>
          <a:prstGeom prst="rect">
            <a:avLst/>
          </a:prstGeom>
        </p:spPr>
        <p:txBody>
          <a:bodyPr vert="horz" wrap="square" lIns="0" tIns="12065" rIns="0" bIns="0" rtlCol="0">
            <a:spAutoFit/>
          </a:bodyPr>
          <a:lstStyle/>
          <a:p>
            <a:pPr marL="268605" marR="5080" indent="-256540" algn="just">
              <a:lnSpc>
                <a:spcPct val="100099"/>
              </a:lnSpc>
              <a:spcBef>
                <a:spcPts val="95"/>
              </a:spcBef>
              <a:buClr>
                <a:srgbClr val="9F4DA2"/>
              </a:buClr>
              <a:buChar char="•"/>
              <a:tabLst>
                <a:tab pos="268605" algn="l"/>
                <a:tab pos="269240" algn="l"/>
              </a:tabLst>
            </a:pPr>
            <a:r>
              <a:rPr sz="2500" spc="-10" dirty="0">
                <a:latin typeface="Georgia"/>
                <a:cs typeface="Georgia"/>
              </a:rPr>
              <a:t>Indexing is </a:t>
            </a:r>
            <a:r>
              <a:rPr sz="2500" spc="-5" dirty="0">
                <a:latin typeface="Georgia"/>
                <a:cs typeface="Georgia"/>
              </a:rPr>
              <a:t>a data </a:t>
            </a:r>
            <a:r>
              <a:rPr sz="2500" spc="-10" dirty="0">
                <a:latin typeface="Georgia"/>
                <a:cs typeface="Georgia"/>
              </a:rPr>
              <a:t>structure </a:t>
            </a:r>
            <a:r>
              <a:rPr sz="2500" spc="-5" dirty="0">
                <a:latin typeface="Georgia"/>
                <a:cs typeface="Georgia"/>
              </a:rPr>
              <a:t>technique to efficiently  </a:t>
            </a:r>
            <a:r>
              <a:rPr sz="2500" spc="-15" dirty="0">
                <a:latin typeface="Georgia"/>
                <a:cs typeface="Georgia"/>
              </a:rPr>
              <a:t>retrieve </a:t>
            </a:r>
            <a:r>
              <a:rPr sz="2500" spc="-10" dirty="0">
                <a:latin typeface="Georgia"/>
                <a:cs typeface="Georgia"/>
              </a:rPr>
              <a:t>records from the </a:t>
            </a:r>
            <a:r>
              <a:rPr sz="2500" spc="-15" dirty="0">
                <a:latin typeface="Georgia"/>
                <a:cs typeface="Georgia"/>
              </a:rPr>
              <a:t>database </a:t>
            </a:r>
            <a:r>
              <a:rPr sz="2500" spc="-10" dirty="0">
                <a:latin typeface="Georgia"/>
                <a:cs typeface="Georgia"/>
              </a:rPr>
              <a:t>files </a:t>
            </a:r>
            <a:r>
              <a:rPr sz="2500" spc="-15" dirty="0">
                <a:latin typeface="Georgia"/>
                <a:cs typeface="Georgia"/>
              </a:rPr>
              <a:t>based </a:t>
            </a:r>
            <a:r>
              <a:rPr sz="2500" spc="-5" dirty="0">
                <a:latin typeface="Georgia"/>
                <a:cs typeface="Georgia"/>
              </a:rPr>
              <a:t>on </a:t>
            </a:r>
            <a:r>
              <a:rPr sz="2500" spc="-15" dirty="0">
                <a:latin typeface="Georgia"/>
                <a:cs typeface="Georgia"/>
              </a:rPr>
              <a:t>some  </a:t>
            </a:r>
            <a:r>
              <a:rPr sz="2500" spc="-10" dirty="0">
                <a:latin typeface="Georgia"/>
                <a:cs typeface="Georgia"/>
              </a:rPr>
              <a:t>attributes </a:t>
            </a:r>
            <a:r>
              <a:rPr sz="2500" spc="-5" dirty="0">
                <a:latin typeface="Georgia"/>
                <a:cs typeface="Georgia"/>
              </a:rPr>
              <a:t>on </a:t>
            </a:r>
            <a:r>
              <a:rPr sz="2500" spc="-10" dirty="0">
                <a:latin typeface="Georgia"/>
                <a:cs typeface="Georgia"/>
              </a:rPr>
              <a:t>which the indexing </a:t>
            </a:r>
            <a:r>
              <a:rPr sz="2500" spc="-15" dirty="0">
                <a:latin typeface="Georgia"/>
                <a:cs typeface="Georgia"/>
              </a:rPr>
              <a:t>has </a:t>
            </a:r>
            <a:r>
              <a:rPr sz="2500" spc="-10" dirty="0">
                <a:latin typeface="Georgia"/>
                <a:cs typeface="Georgia"/>
              </a:rPr>
              <a:t>been</a:t>
            </a:r>
            <a:r>
              <a:rPr sz="2500" spc="185" dirty="0">
                <a:latin typeface="Georgia"/>
                <a:cs typeface="Georgia"/>
              </a:rPr>
              <a:t> </a:t>
            </a:r>
            <a:r>
              <a:rPr sz="2500" spc="-5" dirty="0">
                <a:latin typeface="Georgia"/>
                <a:cs typeface="Georgia"/>
              </a:rPr>
              <a:t>done.</a:t>
            </a:r>
            <a:endParaRPr sz="2500" dirty="0">
              <a:latin typeface="Georgia"/>
              <a:cs typeface="Georgia"/>
            </a:endParaRPr>
          </a:p>
          <a:p>
            <a:pPr marL="268605" marR="132080" indent="-256540" algn="just">
              <a:lnSpc>
                <a:spcPct val="100400"/>
              </a:lnSpc>
              <a:spcBef>
                <a:spcPts val="300"/>
              </a:spcBef>
              <a:buClr>
                <a:srgbClr val="9F4DA2"/>
              </a:buClr>
              <a:buChar char="•"/>
              <a:tabLst>
                <a:tab pos="268605" algn="l"/>
                <a:tab pos="269240" algn="l"/>
              </a:tabLst>
            </a:pPr>
            <a:r>
              <a:rPr sz="2500" spc="-5" dirty="0">
                <a:latin typeface="Georgia"/>
                <a:cs typeface="Georgia"/>
              </a:rPr>
              <a:t>An index on a </a:t>
            </a:r>
            <a:r>
              <a:rPr sz="2500" spc="-15" dirty="0">
                <a:latin typeface="Georgia"/>
                <a:cs typeface="Georgia"/>
              </a:rPr>
              <a:t>database </a:t>
            </a:r>
            <a:r>
              <a:rPr sz="2500" spc="-10" dirty="0">
                <a:latin typeface="Georgia"/>
                <a:cs typeface="Georgia"/>
              </a:rPr>
              <a:t>table provides </a:t>
            </a:r>
            <a:r>
              <a:rPr sz="2500" spc="-5" dirty="0">
                <a:latin typeface="Georgia"/>
                <a:cs typeface="Georgia"/>
              </a:rPr>
              <a:t>a convenient  </a:t>
            </a:r>
            <a:r>
              <a:rPr sz="2500" spc="-10" dirty="0">
                <a:latin typeface="Georgia"/>
                <a:cs typeface="Georgia"/>
              </a:rPr>
              <a:t>mechanism </a:t>
            </a:r>
            <a:r>
              <a:rPr sz="2500" spc="-5" dirty="0">
                <a:latin typeface="Georgia"/>
                <a:cs typeface="Georgia"/>
              </a:rPr>
              <a:t>for locating a </a:t>
            </a:r>
            <a:r>
              <a:rPr sz="2500" spc="-10" dirty="0">
                <a:latin typeface="Georgia"/>
                <a:cs typeface="Georgia"/>
              </a:rPr>
              <a:t>row </a:t>
            </a:r>
            <a:r>
              <a:rPr sz="2500" dirty="0">
                <a:latin typeface="Georgia"/>
                <a:cs typeface="Georgia"/>
              </a:rPr>
              <a:t>(data </a:t>
            </a:r>
            <a:r>
              <a:rPr sz="2500" spc="-10" dirty="0">
                <a:latin typeface="Georgia"/>
                <a:cs typeface="Georgia"/>
              </a:rPr>
              <a:t>record) </a:t>
            </a:r>
            <a:r>
              <a:rPr sz="2500" spc="-15" dirty="0">
                <a:latin typeface="Georgia"/>
                <a:cs typeface="Georgia"/>
              </a:rPr>
              <a:t>without  </a:t>
            </a:r>
            <a:r>
              <a:rPr sz="2500" spc="-5" dirty="0">
                <a:latin typeface="Georgia"/>
                <a:cs typeface="Georgia"/>
              </a:rPr>
              <a:t>scanning </a:t>
            </a:r>
            <a:r>
              <a:rPr sz="2500" spc="-10" dirty="0">
                <a:latin typeface="Georgia"/>
                <a:cs typeface="Georgia"/>
              </a:rPr>
              <a:t>the entire table </a:t>
            </a:r>
            <a:r>
              <a:rPr sz="2500" spc="-5" dirty="0">
                <a:latin typeface="Georgia"/>
                <a:cs typeface="Georgia"/>
              </a:rPr>
              <a:t>and </a:t>
            </a:r>
            <a:r>
              <a:rPr sz="2500" spc="-10" dirty="0">
                <a:latin typeface="Georgia"/>
                <a:cs typeface="Georgia"/>
              </a:rPr>
              <a:t>thus </a:t>
            </a:r>
            <a:r>
              <a:rPr sz="2500" spc="-15" dirty="0">
                <a:latin typeface="Georgia"/>
                <a:cs typeface="Georgia"/>
              </a:rPr>
              <a:t>greatly </a:t>
            </a:r>
            <a:r>
              <a:rPr sz="2500" spc="-5" dirty="0">
                <a:latin typeface="Georgia"/>
                <a:cs typeface="Georgia"/>
              </a:rPr>
              <a:t>reduces </a:t>
            </a:r>
            <a:r>
              <a:rPr sz="2500" spc="-10" dirty="0">
                <a:latin typeface="Georgia"/>
                <a:cs typeface="Georgia"/>
              </a:rPr>
              <a:t>the  time it </a:t>
            </a:r>
            <a:r>
              <a:rPr sz="2500" spc="-5" dirty="0">
                <a:latin typeface="Georgia"/>
                <a:cs typeface="Georgia"/>
              </a:rPr>
              <a:t>takes to </a:t>
            </a:r>
            <a:r>
              <a:rPr sz="2500" spc="-10" dirty="0">
                <a:latin typeface="Georgia"/>
                <a:cs typeface="Georgia"/>
              </a:rPr>
              <a:t>process </a:t>
            </a:r>
            <a:r>
              <a:rPr sz="2500" spc="-5" dirty="0">
                <a:latin typeface="Georgia"/>
                <a:cs typeface="Georgia"/>
              </a:rPr>
              <a:t>a</a:t>
            </a:r>
            <a:r>
              <a:rPr sz="2500" spc="75" dirty="0">
                <a:latin typeface="Georgia"/>
                <a:cs typeface="Georgia"/>
              </a:rPr>
              <a:t> </a:t>
            </a:r>
            <a:r>
              <a:rPr sz="2500" spc="-5" dirty="0">
                <a:latin typeface="Georgia"/>
                <a:cs typeface="Georgia"/>
              </a:rPr>
              <a:t>query.</a:t>
            </a:r>
            <a:endParaRPr sz="2500" dirty="0">
              <a:latin typeface="Georgia"/>
              <a:cs typeface="Georgia"/>
            </a:endParaRPr>
          </a:p>
          <a:p>
            <a:pPr marL="268605" indent="-256540" algn="just">
              <a:lnSpc>
                <a:spcPct val="100000"/>
              </a:lnSpc>
              <a:spcBef>
                <a:spcPts val="265"/>
              </a:spcBef>
              <a:buClr>
                <a:srgbClr val="9F4DA2"/>
              </a:buClr>
              <a:buChar char="•"/>
              <a:tabLst>
                <a:tab pos="268605" algn="l"/>
                <a:tab pos="269240" algn="l"/>
              </a:tabLst>
            </a:pPr>
            <a:r>
              <a:rPr sz="2500" spc="-15" dirty="0">
                <a:latin typeface="Georgia"/>
                <a:cs typeface="Georgia"/>
              </a:rPr>
              <a:t>The </a:t>
            </a:r>
            <a:r>
              <a:rPr sz="2500" spc="-5" dirty="0">
                <a:latin typeface="Georgia"/>
                <a:cs typeface="Georgia"/>
              </a:rPr>
              <a:t>index </a:t>
            </a:r>
            <a:r>
              <a:rPr sz="2500" spc="-10" dirty="0">
                <a:latin typeface="Georgia"/>
                <a:cs typeface="Georgia"/>
              </a:rPr>
              <a:t>is usually specified </a:t>
            </a:r>
            <a:r>
              <a:rPr sz="2500" spc="-5" dirty="0">
                <a:latin typeface="Georgia"/>
                <a:cs typeface="Georgia"/>
              </a:rPr>
              <a:t>on one </a:t>
            </a:r>
            <a:r>
              <a:rPr sz="2500" spc="-10" dirty="0">
                <a:latin typeface="Georgia"/>
                <a:cs typeface="Georgia"/>
              </a:rPr>
              <a:t>field </a:t>
            </a:r>
            <a:r>
              <a:rPr sz="2500" spc="-5" dirty="0">
                <a:latin typeface="Georgia"/>
                <a:cs typeface="Georgia"/>
              </a:rPr>
              <a:t>of </a:t>
            </a:r>
            <a:r>
              <a:rPr sz="2500" spc="-10" dirty="0">
                <a:latin typeface="Georgia"/>
                <a:cs typeface="Georgia"/>
              </a:rPr>
              <a:t>the</a:t>
            </a:r>
            <a:r>
              <a:rPr sz="2500" spc="180" dirty="0">
                <a:latin typeface="Georgia"/>
                <a:cs typeface="Georgia"/>
              </a:rPr>
              <a:t> </a:t>
            </a:r>
            <a:r>
              <a:rPr sz="2500" spc="-10" dirty="0">
                <a:latin typeface="Georgia"/>
                <a:cs typeface="Georgia"/>
              </a:rPr>
              <a:t>file.</a:t>
            </a:r>
            <a:endParaRPr sz="2500" dirty="0">
              <a:latin typeface="Georgia"/>
              <a:cs typeface="Georgia"/>
            </a:endParaRPr>
          </a:p>
          <a:p>
            <a:pPr marL="268605" marR="374015" indent="-256540" algn="just">
              <a:lnSpc>
                <a:spcPct val="100899"/>
              </a:lnSpc>
              <a:spcBef>
                <a:spcPts val="290"/>
              </a:spcBef>
              <a:buClr>
                <a:srgbClr val="9F4DA2"/>
              </a:buClr>
              <a:buChar char="•"/>
              <a:tabLst>
                <a:tab pos="269240" algn="l"/>
              </a:tabLst>
            </a:pPr>
            <a:r>
              <a:rPr sz="2500" dirty="0">
                <a:latin typeface="Georgia"/>
                <a:cs typeface="Georgia"/>
              </a:rPr>
              <a:t>One </a:t>
            </a:r>
            <a:r>
              <a:rPr sz="2500" spc="-10" dirty="0">
                <a:latin typeface="Georgia"/>
                <a:cs typeface="Georgia"/>
              </a:rPr>
              <a:t>form </a:t>
            </a:r>
            <a:r>
              <a:rPr sz="2500" spc="-5" dirty="0">
                <a:latin typeface="Georgia"/>
                <a:cs typeface="Georgia"/>
              </a:rPr>
              <a:t>of </a:t>
            </a:r>
            <a:r>
              <a:rPr sz="2500" spc="-10" dirty="0">
                <a:latin typeface="Georgia"/>
                <a:cs typeface="Georgia"/>
              </a:rPr>
              <a:t>an </a:t>
            </a:r>
            <a:r>
              <a:rPr sz="2500" spc="-5" dirty="0">
                <a:latin typeface="Georgia"/>
                <a:cs typeface="Georgia"/>
              </a:rPr>
              <a:t>index </a:t>
            </a:r>
            <a:r>
              <a:rPr sz="2500" spc="-10" dirty="0">
                <a:latin typeface="Georgia"/>
                <a:cs typeface="Georgia"/>
              </a:rPr>
              <a:t>is </a:t>
            </a:r>
            <a:r>
              <a:rPr sz="2500" spc="-5" dirty="0">
                <a:latin typeface="Georgia"/>
                <a:cs typeface="Georgia"/>
              </a:rPr>
              <a:t>a </a:t>
            </a:r>
            <a:r>
              <a:rPr sz="2500" spc="-10" dirty="0">
                <a:latin typeface="Georgia"/>
                <a:cs typeface="Georgia"/>
              </a:rPr>
              <a:t>file </a:t>
            </a:r>
            <a:r>
              <a:rPr sz="2500" spc="-5" dirty="0">
                <a:latin typeface="Georgia"/>
                <a:cs typeface="Georgia"/>
              </a:rPr>
              <a:t>of </a:t>
            </a:r>
            <a:r>
              <a:rPr sz="2500" spc="-10" dirty="0">
                <a:latin typeface="Georgia"/>
                <a:cs typeface="Georgia"/>
              </a:rPr>
              <a:t>entries &lt;field </a:t>
            </a:r>
            <a:r>
              <a:rPr sz="2500" spc="-5" dirty="0">
                <a:latin typeface="Georgia"/>
                <a:cs typeface="Georgia"/>
              </a:rPr>
              <a:t>value,  pointer to </a:t>
            </a:r>
            <a:r>
              <a:rPr sz="2500" spc="-10" dirty="0">
                <a:latin typeface="Georgia"/>
                <a:cs typeface="Georgia"/>
              </a:rPr>
              <a:t>record&gt;, which is ordered </a:t>
            </a:r>
            <a:r>
              <a:rPr sz="2500" spc="-5" dirty="0">
                <a:latin typeface="Georgia"/>
                <a:cs typeface="Georgia"/>
              </a:rPr>
              <a:t>by </a:t>
            </a:r>
            <a:r>
              <a:rPr sz="2500" spc="-10" dirty="0">
                <a:latin typeface="Georgia"/>
                <a:cs typeface="Georgia"/>
              </a:rPr>
              <a:t>field</a:t>
            </a:r>
            <a:r>
              <a:rPr sz="2500" spc="160" dirty="0">
                <a:latin typeface="Georgia"/>
                <a:cs typeface="Georgia"/>
              </a:rPr>
              <a:t> </a:t>
            </a:r>
            <a:r>
              <a:rPr sz="2500" spc="-5" dirty="0">
                <a:latin typeface="Georgia"/>
                <a:cs typeface="Georgia"/>
              </a:rPr>
              <a:t>value.</a:t>
            </a:r>
            <a:endParaRPr sz="2500" dirty="0">
              <a:latin typeface="Georgia"/>
              <a:cs typeface="Georgia"/>
            </a:endParaRPr>
          </a:p>
          <a:p>
            <a:pPr marL="268605" marR="231140" indent="-256540" algn="just">
              <a:lnSpc>
                <a:spcPct val="100099"/>
              </a:lnSpc>
              <a:spcBef>
                <a:spcPts val="265"/>
              </a:spcBef>
              <a:buClr>
                <a:srgbClr val="9F4DA2"/>
              </a:buClr>
              <a:buChar char="•"/>
              <a:tabLst>
                <a:tab pos="269240" algn="l"/>
              </a:tabLst>
            </a:pPr>
            <a:r>
              <a:rPr sz="2500" spc="-15" dirty="0">
                <a:latin typeface="Georgia"/>
                <a:cs typeface="Georgia"/>
              </a:rPr>
              <a:t>The </a:t>
            </a:r>
            <a:r>
              <a:rPr sz="2500" spc="-5" dirty="0">
                <a:latin typeface="Georgia"/>
                <a:cs typeface="Georgia"/>
              </a:rPr>
              <a:t>index </a:t>
            </a:r>
            <a:r>
              <a:rPr sz="2500" spc="-10" dirty="0">
                <a:latin typeface="Georgia"/>
                <a:cs typeface="Georgia"/>
              </a:rPr>
              <a:t>file usually </a:t>
            </a:r>
            <a:r>
              <a:rPr sz="2500" spc="-5" dirty="0">
                <a:latin typeface="Georgia"/>
                <a:cs typeface="Georgia"/>
              </a:rPr>
              <a:t>occupies </a:t>
            </a:r>
            <a:r>
              <a:rPr sz="2500" spc="-10" dirty="0">
                <a:latin typeface="Georgia"/>
                <a:cs typeface="Georgia"/>
              </a:rPr>
              <a:t>considerably </a:t>
            </a:r>
            <a:r>
              <a:rPr sz="2500" spc="-15" dirty="0">
                <a:latin typeface="Georgia"/>
                <a:cs typeface="Georgia"/>
              </a:rPr>
              <a:t>less disk  </a:t>
            </a:r>
            <a:r>
              <a:rPr sz="2500" spc="-5" dirty="0">
                <a:latin typeface="Georgia"/>
                <a:cs typeface="Georgia"/>
              </a:rPr>
              <a:t>blocks </a:t>
            </a:r>
            <a:r>
              <a:rPr sz="2500" spc="-10" dirty="0">
                <a:latin typeface="Georgia"/>
                <a:cs typeface="Georgia"/>
              </a:rPr>
              <a:t>than the </a:t>
            </a:r>
            <a:r>
              <a:rPr sz="2500" spc="-5" dirty="0">
                <a:latin typeface="Georgia"/>
                <a:cs typeface="Georgia"/>
              </a:rPr>
              <a:t>data </a:t>
            </a:r>
            <a:r>
              <a:rPr sz="2500" spc="-10" dirty="0">
                <a:latin typeface="Georgia"/>
                <a:cs typeface="Georgia"/>
              </a:rPr>
              <a:t>file because its entries </a:t>
            </a:r>
            <a:r>
              <a:rPr sz="2500" spc="-15" dirty="0">
                <a:latin typeface="Georgia"/>
                <a:cs typeface="Georgia"/>
              </a:rPr>
              <a:t>are </a:t>
            </a:r>
            <a:r>
              <a:rPr sz="2500" dirty="0">
                <a:latin typeface="Georgia"/>
                <a:cs typeface="Georgia"/>
              </a:rPr>
              <a:t>much  </a:t>
            </a:r>
            <a:r>
              <a:rPr sz="2500" spc="-10" dirty="0">
                <a:latin typeface="Georgia"/>
                <a:cs typeface="Georgia"/>
              </a:rPr>
              <a:t>smaller.</a:t>
            </a:r>
            <a:endParaRPr sz="25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2"/>
            <a:ext cx="7958138" cy="5164875"/>
          </a:xfrm>
          <a:prstGeom prst="rect">
            <a:avLst/>
          </a:prstGeom>
        </p:spPr>
        <p:txBody>
          <a:bodyPr vert="horz" wrap="square" lIns="0" tIns="17145" rIns="0" bIns="0" rtlCol="0">
            <a:spAutoFit/>
          </a:bodyPr>
          <a:lstStyle/>
          <a:p>
            <a:pPr marL="12700">
              <a:lnSpc>
                <a:spcPct val="100000"/>
              </a:lnSpc>
              <a:spcBef>
                <a:spcPts val="135"/>
              </a:spcBef>
            </a:pPr>
            <a:r>
              <a:rPr sz="3950" spc="-90" dirty="0">
                <a:solidFill>
                  <a:srgbClr val="424455"/>
                </a:solidFill>
                <a:latin typeface="Trebuchet MS"/>
                <a:cs typeface="Trebuchet MS"/>
              </a:rPr>
              <a:t>Types </a:t>
            </a:r>
            <a:r>
              <a:rPr sz="3950" spc="20" dirty="0">
                <a:solidFill>
                  <a:srgbClr val="424455"/>
                </a:solidFill>
                <a:latin typeface="Trebuchet MS"/>
                <a:cs typeface="Trebuchet MS"/>
              </a:rPr>
              <a:t>of</a:t>
            </a:r>
            <a:r>
              <a:rPr sz="3950" spc="165" dirty="0">
                <a:solidFill>
                  <a:srgbClr val="424455"/>
                </a:solidFill>
                <a:latin typeface="Trebuchet MS"/>
                <a:cs typeface="Trebuchet MS"/>
              </a:rPr>
              <a:t> </a:t>
            </a:r>
            <a:r>
              <a:rPr sz="3950" spc="5" dirty="0">
                <a:solidFill>
                  <a:srgbClr val="424455"/>
                </a:solidFill>
                <a:latin typeface="Trebuchet MS"/>
                <a:cs typeface="Trebuchet MS"/>
              </a:rPr>
              <a:t>index</a:t>
            </a:r>
            <a:endParaRPr sz="3950" dirty="0">
              <a:latin typeface="Trebuchet MS"/>
              <a:cs typeface="Trebuchet MS"/>
            </a:endParaRPr>
          </a:p>
          <a:p>
            <a:pPr marL="378460" indent="-257175" algn="just">
              <a:lnSpc>
                <a:spcPct val="100000"/>
              </a:lnSpc>
              <a:spcBef>
                <a:spcPts val="2540"/>
              </a:spcBef>
              <a:buClr>
                <a:srgbClr val="9F4DA2"/>
              </a:buClr>
              <a:buChar char="•"/>
              <a:tabLst>
                <a:tab pos="379095" algn="l"/>
              </a:tabLst>
            </a:pPr>
            <a:r>
              <a:rPr sz="2750" spc="10" dirty="0">
                <a:latin typeface="Georgia"/>
                <a:cs typeface="Georgia"/>
              </a:rPr>
              <a:t>Indexes </a:t>
            </a:r>
            <a:r>
              <a:rPr sz="2750" spc="5" dirty="0">
                <a:latin typeface="Georgia"/>
                <a:cs typeface="Georgia"/>
              </a:rPr>
              <a:t>can </a:t>
            </a:r>
            <a:r>
              <a:rPr sz="2750" dirty="0">
                <a:latin typeface="Georgia"/>
                <a:cs typeface="Georgia"/>
              </a:rPr>
              <a:t>be </a:t>
            </a:r>
            <a:r>
              <a:rPr sz="2750" spc="10" dirty="0">
                <a:latin typeface="Georgia"/>
                <a:cs typeface="Georgia"/>
              </a:rPr>
              <a:t>characterized</a:t>
            </a:r>
            <a:r>
              <a:rPr sz="2750" spc="245" dirty="0">
                <a:latin typeface="Georgia"/>
                <a:cs typeface="Georgia"/>
              </a:rPr>
              <a:t> </a:t>
            </a:r>
            <a:r>
              <a:rPr sz="2750" spc="5" dirty="0">
                <a:latin typeface="Georgia"/>
                <a:cs typeface="Georgia"/>
              </a:rPr>
              <a:t>as</a:t>
            </a:r>
            <a:endParaRPr sz="2750" dirty="0">
              <a:latin typeface="Georgia"/>
              <a:cs typeface="Georgia"/>
            </a:endParaRPr>
          </a:p>
          <a:p>
            <a:pPr marL="939800" lvl="1" indent="-513080" algn="just">
              <a:lnSpc>
                <a:spcPct val="100000"/>
              </a:lnSpc>
              <a:spcBef>
                <a:spcPts val="400"/>
              </a:spcBef>
              <a:buAutoNum type="arabicPeriod"/>
              <a:tabLst>
                <a:tab pos="939800" algn="l"/>
                <a:tab pos="940435" algn="l"/>
              </a:tabLst>
            </a:pPr>
            <a:r>
              <a:rPr sz="2750" spc="5" dirty="0">
                <a:solidFill>
                  <a:srgbClr val="437F85"/>
                </a:solidFill>
                <a:latin typeface="Georgia"/>
                <a:cs typeface="Georgia"/>
              </a:rPr>
              <a:t>Dense</a:t>
            </a:r>
            <a:r>
              <a:rPr sz="2750" spc="90" dirty="0">
                <a:solidFill>
                  <a:srgbClr val="437F85"/>
                </a:solidFill>
                <a:latin typeface="Georgia"/>
                <a:cs typeface="Georgia"/>
              </a:rPr>
              <a:t> </a:t>
            </a:r>
            <a:r>
              <a:rPr sz="2750" spc="5" dirty="0">
                <a:solidFill>
                  <a:srgbClr val="437F85"/>
                </a:solidFill>
                <a:latin typeface="Georgia"/>
                <a:cs typeface="Georgia"/>
              </a:rPr>
              <a:t>index</a:t>
            </a:r>
            <a:endParaRPr sz="2750" dirty="0">
              <a:latin typeface="Georgia"/>
              <a:cs typeface="Georgia"/>
            </a:endParaRPr>
          </a:p>
          <a:p>
            <a:pPr marL="939800" lvl="1" indent="-513080" algn="just">
              <a:lnSpc>
                <a:spcPct val="100000"/>
              </a:lnSpc>
              <a:spcBef>
                <a:spcPts val="350"/>
              </a:spcBef>
              <a:buAutoNum type="arabicPeriod"/>
              <a:tabLst>
                <a:tab pos="939800" algn="l"/>
                <a:tab pos="940435" algn="l"/>
              </a:tabLst>
            </a:pPr>
            <a:r>
              <a:rPr sz="2750" spc="15" dirty="0">
                <a:solidFill>
                  <a:srgbClr val="437F85"/>
                </a:solidFill>
                <a:latin typeface="Georgia"/>
                <a:cs typeface="Georgia"/>
              </a:rPr>
              <a:t>Sparse</a:t>
            </a:r>
            <a:r>
              <a:rPr sz="2750" spc="40" dirty="0">
                <a:solidFill>
                  <a:srgbClr val="437F85"/>
                </a:solidFill>
                <a:latin typeface="Georgia"/>
                <a:cs typeface="Georgia"/>
              </a:rPr>
              <a:t> </a:t>
            </a:r>
            <a:r>
              <a:rPr sz="2750" spc="5" dirty="0">
                <a:solidFill>
                  <a:srgbClr val="437F85"/>
                </a:solidFill>
                <a:latin typeface="Georgia"/>
                <a:cs typeface="Georgia"/>
              </a:rPr>
              <a:t>index</a:t>
            </a:r>
            <a:endParaRPr sz="2750" dirty="0">
              <a:latin typeface="Georgia"/>
              <a:cs typeface="Georgia"/>
            </a:endParaRPr>
          </a:p>
          <a:p>
            <a:pPr marL="481965" marR="5080" indent="-469900" algn="just">
              <a:lnSpc>
                <a:spcPct val="100000"/>
              </a:lnSpc>
              <a:spcBef>
                <a:spcPts val="340"/>
              </a:spcBef>
              <a:buClr>
                <a:srgbClr val="9F4DA2"/>
              </a:buClr>
              <a:buFont typeface="Georgia"/>
              <a:buChar char="•"/>
              <a:tabLst>
                <a:tab pos="524510" algn="l"/>
                <a:tab pos="525145" algn="l"/>
              </a:tabLst>
            </a:pPr>
            <a:r>
              <a:rPr dirty="0"/>
              <a:t>	</a:t>
            </a:r>
            <a:r>
              <a:rPr sz="3000" spc="15" dirty="0">
                <a:latin typeface="Georgia"/>
                <a:cs typeface="Georgia"/>
              </a:rPr>
              <a:t>A </a:t>
            </a:r>
            <a:r>
              <a:rPr sz="3000" dirty="0">
                <a:latin typeface="Georgia"/>
                <a:cs typeface="Georgia"/>
              </a:rPr>
              <a:t>dense </a:t>
            </a:r>
            <a:r>
              <a:rPr sz="3000" spc="-5" dirty="0">
                <a:latin typeface="Georgia"/>
                <a:cs typeface="Georgia"/>
              </a:rPr>
              <a:t>index </a:t>
            </a:r>
            <a:r>
              <a:rPr sz="3000" spc="20" dirty="0">
                <a:latin typeface="Georgia"/>
                <a:cs typeface="Georgia"/>
              </a:rPr>
              <a:t>has </a:t>
            </a:r>
            <a:r>
              <a:rPr sz="3000" spc="15" dirty="0">
                <a:latin typeface="Georgia"/>
                <a:cs typeface="Georgia"/>
              </a:rPr>
              <a:t>an </a:t>
            </a:r>
            <a:r>
              <a:rPr sz="3000" spc="-5" dirty="0">
                <a:latin typeface="Georgia"/>
                <a:cs typeface="Georgia"/>
              </a:rPr>
              <a:t>index </a:t>
            </a:r>
            <a:r>
              <a:rPr sz="3000" spc="5" dirty="0">
                <a:latin typeface="Georgia"/>
                <a:cs typeface="Georgia"/>
              </a:rPr>
              <a:t>entry </a:t>
            </a:r>
            <a:r>
              <a:rPr sz="3000" spc="-5" dirty="0">
                <a:latin typeface="Georgia"/>
                <a:cs typeface="Georgia"/>
              </a:rPr>
              <a:t>for every </a:t>
            </a:r>
            <a:r>
              <a:rPr sz="3000" spc="10" dirty="0">
                <a:latin typeface="Georgia"/>
                <a:cs typeface="Georgia"/>
              </a:rPr>
              <a:t>search </a:t>
            </a:r>
            <a:r>
              <a:rPr sz="3000" spc="5" dirty="0">
                <a:latin typeface="Georgia"/>
                <a:cs typeface="Georgia"/>
              </a:rPr>
              <a:t>key  value </a:t>
            </a:r>
            <a:r>
              <a:rPr sz="3000" spc="15" dirty="0">
                <a:latin typeface="Georgia"/>
                <a:cs typeface="Georgia"/>
              </a:rPr>
              <a:t>(and </a:t>
            </a:r>
            <a:r>
              <a:rPr sz="3000" spc="10" dirty="0">
                <a:latin typeface="Georgia"/>
                <a:cs typeface="Georgia"/>
              </a:rPr>
              <a:t>hence </a:t>
            </a:r>
            <a:r>
              <a:rPr sz="3000" spc="-5" dirty="0">
                <a:latin typeface="Georgia"/>
                <a:cs typeface="Georgia"/>
              </a:rPr>
              <a:t>every </a:t>
            </a:r>
            <a:r>
              <a:rPr sz="3000" spc="5" dirty="0">
                <a:latin typeface="Georgia"/>
                <a:cs typeface="Georgia"/>
              </a:rPr>
              <a:t>record) </a:t>
            </a:r>
            <a:r>
              <a:rPr sz="3000" spc="-5" dirty="0">
                <a:latin typeface="Georgia"/>
                <a:cs typeface="Georgia"/>
              </a:rPr>
              <a:t>in </a:t>
            </a:r>
            <a:r>
              <a:rPr sz="3000" spc="15" dirty="0">
                <a:latin typeface="Georgia"/>
                <a:cs typeface="Georgia"/>
              </a:rPr>
              <a:t>the </a:t>
            </a:r>
            <a:r>
              <a:rPr sz="3000" spc="10" dirty="0">
                <a:latin typeface="Georgia"/>
                <a:cs typeface="Georgia"/>
              </a:rPr>
              <a:t>data</a:t>
            </a:r>
            <a:r>
              <a:rPr sz="3000" spc="-95" dirty="0">
                <a:latin typeface="Georgia"/>
                <a:cs typeface="Georgia"/>
              </a:rPr>
              <a:t> </a:t>
            </a:r>
            <a:r>
              <a:rPr sz="3000" spc="-10" dirty="0">
                <a:latin typeface="Georgia"/>
                <a:cs typeface="Georgia"/>
              </a:rPr>
              <a:t>file.</a:t>
            </a:r>
            <a:endParaRPr sz="3000" dirty="0">
              <a:latin typeface="Georgia"/>
              <a:cs typeface="Georgia"/>
            </a:endParaRPr>
          </a:p>
          <a:p>
            <a:pPr marL="481965" marR="80010" indent="-469900" algn="just">
              <a:lnSpc>
                <a:spcPct val="100000"/>
              </a:lnSpc>
              <a:spcBef>
                <a:spcPts val="345"/>
              </a:spcBef>
              <a:buClr>
                <a:srgbClr val="9F4DA2"/>
              </a:buClr>
              <a:buFont typeface="Georgia"/>
              <a:buChar char="•"/>
              <a:tabLst>
                <a:tab pos="524510" algn="l"/>
                <a:tab pos="525145" algn="l"/>
              </a:tabLst>
            </a:pPr>
            <a:r>
              <a:rPr dirty="0"/>
              <a:t>	</a:t>
            </a:r>
            <a:r>
              <a:rPr sz="3000" spc="15" dirty="0">
                <a:latin typeface="Georgia"/>
                <a:cs typeface="Georgia"/>
              </a:rPr>
              <a:t>A </a:t>
            </a:r>
            <a:r>
              <a:rPr sz="3000" spc="10" dirty="0">
                <a:latin typeface="Georgia"/>
                <a:cs typeface="Georgia"/>
              </a:rPr>
              <a:t>sparse (or </a:t>
            </a:r>
            <a:r>
              <a:rPr sz="3000" spc="-5" dirty="0">
                <a:latin typeface="Georgia"/>
                <a:cs typeface="Georgia"/>
              </a:rPr>
              <a:t>nondense) index, </a:t>
            </a:r>
            <a:r>
              <a:rPr sz="3000" spc="10" dirty="0">
                <a:latin typeface="Georgia"/>
                <a:cs typeface="Georgia"/>
              </a:rPr>
              <a:t>on </a:t>
            </a:r>
            <a:r>
              <a:rPr sz="3000" spc="15" dirty="0">
                <a:latin typeface="Georgia"/>
                <a:cs typeface="Georgia"/>
              </a:rPr>
              <a:t>the </a:t>
            </a:r>
            <a:r>
              <a:rPr sz="3000" spc="5" dirty="0">
                <a:latin typeface="Georgia"/>
                <a:cs typeface="Georgia"/>
              </a:rPr>
              <a:t>other </a:t>
            </a:r>
            <a:r>
              <a:rPr sz="3000" spc="10" dirty="0">
                <a:latin typeface="Georgia"/>
                <a:cs typeface="Georgia"/>
              </a:rPr>
              <a:t>hand, </a:t>
            </a:r>
            <a:r>
              <a:rPr sz="3000" spc="15" dirty="0">
                <a:latin typeface="Georgia"/>
                <a:cs typeface="Georgia"/>
              </a:rPr>
              <a:t>has  </a:t>
            </a:r>
            <a:r>
              <a:rPr sz="3000" spc="-5" dirty="0">
                <a:latin typeface="Georgia"/>
                <a:cs typeface="Georgia"/>
              </a:rPr>
              <a:t>index </a:t>
            </a:r>
            <a:r>
              <a:rPr sz="3000" dirty="0">
                <a:latin typeface="Georgia"/>
                <a:cs typeface="Georgia"/>
              </a:rPr>
              <a:t>entries for </a:t>
            </a:r>
            <a:r>
              <a:rPr sz="3000" spc="5" dirty="0">
                <a:latin typeface="Georgia"/>
                <a:cs typeface="Georgia"/>
              </a:rPr>
              <a:t>only </a:t>
            </a:r>
            <a:r>
              <a:rPr sz="3000" dirty="0">
                <a:latin typeface="Georgia"/>
                <a:cs typeface="Georgia"/>
              </a:rPr>
              <a:t>some </a:t>
            </a:r>
            <a:r>
              <a:rPr sz="3000" spc="5" dirty="0">
                <a:latin typeface="Georgia"/>
                <a:cs typeface="Georgia"/>
              </a:rPr>
              <a:t>of </a:t>
            </a:r>
            <a:r>
              <a:rPr sz="3000" spc="15" dirty="0">
                <a:latin typeface="Georgia"/>
                <a:cs typeface="Georgia"/>
              </a:rPr>
              <a:t>the </a:t>
            </a:r>
            <a:r>
              <a:rPr sz="3000" spc="10" dirty="0">
                <a:latin typeface="Georgia"/>
                <a:cs typeface="Georgia"/>
              </a:rPr>
              <a:t>search</a:t>
            </a:r>
            <a:r>
              <a:rPr sz="3000" spc="5" dirty="0">
                <a:latin typeface="Georgia"/>
                <a:cs typeface="Georgia"/>
              </a:rPr>
              <a:t> </a:t>
            </a:r>
            <a:r>
              <a:rPr sz="3000" dirty="0">
                <a:latin typeface="Georgia"/>
                <a:cs typeface="Georgia"/>
              </a:rPr>
              <a:t>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059436"/>
            <a:ext cx="8305800" cy="4769896"/>
          </a:xfrm>
          <a:prstGeom prst="rect">
            <a:avLst/>
          </a:prstGeom>
        </p:spPr>
        <p:txBody>
          <a:bodyPr vert="horz" wrap="square" lIns="0" tIns="65405" rIns="0" bIns="0" rtlCol="0">
            <a:spAutoFit/>
          </a:bodyPr>
          <a:lstStyle/>
          <a:p>
            <a:pPr marL="268605" indent="-256540" algn="just">
              <a:lnSpc>
                <a:spcPct val="100000"/>
              </a:lnSpc>
              <a:spcBef>
                <a:spcPts val="515"/>
              </a:spcBef>
              <a:buClr>
                <a:srgbClr val="9F4DA2"/>
              </a:buClr>
              <a:buChar char="•"/>
              <a:tabLst>
                <a:tab pos="269240" algn="l"/>
              </a:tabLst>
            </a:pPr>
            <a:r>
              <a:rPr sz="2750" spc="10" dirty="0">
                <a:latin typeface="Georgia"/>
                <a:cs typeface="Georgia"/>
              </a:rPr>
              <a:t>Advantages:</a:t>
            </a:r>
            <a:endParaRPr sz="2750" dirty="0">
              <a:latin typeface="Georgia"/>
              <a:cs typeface="Georgia"/>
            </a:endParaRPr>
          </a:p>
          <a:p>
            <a:pPr marL="317500" algn="just">
              <a:lnSpc>
                <a:spcPct val="100000"/>
              </a:lnSpc>
              <a:spcBef>
                <a:spcPts val="355"/>
              </a:spcBef>
              <a:tabLst>
                <a:tab pos="561340" algn="l"/>
              </a:tabLst>
            </a:pPr>
            <a:r>
              <a:rPr sz="2600" spc="-5" dirty="0">
                <a:solidFill>
                  <a:srgbClr val="437F85"/>
                </a:solidFill>
                <a:latin typeface="Georgia"/>
                <a:cs typeface="Georgia"/>
              </a:rPr>
              <a:t>▫	</a:t>
            </a:r>
            <a:r>
              <a:rPr sz="2600" spc="-10" dirty="0">
                <a:solidFill>
                  <a:srgbClr val="437F85"/>
                </a:solidFill>
                <a:latin typeface="Georgia"/>
                <a:cs typeface="Georgia"/>
              </a:rPr>
              <a:t>Stores and </a:t>
            </a:r>
            <a:r>
              <a:rPr sz="2600" spc="-5" dirty="0">
                <a:solidFill>
                  <a:srgbClr val="437F85"/>
                </a:solidFill>
                <a:latin typeface="Georgia"/>
                <a:cs typeface="Georgia"/>
              </a:rPr>
              <a:t>organizes data </a:t>
            </a:r>
            <a:r>
              <a:rPr sz="2600" dirty="0">
                <a:solidFill>
                  <a:srgbClr val="437F85"/>
                </a:solidFill>
                <a:latin typeface="Georgia"/>
                <a:cs typeface="Georgia"/>
              </a:rPr>
              <a:t>into </a:t>
            </a:r>
            <a:r>
              <a:rPr sz="2600" spc="-5" dirty="0">
                <a:solidFill>
                  <a:srgbClr val="437F85"/>
                </a:solidFill>
                <a:latin typeface="Georgia"/>
                <a:cs typeface="Georgia"/>
              </a:rPr>
              <a:t>computer</a:t>
            </a:r>
            <a:r>
              <a:rPr sz="2600" spc="65" dirty="0">
                <a:solidFill>
                  <a:srgbClr val="437F85"/>
                </a:solidFill>
                <a:latin typeface="Georgia"/>
                <a:cs typeface="Georgia"/>
              </a:rPr>
              <a:t> </a:t>
            </a:r>
            <a:r>
              <a:rPr sz="2600" spc="-10" dirty="0">
                <a:solidFill>
                  <a:srgbClr val="437F85"/>
                </a:solidFill>
                <a:latin typeface="Georgia"/>
                <a:cs typeface="Georgia"/>
              </a:rPr>
              <a:t>files.</a:t>
            </a:r>
            <a:endParaRPr sz="2600" dirty="0">
              <a:latin typeface="Georgia"/>
              <a:cs typeface="Georgia"/>
            </a:endParaRPr>
          </a:p>
          <a:p>
            <a:pPr marL="561340" marR="619760" indent="-244475" algn="just">
              <a:lnSpc>
                <a:spcPct val="100000"/>
              </a:lnSpc>
              <a:spcBef>
                <a:spcPts val="290"/>
              </a:spcBef>
              <a:tabLst>
                <a:tab pos="561340" algn="l"/>
              </a:tabLst>
            </a:pPr>
            <a:r>
              <a:rPr sz="2600" spc="-5" dirty="0">
                <a:solidFill>
                  <a:srgbClr val="437F85"/>
                </a:solidFill>
                <a:latin typeface="Georgia"/>
                <a:cs typeface="Georgia"/>
              </a:rPr>
              <a:t>▫	</a:t>
            </a:r>
            <a:r>
              <a:rPr sz="2600" spc="-10" dirty="0">
                <a:solidFill>
                  <a:srgbClr val="437F85"/>
                </a:solidFill>
                <a:latin typeface="Georgia"/>
                <a:cs typeface="Georgia"/>
              </a:rPr>
              <a:t>Makes </a:t>
            </a:r>
            <a:r>
              <a:rPr sz="2600" dirty="0">
                <a:solidFill>
                  <a:srgbClr val="437F85"/>
                </a:solidFill>
                <a:latin typeface="Georgia"/>
                <a:cs typeface="Georgia"/>
              </a:rPr>
              <a:t>it </a:t>
            </a:r>
            <a:r>
              <a:rPr sz="2600" spc="-10" dirty="0">
                <a:solidFill>
                  <a:srgbClr val="437F85"/>
                </a:solidFill>
                <a:latin typeface="Georgia"/>
                <a:cs typeface="Georgia"/>
              </a:rPr>
              <a:t>easier </a:t>
            </a:r>
            <a:r>
              <a:rPr sz="2600" spc="5" dirty="0">
                <a:solidFill>
                  <a:srgbClr val="437F85"/>
                </a:solidFill>
                <a:latin typeface="Georgia"/>
                <a:cs typeface="Georgia"/>
              </a:rPr>
              <a:t>to </a:t>
            </a:r>
            <a:r>
              <a:rPr sz="2600" dirty="0">
                <a:solidFill>
                  <a:srgbClr val="437F85"/>
                </a:solidFill>
                <a:latin typeface="Georgia"/>
                <a:cs typeface="Georgia"/>
              </a:rPr>
              <a:t>find </a:t>
            </a:r>
            <a:r>
              <a:rPr sz="2600" spc="-10" dirty="0">
                <a:solidFill>
                  <a:srgbClr val="437F85"/>
                </a:solidFill>
                <a:latin typeface="Georgia"/>
                <a:cs typeface="Georgia"/>
              </a:rPr>
              <a:t>and </a:t>
            </a:r>
            <a:r>
              <a:rPr sz="2600" spc="-5" dirty="0">
                <a:solidFill>
                  <a:srgbClr val="437F85"/>
                </a:solidFill>
                <a:latin typeface="Georgia"/>
                <a:cs typeface="Georgia"/>
              </a:rPr>
              <a:t>access data </a:t>
            </a:r>
            <a:r>
              <a:rPr sz="2600" spc="-10" dirty="0">
                <a:solidFill>
                  <a:srgbClr val="437F85"/>
                </a:solidFill>
                <a:latin typeface="Georgia"/>
                <a:cs typeface="Georgia"/>
              </a:rPr>
              <a:t>at any  </a:t>
            </a:r>
            <a:r>
              <a:rPr sz="2600" dirty="0">
                <a:solidFill>
                  <a:srgbClr val="437F85"/>
                </a:solidFill>
                <a:latin typeface="Georgia"/>
                <a:cs typeface="Georgia"/>
              </a:rPr>
              <a:t>given</a:t>
            </a:r>
            <a:r>
              <a:rPr sz="2600" spc="-5" dirty="0">
                <a:solidFill>
                  <a:srgbClr val="437F85"/>
                </a:solidFill>
                <a:latin typeface="Georgia"/>
                <a:cs typeface="Georgia"/>
              </a:rPr>
              <a:t> </a:t>
            </a:r>
            <a:r>
              <a:rPr sz="2600" dirty="0">
                <a:solidFill>
                  <a:srgbClr val="437F85"/>
                </a:solidFill>
                <a:latin typeface="Georgia"/>
                <a:cs typeface="Georgia"/>
              </a:rPr>
              <a:t>time.</a:t>
            </a:r>
            <a:endParaRPr sz="2600" dirty="0">
              <a:latin typeface="Georgia"/>
              <a:cs typeface="Georgia"/>
            </a:endParaRPr>
          </a:p>
          <a:p>
            <a:pPr marL="561340" marR="714375" indent="-244475" algn="just">
              <a:lnSpc>
                <a:spcPct val="100000"/>
              </a:lnSpc>
              <a:spcBef>
                <a:spcPts val="295"/>
              </a:spcBef>
              <a:tabLst>
                <a:tab pos="561340" algn="l"/>
              </a:tabLst>
            </a:pPr>
            <a:r>
              <a:rPr sz="2600" spc="-5" dirty="0">
                <a:solidFill>
                  <a:srgbClr val="437F85"/>
                </a:solidFill>
                <a:latin typeface="Georgia"/>
                <a:cs typeface="Georgia"/>
              </a:rPr>
              <a:t>▫	It is a data structure </a:t>
            </a:r>
            <a:r>
              <a:rPr sz="2600" spc="-10" dirty="0">
                <a:solidFill>
                  <a:srgbClr val="437F85"/>
                </a:solidFill>
                <a:latin typeface="Georgia"/>
                <a:cs typeface="Georgia"/>
              </a:rPr>
              <a:t>that </a:t>
            </a:r>
            <a:r>
              <a:rPr sz="2600" spc="-5" dirty="0">
                <a:solidFill>
                  <a:srgbClr val="437F85"/>
                </a:solidFill>
                <a:latin typeface="Georgia"/>
                <a:cs typeface="Georgia"/>
              </a:rPr>
              <a:t>is </a:t>
            </a:r>
            <a:r>
              <a:rPr sz="2600" spc="-10" dirty="0">
                <a:solidFill>
                  <a:srgbClr val="437F85"/>
                </a:solidFill>
                <a:latin typeface="Georgia"/>
                <a:cs typeface="Georgia"/>
              </a:rPr>
              <a:t>added </a:t>
            </a:r>
            <a:r>
              <a:rPr sz="2600" spc="5" dirty="0">
                <a:solidFill>
                  <a:srgbClr val="437F85"/>
                </a:solidFill>
                <a:latin typeface="Georgia"/>
                <a:cs typeface="Georgia"/>
              </a:rPr>
              <a:t>to </a:t>
            </a:r>
            <a:r>
              <a:rPr sz="2600" spc="-5" dirty="0">
                <a:solidFill>
                  <a:srgbClr val="437F85"/>
                </a:solidFill>
                <a:latin typeface="Georgia"/>
                <a:cs typeface="Georgia"/>
              </a:rPr>
              <a:t>a file </a:t>
            </a:r>
            <a:r>
              <a:rPr sz="2600" spc="5" dirty="0">
                <a:solidFill>
                  <a:srgbClr val="437F85"/>
                </a:solidFill>
                <a:latin typeface="Georgia"/>
                <a:cs typeface="Georgia"/>
              </a:rPr>
              <a:t>to  </a:t>
            </a:r>
            <a:r>
              <a:rPr sz="2600" spc="-10" dirty="0">
                <a:solidFill>
                  <a:srgbClr val="437F85"/>
                </a:solidFill>
                <a:latin typeface="Georgia"/>
                <a:cs typeface="Georgia"/>
              </a:rPr>
              <a:t>provide </a:t>
            </a:r>
            <a:r>
              <a:rPr sz="2600" spc="-5" dirty="0">
                <a:solidFill>
                  <a:srgbClr val="437F85"/>
                </a:solidFill>
                <a:latin typeface="Georgia"/>
                <a:cs typeface="Georgia"/>
              </a:rPr>
              <a:t>faster access </a:t>
            </a:r>
            <a:r>
              <a:rPr sz="2600" spc="5" dirty="0">
                <a:solidFill>
                  <a:srgbClr val="437F85"/>
                </a:solidFill>
                <a:latin typeface="Georgia"/>
                <a:cs typeface="Georgia"/>
              </a:rPr>
              <a:t>to </a:t>
            </a:r>
            <a:r>
              <a:rPr sz="2600" spc="-10" dirty="0">
                <a:solidFill>
                  <a:srgbClr val="437F85"/>
                </a:solidFill>
                <a:latin typeface="Georgia"/>
                <a:cs typeface="Georgia"/>
              </a:rPr>
              <a:t>the</a:t>
            </a:r>
            <a:r>
              <a:rPr sz="2600" spc="25" dirty="0">
                <a:solidFill>
                  <a:srgbClr val="437F85"/>
                </a:solidFill>
                <a:latin typeface="Georgia"/>
                <a:cs typeface="Georgia"/>
              </a:rPr>
              <a:t> </a:t>
            </a:r>
            <a:r>
              <a:rPr sz="2600" spc="-10" dirty="0">
                <a:solidFill>
                  <a:srgbClr val="437F85"/>
                </a:solidFill>
                <a:latin typeface="Georgia"/>
                <a:cs typeface="Georgia"/>
              </a:rPr>
              <a:t>data.</a:t>
            </a:r>
            <a:endParaRPr sz="2600" dirty="0">
              <a:latin typeface="Georgia"/>
              <a:cs typeface="Georgia"/>
            </a:endParaRPr>
          </a:p>
          <a:p>
            <a:pPr marL="561340" marR="297815" indent="-244475" algn="just">
              <a:lnSpc>
                <a:spcPct val="100000"/>
              </a:lnSpc>
              <a:spcBef>
                <a:spcPts val="295"/>
              </a:spcBef>
              <a:tabLst>
                <a:tab pos="561340" algn="l"/>
              </a:tabLst>
            </a:pPr>
            <a:r>
              <a:rPr sz="2600" spc="-5" dirty="0">
                <a:solidFill>
                  <a:srgbClr val="437F85"/>
                </a:solidFill>
                <a:latin typeface="Georgia"/>
                <a:cs typeface="Georgia"/>
              </a:rPr>
              <a:t>▫	It </a:t>
            </a:r>
            <a:r>
              <a:rPr sz="2600" spc="-10" dirty="0">
                <a:solidFill>
                  <a:srgbClr val="437F85"/>
                </a:solidFill>
                <a:latin typeface="Georgia"/>
                <a:cs typeface="Georgia"/>
              </a:rPr>
              <a:t>reduces the number </a:t>
            </a:r>
            <a:r>
              <a:rPr sz="2600" spc="-5" dirty="0">
                <a:solidFill>
                  <a:srgbClr val="437F85"/>
                </a:solidFill>
                <a:latin typeface="Georgia"/>
                <a:cs typeface="Georgia"/>
              </a:rPr>
              <a:t>of </a:t>
            </a:r>
            <a:r>
              <a:rPr sz="2600" spc="-10" dirty="0">
                <a:solidFill>
                  <a:srgbClr val="437F85"/>
                </a:solidFill>
                <a:latin typeface="Georgia"/>
                <a:cs typeface="Georgia"/>
              </a:rPr>
              <a:t>blocks that the </a:t>
            </a:r>
            <a:r>
              <a:rPr sz="2600" spc="-20" dirty="0">
                <a:solidFill>
                  <a:srgbClr val="437F85"/>
                </a:solidFill>
                <a:latin typeface="Georgia"/>
                <a:cs typeface="Georgia"/>
              </a:rPr>
              <a:t>DBMS  has </a:t>
            </a:r>
            <a:r>
              <a:rPr sz="2600" spc="5" dirty="0">
                <a:solidFill>
                  <a:srgbClr val="437F85"/>
                </a:solidFill>
                <a:latin typeface="Georgia"/>
                <a:cs typeface="Georgia"/>
              </a:rPr>
              <a:t>to</a:t>
            </a:r>
            <a:r>
              <a:rPr sz="2600" spc="30" dirty="0">
                <a:solidFill>
                  <a:srgbClr val="437F85"/>
                </a:solidFill>
                <a:latin typeface="Georgia"/>
                <a:cs typeface="Georgia"/>
              </a:rPr>
              <a:t> </a:t>
            </a:r>
            <a:r>
              <a:rPr sz="2600" spc="-5" dirty="0">
                <a:solidFill>
                  <a:srgbClr val="437F85"/>
                </a:solidFill>
                <a:latin typeface="Georgia"/>
                <a:cs typeface="Georgia"/>
              </a:rPr>
              <a:t>check.</a:t>
            </a:r>
            <a:endParaRPr sz="2600" dirty="0">
              <a:latin typeface="Georgia"/>
              <a:cs typeface="Georgia"/>
            </a:endParaRPr>
          </a:p>
          <a:p>
            <a:pPr marL="268605" indent="-256540" algn="just">
              <a:lnSpc>
                <a:spcPct val="100000"/>
              </a:lnSpc>
              <a:spcBef>
                <a:spcPts val="385"/>
              </a:spcBef>
              <a:buClr>
                <a:srgbClr val="9F4DA2"/>
              </a:buClr>
              <a:buChar char="•"/>
              <a:tabLst>
                <a:tab pos="269240" algn="l"/>
              </a:tabLst>
            </a:pPr>
            <a:r>
              <a:rPr sz="2750" spc="10" dirty="0">
                <a:latin typeface="Georgia"/>
                <a:cs typeface="Georgia"/>
              </a:rPr>
              <a:t>Disadvantages</a:t>
            </a:r>
            <a:endParaRPr sz="2750" dirty="0">
              <a:latin typeface="Georgia"/>
              <a:cs typeface="Georgia"/>
            </a:endParaRPr>
          </a:p>
          <a:p>
            <a:pPr marL="561340" marR="5080" indent="-244475" algn="just">
              <a:lnSpc>
                <a:spcPct val="100000"/>
              </a:lnSpc>
              <a:spcBef>
                <a:spcPts val="309"/>
              </a:spcBef>
              <a:tabLst>
                <a:tab pos="561340" algn="l"/>
              </a:tabLst>
            </a:pPr>
            <a:r>
              <a:rPr sz="2600" spc="-5" dirty="0">
                <a:solidFill>
                  <a:srgbClr val="437F85"/>
                </a:solidFill>
                <a:latin typeface="Georgia"/>
                <a:cs typeface="Georgia"/>
              </a:rPr>
              <a:t>▫	Index needs </a:t>
            </a:r>
            <a:r>
              <a:rPr sz="2600" spc="5" dirty="0">
                <a:solidFill>
                  <a:srgbClr val="437F85"/>
                </a:solidFill>
                <a:latin typeface="Georgia"/>
                <a:cs typeface="Georgia"/>
              </a:rPr>
              <a:t>to </a:t>
            </a:r>
            <a:r>
              <a:rPr sz="2600" spc="-20" dirty="0">
                <a:solidFill>
                  <a:srgbClr val="437F85"/>
                </a:solidFill>
                <a:latin typeface="Georgia"/>
                <a:cs typeface="Georgia"/>
              </a:rPr>
              <a:t>be </a:t>
            </a:r>
            <a:r>
              <a:rPr sz="2600" spc="-10" dirty="0">
                <a:solidFill>
                  <a:srgbClr val="437F85"/>
                </a:solidFill>
                <a:latin typeface="Georgia"/>
                <a:cs typeface="Georgia"/>
              </a:rPr>
              <a:t>updated periodically </a:t>
            </a:r>
            <a:r>
              <a:rPr sz="2600" spc="-5" dirty="0">
                <a:solidFill>
                  <a:srgbClr val="437F85"/>
                </a:solidFill>
                <a:latin typeface="Georgia"/>
                <a:cs typeface="Georgia"/>
              </a:rPr>
              <a:t>for  insertion </a:t>
            </a:r>
            <a:r>
              <a:rPr sz="2600" spc="-10" dirty="0">
                <a:solidFill>
                  <a:srgbClr val="437F85"/>
                </a:solidFill>
                <a:latin typeface="Georgia"/>
                <a:cs typeface="Georgia"/>
              </a:rPr>
              <a:t>or deletion </a:t>
            </a:r>
            <a:r>
              <a:rPr sz="2600" spc="-5" dirty="0">
                <a:solidFill>
                  <a:srgbClr val="437F85"/>
                </a:solidFill>
                <a:latin typeface="Georgia"/>
                <a:cs typeface="Georgia"/>
              </a:rPr>
              <a:t>of </a:t>
            </a:r>
            <a:r>
              <a:rPr sz="2600" spc="-10" dirty="0">
                <a:solidFill>
                  <a:srgbClr val="437F85"/>
                </a:solidFill>
                <a:latin typeface="Georgia"/>
                <a:cs typeface="Georgia"/>
              </a:rPr>
              <a:t>records </a:t>
            </a:r>
            <a:r>
              <a:rPr sz="2600" dirty="0">
                <a:solidFill>
                  <a:srgbClr val="437F85"/>
                </a:solidFill>
                <a:latin typeface="Georgia"/>
                <a:cs typeface="Georgia"/>
              </a:rPr>
              <a:t>in </a:t>
            </a:r>
            <a:r>
              <a:rPr sz="2600" spc="-10" dirty="0">
                <a:solidFill>
                  <a:srgbClr val="437F85"/>
                </a:solidFill>
                <a:latin typeface="Georgia"/>
                <a:cs typeface="Georgia"/>
              </a:rPr>
              <a:t>the </a:t>
            </a:r>
            <a:r>
              <a:rPr sz="2600" spc="-5" dirty="0">
                <a:solidFill>
                  <a:srgbClr val="437F85"/>
                </a:solidFill>
                <a:latin typeface="Georgia"/>
                <a:cs typeface="Georgia"/>
              </a:rPr>
              <a:t>main</a:t>
            </a:r>
            <a:r>
              <a:rPr sz="2600" spc="130" dirty="0">
                <a:solidFill>
                  <a:srgbClr val="437F85"/>
                </a:solidFill>
                <a:latin typeface="Georgia"/>
                <a:cs typeface="Georgia"/>
              </a:rPr>
              <a:t> </a:t>
            </a:r>
            <a:r>
              <a:rPr sz="2600" spc="-15" dirty="0">
                <a:solidFill>
                  <a:srgbClr val="437F85"/>
                </a:solidFill>
                <a:latin typeface="Georgia"/>
                <a:cs typeface="Georgia"/>
              </a:rPr>
              <a:t>table.</a:t>
            </a:r>
            <a:endParaRPr sz="26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to="" calcmode="lin" valueType="num">
                                      <p:cBhvr>
                                        <p:cTn id="27" dur="1" fill="hold"/>
                                        <p:tgtEl>
                                          <p:spTgt spid="2">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to="" calcmode="lin" valueType="num">
                                      <p:cBhvr>
                                        <p:cTn id="32" dur="1" fill="hold"/>
                                        <p:tgtEl>
                                          <p:spTgt spid="2">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to="" calcmode="lin" valueType="num">
                                      <p:cBhvr>
                                        <p:cTn id="37"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017000"/>
            <a:ext cx="8239925" cy="4178067"/>
          </a:xfrm>
          <a:prstGeom prst="rect">
            <a:avLst/>
          </a:prstGeom>
        </p:spPr>
        <p:txBody>
          <a:bodyPr vert="horz" wrap="square" lIns="0" tIns="347980" rIns="0" bIns="0" rtlCol="0">
            <a:spAutoFit/>
          </a:bodyPr>
          <a:lstStyle/>
          <a:p>
            <a:pPr marL="12700">
              <a:lnSpc>
                <a:spcPct val="100000"/>
              </a:lnSpc>
              <a:spcBef>
                <a:spcPts val="2740"/>
              </a:spcBef>
            </a:pPr>
            <a:r>
              <a:rPr sz="3950" spc="5" dirty="0">
                <a:solidFill>
                  <a:srgbClr val="424455"/>
                </a:solidFill>
                <a:latin typeface="Trebuchet MS"/>
                <a:cs typeface="Trebuchet MS"/>
              </a:rPr>
              <a:t>Structure </a:t>
            </a:r>
            <a:r>
              <a:rPr sz="3950" spc="20" dirty="0">
                <a:solidFill>
                  <a:srgbClr val="424455"/>
                </a:solidFill>
                <a:latin typeface="Trebuchet MS"/>
                <a:cs typeface="Trebuchet MS"/>
              </a:rPr>
              <a:t>of</a:t>
            </a:r>
            <a:r>
              <a:rPr sz="3950" spc="95" dirty="0">
                <a:solidFill>
                  <a:srgbClr val="424455"/>
                </a:solidFill>
                <a:latin typeface="Trebuchet MS"/>
                <a:cs typeface="Trebuchet MS"/>
              </a:rPr>
              <a:t> </a:t>
            </a:r>
            <a:r>
              <a:rPr sz="3950" spc="5" dirty="0">
                <a:solidFill>
                  <a:srgbClr val="424455"/>
                </a:solidFill>
                <a:latin typeface="Trebuchet MS"/>
                <a:cs typeface="Trebuchet MS"/>
              </a:rPr>
              <a:t>index</a:t>
            </a:r>
            <a:endParaRPr sz="3950" dirty="0">
              <a:latin typeface="Trebuchet MS"/>
              <a:cs typeface="Trebuchet MS"/>
            </a:endParaRPr>
          </a:p>
          <a:p>
            <a:pPr marL="378460" indent="-257175" algn="just">
              <a:lnSpc>
                <a:spcPts val="3165"/>
              </a:lnSpc>
              <a:spcBef>
                <a:spcPts val="1864"/>
              </a:spcBef>
              <a:buClr>
                <a:srgbClr val="9F4DA2"/>
              </a:buClr>
              <a:buChar char="•"/>
              <a:tabLst>
                <a:tab pos="379095" algn="l"/>
              </a:tabLst>
            </a:pPr>
            <a:r>
              <a:rPr sz="2750" spc="20" dirty="0">
                <a:latin typeface="Georgia"/>
                <a:cs typeface="Georgia"/>
              </a:rPr>
              <a:t>An </a:t>
            </a:r>
            <a:r>
              <a:rPr sz="2750" spc="5" dirty="0">
                <a:latin typeface="Georgia"/>
                <a:cs typeface="Georgia"/>
              </a:rPr>
              <a:t>index </a:t>
            </a:r>
            <a:r>
              <a:rPr sz="2750" spc="10" dirty="0">
                <a:latin typeface="Georgia"/>
                <a:cs typeface="Georgia"/>
              </a:rPr>
              <a:t>is </a:t>
            </a:r>
            <a:r>
              <a:rPr sz="2750" spc="15" dirty="0">
                <a:latin typeface="Georgia"/>
                <a:cs typeface="Georgia"/>
              </a:rPr>
              <a:t>a </a:t>
            </a:r>
            <a:r>
              <a:rPr sz="2750" spc="10" dirty="0">
                <a:latin typeface="Georgia"/>
                <a:cs typeface="Georgia"/>
              </a:rPr>
              <a:t>small </a:t>
            </a:r>
            <a:r>
              <a:rPr sz="2750" spc="5" dirty="0">
                <a:latin typeface="Georgia"/>
                <a:cs typeface="Georgia"/>
              </a:rPr>
              <a:t>table </a:t>
            </a:r>
            <a:r>
              <a:rPr sz="2750" spc="15" dirty="0">
                <a:latin typeface="Georgia"/>
                <a:cs typeface="Georgia"/>
              </a:rPr>
              <a:t>having </a:t>
            </a:r>
            <a:r>
              <a:rPr sz="2750" spc="10" dirty="0">
                <a:latin typeface="Georgia"/>
                <a:cs typeface="Georgia"/>
              </a:rPr>
              <a:t>only </a:t>
            </a:r>
            <a:r>
              <a:rPr sz="2750" spc="15" dirty="0">
                <a:latin typeface="Georgia"/>
                <a:cs typeface="Georgia"/>
              </a:rPr>
              <a:t>two</a:t>
            </a:r>
            <a:r>
              <a:rPr sz="2750" spc="245" dirty="0">
                <a:latin typeface="Georgia"/>
                <a:cs typeface="Georgia"/>
              </a:rPr>
              <a:t> </a:t>
            </a:r>
            <a:r>
              <a:rPr sz="2750" spc="5" dirty="0">
                <a:latin typeface="Georgia"/>
                <a:cs typeface="Georgia"/>
              </a:rPr>
              <a:t>columns.</a:t>
            </a:r>
            <a:endParaRPr sz="2750" dirty="0">
              <a:latin typeface="Georgia"/>
              <a:cs typeface="Georgia"/>
            </a:endParaRPr>
          </a:p>
          <a:p>
            <a:pPr marL="378460" marR="1073785" indent="-256540" algn="just">
              <a:lnSpc>
                <a:spcPts val="2690"/>
              </a:lnSpc>
              <a:spcBef>
                <a:spcPts val="464"/>
              </a:spcBef>
              <a:buClr>
                <a:srgbClr val="9F4DA2"/>
              </a:buClr>
              <a:buChar char="•"/>
              <a:tabLst>
                <a:tab pos="379095" algn="l"/>
              </a:tabLst>
            </a:pPr>
            <a:r>
              <a:rPr sz="2750" spc="20" dirty="0">
                <a:latin typeface="Georgia"/>
                <a:cs typeface="Georgia"/>
              </a:rPr>
              <a:t>The </a:t>
            </a:r>
            <a:r>
              <a:rPr sz="2750" spc="10" dirty="0">
                <a:latin typeface="Georgia"/>
                <a:cs typeface="Georgia"/>
              </a:rPr>
              <a:t>first column </a:t>
            </a:r>
            <a:r>
              <a:rPr sz="2750" spc="5" dirty="0">
                <a:latin typeface="Georgia"/>
                <a:cs typeface="Georgia"/>
              </a:rPr>
              <a:t>contains </a:t>
            </a:r>
            <a:r>
              <a:rPr sz="2750" spc="15" dirty="0">
                <a:latin typeface="Georgia"/>
                <a:cs typeface="Georgia"/>
              </a:rPr>
              <a:t>a </a:t>
            </a:r>
            <a:r>
              <a:rPr sz="2750" spc="5" dirty="0">
                <a:latin typeface="Georgia"/>
                <a:cs typeface="Georgia"/>
              </a:rPr>
              <a:t>copy of </a:t>
            </a:r>
            <a:r>
              <a:rPr sz="2750" spc="15" dirty="0">
                <a:latin typeface="Georgia"/>
                <a:cs typeface="Georgia"/>
              </a:rPr>
              <a:t>the primary </a:t>
            </a:r>
            <a:r>
              <a:rPr sz="2750" spc="5" dirty="0">
                <a:latin typeface="Georgia"/>
                <a:cs typeface="Georgia"/>
              </a:rPr>
              <a:t>or  candidate </a:t>
            </a:r>
            <a:r>
              <a:rPr sz="2750" spc="15" dirty="0">
                <a:latin typeface="Georgia"/>
                <a:cs typeface="Georgia"/>
              </a:rPr>
              <a:t>key </a:t>
            </a:r>
            <a:r>
              <a:rPr sz="2750" spc="5" dirty="0">
                <a:latin typeface="Georgia"/>
                <a:cs typeface="Georgia"/>
              </a:rPr>
              <a:t>of </a:t>
            </a:r>
            <a:r>
              <a:rPr sz="2750" spc="15" dirty="0">
                <a:latin typeface="Georgia"/>
                <a:cs typeface="Georgia"/>
              </a:rPr>
              <a:t>a</a:t>
            </a:r>
            <a:r>
              <a:rPr sz="2750" spc="229" dirty="0">
                <a:latin typeface="Georgia"/>
                <a:cs typeface="Georgia"/>
              </a:rPr>
              <a:t> </a:t>
            </a:r>
            <a:r>
              <a:rPr sz="2750" spc="5" dirty="0">
                <a:latin typeface="Georgia"/>
                <a:cs typeface="Georgia"/>
              </a:rPr>
              <a:t>table</a:t>
            </a:r>
            <a:endParaRPr sz="2750" dirty="0">
              <a:latin typeface="Georgia"/>
              <a:cs typeface="Georgia"/>
            </a:endParaRPr>
          </a:p>
          <a:p>
            <a:pPr marL="378460" marR="5080" indent="-256540" algn="just">
              <a:lnSpc>
                <a:spcPts val="2690"/>
              </a:lnSpc>
              <a:spcBef>
                <a:spcPts val="285"/>
              </a:spcBef>
              <a:buClr>
                <a:srgbClr val="9F4DA2"/>
              </a:buClr>
              <a:buChar char="•"/>
              <a:tabLst>
                <a:tab pos="379095" algn="l"/>
              </a:tabLst>
            </a:pPr>
            <a:r>
              <a:rPr sz="2750" spc="20" dirty="0">
                <a:latin typeface="Georgia"/>
                <a:cs typeface="Georgia"/>
              </a:rPr>
              <a:t>The </a:t>
            </a:r>
            <a:r>
              <a:rPr sz="2750" spc="5" dirty="0">
                <a:latin typeface="Georgia"/>
                <a:cs typeface="Georgia"/>
              </a:rPr>
              <a:t>second </a:t>
            </a:r>
            <a:r>
              <a:rPr sz="2750" spc="10" dirty="0">
                <a:latin typeface="Georgia"/>
                <a:cs typeface="Georgia"/>
              </a:rPr>
              <a:t>column </a:t>
            </a:r>
            <a:r>
              <a:rPr sz="2750" spc="5" dirty="0">
                <a:latin typeface="Georgia"/>
                <a:cs typeface="Georgia"/>
              </a:rPr>
              <a:t>contains </a:t>
            </a:r>
            <a:r>
              <a:rPr sz="2750" spc="15" dirty="0">
                <a:latin typeface="Georgia"/>
                <a:cs typeface="Georgia"/>
              </a:rPr>
              <a:t>a </a:t>
            </a:r>
            <a:r>
              <a:rPr sz="2750" spc="10" dirty="0">
                <a:latin typeface="Georgia"/>
                <a:cs typeface="Georgia"/>
              </a:rPr>
              <a:t>set </a:t>
            </a:r>
            <a:r>
              <a:rPr sz="2750" spc="5" dirty="0">
                <a:latin typeface="Georgia"/>
                <a:cs typeface="Georgia"/>
              </a:rPr>
              <a:t>of </a:t>
            </a:r>
            <a:r>
              <a:rPr sz="2750" spc="10" dirty="0">
                <a:latin typeface="Georgia"/>
                <a:cs typeface="Georgia"/>
              </a:rPr>
              <a:t>pointers holding </a:t>
            </a:r>
            <a:r>
              <a:rPr sz="2750" spc="15" dirty="0">
                <a:latin typeface="Georgia"/>
                <a:cs typeface="Georgia"/>
              </a:rPr>
              <a:t>the  </a:t>
            </a:r>
            <a:r>
              <a:rPr sz="2750" spc="5" dirty="0">
                <a:latin typeface="Georgia"/>
                <a:cs typeface="Georgia"/>
              </a:rPr>
              <a:t>address of </a:t>
            </a:r>
            <a:r>
              <a:rPr sz="2750" spc="15" dirty="0">
                <a:latin typeface="Georgia"/>
                <a:cs typeface="Georgia"/>
              </a:rPr>
              <a:t>the </a:t>
            </a:r>
            <a:r>
              <a:rPr sz="2750" spc="10" dirty="0">
                <a:latin typeface="Georgia"/>
                <a:cs typeface="Georgia"/>
              </a:rPr>
              <a:t>disk </a:t>
            </a:r>
            <a:r>
              <a:rPr sz="2750" spc="5" dirty="0">
                <a:latin typeface="Georgia"/>
                <a:cs typeface="Georgia"/>
              </a:rPr>
              <a:t>block </a:t>
            </a:r>
            <a:r>
              <a:rPr sz="2750" spc="20" dirty="0">
                <a:latin typeface="Georgia"/>
                <a:cs typeface="Georgia"/>
              </a:rPr>
              <a:t>where </a:t>
            </a:r>
            <a:r>
              <a:rPr sz="2750" spc="10" dirty="0">
                <a:latin typeface="Georgia"/>
                <a:cs typeface="Georgia"/>
              </a:rPr>
              <a:t>that </a:t>
            </a:r>
            <a:r>
              <a:rPr sz="2750" spc="5" dirty="0">
                <a:latin typeface="Georgia"/>
                <a:cs typeface="Georgia"/>
              </a:rPr>
              <a:t>particular </a:t>
            </a:r>
            <a:r>
              <a:rPr sz="2750" spc="15" dirty="0">
                <a:latin typeface="Georgia"/>
                <a:cs typeface="Georgia"/>
              </a:rPr>
              <a:t>key value  </a:t>
            </a:r>
            <a:r>
              <a:rPr sz="2750" spc="5" dirty="0">
                <a:latin typeface="Georgia"/>
                <a:cs typeface="Georgia"/>
              </a:rPr>
              <a:t>can </a:t>
            </a:r>
            <a:r>
              <a:rPr sz="2750" dirty="0">
                <a:latin typeface="Georgia"/>
                <a:cs typeface="Georgia"/>
              </a:rPr>
              <a:t>be</a:t>
            </a:r>
            <a:r>
              <a:rPr sz="2750" spc="80" dirty="0">
                <a:latin typeface="Georgia"/>
                <a:cs typeface="Georgia"/>
              </a:rPr>
              <a:t> </a:t>
            </a:r>
            <a:r>
              <a:rPr sz="2750" dirty="0">
                <a:latin typeface="Georgia"/>
                <a:cs typeface="Georgia"/>
              </a:rPr>
              <a:t>found.</a:t>
            </a:r>
          </a:p>
          <a:p>
            <a:pPr marL="378460" marR="860425" indent="-256540" algn="just">
              <a:lnSpc>
                <a:spcPts val="2690"/>
              </a:lnSpc>
              <a:spcBef>
                <a:spcPts val="290"/>
              </a:spcBef>
              <a:buClr>
                <a:srgbClr val="9F4DA2"/>
              </a:buClr>
              <a:buChar char="•"/>
              <a:tabLst>
                <a:tab pos="379095" algn="l"/>
              </a:tabLst>
            </a:pPr>
            <a:r>
              <a:rPr sz="2750" spc="15" dirty="0">
                <a:latin typeface="Georgia"/>
                <a:cs typeface="Georgia"/>
              </a:rPr>
              <a:t>If the </a:t>
            </a:r>
            <a:r>
              <a:rPr sz="2750" spc="5" dirty="0">
                <a:latin typeface="Georgia"/>
                <a:cs typeface="Georgia"/>
              </a:rPr>
              <a:t>indexes </a:t>
            </a:r>
            <a:r>
              <a:rPr sz="2750" spc="10" dirty="0">
                <a:latin typeface="Georgia"/>
                <a:cs typeface="Georgia"/>
              </a:rPr>
              <a:t>are </a:t>
            </a:r>
            <a:r>
              <a:rPr sz="2750" spc="5" dirty="0">
                <a:latin typeface="Georgia"/>
                <a:cs typeface="Georgia"/>
              </a:rPr>
              <a:t>sorted, </a:t>
            </a:r>
            <a:r>
              <a:rPr sz="2750" spc="15" dirty="0">
                <a:latin typeface="Georgia"/>
                <a:cs typeface="Georgia"/>
              </a:rPr>
              <a:t>then </a:t>
            </a:r>
            <a:r>
              <a:rPr sz="2750" spc="10" dirty="0">
                <a:latin typeface="Georgia"/>
                <a:cs typeface="Georgia"/>
              </a:rPr>
              <a:t>it is called </a:t>
            </a:r>
            <a:r>
              <a:rPr sz="2750" spc="5" dirty="0">
                <a:latin typeface="Georgia"/>
                <a:cs typeface="Georgia"/>
              </a:rPr>
              <a:t>as </a:t>
            </a:r>
            <a:r>
              <a:rPr sz="2750" spc="10" dirty="0">
                <a:latin typeface="Georgia"/>
                <a:cs typeface="Georgia"/>
              </a:rPr>
              <a:t>ordered  </a:t>
            </a:r>
            <a:r>
              <a:rPr sz="2750" spc="5" dirty="0">
                <a:latin typeface="Georgia"/>
                <a:cs typeface="Georgia"/>
              </a:rPr>
              <a:t>indices.</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Q8. For each employee, retrieve the employee’s first and last name and</a:t>
            </a:r>
            <a:br>
              <a:rPr lang="en-US" sz="3200"/>
            </a:br>
            <a:r>
              <a:rPr lang="en-US" sz="3200"/>
              <a:t>the first and last name of his or her immediate supervisor.</a:t>
            </a:r>
          </a:p>
        </p:txBody>
      </p:sp>
      <p:pic>
        <p:nvPicPr>
          <p:cNvPr id="5" name="Content Placeholder 4"/>
          <p:cNvPicPr>
            <a:picLocks noGrp="1" noChangeAspect="1"/>
          </p:cNvPicPr>
          <p:nvPr>
            <p:ph idx="1"/>
          </p:nvPr>
        </p:nvPicPr>
        <p:blipFill>
          <a:blip r:embed="rId2" cstate="print"/>
          <a:stretch>
            <a:fillRect/>
          </a:stretch>
        </p:blipFill>
        <p:spPr>
          <a:xfrm>
            <a:off x="1295400" y="2743200"/>
            <a:ext cx="6489700" cy="1233805"/>
          </a:xfrm>
          <a:prstGeom prst="rect">
            <a:avLst/>
          </a:prstGeom>
        </p:spPr>
      </p:pic>
      <p:pic>
        <p:nvPicPr>
          <p:cNvPr id="6" name="Picture 5"/>
          <p:cNvPicPr>
            <a:picLocks noChangeAspect="1"/>
          </p:cNvPicPr>
          <p:nvPr/>
        </p:nvPicPr>
        <p:blipFill>
          <a:blip r:embed="rId3" cstate="print"/>
          <a:stretch>
            <a:fillRect/>
          </a:stretch>
        </p:blipFill>
        <p:spPr>
          <a:xfrm>
            <a:off x="1905000" y="3886200"/>
            <a:ext cx="4055110" cy="2799715"/>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6" y="609600"/>
            <a:ext cx="7950729" cy="3104055"/>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Example</a:t>
            </a:r>
            <a:endParaRPr sz="3950" dirty="0">
              <a:latin typeface="Trebuchet MS"/>
              <a:cs typeface="Trebuchet MS"/>
            </a:endParaRPr>
          </a:p>
          <a:p>
            <a:pPr marL="378460" marR="5080" indent="-256540">
              <a:lnSpc>
                <a:spcPct val="101899"/>
              </a:lnSpc>
              <a:spcBef>
                <a:spcPts val="2475"/>
              </a:spcBef>
              <a:buClr>
                <a:srgbClr val="9F4DA2"/>
              </a:buClr>
              <a:buChar char="•"/>
              <a:tabLst>
                <a:tab pos="379095" algn="l"/>
              </a:tabLst>
            </a:pPr>
            <a:r>
              <a:rPr sz="2750" spc="10" dirty="0">
                <a:latin typeface="Georgia"/>
                <a:cs typeface="Georgia"/>
              </a:rPr>
              <a:t>Suppose </a:t>
            </a:r>
            <a:r>
              <a:rPr sz="2750" spc="25" dirty="0">
                <a:latin typeface="Georgia"/>
                <a:cs typeface="Georgia"/>
              </a:rPr>
              <a:t>we </a:t>
            </a:r>
            <a:r>
              <a:rPr sz="2750" spc="15" dirty="0">
                <a:latin typeface="Georgia"/>
                <a:cs typeface="Georgia"/>
              </a:rPr>
              <a:t>have </a:t>
            </a:r>
            <a:r>
              <a:rPr sz="2750" spc="10" dirty="0">
                <a:latin typeface="Georgia"/>
                <a:cs typeface="Georgia"/>
              </a:rPr>
              <a:t>an ordered </a:t>
            </a:r>
            <a:r>
              <a:rPr sz="2750" spc="15" dirty="0">
                <a:latin typeface="Georgia"/>
                <a:cs typeface="Georgia"/>
              </a:rPr>
              <a:t>file with </a:t>
            </a:r>
            <a:r>
              <a:rPr sz="2750" spc="25" dirty="0">
                <a:latin typeface="Georgia"/>
                <a:cs typeface="Georgia"/>
              </a:rPr>
              <a:t>30,000 </a:t>
            </a:r>
            <a:r>
              <a:rPr sz="2750" spc="5" dirty="0">
                <a:latin typeface="Georgia"/>
                <a:cs typeface="Georgia"/>
              </a:rPr>
              <a:t>records </a:t>
            </a:r>
            <a:r>
              <a:rPr sz="2750" spc="10" dirty="0">
                <a:latin typeface="Georgia"/>
                <a:cs typeface="Georgia"/>
              </a:rPr>
              <a:t>and  stored on </a:t>
            </a:r>
            <a:r>
              <a:rPr sz="2750" spc="15" dirty="0">
                <a:latin typeface="Georgia"/>
                <a:cs typeface="Georgia"/>
              </a:rPr>
              <a:t>a </a:t>
            </a:r>
            <a:r>
              <a:rPr sz="2750" spc="10" dirty="0">
                <a:latin typeface="Georgia"/>
                <a:cs typeface="Georgia"/>
              </a:rPr>
              <a:t>disk </a:t>
            </a:r>
            <a:r>
              <a:rPr sz="2750" spc="5" dirty="0">
                <a:latin typeface="Georgia"/>
                <a:cs typeface="Georgia"/>
              </a:rPr>
              <a:t>of block </a:t>
            </a:r>
            <a:r>
              <a:rPr sz="2750" spc="10" dirty="0">
                <a:latin typeface="Georgia"/>
                <a:cs typeface="Georgia"/>
              </a:rPr>
              <a:t>size </a:t>
            </a:r>
            <a:r>
              <a:rPr sz="2750" spc="15" dirty="0">
                <a:latin typeface="Georgia"/>
                <a:cs typeface="Georgia"/>
              </a:rPr>
              <a:t>1024 </a:t>
            </a:r>
            <a:r>
              <a:rPr sz="2750" spc="10" dirty="0">
                <a:latin typeface="Georgia"/>
                <a:cs typeface="Georgia"/>
              </a:rPr>
              <a:t>bytes and </a:t>
            </a:r>
            <a:r>
              <a:rPr sz="2750" spc="5" dirty="0">
                <a:latin typeface="Georgia"/>
                <a:cs typeface="Georgia"/>
              </a:rPr>
              <a:t>records </a:t>
            </a:r>
            <a:r>
              <a:rPr sz="2750" spc="10" dirty="0">
                <a:latin typeface="Georgia"/>
                <a:cs typeface="Georgia"/>
              </a:rPr>
              <a:t>are </a:t>
            </a:r>
            <a:r>
              <a:rPr sz="2750" spc="5" dirty="0">
                <a:latin typeface="Georgia"/>
                <a:cs typeface="Georgia"/>
              </a:rPr>
              <a:t>of  </a:t>
            </a:r>
            <a:r>
              <a:rPr sz="2750" spc="10" dirty="0">
                <a:latin typeface="Georgia"/>
                <a:cs typeface="Georgia"/>
              </a:rPr>
              <a:t>fixed size, </a:t>
            </a:r>
            <a:r>
              <a:rPr sz="2750" spc="5" dirty="0">
                <a:latin typeface="Georgia"/>
                <a:cs typeface="Georgia"/>
              </a:rPr>
              <a:t>unspanned organisation. </a:t>
            </a:r>
            <a:r>
              <a:rPr sz="2750" spc="10" dirty="0">
                <a:latin typeface="Georgia"/>
                <a:cs typeface="Georgia"/>
              </a:rPr>
              <a:t>Record </a:t>
            </a:r>
            <a:r>
              <a:rPr sz="2750" spc="15" dirty="0">
                <a:latin typeface="Georgia"/>
                <a:cs typeface="Georgia"/>
              </a:rPr>
              <a:t>length </a:t>
            </a:r>
            <a:r>
              <a:rPr sz="2750" spc="20" dirty="0">
                <a:latin typeface="Georgia"/>
                <a:cs typeface="Georgia"/>
              </a:rPr>
              <a:t>= </a:t>
            </a:r>
            <a:r>
              <a:rPr sz="2750" spc="25" dirty="0">
                <a:latin typeface="Georgia"/>
                <a:cs typeface="Georgia"/>
              </a:rPr>
              <a:t>100  </a:t>
            </a:r>
            <a:r>
              <a:rPr sz="2750" spc="10" dirty="0">
                <a:latin typeface="Georgia"/>
                <a:cs typeface="Georgia"/>
              </a:rPr>
              <a:t>bytes. </a:t>
            </a:r>
            <a:r>
              <a:rPr sz="2750" spc="15" dirty="0">
                <a:latin typeface="Georgia"/>
                <a:cs typeface="Georgia"/>
              </a:rPr>
              <a:t>How </a:t>
            </a:r>
            <a:r>
              <a:rPr sz="2750" spc="10" dirty="0">
                <a:latin typeface="Georgia"/>
                <a:cs typeface="Georgia"/>
              </a:rPr>
              <a:t>many </a:t>
            </a:r>
            <a:r>
              <a:rPr sz="2750" spc="5" dirty="0">
                <a:latin typeface="Georgia"/>
                <a:cs typeface="Georgia"/>
              </a:rPr>
              <a:t>block access </a:t>
            </a:r>
            <a:r>
              <a:rPr sz="2750" spc="10" dirty="0">
                <a:latin typeface="Georgia"/>
                <a:cs typeface="Georgia"/>
              </a:rPr>
              <a:t>needed to </a:t>
            </a:r>
            <a:r>
              <a:rPr sz="2750" spc="5" dirty="0">
                <a:latin typeface="Georgia"/>
                <a:cs typeface="Georgia"/>
              </a:rPr>
              <a:t>search </a:t>
            </a:r>
            <a:r>
              <a:rPr sz="2750" spc="15" dirty="0">
                <a:latin typeface="Georgia"/>
                <a:cs typeface="Georgia"/>
              </a:rPr>
              <a:t>a</a:t>
            </a:r>
            <a:r>
              <a:rPr sz="2750" spc="484" dirty="0">
                <a:latin typeface="Georgia"/>
                <a:cs typeface="Georgia"/>
              </a:rPr>
              <a:t> </a:t>
            </a:r>
            <a:r>
              <a:rPr sz="2750" spc="5" dirty="0">
                <a:latin typeface="Georgia"/>
                <a:cs typeface="Georgia"/>
              </a:rPr>
              <a:t>record?</a:t>
            </a:r>
            <a:endParaRPr sz="2750" dirty="0">
              <a:latin typeface="Georgia"/>
              <a:cs typeface="Georgia"/>
            </a:endParaRPr>
          </a:p>
        </p:txBody>
      </p:sp>
      <p:sp>
        <p:nvSpPr>
          <p:cNvPr id="4" name="object 4"/>
          <p:cNvSpPr/>
          <p:nvPr/>
        </p:nvSpPr>
        <p:spPr>
          <a:xfrm>
            <a:off x="1143000" y="3733800"/>
            <a:ext cx="6705600" cy="300418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6" y="1347922"/>
            <a:ext cx="8077729" cy="5224122"/>
          </a:xfrm>
          <a:prstGeom prst="rect">
            <a:avLst/>
          </a:prstGeom>
        </p:spPr>
        <p:txBody>
          <a:bodyPr vert="horz" wrap="square" lIns="0" tIns="17145" rIns="0" bIns="0" rtlCol="0">
            <a:spAutoFit/>
          </a:bodyPr>
          <a:lstStyle/>
          <a:p>
            <a:pPr marL="12700">
              <a:lnSpc>
                <a:spcPct val="100000"/>
              </a:lnSpc>
              <a:spcBef>
                <a:spcPts val="135"/>
              </a:spcBef>
            </a:pPr>
            <a:r>
              <a:rPr sz="3950" spc="-15" dirty="0">
                <a:solidFill>
                  <a:srgbClr val="424455"/>
                </a:solidFill>
                <a:latin typeface="Trebuchet MS"/>
                <a:cs typeface="Trebuchet MS"/>
              </a:rPr>
              <a:t>Primary</a:t>
            </a:r>
            <a:r>
              <a:rPr sz="3950" spc="50" dirty="0">
                <a:solidFill>
                  <a:srgbClr val="424455"/>
                </a:solidFill>
                <a:latin typeface="Trebuchet MS"/>
                <a:cs typeface="Trebuchet MS"/>
              </a:rPr>
              <a:t> </a:t>
            </a:r>
            <a:r>
              <a:rPr sz="3950" spc="5" dirty="0">
                <a:solidFill>
                  <a:srgbClr val="424455"/>
                </a:solidFill>
                <a:latin typeface="Trebuchet MS"/>
                <a:cs typeface="Trebuchet MS"/>
              </a:rPr>
              <a:t>Index</a:t>
            </a:r>
            <a:endParaRPr sz="3950" dirty="0">
              <a:latin typeface="Trebuchet MS"/>
              <a:cs typeface="Trebuchet MS"/>
            </a:endParaRPr>
          </a:p>
          <a:p>
            <a:pPr marL="378460" marR="281305" indent="-256540" algn="just">
              <a:lnSpc>
                <a:spcPct val="101899"/>
              </a:lnSpc>
              <a:spcBef>
                <a:spcPts val="2475"/>
              </a:spcBef>
              <a:buClr>
                <a:srgbClr val="9F4DA2"/>
              </a:buClr>
              <a:buChar char="•"/>
              <a:tabLst>
                <a:tab pos="379095" algn="l"/>
              </a:tabLst>
            </a:pPr>
            <a:r>
              <a:rPr sz="2750" spc="10" dirty="0">
                <a:latin typeface="Georgia"/>
                <a:cs typeface="Georgia"/>
              </a:rPr>
              <a:t>Primary </a:t>
            </a:r>
            <a:r>
              <a:rPr sz="2750" spc="5" dirty="0">
                <a:latin typeface="Georgia"/>
                <a:cs typeface="Georgia"/>
              </a:rPr>
              <a:t>index </a:t>
            </a:r>
            <a:r>
              <a:rPr sz="2750" spc="10" dirty="0">
                <a:latin typeface="Georgia"/>
                <a:cs typeface="Georgia"/>
              </a:rPr>
              <a:t>is </a:t>
            </a:r>
            <a:r>
              <a:rPr sz="2750" spc="5" dirty="0">
                <a:latin typeface="Georgia"/>
                <a:cs typeface="Georgia"/>
              </a:rPr>
              <a:t>defined </a:t>
            </a:r>
            <a:r>
              <a:rPr sz="2750" spc="10" dirty="0">
                <a:latin typeface="Georgia"/>
                <a:cs typeface="Georgia"/>
              </a:rPr>
              <a:t>on an ordered </a:t>
            </a:r>
            <a:r>
              <a:rPr sz="2750" spc="5" dirty="0">
                <a:latin typeface="Georgia"/>
                <a:cs typeface="Georgia"/>
              </a:rPr>
              <a:t>data </a:t>
            </a:r>
            <a:r>
              <a:rPr sz="2750" spc="10" dirty="0">
                <a:latin typeface="Georgia"/>
                <a:cs typeface="Georgia"/>
              </a:rPr>
              <a:t>file. </a:t>
            </a:r>
            <a:endParaRPr lang="en-IN" sz="2750" spc="10" dirty="0" smtClean="0">
              <a:latin typeface="Georgia"/>
              <a:cs typeface="Georgia"/>
            </a:endParaRPr>
          </a:p>
          <a:p>
            <a:pPr marL="378460" marR="281305" indent="-256540" algn="just">
              <a:lnSpc>
                <a:spcPct val="101899"/>
              </a:lnSpc>
              <a:spcBef>
                <a:spcPts val="2475"/>
              </a:spcBef>
              <a:buClr>
                <a:srgbClr val="9F4DA2"/>
              </a:buClr>
              <a:buChar char="•"/>
              <a:tabLst>
                <a:tab pos="379095" algn="l"/>
              </a:tabLst>
            </a:pPr>
            <a:r>
              <a:rPr sz="2750" spc="20" dirty="0" smtClean="0">
                <a:latin typeface="Georgia"/>
                <a:cs typeface="Georgia"/>
              </a:rPr>
              <a:t>The </a:t>
            </a:r>
            <a:r>
              <a:rPr sz="2750" spc="5" dirty="0">
                <a:latin typeface="Georgia"/>
                <a:cs typeface="Georgia"/>
              </a:rPr>
              <a:t>data  </a:t>
            </a:r>
            <a:r>
              <a:rPr sz="2750" spc="15" dirty="0">
                <a:latin typeface="Georgia"/>
                <a:cs typeface="Georgia"/>
              </a:rPr>
              <a:t>file </a:t>
            </a:r>
            <a:r>
              <a:rPr sz="2750" spc="10" dirty="0">
                <a:latin typeface="Georgia"/>
                <a:cs typeface="Georgia"/>
              </a:rPr>
              <a:t>is ordered on </a:t>
            </a:r>
            <a:r>
              <a:rPr sz="2750" spc="15" dirty="0">
                <a:latin typeface="Georgia"/>
                <a:cs typeface="Georgia"/>
              </a:rPr>
              <a:t>a key</a:t>
            </a:r>
            <a:r>
              <a:rPr sz="2750" spc="114" dirty="0">
                <a:latin typeface="Georgia"/>
                <a:cs typeface="Georgia"/>
              </a:rPr>
              <a:t> </a:t>
            </a:r>
            <a:r>
              <a:rPr sz="2750" spc="10" dirty="0">
                <a:latin typeface="Georgia"/>
                <a:cs typeface="Georgia"/>
              </a:rPr>
              <a:t>field.</a:t>
            </a:r>
            <a:endParaRPr sz="2750" dirty="0">
              <a:latin typeface="Georgia"/>
              <a:cs typeface="Georgia"/>
            </a:endParaRPr>
          </a:p>
          <a:p>
            <a:pPr marL="378460" indent="-257175" algn="just">
              <a:lnSpc>
                <a:spcPct val="100000"/>
              </a:lnSpc>
              <a:spcBef>
                <a:spcPts val="400"/>
              </a:spcBef>
              <a:buClr>
                <a:srgbClr val="9F4DA2"/>
              </a:buClr>
              <a:buChar char="•"/>
              <a:tabLst>
                <a:tab pos="379095" algn="l"/>
              </a:tabLst>
            </a:pPr>
            <a:r>
              <a:rPr sz="2750" spc="20" dirty="0">
                <a:latin typeface="Georgia"/>
                <a:cs typeface="Georgia"/>
              </a:rPr>
              <a:t>The </a:t>
            </a:r>
            <a:r>
              <a:rPr sz="2750" spc="15" dirty="0">
                <a:latin typeface="Georgia"/>
                <a:cs typeface="Georgia"/>
              </a:rPr>
              <a:t>key field </a:t>
            </a:r>
            <a:r>
              <a:rPr sz="2750" spc="10" dirty="0">
                <a:latin typeface="Georgia"/>
                <a:cs typeface="Georgia"/>
              </a:rPr>
              <a:t>is </a:t>
            </a:r>
            <a:r>
              <a:rPr sz="2750" spc="15" dirty="0">
                <a:latin typeface="Georgia"/>
                <a:cs typeface="Georgia"/>
              </a:rPr>
              <a:t>generally the primary key </a:t>
            </a:r>
            <a:r>
              <a:rPr sz="2750" spc="5" dirty="0">
                <a:latin typeface="Georgia"/>
                <a:cs typeface="Georgia"/>
              </a:rPr>
              <a:t>of </a:t>
            </a:r>
            <a:r>
              <a:rPr sz="2750" spc="15" dirty="0">
                <a:latin typeface="Georgia"/>
                <a:cs typeface="Georgia"/>
              </a:rPr>
              <a:t>the</a:t>
            </a:r>
            <a:r>
              <a:rPr sz="2750" spc="95" dirty="0">
                <a:latin typeface="Georgia"/>
                <a:cs typeface="Georgia"/>
              </a:rPr>
              <a:t> </a:t>
            </a:r>
            <a:r>
              <a:rPr sz="2750" spc="10" dirty="0">
                <a:latin typeface="Georgia"/>
                <a:cs typeface="Georgia"/>
              </a:rPr>
              <a:t>relation.</a:t>
            </a:r>
            <a:endParaRPr sz="2750" dirty="0">
              <a:latin typeface="Georgia"/>
              <a:cs typeface="Georgia"/>
            </a:endParaRPr>
          </a:p>
          <a:p>
            <a:pPr marL="378460" marR="5080" indent="-256540" algn="just">
              <a:lnSpc>
                <a:spcPct val="101899"/>
              </a:lnSpc>
              <a:spcBef>
                <a:spcPts val="290"/>
              </a:spcBef>
              <a:buClr>
                <a:srgbClr val="9F4DA2"/>
              </a:buClr>
              <a:buChar char="•"/>
              <a:tabLst>
                <a:tab pos="379095" algn="l"/>
              </a:tabLst>
            </a:pPr>
            <a:r>
              <a:rPr sz="2750" spc="20" dirty="0">
                <a:latin typeface="Georgia"/>
                <a:cs typeface="Georgia"/>
              </a:rPr>
              <a:t>A </a:t>
            </a:r>
            <a:r>
              <a:rPr sz="2750" spc="10" dirty="0">
                <a:latin typeface="Georgia"/>
                <a:cs typeface="Georgia"/>
              </a:rPr>
              <a:t>primary </a:t>
            </a:r>
            <a:r>
              <a:rPr sz="2750" spc="5" dirty="0">
                <a:latin typeface="Georgia"/>
                <a:cs typeface="Georgia"/>
              </a:rPr>
              <a:t>index </a:t>
            </a:r>
            <a:r>
              <a:rPr sz="2750" spc="10" dirty="0">
                <a:latin typeface="Georgia"/>
                <a:cs typeface="Georgia"/>
              </a:rPr>
              <a:t>is </a:t>
            </a:r>
            <a:r>
              <a:rPr sz="2750" spc="15" dirty="0">
                <a:latin typeface="Georgia"/>
                <a:cs typeface="Georgia"/>
              </a:rPr>
              <a:t>a </a:t>
            </a:r>
            <a:r>
              <a:rPr sz="2750" spc="5" dirty="0">
                <a:latin typeface="Georgia"/>
                <a:cs typeface="Georgia"/>
              </a:rPr>
              <a:t>nondense </a:t>
            </a:r>
            <a:r>
              <a:rPr sz="2750" spc="10" dirty="0">
                <a:latin typeface="Georgia"/>
                <a:cs typeface="Georgia"/>
              </a:rPr>
              <a:t>(sparse) </a:t>
            </a:r>
            <a:r>
              <a:rPr sz="2750" spc="5" dirty="0">
                <a:latin typeface="Georgia"/>
                <a:cs typeface="Georgia"/>
              </a:rPr>
              <a:t>index, since </a:t>
            </a:r>
            <a:r>
              <a:rPr sz="2750" spc="10" dirty="0">
                <a:latin typeface="Georgia"/>
                <a:cs typeface="Georgia"/>
              </a:rPr>
              <a:t>it  </a:t>
            </a:r>
            <a:r>
              <a:rPr sz="2750" spc="5" dirty="0">
                <a:latin typeface="Georgia"/>
                <a:cs typeface="Georgia"/>
              </a:rPr>
              <a:t>includes </a:t>
            </a:r>
            <a:r>
              <a:rPr sz="2750" spc="10" dirty="0">
                <a:latin typeface="Georgia"/>
                <a:cs typeface="Georgia"/>
              </a:rPr>
              <a:t>an </a:t>
            </a:r>
            <a:r>
              <a:rPr sz="2750" spc="5" dirty="0">
                <a:latin typeface="Georgia"/>
                <a:cs typeface="Georgia"/>
              </a:rPr>
              <a:t>entry </a:t>
            </a:r>
            <a:r>
              <a:rPr sz="2750" spc="10" dirty="0">
                <a:latin typeface="Georgia"/>
                <a:cs typeface="Georgia"/>
              </a:rPr>
              <a:t>for </a:t>
            </a:r>
            <a:r>
              <a:rPr sz="2750" spc="5" dirty="0">
                <a:latin typeface="Georgia"/>
                <a:cs typeface="Georgia"/>
              </a:rPr>
              <a:t>each </a:t>
            </a:r>
            <a:r>
              <a:rPr sz="2750" spc="10" dirty="0">
                <a:latin typeface="Georgia"/>
                <a:cs typeface="Georgia"/>
              </a:rPr>
              <a:t>disk </a:t>
            </a:r>
            <a:r>
              <a:rPr sz="2750" spc="5" dirty="0">
                <a:latin typeface="Georgia"/>
                <a:cs typeface="Georgia"/>
              </a:rPr>
              <a:t>block of </a:t>
            </a:r>
            <a:r>
              <a:rPr sz="2750" spc="15" dirty="0">
                <a:latin typeface="Georgia"/>
                <a:cs typeface="Georgia"/>
              </a:rPr>
              <a:t>the </a:t>
            </a:r>
            <a:r>
              <a:rPr sz="2750" spc="5" dirty="0">
                <a:latin typeface="Georgia"/>
                <a:cs typeface="Georgia"/>
              </a:rPr>
              <a:t>data </a:t>
            </a:r>
            <a:r>
              <a:rPr sz="2750" spc="15" dirty="0">
                <a:latin typeface="Georgia"/>
                <a:cs typeface="Georgia"/>
              </a:rPr>
              <a:t>file </a:t>
            </a:r>
            <a:r>
              <a:rPr sz="2750" spc="10" dirty="0">
                <a:latin typeface="Georgia"/>
                <a:cs typeface="Georgia"/>
              </a:rPr>
              <a:t>and </a:t>
            </a:r>
            <a:r>
              <a:rPr sz="2750" spc="15" dirty="0">
                <a:latin typeface="Georgia"/>
                <a:cs typeface="Georgia"/>
              </a:rPr>
              <a:t>the  </a:t>
            </a:r>
            <a:r>
              <a:rPr sz="2750" spc="20" dirty="0">
                <a:latin typeface="Georgia"/>
                <a:cs typeface="Georgia"/>
              </a:rPr>
              <a:t>keys </a:t>
            </a:r>
            <a:r>
              <a:rPr sz="2750" spc="5" dirty="0">
                <a:latin typeface="Georgia"/>
                <a:cs typeface="Georgia"/>
              </a:rPr>
              <a:t>of </a:t>
            </a:r>
            <a:r>
              <a:rPr sz="2750" spc="10" dirty="0">
                <a:latin typeface="Georgia"/>
                <a:cs typeface="Georgia"/>
              </a:rPr>
              <a:t>its </a:t>
            </a:r>
            <a:r>
              <a:rPr sz="2750" spc="5" dirty="0">
                <a:latin typeface="Georgia"/>
                <a:cs typeface="Georgia"/>
              </a:rPr>
              <a:t>anchor </a:t>
            </a:r>
            <a:r>
              <a:rPr sz="2750" spc="10" dirty="0">
                <a:latin typeface="Georgia"/>
                <a:cs typeface="Georgia"/>
              </a:rPr>
              <a:t>record rather </a:t>
            </a:r>
            <a:r>
              <a:rPr sz="2750" spc="15" dirty="0">
                <a:latin typeface="Georgia"/>
                <a:cs typeface="Georgia"/>
              </a:rPr>
              <a:t>than </a:t>
            </a:r>
            <a:r>
              <a:rPr sz="2750" spc="10" dirty="0">
                <a:latin typeface="Georgia"/>
                <a:cs typeface="Georgia"/>
              </a:rPr>
              <a:t>for </a:t>
            </a:r>
            <a:r>
              <a:rPr sz="2750" spc="15" dirty="0">
                <a:latin typeface="Georgia"/>
                <a:cs typeface="Georgia"/>
              </a:rPr>
              <a:t>every </a:t>
            </a:r>
            <a:r>
              <a:rPr sz="2750" spc="5" dirty="0">
                <a:latin typeface="Georgia"/>
                <a:cs typeface="Georgia"/>
              </a:rPr>
              <a:t>search</a:t>
            </a:r>
            <a:r>
              <a:rPr sz="2750" spc="355" dirty="0">
                <a:latin typeface="Georgia"/>
                <a:cs typeface="Georgia"/>
              </a:rPr>
              <a:t> </a:t>
            </a:r>
            <a:r>
              <a:rPr sz="2750" spc="10" dirty="0">
                <a:latin typeface="Georgia"/>
                <a:cs typeface="Georgia"/>
              </a:rPr>
              <a:t>value.</a:t>
            </a:r>
            <a:endParaRPr sz="275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4322" y="304800"/>
            <a:ext cx="8211078" cy="5943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607100" y="6274709"/>
            <a:ext cx="5291667" cy="570028"/>
          </a:xfrm>
          <a:prstGeom prst="rect">
            <a:avLst/>
          </a:prstGeom>
        </p:spPr>
        <p:txBody>
          <a:bodyPr vert="horz" wrap="square" lIns="0" tIns="15875" rIns="0" bIns="0" rtlCol="0">
            <a:spAutoFit/>
          </a:bodyPr>
          <a:lstStyle/>
          <a:p>
            <a:pPr marL="12700">
              <a:lnSpc>
                <a:spcPct val="100000"/>
              </a:lnSpc>
              <a:spcBef>
                <a:spcPts val="125"/>
              </a:spcBef>
            </a:pPr>
            <a:r>
              <a:rPr sz="1800" spc="10" dirty="0">
                <a:latin typeface="Georgia"/>
                <a:cs typeface="Georgia"/>
              </a:rPr>
              <a:t>Figure </a:t>
            </a:r>
            <a:r>
              <a:rPr sz="1800" spc="-5" dirty="0">
                <a:latin typeface="Georgia"/>
                <a:cs typeface="Georgia"/>
              </a:rPr>
              <a:t>5.1: </a:t>
            </a:r>
            <a:r>
              <a:rPr sz="1800" spc="5" dirty="0">
                <a:latin typeface="Georgia"/>
                <a:cs typeface="Georgia"/>
              </a:rPr>
              <a:t>Primary Index </a:t>
            </a:r>
            <a:r>
              <a:rPr sz="1800" dirty="0">
                <a:latin typeface="Georgia"/>
                <a:cs typeface="Georgia"/>
              </a:rPr>
              <a:t>on </a:t>
            </a:r>
            <a:r>
              <a:rPr sz="1800" spc="5" dirty="0">
                <a:latin typeface="Georgia"/>
                <a:cs typeface="Georgia"/>
              </a:rPr>
              <a:t>the Ordering</a:t>
            </a:r>
            <a:r>
              <a:rPr sz="1800" spc="-325" dirty="0">
                <a:latin typeface="Georgia"/>
                <a:cs typeface="Georgia"/>
              </a:rPr>
              <a:t> </a:t>
            </a:r>
            <a:r>
              <a:rPr sz="1800" spc="-5" dirty="0">
                <a:latin typeface="Georgia"/>
                <a:cs typeface="Georgia"/>
              </a:rPr>
              <a:t>Key </a:t>
            </a:r>
            <a:r>
              <a:rPr sz="1800" spc="5" dirty="0">
                <a:latin typeface="Georgia"/>
                <a:cs typeface="Georgia"/>
              </a:rPr>
              <a:t>Field </a:t>
            </a:r>
            <a:r>
              <a:rPr sz="1800" spc="-5" dirty="0">
                <a:latin typeface="Georgia"/>
                <a:cs typeface="Georgia"/>
              </a:rPr>
              <a:t>of </a:t>
            </a:r>
            <a:r>
              <a:rPr sz="1800" spc="5" dirty="0">
                <a:latin typeface="Georgia"/>
                <a:cs typeface="Georgia"/>
              </a:rPr>
              <a:t>the File</a:t>
            </a:r>
            <a:endParaRPr sz="1800">
              <a:latin typeface="Georgia"/>
              <a:cs typeface="Georgia"/>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3"/>
            <a:ext cx="8006292" cy="3967368"/>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Example</a:t>
            </a:r>
            <a:endParaRPr sz="3950" dirty="0">
              <a:latin typeface="Trebuchet MS"/>
              <a:cs typeface="Trebuchet MS"/>
            </a:endParaRPr>
          </a:p>
          <a:p>
            <a:pPr marL="378460" marR="71120" indent="-256540" algn="just">
              <a:lnSpc>
                <a:spcPct val="101899"/>
              </a:lnSpc>
              <a:spcBef>
                <a:spcPts val="2475"/>
              </a:spcBef>
              <a:buClr>
                <a:srgbClr val="9F4DA2"/>
              </a:buClr>
              <a:buChar char="•"/>
              <a:tabLst>
                <a:tab pos="379095" algn="l"/>
              </a:tabLst>
            </a:pPr>
            <a:r>
              <a:rPr sz="2750" spc="10" dirty="0">
                <a:latin typeface="Georgia"/>
                <a:cs typeface="Georgia"/>
              </a:rPr>
              <a:t>Suppose </a:t>
            </a:r>
            <a:r>
              <a:rPr sz="2750" spc="25" dirty="0">
                <a:latin typeface="Georgia"/>
                <a:cs typeface="Georgia"/>
              </a:rPr>
              <a:t>we </a:t>
            </a:r>
            <a:r>
              <a:rPr sz="2750" spc="15" dirty="0">
                <a:latin typeface="Georgia"/>
                <a:cs typeface="Georgia"/>
              </a:rPr>
              <a:t>have </a:t>
            </a:r>
            <a:r>
              <a:rPr sz="2750" spc="10" dirty="0">
                <a:latin typeface="Georgia"/>
                <a:cs typeface="Georgia"/>
              </a:rPr>
              <a:t>an ordered </a:t>
            </a:r>
            <a:r>
              <a:rPr sz="2750" spc="15" dirty="0">
                <a:latin typeface="Georgia"/>
                <a:cs typeface="Georgia"/>
              </a:rPr>
              <a:t>file with </a:t>
            </a:r>
            <a:r>
              <a:rPr sz="2750" spc="25" dirty="0" smtClean="0">
                <a:latin typeface="Georgia"/>
                <a:cs typeface="Georgia"/>
              </a:rPr>
              <a:t>30,00</a:t>
            </a:r>
            <a:r>
              <a:rPr lang="en-IN" sz="2750" spc="25" dirty="0" smtClean="0">
                <a:latin typeface="Georgia"/>
                <a:cs typeface="Georgia"/>
              </a:rPr>
              <a:t>0</a:t>
            </a:r>
            <a:r>
              <a:rPr sz="2750" spc="25" dirty="0" smtClean="0">
                <a:latin typeface="Georgia"/>
                <a:cs typeface="Georgia"/>
              </a:rPr>
              <a:t> </a:t>
            </a:r>
            <a:r>
              <a:rPr sz="2750" spc="5" dirty="0">
                <a:latin typeface="Georgia"/>
                <a:cs typeface="Georgia"/>
              </a:rPr>
              <a:t>records </a:t>
            </a:r>
            <a:r>
              <a:rPr sz="2750" spc="10" dirty="0">
                <a:latin typeface="Georgia"/>
                <a:cs typeface="Georgia"/>
              </a:rPr>
              <a:t>and  stored on </a:t>
            </a:r>
            <a:r>
              <a:rPr sz="2750" spc="15" dirty="0">
                <a:latin typeface="Georgia"/>
                <a:cs typeface="Georgia"/>
              </a:rPr>
              <a:t>a </a:t>
            </a:r>
            <a:r>
              <a:rPr sz="2750" spc="10" dirty="0">
                <a:latin typeface="Georgia"/>
                <a:cs typeface="Georgia"/>
              </a:rPr>
              <a:t>disk </a:t>
            </a:r>
            <a:r>
              <a:rPr sz="2750" spc="5" dirty="0">
                <a:latin typeface="Georgia"/>
                <a:cs typeface="Georgia"/>
              </a:rPr>
              <a:t>of block </a:t>
            </a:r>
            <a:r>
              <a:rPr sz="2750" spc="10" dirty="0">
                <a:latin typeface="Georgia"/>
                <a:cs typeface="Georgia"/>
              </a:rPr>
              <a:t>size </a:t>
            </a:r>
            <a:r>
              <a:rPr sz="2750" spc="15" dirty="0">
                <a:latin typeface="Georgia"/>
                <a:cs typeface="Georgia"/>
              </a:rPr>
              <a:t>1024 </a:t>
            </a:r>
            <a:r>
              <a:rPr sz="2750" spc="10" dirty="0">
                <a:latin typeface="Georgia"/>
                <a:cs typeface="Georgia"/>
              </a:rPr>
              <a:t>bytes and </a:t>
            </a:r>
            <a:r>
              <a:rPr sz="2750" spc="5" dirty="0">
                <a:latin typeface="Georgia"/>
                <a:cs typeface="Georgia"/>
              </a:rPr>
              <a:t>records </a:t>
            </a:r>
            <a:r>
              <a:rPr sz="2750" spc="10" dirty="0">
                <a:latin typeface="Georgia"/>
                <a:cs typeface="Georgia"/>
              </a:rPr>
              <a:t>are </a:t>
            </a:r>
            <a:r>
              <a:rPr sz="2750" spc="5" dirty="0">
                <a:latin typeface="Georgia"/>
                <a:cs typeface="Georgia"/>
              </a:rPr>
              <a:t>of  </a:t>
            </a:r>
            <a:r>
              <a:rPr sz="2750" spc="10" dirty="0">
                <a:latin typeface="Georgia"/>
                <a:cs typeface="Georgia"/>
              </a:rPr>
              <a:t>fixed size, </a:t>
            </a:r>
            <a:r>
              <a:rPr sz="2750" spc="5" dirty="0" err="1">
                <a:latin typeface="Georgia"/>
                <a:cs typeface="Georgia"/>
              </a:rPr>
              <a:t>unspanned</a:t>
            </a:r>
            <a:r>
              <a:rPr sz="2750" spc="215" dirty="0">
                <a:latin typeface="Georgia"/>
                <a:cs typeface="Georgia"/>
              </a:rPr>
              <a:t> </a:t>
            </a:r>
            <a:r>
              <a:rPr sz="2750" spc="5" dirty="0" err="1" smtClean="0">
                <a:latin typeface="Georgia"/>
                <a:cs typeface="Georgia"/>
              </a:rPr>
              <a:t>organisation.</a:t>
            </a:r>
            <a:r>
              <a:rPr sz="2750" spc="10" dirty="0" err="1" smtClean="0">
                <a:latin typeface="Georgia"/>
                <a:cs typeface="Georgia"/>
              </a:rPr>
              <a:t>Record</a:t>
            </a:r>
            <a:r>
              <a:rPr sz="2750" spc="10" dirty="0" smtClean="0">
                <a:latin typeface="Georgia"/>
                <a:cs typeface="Georgia"/>
              </a:rPr>
              <a:t> </a:t>
            </a:r>
            <a:r>
              <a:rPr sz="2750" spc="15" dirty="0">
                <a:latin typeface="Georgia"/>
                <a:cs typeface="Georgia"/>
              </a:rPr>
              <a:t>length </a:t>
            </a:r>
            <a:r>
              <a:rPr lang="en-IN" sz="2750" spc="20" dirty="0" smtClean="0">
                <a:latin typeface="Georgia"/>
                <a:cs typeface="Georgia"/>
              </a:rPr>
              <a:t>is</a:t>
            </a:r>
            <a:r>
              <a:rPr sz="2750" spc="20" dirty="0" smtClean="0">
                <a:latin typeface="Georgia"/>
                <a:cs typeface="Georgia"/>
              </a:rPr>
              <a:t> </a:t>
            </a:r>
            <a:r>
              <a:rPr sz="2750" spc="25" dirty="0">
                <a:latin typeface="Georgia"/>
                <a:cs typeface="Georgia"/>
              </a:rPr>
              <a:t>100 </a:t>
            </a:r>
            <a:r>
              <a:rPr sz="2750" spc="10" dirty="0">
                <a:latin typeface="Georgia"/>
                <a:cs typeface="Georgia"/>
              </a:rPr>
              <a:t>bytes. </a:t>
            </a:r>
            <a:r>
              <a:rPr sz="2750" spc="15" dirty="0">
                <a:latin typeface="Georgia"/>
                <a:cs typeface="Georgia"/>
              </a:rPr>
              <a:t>How </a:t>
            </a:r>
            <a:r>
              <a:rPr sz="2750" spc="10" dirty="0">
                <a:latin typeface="Georgia"/>
                <a:cs typeface="Georgia"/>
              </a:rPr>
              <a:t>many </a:t>
            </a:r>
            <a:r>
              <a:rPr sz="2750" spc="5" dirty="0">
                <a:latin typeface="Georgia"/>
                <a:cs typeface="Georgia"/>
              </a:rPr>
              <a:t>block access </a:t>
            </a:r>
            <a:r>
              <a:rPr sz="2750" spc="10" dirty="0">
                <a:latin typeface="Georgia"/>
                <a:cs typeface="Georgia"/>
              </a:rPr>
              <a:t>if </a:t>
            </a:r>
            <a:r>
              <a:rPr sz="2750" spc="5" dirty="0">
                <a:latin typeface="Georgia"/>
                <a:cs typeface="Georgia"/>
              </a:rPr>
              <a:t>using  </a:t>
            </a:r>
            <a:r>
              <a:rPr sz="2750" spc="15" dirty="0">
                <a:latin typeface="Georgia"/>
                <a:cs typeface="Georgia"/>
              </a:rPr>
              <a:t>a </a:t>
            </a:r>
            <a:r>
              <a:rPr sz="2750" spc="10" dirty="0">
                <a:latin typeface="Georgia"/>
                <a:cs typeface="Georgia"/>
              </a:rPr>
              <a:t>primary </a:t>
            </a:r>
            <a:r>
              <a:rPr sz="2750" spc="5" dirty="0">
                <a:latin typeface="Georgia"/>
                <a:cs typeface="Georgia"/>
              </a:rPr>
              <a:t>index </a:t>
            </a:r>
            <a:r>
              <a:rPr sz="2750" spc="10" dirty="0">
                <a:latin typeface="Georgia"/>
                <a:cs typeface="Georgia"/>
              </a:rPr>
              <a:t>file, </a:t>
            </a:r>
            <a:r>
              <a:rPr sz="2750" spc="20" dirty="0">
                <a:latin typeface="Georgia"/>
                <a:cs typeface="Georgia"/>
              </a:rPr>
              <a:t>with </a:t>
            </a:r>
            <a:r>
              <a:rPr sz="2750" spc="10" dirty="0">
                <a:latin typeface="Georgia"/>
                <a:cs typeface="Georgia"/>
              </a:rPr>
              <a:t>an ordering </a:t>
            </a:r>
            <a:r>
              <a:rPr sz="2750" spc="15" dirty="0">
                <a:latin typeface="Georgia"/>
                <a:cs typeface="Georgia"/>
              </a:rPr>
              <a:t>key field </a:t>
            </a:r>
            <a:r>
              <a:rPr sz="2750" spc="5" dirty="0">
                <a:latin typeface="Georgia"/>
                <a:cs typeface="Georgia"/>
              </a:rPr>
              <a:t>of </a:t>
            </a:r>
            <a:r>
              <a:rPr sz="2750" spc="15" dirty="0">
                <a:latin typeface="Georgia"/>
                <a:cs typeface="Georgia"/>
              </a:rPr>
              <a:t>the file </a:t>
            </a:r>
            <a:r>
              <a:rPr sz="2750" spc="20" dirty="0">
                <a:latin typeface="Georgia"/>
                <a:cs typeface="Georgia"/>
              </a:rPr>
              <a:t>9  </a:t>
            </a:r>
            <a:r>
              <a:rPr sz="2750" spc="10" dirty="0">
                <a:latin typeface="Georgia"/>
                <a:cs typeface="Georgia"/>
              </a:rPr>
              <a:t>bytes and </a:t>
            </a:r>
            <a:r>
              <a:rPr sz="2750" spc="5" dirty="0">
                <a:latin typeface="Georgia"/>
                <a:cs typeface="Georgia"/>
              </a:rPr>
              <a:t>block pointer </a:t>
            </a:r>
            <a:r>
              <a:rPr sz="2750" spc="10" dirty="0">
                <a:latin typeface="Georgia"/>
                <a:cs typeface="Georgia"/>
              </a:rPr>
              <a:t>size </a:t>
            </a:r>
            <a:r>
              <a:rPr sz="2750" spc="20" dirty="0">
                <a:latin typeface="Georgia"/>
                <a:cs typeface="Georgia"/>
              </a:rPr>
              <a:t>6</a:t>
            </a:r>
            <a:r>
              <a:rPr sz="2750" spc="250" dirty="0">
                <a:latin typeface="Georgia"/>
                <a:cs typeface="Georgia"/>
              </a:rPr>
              <a:t> </a:t>
            </a:r>
            <a:r>
              <a:rPr sz="2750" spc="10" dirty="0">
                <a:latin typeface="Georgia"/>
                <a:cs typeface="Georgia"/>
              </a:rPr>
              <a:t>bytes.</a:t>
            </a:r>
            <a:endParaRPr sz="2750" dirty="0">
              <a:latin typeface="Georgia"/>
              <a:cs typeface="Georgia"/>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Ordered file r = 30000 records</a:t>
            </a:r>
          </a:p>
          <a:p>
            <a:r>
              <a:rPr lang="en-IN" dirty="0" smtClean="0"/>
              <a:t>Disk with block size B=1024 B</a:t>
            </a:r>
          </a:p>
          <a:p>
            <a:r>
              <a:rPr lang="en-IN" dirty="0" smtClean="0"/>
              <a:t>Record length R= 100 B</a:t>
            </a:r>
          </a:p>
          <a:p>
            <a:r>
              <a:rPr lang="en-IN" dirty="0" err="1" smtClean="0"/>
              <a:t>Bfr</a:t>
            </a:r>
            <a:r>
              <a:rPr lang="en-IN" dirty="0" smtClean="0"/>
              <a:t> =B/R = 1024/100 = 10 records per block</a:t>
            </a:r>
          </a:p>
          <a:p>
            <a:r>
              <a:rPr lang="en-IN" dirty="0" smtClean="0"/>
              <a:t>No : of blocks needed for a file b=r/</a:t>
            </a:r>
            <a:r>
              <a:rPr lang="en-IN" dirty="0" err="1" smtClean="0"/>
              <a:t>bfr</a:t>
            </a:r>
            <a:r>
              <a:rPr lang="en-IN" dirty="0" smtClean="0"/>
              <a:t>= 30000/10 =3000 blocks</a:t>
            </a:r>
          </a:p>
          <a:p>
            <a:r>
              <a:rPr lang="en-IN" dirty="0" smtClean="0"/>
              <a:t>Binary search block access=log2 b=log2 3000</a:t>
            </a:r>
          </a:p>
          <a:p>
            <a:r>
              <a:rPr lang="en-IN" dirty="0" smtClean="0"/>
              <a:t>                                                              = 12 block access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79501" y="1828801"/>
            <a:ext cx="6845299" cy="3137536"/>
          </a:xfrm>
          <a:prstGeom prst="rect">
            <a:avLst/>
          </a:prstGeom>
          <a:blipFill>
            <a:blip r:embed="rId2" cstate="print"/>
            <a:stretch>
              <a:fillRect/>
            </a:stretch>
          </a:blipFill>
        </p:spPr>
        <p:txBody>
          <a:bodyPr wrap="square" lIns="0" tIns="0" rIns="0" bIns="0" rtlCol="0"/>
          <a:lstStyle/>
          <a:p>
            <a:endParaRPr/>
          </a:p>
        </p:txBody>
      </p:sp>
      <p:sp>
        <p:nvSpPr>
          <p:cNvPr id="4" name="Title 3"/>
          <p:cNvSpPr>
            <a:spLocks noGrp="1"/>
          </p:cNvSpPr>
          <p:nvPr>
            <p:ph type="title"/>
          </p:nvPr>
        </p:nvSpPr>
        <p:spPr>
          <a:xfrm>
            <a:off x="457200" y="609600"/>
            <a:ext cx="8229600" cy="990600"/>
          </a:xfrm>
        </p:spPr>
        <p:txBody>
          <a:bodyPr>
            <a:normAutofit/>
          </a:bodyPr>
          <a:lstStyle/>
          <a:p>
            <a:r>
              <a:rPr lang="en-IN" dirty="0" smtClean="0"/>
              <a:t>Considering primary index </a:t>
            </a:r>
            <a:endParaRPr lang="en-IN" dirty="0"/>
          </a:p>
        </p:txBody>
      </p:sp>
      <p:sp>
        <p:nvSpPr>
          <p:cNvPr id="5" name="Content Placeholder 4"/>
          <p:cNvSpPr>
            <a:spLocks noGrp="1"/>
          </p:cNvSpPr>
          <p:nvPr>
            <p:ph idx="1"/>
          </p:nvPr>
        </p:nvSpPr>
        <p:spPr>
          <a:xfrm>
            <a:off x="457200" y="1752600"/>
            <a:ext cx="8229600" cy="4821936"/>
          </a:xfrm>
        </p:spPr>
        <p:txBody>
          <a:bodyPr/>
          <a:lstStyle/>
          <a:p>
            <a:endParaRPr lang="en-IN" smtClean="0"/>
          </a:p>
          <a:p>
            <a:endParaRPr lang="en-IN"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9359" y="817317"/>
            <a:ext cx="6715441" cy="625171"/>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Secondary</a:t>
            </a:r>
            <a:r>
              <a:rPr sz="3950" spc="40" dirty="0">
                <a:solidFill>
                  <a:srgbClr val="424455"/>
                </a:solidFill>
                <a:latin typeface="Trebuchet MS"/>
                <a:cs typeface="Trebuchet MS"/>
              </a:rPr>
              <a:t> </a:t>
            </a:r>
            <a:r>
              <a:rPr sz="3950" spc="5" dirty="0">
                <a:solidFill>
                  <a:srgbClr val="424455"/>
                </a:solidFill>
                <a:latin typeface="Trebuchet MS"/>
                <a:cs typeface="Trebuchet MS"/>
              </a:rPr>
              <a:t>Index</a:t>
            </a:r>
            <a:endParaRPr sz="3950" dirty="0">
              <a:latin typeface="Trebuchet MS"/>
              <a:cs typeface="Trebuchet MS"/>
            </a:endParaRPr>
          </a:p>
        </p:txBody>
      </p:sp>
      <p:sp>
        <p:nvSpPr>
          <p:cNvPr id="3" name="object 3"/>
          <p:cNvSpPr txBox="1"/>
          <p:nvPr/>
        </p:nvSpPr>
        <p:spPr>
          <a:xfrm>
            <a:off x="457200" y="1612209"/>
            <a:ext cx="8381999" cy="4646144"/>
          </a:xfrm>
          <a:prstGeom prst="rect">
            <a:avLst/>
          </a:prstGeom>
        </p:spPr>
        <p:txBody>
          <a:bodyPr vert="horz" wrap="square" lIns="0" tIns="13970" rIns="0" bIns="0" rtlCol="0">
            <a:spAutoFit/>
          </a:bodyPr>
          <a:lstStyle/>
          <a:p>
            <a:pPr marL="268605" marR="5080" indent="-256540" algn="just">
              <a:lnSpc>
                <a:spcPct val="100000"/>
              </a:lnSpc>
              <a:spcBef>
                <a:spcPts val="110"/>
              </a:spcBef>
              <a:buClr>
                <a:srgbClr val="9F4DA2"/>
              </a:buClr>
              <a:buChar char="•"/>
              <a:tabLst>
                <a:tab pos="268605" algn="l"/>
                <a:tab pos="269240" algn="l"/>
              </a:tabLst>
            </a:pPr>
            <a:r>
              <a:rPr sz="2200" spc="5" dirty="0">
                <a:latin typeface="Georgia"/>
                <a:cs typeface="Georgia"/>
              </a:rPr>
              <a:t>A </a:t>
            </a:r>
            <a:r>
              <a:rPr sz="2200" spc="-5" dirty="0">
                <a:latin typeface="Georgia"/>
                <a:cs typeface="Georgia"/>
              </a:rPr>
              <a:t>secondary </a:t>
            </a:r>
            <a:r>
              <a:rPr sz="2200" spc="-15" dirty="0">
                <a:latin typeface="Georgia"/>
                <a:cs typeface="Georgia"/>
              </a:rPr>
              <a:t>index </a:t>
            </a:r>
            <a:r>
              <a:rPr sz="2200" spc="-5" dirty="0">
                <a:latin typeface="Georgia"/>
                <a:cs typeface="Georgia"/>
              </a:rPr>
              <a:t>provides </a:t>
            </a:r>
            <a:r>
              <a:rPr sz="2200" spc="5" dirty="0">
                <a:latin typeface="Georgia"/>
                <a:cs typeface="Georgia"/>
              </a:rPr>
              <a:t>a </a:t>
            </a:r>
            <a:r>
              <a:rPr sz="2200" spc="-5" dirty="0">
                <a:latin typeface="Georgia"/>
                <a:cs typeface="Georgia"/>
              </a:rPr>
              <a:t>secondary </a:t>
            </a:r>
            <a:r>
              <a:rPr sz="2200" dirty="0">
                <a:latin typeface="Georgia"/>
                <a:cs typeface="Georgia"/>
              </a:rPr>
              <a:t>means </a:t>
            </a:r>
            <a:r>
              <a:rPr sz="2200" spc="5" dirty="0">
                <a:latin typeface="Georgia"/>
                <a:cs typeface="Georgia"/>
              </a:rPr>
              <a:t>of </a:t>
            </a:r>
            <a:r>
              <a:rPr sz="2200" spc="-5" dirty="0">
                <a:latin typeface="Georgia"/>
                <a:cs typeface="Georgia"/>
              </a:rPr>
              <a:t>accessing </a:t>
            </a:r>
            <a:r>
              <a:rPr sz="2200" spc="5" dirty="0">
                <a:latin typeface="Georgia"/>
                <a:cs typeface="Georgia"/>
              </a:rPr>
              <a:t>a  </a:t>
            </a:r>
            <a:r>
              <a:rPr sz="2200" spc="-10" dirty="0">
                <a:latin typeface="Georgia"/>
                <a:cs typeface="Georgia"/>
              </a:rPr>
              <a:t>file </a:t>
            </a:r>
            <a:r>
              <a:rPr sz="2200" dirty="0">
                <a:latin typeface="Georgia"/>
                <a:cs typeface="Georgia"/>
              </a:rPr>
              <a:t>for </a:t>
            </a:r>
            <a:r>
              <a:rPr sz="2200" spc="-5" dirty="0">
                <a:latin typeface="Georgia"/>
                <a:cs typeface="Georgia"/>
              </a:rPr>
              <a:t>which </a:t>
            </a:r>
            <a:r>
              <a:rPr sz="2200" spc="10" dirty="0">
                <a:latin typeface="Georgia"/>
                <a:cs typeface="Georgia"/>
              </a:rPr>
              <a:t>some </a:t>
            </a:r>
            <a:r>
              <a:rPr sz="2200" dirty="0">
                <a:latin typeface="Georgia"/>
                <a:cs typeface="Georgia"/>
              </a:rPr>
              <a:t>primary </a:t>
            </a:r>
            <a:r>
              <a:rPr sz="2200" spc="-5" dirty="0">
                <a:latin typeface="Georgia"/>
                <a:cs typeface="Georgia"/>
              </a:rPr>
              <a:t>access </a:t>
            </a:r>
            <a:r>
              <a:rPr sz="2200" spc="-10" dirty="0">
                <a:latin typeface="Georgia"/>
                <a:cs typeface="Georgia"/>
              </a:rPr>
              <a:t>already</a:t>
            </a:r>
            <a:r>
              <a:rPr sz="2200" spc="-100" dirty="0">
                <a:latin typeface="Georgia"/>
                <a:cs typeface="Georgia"/>
              </a:rPr>
              <a:t> </a:t>
            </a:r>
            <a:r>
              <a:rPr sz="2200" spc="-10" dirty="0">
                <a:latin typeface="Georgia"/>
                <a:cs typeface="Georgia"/>
              </a:rPr>
              <a:t>exists.</a:t>
            </a:r>
            <a:endParaRPr sz="2200" dirty="0">
              <a:latin typeface="Georgia"/>
              <a:cs typeface="Georgia"/>
            </a:endParaRPr>
          </a:p>
          <a:p>
            <a:pPr marL="268605" marR="20320" indent="-256540" algn="just">
              <a:lnSpc>
                <a:spcPct val="100000"/>
              </a:lnSpc>
              <a:spcBef>
                <a:spcPts val="340"/>
              </a:spcBef>
              <a:buClr>
                <a:srgbClr val="9F4DA2"/>
              </a:buClr>
              <a:buChar char="•"/>
              <a:tabLst>
                <a:tab pos="268605" algn="l"/>
                <a:tab pos="269240" algn="l"/>
              </a:tabLst>
            </a:pPr>
            <a:r>
              <a:rPr sz="2200" spc="-5" dirty="0">
                <a:latin typeface="Georgia"/>
                <a:cs typeface="Georgia"/>
              </a:rPr>
              <a:t>The secondary </a:t>
            </a:r>
            <a:r>
              <a:rPr sz="2200" spc="-15" dirty="0">
                <a:latin typeface="Georgia"/>
                <a:cs typeface="Georgia"/>
              </a:rPr>
              <a:t>index </a:t>
            </a:r>
            <a:r>
              <a:rPr sz="2200" spc="5" dirty="0">
                <a:latin typeface="Georgia"/>
                <a:cs typeface="Georgia"/>
              </a:rPr>
              <a:t>may be </a:t>
            </a:r>
            <a:r>
              <a:rPr sz="2200" dirty="0">
                <a:latin typeface="Georgia"/>
                <a:cs typeface="Georgia"/>
              </a:rPr>
              <a:t>on </a:t>
            </a:r>
            <a:r>
              <a:rPr sz="2200" spc="5" dirty="0">
                <a:latin typeface="Georgia"/>
                <a:cs typeface="Georgia"/>
              </a:rPr>
              <a:t>a </a:t>
            </a:r>
            <a:r>
              <a:rPr sz="2200" spc="-10" dirty="0">
                <a:latin typeface="Georgia"/>
                <a:cs typeface="Georgia"/>
              </a:rPr>
              <a:t>field </a:t>
            </a:r>
            <a:r>
              <a:rPr sz="2200" dirty="0">
                <a:latin typeface="Georgia"/>
                <a:cs typeface="Georgia"/>
              </a:rPr>
              <a:t>which </a:t>
            </a:r>
            <a:r>
              <a:rPr sz="2200" spc="-15" dirty="0">
                <a:latin typeface="Georgia"/>
                <a:cs typeface="Georgia"/>
              </a:rPr>
              <a:t>is </a:t>
            </a:r>
            <a:r>
              <a:rPr sz="2200" spc="5" dirty="0">
                <a:latin typeface="Georgia"/>
                <a:cs typeface="Georgia"/>
              </a:rPr>
              <a:t>a </a:t>
            </a:r>
            <a:r>
              <a:rPr sz="2200" spc="-10" dirty="0">
                <a:latin typeface="Georgia"/>
                <a:cs typeface="Georgia"/>
              </a:rPr>
              <a:t>candidate  </a:t>
            </a:r>
            <a:r>
              <a:rPr sz="2200" dirty="0">
                <a:latin typeface="Georgia"/>
                <a:cs typeface="Georgia"/>
              </a:rPr>
              <a:t>key </a:t>
            </a:r>
            <a:r>
              <a:rPr sz="2200" spc="-5" dirty="0">
                <a:latin typeface="Georgia"/>
                <a:cs typeface="Georgia"/>
              </a:rPr>
              <a:t>and </a:t>
            </a:r>
            <a:r>
              <a:rPr sz="2200" dirty="0">
                <a:latin typeface="Georgia"/>
                <a:cs typeface="Georgia"/>
              </a:rPr>
              <a:t>has a </a:t>
            </a:r>
            <a:r>
              <a:rPr sz="2200" spc="-15" dirty="0">
                <a:latin typeface="Georgia"/>
                <a:cs typeface="Georgia"/>
              </a:rPr>
              <a:t>unique </a:t>
            </a:r>
            <a:r>
              <a:rPr sz="2200" spc="-5" dirty="0">
                <a:latin typeface="Georgia"/>
                <a:cs typeface="Georgia"/>
              </a:rPr>
              <a:t>value </a:t>
            </a:r>
            <a:r>
              <a:rPr sz="2200" spc="-15" dirty="0">
                <a:latin typeface="Georgia"/>
                <a:cs typeface="Georgia"/>
              </a:rPr>
              <a:t>in </a:t>
            </a:r>
            <a:r>
              <a:rPr sz="2200" dirty="0">
                <a:latin typeface="Georgia"/>
                <a:cs typeface="Georgia"/>
              </a:rPr>
              <a:t>every record, or a </a:t>
            </a:r>
            <a:r>
              <a:rPr sz="2200" spc="5" dirty="0">
                <a:latin typeface="Georgia"/>
                <a:cs typeface="Georgia"/>
              </a:rPr>
              <a:t>non-key </a:t>
            </a:r>
            <a:r>
              <a:rPr sz="2200" spc="-10" dirty="0">
                <a:latin typeface="Georgia"/>
                <a:cs typeface="Georgia"/>
              </a:rPr>
              <a:t>with  duplicate</a:t>
            </a:r>
            <a:r>
              <a:rPr sz="2200" spc="25" dirty="0">
                <a:latin typeface="Georgia"/>
                <a:cs typeface="Georgia"/>
              </a:rPr>
              <a:t> </a:t>
            </a:r>
            <a:r>
              <a:rPr sz="2200" spc="-5" dirty="0">
                <a:latin typeface="Georgia"/>
                <a:cs typeface="Georgia"/>
              </a:rPr>
              <a:t>values.</a:t>
            </a:r>
            <a:endParaRPr sz="2200" dirty="0">
              <a:latin typeface="Georgia"/>
              <a:cs typeface="Georgia"/>
            </a:endParaRPr>
          </a:p>
          <a:p>
            <a:pPr marL="268605" indent="-256540" algn="just">
              <a:lnSpc>
                <a:spcPct val="100000"/>
              </a:lnSpc>
              <a:spcBef>
                <a:spcPts val="295"/>
              </a:spcBef>
              <a:buClr>
                <a:srgbClr val="9F4DA2"/>
              </a:buClr>
              <a:buChar char="•"/>
              <a:tabLst>
                <a:tab pos="268605" algn="l"/>
                <a:tab pos="269240" algn="l"/>
              </a:tabLst>
            </a:pPr>
            <a:r>
              <a:rPr sz="2200" spc="-5" dirty="0">
                <a:latin typeface="Georgia"/>
                <a:cs typeface="Georgia"/>
              </a:rPr>
              <a:t>The </a:t>
            </a:r>
            <a:r>
              <a:rPr sz="2200" spc="-15" dirty="0">
                <a:latin typeface="Georgia"/>
                <a:cs typeface="Georgia"/>
              </a:rPr>
              <a:t>index </a:t>
            </a:r>
            <a:r>
              <a:rPr sz="2200" spc="-10" dirty="0">
                <a:latin typeface="Georgia"/>
                <a:cs typeface="Georgia"/>
              </a:rPr>
              <a:t>is </a:t>
            </a:r>
            <a:r>
              <a:rPr sz="2200" dirty="0">
                <a:latin typeface="Georgia"/>
                <a:cs typeface="Georgia"/>
              </a:rPr>
              <a:t>an ordered </a:t>
            </a:r>
            <a:r>
              <a:rPr sz="2200" spc="-10" dirty="0">
                <a:latin typeface="Georgia"/>
                <a:cs typeface="Georgia"/>
              </a:rPr>
              <a:t>file </a:t>
            </a:r>
            <a:r>
              <a:rPr sz="2200" spc="-5" dirty="0">
                <a:latin typeface="Georgia"/>
                <a:cs typeface="Georgia"/>
              </a:rPr>
              <a:t>with </a:t>
            </a:r>
            <a:r>
              <a:rPr sz="2200" dirty="0">
                <a:latin typeface="Georgia"/>
                <a:cs typeface="Georgia"/>
              </a:rPr>
              <a:t>two</a:t>
            </a:r>
            <a:r>
              <a:rPr sz="2200" spc="20" dirty="0">
                <a:latin typeface="Georgia"/>
                <a:cs typeface="Georgia"/>
              </a:rPr>
              <a:t> </a:t>
            </a:r>
            <a:r>
              <a:rPr sz="2200" spc="-10" dirty="0">
                <a:latin typeface="Georgia"/>
                <a:cs typeface="Georgia"/>
              </a:rPr>
              <a:t>fields.</a:t>
            </a:r>
            <a:endParaRPr sz="2200" dirty="0">
              <a:latin typeface="Georgia"/>
              <a:cs typeface="Georgia"/>
            </a:endParaRPr>
          </a:p>
          <a:p>
            <a:pPr marL="268605" marR="163195" indent="-256540" algn="just">
              <a:lnSpc>
                <a:spcPct val="100000"/>
              </a:lnSpc>
              <a:spcBef>
                <a:spcPts val="290"/>
              </a:spcBef>
              <a:buClr>
                <a:srgbClr val="9F4DA2"/>
              </a:buClr>
              <a:buChar char="•"/>
              <a:tabLst>
                <a:tab pos="268605" algn="l"/>
                <a:tab pos="269240" algn="l"/>
              </a:tabLst>
            </a:pPr>
            <a:r>
              <a:rPr sz="2200" spc="-5" dirty="0">
                <a:latin typeface="Georgia"/>
                <a:cs typeface="Georgia"/>
              </a:rPr>
              <a:t>The first </a:t>
            </a:r>
            <a:r>
              <a:rPr sz="2200" spc="-10" dirty="0">
                <a:latin typeface="Georgia"/>
                <a:cs typeface="Georgia"/>
              </a:rPr>
              <a:t>field is </a:t>
            </a:r>
            <a:r>
              <a:rPr sz="2200" spc="5" dirty="0">
                <a:latin typeface="Georgia"/>
                <a:cs typeface="Georgia"/>
              </a:rPr>
              <a:t>of the same </a:t>
            </a:r>
            <a:r>
              <a:rPr sz="2200" spc="-10" dirty="0">
                <a:latin typeface="Georgia"/>
                <a:cs typeface="Georgia"/>
              </a:rPr>
              <a:t>data </a:t>
            </a:r>
            <a:r>
              <a:rPr sz="2200" dirty="0">
                <a:latin typeface="Georgia"/>
                <a:cs typeface="Georgia"/>
              </a:rPr>
              <a:t>type </a:t>
            </a:r>
            <a:r>
              <a:rPr sz="2200" spc="-5" dirty="0">
                <a:latin typeface="Georgia"/>
                <a:cs typeface="Georgia"/>
              </a:rPr>
              <a:t>as </a:t>
            </a:r>
            <a:r>
              <a:rPr sz="2200" spc="10" dirty="0">
                <a:latin typeface="Georgia"/>
                <a:cs typeface="Georgia"/>
              </a:rPr>
              <a:t>some</a:t>
            </a:r>
            <a:r>
              <a:rPr sz="2200" spc="-114" dirty="0">
                <a:latin typeface="Georgia"/>
                <a:cs typeface="Georgia"/>
              </a:rPr>
              <a:t> </a:t>
            </a:r>
            <a:r>
              <a:rPr sz="2200" dirty="0">
                <a:latin typeface="Georgia"/>
                <a:cs typeface="Georgia"/>
              </a:rPr>
              <a:t>non-ordering  </a:t>
            </a:r>
            <a:r>
              <a:rPr sz="2200" spc="-10" dirty="0">
                <a:latin typeface="Georgia"/>
                <a:cs typeface="Georgia"/>
              </a:rPr>
              <a:t>field </a:t>
            </a:r>
            <a:r>
              <a:rPr sz="2200" spc="5" dirty="0">
                <a:latin typeface="Georgia"/>
                <a:cs typeface="Georgia"/>
              </a:rPr>
              <a:t>of the </a:t>
            </a:r>
            <a:r>
              <a:rPr sz="2200" spc="-10" dirty="0">
                <a:latin typeface="Georgia"/>
                <a:cs typeface="Georgia"/>
              </a:rPr>
              <a:t>data file </a:t>
            </a:r>
            <a:r>
              <a:rPr sz="2200" dirty="0">
                <a:latin typeface="Georgia"/>
                <a:cs typeface="Georgia"/>
              </a:rPr>
              <a:t>that </a:t>
            </a:r>
            <a:r>
              <a:rPr sz="2200" spc="-10" dirty="0">
                <a:latin typeface="Georgia"/>
                <a:cs typeface="Georgia"/>
              </a:rPr>
              <a:t>is </a:t>
            </a:r>
            <a:r>
              <a:rPr sz="2200" spc="-5" dirty="0">
                <a:latin typeface="Georgia"/>
                <a:cs typeface="Georgia"/>
              </a:rPr>
              <a:t>an </a:t>
            </a:r>
            <a:r>
              <a:rPr sz="2200" spc="-15" dirty="0">
                <a:latin typeface="Georgia"/>
                <a:cs typeface="Georgia"/>
              </a:rPr>
              <a:t>indexing</a:t>
            </a:r>
            <a:r>
              <a:rPr sz="2200" spc="65" dirty="0">
                <a:latin typeface="Georgia"/>
                <a:cs typeface="Georgia"/>
              </a:rPr>
              <a:t> </a:t>
            </a:r>
            <a:r>
              <a:rPr sz="2200" spc="-15" dirty="0">
                <a:latin typeface="Georgia"/>
                <a:cs typeface="Georgia"/>
              </a:rPr>
              <a:t>field.</a:t>
            </a:r>
            <a:endParaRPr sz="2200" dirty="0">
              <a:latin typeface="Georgia"/>
              <a:cs typeface="Georgia"/>
            </a:endParaRPr>
          </a:p>
          <a:p>
            <a:pPr marL="268605" indent="-256540" algn="just">
              <a:lnSpc>
                <a:spcPct val="100000"/>
              </a:lnSpc>
              <a:spcBef>
                <a:spcPts val="295"/>
              </a:spcBef>
              <a:buClr>
                <a:srgbClr val="9F4DA2"/>
              </a:buClr>
              <a:buChar char="•"/>
              <a:tabLst>
                <a:tab pos="268605" algn="l"/>
                <a:tab pos="269240" algn="l"/>
              </a:tabLst>
            </a:pPr>
            <a:r>
              <a:rPr sz="2200" spc="-5" dirty="0">
                <a:latin typeface="Georgia"/>
                <a:cs typeface="Georgia"/>
              </a:rPr>
              <a:t>The </a:t>
            </a:r>
            <a:r>
              <a:rPr sz="2200" dirty="0">
                <a:latin typeface="Georgia"/>
                <a:cs typeface="Georgia"/>
              </a:rPr>
              <a:t>second </a:t>
            </a:r>
            <a:r>
              <a:rPr sz="2200" spc="-10" dirty="0">
                <a:latin typeface="Georgia"/>
                <a:cs typeface="Georgia"/>
              </a:rPr>
              <a:t>field is </a:t>
            </a:r>
            <a:r>
              <a:rPr sz="2200" spc="-5" dirty="0">
                <a:latin typeface="Georgia"/>
                <a:cs typeface="Georgia"/>
              </a:rPr>
              <a:t>either </a:t>
            </a:r>
            <a:r>
              <a:rPr sz="2200" dirty="0">
                <a:latin typeface="Georgia"/>
                <a:cs typeface="Georgia"/>
              </a:rPr>
              <a:t>a block </a:t>
            </a:r>
            <a:r>
              <a:rPr sz="2200" spc="-5" dirty="0">
                <a:latin typeface="Georgia"/>
                <a:cs typeface="Georgia"/>
              </a:rPr>
              <a:t>pointer </a:t>
            </a:r>
            <a:r>
              <a:rPr sz="2200" spc="5" dirty="0">
                <a:latin typeface="Georgia"/>
                <a:cs typeface="Georgia"/>
              </a:rPr>
              <a:t>or </a:t>
            </a:r>
            <a:r>
              <a:rPr sz="2200" dirty="0">
                <a:latin typeface="Georgia"/>
                <a:cs typeface="Georgia"/>
              </a:rPr>
              <a:t>a record</a:t>
            </a:r>
            <a:r>
              <a:rPr sz="2200" spc="-130" dirty="0">
                <a:latin typeface="Georgia"/>
                <a:cs typeface="Georgia"/>
              </a:rPr>
              <a:t> </a:t>
            </a:r>
            <a:r>
              <a:rPr sz="2200" spc="-5" dirty="0">
                <a:latin typeface="Georgia"/>
                <a:cs typeface="Georgia"/>
              </a:rPr>
              <a:t>pointer.</a:t>
            </a:r>
            <a:endParaRPr sz="2200" dirty="0">
              <a:latin typeface="Georgia"/>
              <a:cs typeface="Georgia"/>
            </a:endParaRPr>
          </a:p>
          <a:p>
            <a:pPr marL="268605" marR="245745" indent="-256540" algn="just">
              <a:lnSpc>
                <a:spcPct val="100000"/>
              </a:lnSpc>
              <a:spcBef>
                <a:spcPts val="340"/>
              </a:spcBef>
              <a:buClr>
                <a:srgbClr val="9F4DA2"/>
              </a:buClr>
              <a:buChar char="•"/>
              <a:tabLst>
                <a:tab pos="268605" algn="l"/>
                <a:tab pos="269240" algn="l"/>
              </a:tabLst>
            </a:pPr>
            <a:r>
              <a:rPr sz="2200" spc="-5" dirty="0">
                <a:latin typeface="Georgia"/>
                <a:cs typeface="Georgia"/>
              </a:rPr>
              <a:t>There </a:t>
            </a:r>
            <a:r>
              <a:rPr sz="2200" dirty="0">
                <a:latin typeface="Georgia"/>
                <a:cs typeface="Georgia"/>
              </a:rPr>
              <a:t>can be many </a:t>
            </a:r>
            <a:r>
              <a:rPr sz="2200" spc="-5" dirty="0">
                <a:latin typeface="Georgia"/>
                <a:cs typeface="Georgia"/>
              </a:rPr>
              <a:t>secondary </a:t>
            </a:r>
            <a:r>
              <a:rPr sz="2200" spc="-15" dirty="0">
                <a:latin typeface="Georgia"/>
                <a:cs typeface="Georgia"/>
              </a:rPr>
              <a:t>indexes </a:t>
            </a:r>
            <a:r>
              <a:rPr sz="2200" spc="-10" dirty="0">
                <a:latin typeface="Georgia"/>
                <a:cs typeface="Georgia"/>
              </a:rPr>
              <a:t>(and </a:t>
            </a:r>
            <a:r>
              <a:rPr sz="2200" spc="-5" dirty="0">
                <a:latin typeface="Georgia"/>
                <a:cs typeface="Georgia"/>
              </a:rPr>
              <a:t>hence, </a:t>
            </a:r>
            <a:r>
              <a:rPr sz="2200" spc="-15" dirty="0">
                <a:latin typeface="Georgia"/>
                <a:cs typeface="Georgia"/>
              </a:rPr>
              <a:t>indexing  </a:t>
            </a:r>
            <a:r>
              <a:rPr sz="2200" spc="-10" dirty="0">
                <a:latin typeface="Georgia"/>
                <a:cs typeface="Georgia"/>
              </a:rPr>
              <a:t>fields) </a:t>
            </a:r>
            <a:r>
              <a:rPr sz="2200" dirty="0">
                <a:latin typeface="Georgia"/>
                <a:cs typeface="Georgia"/>
              </a:rPr>
              <a:t>for </a:t>
            </a:r>
            <a:r>
              <a:rPr sz="2200" spc="5" dirty="0">
                <a:latin typeface="Georgia"/>
                <a:cs typeface="Georgia"/>
              </a:rPr>
              <a:t>the same</a:t>
            </a:r>
            <a:r>
              <a:rPr sz="2200" spc="-90" dirty="0">
                <a:latin typeface="Georgia"/>
                <a:cs typeface="Georgia"/>
              </a:rPr>
              <a:t> </a:t>
            </a:r>
            <a:r>
              <a:rPr sz="2200" spc="-10" dirty="0">
                <a:latin typeface="Georgia"/>
                <a:cs typeface="Georgia"/>
              </a:rPr>
              <a:t>file.</a:t>
            </a:r>
            <a:endParaRPr sz="2200" dirty="0">
              <a:latin typeface="Georgia"/>
              <a:cs typeface="Georgia"/>
            </a:endParaRPr>
          </a:p>
          <a:p>
            <a:pPr marL="268605" marR="25400" indent="-256540" algn="just">
              <a:lnSpc>
                <a:spcPct val="100000"/>
              </a:lnSpc>
              <a:spcBef>
                <a:spcPts val="290"/>
              </a:spcBef>
              <a:buClr>
                <a:srgbClr val="9F4DA2"/>
              </a:buClr>
              <a:buChar char="•"/>
              <a:tabLst>
                <a:tab pos="268605" algn="l"/>
                <a:tab pos="269240" algn="l"/>
              </a:tabLst>
            </a:pPr>
            <a:r>
              <a:rPr sz="2200" spc="-10" dirty="0">
                <a:latin typeface="Georgia"/>
                <a:cs typeface="Georgia"/>
              </a:rPr>
              <a:t>Includes </a:t>
            </a:r>
            <a:r>
              <a:rPr sz="2200" dirty="0">
                <a:latin typeface="Georgia"/>
                <a:cs typeface="Georgia"/>
              </a:rPr>
              <a:t>one </a:t>
            </a:r>
            <a:r>
              <a:rPr sz="2200" spc="-5" dirty="0">
                <a:latin typeface="Georgia"/>
                <a:cs typeface="Georgia"/>
              </a:rPr>
              <a:t>entry </a:t>
            </a:r>
            <a:r>
              <a:rPr sz="2200" dirty="0">
                <a:latin typeface="Georgia"/>
                <a:cs typeface="Georgia"/>
              </a:rPr>
              <a:t>for </a:t>
            </a:r>
            <a:r>
              <a:rPr sz="2200" spc="-5" dirty="0">
                <a:latin typeface="Georgia"/>
                <a:cs typeface="Georgia"/>
              </a:rPr>
              <a:t>each </a:t>
            </a:r>
            <a:r>
              <a:rPr sz="2200" dirty="0">
                <a:latin typeface="Georgia"/>
                <a:cs typeface="Georgia"/>
              </a:rPr>
              <a:t>record </a:t>
            </a:r>
            <a:r>
              <a:rPr sz="2200" spc="-10" dirty="0">
                <a:latin typeface="Georgia"/>
                <a:cs typeface="Georgia"/>
              </a:rPr>
              <a:t>in </a:t>
            </a:r>
            <a:r>
              <a:rPr sz="2200" spc="5" dirty="0">
                <a:latin typeface="Georgia"/>
                <a:cs typeface="Georgia"/>
              </a:rPr>
              <a:t>the </a:t>
            </a:r>
            <a:r>
              <a:rPr sz="2200" spc="-10" dirty="0">
                <a:latin typeface="Georgia"/>
                <a:cs typeface="Georgia"/>
              </a:rPr>
              <a:t>data file; </a:t>
            </a:r>
            <a:r>
              <a:rPr sz="2200" spc="-5" dirty="0">
                <a:latin typeface="Georgia"/>
                <a:cs typeface="Georgia"/>
              </a:rPr>
              <a:t>hence, </a:t>
            </a:r>
            <a:r>
              <a:rPr sz="2200" spc="-15" dirty="0">
                <a:latin typeface="Georgia"/>
                <a:cs typeface="Georgia"/>
              </a:rPr>
              <a:t>it </a:t>
            </a:r>
            <a:r>
              <a:rPr sz="2200" spc="-10" dirty="0">
                <a:latin typeface="Georgia"/>
                <a:cs typeface="Georgia"/>
              </a:rPr>
              <a:t>is  </a:t>
            </a:r>
            <a:r>
              <a:rPr sz="2200" spc="5" dirty="0">
                <a:latin typeface="Georgia"/>
                <a:cs typeface="Georgia"/>
              </a:rPr>
              <a:t>a </a:t>
            </a:r>
            <a:r>
              <a:rPr sz="2200" spc="-10" dirty="0">
                <a:latin typeface="Georgia"/>
                <a:cs typeface="Georgia"/>
              </a:rPr>
              <a:t>dense</a:t>
            </a:r>
            <a:r>
              <a:rPr sz="2200" spc="-30" dirty="0">
                <a:latin typeface="Georgia"/>
                <a:cs typeface="Georgia"/>
              </a:rPr>
              <a:t> </a:t>
            </a:r>
            <a:r>
              <a:rPr sz="2200" spc="-15" dirty="0">
                <a:latin typeface="Georgia"/>
                <a:cs typeface="Georgia"/>
              </a:rPr>
              <a:t>index.</a:t>
            </a:r>
            <a:endParaRPr sz="22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 y="533400"/>
            <a:ext cx="7924799" cy="557720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600" y="6177483"/>
            <a:ext cx="8077200" cy="630300"/>
          </a:xfrm>
          <a:prstGeom prst="rect">
            <a:avLst/>
          </a:prstGeom>
        </p:spPr>
        <p:txBody>
          <a:bodyPr vert="horz" wrap="square" lIns="0" tIns="14604" rIns="0" bIns="0" rtlCol="0">
            <a:spAutoFit/>
          </a:bodyPr>
          <a:lstStyle/>
          <a:p>
            <a:pPr marL="1830070" marR="5080" indent="-1818005">
              <a:lnSpc>
                <a:spcPct val="100000"/>
              </a:lnSpc>
              <a:spcBef>
                <a:spcPts val="114"/>
              </a:spcBef>
            </a:pPr>
            <a:r>
              <a:rPr sz="2000" spc="10" dirty="0">
                <a:latin typeface="Times New Roman"/>
                <a:cs typeface="Times New Roman"/>
              </a:rPr>
              <a:t>Figure 5.3: </a:t>
            </a:r>
            <a:r>
              <a:rPr sz="2000" dirty="0">
                <a:latin typeface="Times New Roman"/>
                <a:cs typeface="Times New Roman"/>
              </a:rPr>
              <a:t>Dense Secondary </a:t>
            </a:r>
            <a:r>
              <a:rPr sz="2000" spc="5" dirty="0">
                <a:latin typeface="Times New Roman"/>
                <a:cs typeface="Times New Roman"/>
              </a:rPr>
              <a:t>Index </a:t>
            </a:r>
            <a:r>
              <a:rPr sz="2000" spc="-5" dirty="0">
                <a:latin typeface="Times New Roman"/>
                <a:cs typeface="Times New Roman"/>
              </a:rPr>
              <a:t>(with </a:t>
            </a:r>
            <a:r>
              <a:rPr sz="2000" spc="-20" dirty="0">
                <a:latin typeface="Times New Roman"/>
                <a:cs typeface="Times New Roman"/>
              </a:rPr>
              <a:t>Block </a:t>
            </a:r>
            <a:r>
              <a:rPr sz="2000" spc="5" dirty="0">
                <a:latin typeface="Times New Roman"/>
                <a:cs typeface="Times New Roman"/>
              </a:rPr>
              <a:t>Pointer) </a:t>
            </a:r>
            <a:r>
              <a:rPr sz="2000" spc="-20" dirty="0">
                <a:latin typeface="Times New Roman"/>
                <a:cs typeface="Times New Roman"/>
              </a:rPr>
              <a:t>on </a:t>
            </a:r>
            <a:r>
              <a:rPr sz="2000" spc="5" dirty="0">
                <a:latin typeface="Times New Roman"/>
                <a:cs typeface="Times New Roman"/>
              </a:rPr>
              <a:t>a</a:t>
            </a:r>
            <a:r>
              <a:rPr sz="2000" spc="-310" dirty="0">
                <a:latin typeface="Times New Roman"/>
                <a:cs typeface="Times New Roman"/>
              </a:rPr>
              <a:t> </a:t>
            </a:r>
            <a:r>
              <a:rPr sz="2000" spc="-15" dirty="0">
                <a:latin typeface="Times New Roman"/>
                <a:cs typeface="Times New Roman"/>
              </a:rPr>
              <a:t>Non  </a:t>
            </a:r>
            <a:r>
              <a:rPr sz="2000" spc="10" dirty="0">
                <a:latin typeface="Times New Roman"/>
                <a:cs typeface="Times New Roman"/>
              </a:rPr>
              <a:t>Ordering </a:t>
            </a:r>
            <a:r>
              <a:rPr sz="2000" spc="-10" dirty="0">
                <a:latin typeface="Times New Roman"/>
                <a:cs typeface="Times New Roman"/>
              </a:rPr>
              <a:t>Key </a:t>
            </a:r>
            <a:r>
              <a:rPr sz="2000" dirty="0">
                <a:latin typeface="Times New Roman"/>
                <a:cs typeface="Times New Roman"/>
              </a:rPr>
              <a:t>Field </a:t>
            </a:r>
            <a:r>
              <a:rPr sz="2000" spc="-20" dirty="0">
                <a:latin typeface="Times New Roman"/>
                <a:cs typeface="Times New Roman"/>
              </a:rPr>
              <a:t>of </a:t>
            </a:r>
            <a:r>
              <a:rPr sz="2000" spc="20" dirty="0">
                <a:latin typeface="Times New Roman"/>
                <a:cs typeface="Times New Roman"/>
              </a:rPr>
              <a:t>the</a:t>
            </a:r>
            <a:r>
              <a:rPr sz="2000" spc="-190" dirty="0">
                <a:latin typeface="Times New Roman"/>
                <a:cs typeface="Times New Roman"/>
              </a:rPr>
              <a:t> </a:t>
            </a:r>
            <a:r>
              <a:rPr sz="2000" spc="5" dirty="0">
                <a:latin typeface="Times New Roman"/>
                <a:cs typeface="Times New Roman"/>
              </a:rPr>
              <a:t>File</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7233" y="661505"/>
            <a:ext cx="1164167" cy="353943"/>
          </a:xfrm>
          <a:prstGeom prst="rect">
            <a:avLst/>
          </a:prstGeom>
        </p:spPr>
        <p:txBody>
          <a:bodyPr vert="horz" wrap="square" lIns="0" tIns="0" rIns="0" bIns="0" rtlCol="0">
            <a:spAutoFit/>
          </a:bodyPr>
          <a:lstStyle/>
          <a:p>
            <a:pPr algn="r">
              <a:lnSpc>
                <a:spcPts val="910"/>
              </a:lnSpc>
            </a:pPr>
            <a:r>
              <a:rPr sz="800" dirty="0">
                <a:solidFill>
                  <a:srgbClr val="437F85"/>
                </a:solidFill>
                <a:latin typeface="Georgia"/>
                <a:cs typeface="Georgia"/>
              </a:rPr>
              <a:t>PREPARED</a:t>
            </a:r>
            <a:r>
              <a:rPr sz="800" spc="-55" dirty="0">
                <a:solidFill>
                  <a:srgbClr val="437F85"/>
                </a:solidFill>
                <a:latin typeface="Georgia"/>
                <a:cs typeface="Georgia"/>
              </a:rPr>
              <a:t> </a:t>
            </a:r>
            <a:r>
              <a:rPr sz="800" spc="5" dirty="0">
                <a:solidFill>
                  <a:srgbClr val="437F85"/>
                </a:solidFill>
                <a:latin typeface="Georgia"/>
                <a:cs typeface="Georgia"/>
              </a:rPr>
              <a:t>BY</a:t>
            </a:r>
            <a:r>
              <a:rPr sz="800" spc="-45" dirty="0">
                <a:solidFill>
                  <a:srgbClr val="437F85"/>
                </a:solidFill>
                <a:latin typeface="Georgia"/>
                <a:cs typeface="Georgia"/>
              </a:rPr>
              <a:t> </a:t>
            </a:r>
            <a:r>
              <a:rPr sz="800" spc="10" dirty="0">
                <a:solidFill>
                  <a:srgbClr val="437F85"/>
                </a:solidFill>
                <a:latin typeface="Georgia"/>
                <a:cs typeface="Georgia"/>
              </a:rPr>
              <a:t>SHARIKA</a:t>
            </a:r>
            <a:r>
              <a:rPr sz="800" spc="-85" dirty="0">
                <a:solidFill>
                  <a:srgbClr val="437F85"/>
                </a:solidFill>
                <a:latin typeface="Georgia"/>
                <a:cs typeface="Georgia"/>
              </a:rPr>
              <a:t> </a:t>
            </a:r>
            <a:r>
              <a:rPr sz="800" spc="5" dirty="0">
                <a:solidFill>
                  <a:srgbClr val="437F85"/>
                </a:solidFill>
                <a:latin typeface="Georgia"/>
                <a:cs typeface="Georgia"/>
              </a:rPr>
              <a:t>T</a:t>
            </a:r>
            <a:r>
              <a:rPr sz="800" spc="-40" dirty="0">
                <a:solidFill>
                  <a:srgbClr val="437F85"/>
                </a:solidFill>
                <a:latin typeface="Georgia"/>
                <a:cs typeface="Georgia"/>
              </a:rPr>
              <a:t> </a:t>
            </a:r>
            <a:r>
              <a:rPr sz="800" spc="5" dirty="0">
                <a:solidFill>
                  <a:srgbClr val="437F85"/>
                </a:solidFill>
                <a:latin typeface="Georgia"/>
                <a:cs typeface="Georgia"/>
              </a:rPr>
              <a:t>R,</a:t>
            </a:r>
            <a:endParaRPr sz="800">
              <a:latin typeface="Georgia"/>
              <a:cs typeface="Georgia"/>
            </a:endParaRPr>
          </a:p>
          <a:p>
            <a:pPr algn="r">
              <a:lnSpc>
                <a:spcPct val="100000"/>
              </a:lnSpc>
            </a:pPr>
            <a:r>
              <a:rPr sz="800" spc="30" dirty="0">
                <a:solidFill>
                  <a:srgbClr val="437F85"/>
                </a:solidFill>
                <a:latin typeface="Georgia"/>
                <a:cs typeface="Georgia"/>
              </a:rPr>
              <a:t>S</a:t>
            </a:r>
            <a:r>
              <a:rPr sz="800" spc="5" dirty="0">
                <a:solidFill>
                  <a:srgbClr val="437F85"/>
                </a:solidFill>
                <a:latin typeface="Georgia"/>
                <a:cs typeface="Georgia"/>
              </a:rPr>
              <a:t>N</a:t>
            </a:r>
            <a:r>
              <a:rPr sz="800" spc="-10" dirty="0">
                <a:solidFill>
                  <a:srgbClr val="437F85"/>
                </a:solidFill>
                <a:latin typeface="Georgia"/>
                <a:cs typeface="Georgia"/>
              </a:rPr>
              <a:t>G</a:t>
            </a:r>
            <a:r>
              <a:rPr sz="800" spc="10" dirty="0">
                <a:solidFill>
                  <a:srgbClr val="437F85"/>
                </a:solidFill>
                <a:latin typeface="Georgia"/>
                <a:cs typeface="Georgia"/>
              </a:rPr>
              <a:t>CE</a:t>
            </a:r>
            <a:endParaRPr sz="800">
              <a:latin typeface="Georgia"/>
              <a:cs typeface="Georgia"/>
            </a:endParaRPr>
          </a:p>
        </p:txBody>
      </p:sp>
      <p:sp>
        <p:nvSpPr>
          <p:cNvPr id="3" name="object 3"/>
          <p:cNvSpPr/>
          <p:nvPr/>
        </p:nvSpPr>
        <p:spPr>
          <a:xfrm>
            <a:off x="762000" y="1"/>
            <a:ext cx="7616291" cy="589915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52400" y="5969916"/>
            <a:ext cx="8839200" cy="570028"/>
          </a:xfrm>
          <a:prstGeom prst="rect">
            <a:avLst/>
          </a:prstGeom>
        </p:spPr>
        <p:txBody>
          <a:bodyPr vert="horz" wrap="square" lIns="0" tIns="15875" rIns="0" bIns="0" rtlCol="0">
            <a:spAutoFit/>
          </a:bodyPr>
          <a:lstStyle/>
          <a:p>
            <a:pPr marL="12065" marR="5080" indent="-3810" algn="ctr">
              <a:lnSpc>
                <a:spcPct val="100000"/>
              </a:lnSpc>
              <a:spcBef>
                <a:spcPts val="125"/>
              </a:spcBef>
            </a:pPr>
            <a:r>
              <a:rPr sz="1800" dirty="0">
                <a:latin typeface="Times New Roman"/>
                <a:cs typeface="Times New Roman"/>
              </a:rPr>
              <a:t>Figure </a:t>
            </a:r>
            <a:r>
              <a:rPr sz="1800" spc="10" dirty="0">
                <a:latin typeface="Times New Roman"/>
                <a:cs typeface="Times New Roman"/>
              </a:rPr>
              <a:t>5.4: </a:t>
            </a:r>
            <a:r>
              <a:rPr sz="1800" dirty="0">
                <a:latin typeface="Times New Roman"/>
                <a:cs typeface="Times New Roman"/>
              </a:rPr>
              <a:t>Secondary </a:t>
            </a:r>
            <a:r>
              <a:rPr sz="1800" spc="-10" dirty="0">
                <a:latin typeface="Times New Roman"/>
                <a:cs typeface="Times New Roman"/>
              </a:rPr>
              <a:t>Index </a:t>
            </a:r>
            <a:r>
              <a:rPr sz="1800" spc="10" dirty="0">
                <a:latin typeface="Times New Roman"/>
                <a:cs typeface="Times New Roman"/>
              </a:rPr>
              <a:t>(with </a:t>
            </a:r>
            <a:r>
              <a:rPr sz="1800" spc="-10" dirty="0">
                <a:latin typeface="Times New Roman"/>
                <a:cs typeface="Times New Roman"/>
              </a:rPr>
              <a:t>Record </a:t>
            </a:r>
            <a:r>
              <a:rPr sz="1800" spc="5" dirty="0">
                <a:latin typeface="Times New Roman"/>
                <a:cs typeface="Times New Roman"/>
              </a:rPr>
              <a:t>Pointer) </a:t>
            </a:r>
            <a:r>
              <a:rPr sz="1800" spc="-15" dirty="0">
                <a:latin typeface="Times New Roman"/>
                <a:cs typeface="Times New Roman"/>
              </a:rPr>
              <a:t>on </a:t>
            </a:r>
            <a:r>
              <a:rPr sz="1800" spc="10" dirty="0">
                <a:latin typeface="Times New Roman"/>
                <a:cs typeface="Times New Roman"/>
              </a:rPr>
              <a:t>a </a:t>
            </a:r>
            <a:r>
              <a:rPr sz="1800" spc="-15" dirty="0">
                <a:latin typeface="Times New Roman"/>
                <a:cs typeface="Times New Roman"/>
              </a:rPr>
              <a:t>Non </a:t>
            </a:r>
            <a:r>
              <a:rPr sz="1800" spc="5" dirty="0">
                <a:latin typeface="Times New Roman"/>
                <a:cs typeface="Times New Roman"/>
              </a:rPr>
              <a:t>Key </a:t>
            </a:r>
            <a:r>
              <a:rPr sz="1800" spc="10" dirty="0">
                <a:latin typeface="Times New Roman"/>
                <a:cs typeface="Times New Roman"/>
              </a:rPr>
              <a:t>Field implemented  </a:t>
            </a:r>
            <a:r>
              <a:rPr sz="1800" spc="15" dirty="0">
                <a:latin typeface="Times New Roman"/>
                <a:cs typeface="Times New Roman"/>
              </a:rPr>
              <a:t>using</a:t>
            </a:r>
            <a:r>
              <a:rPr sz="1800" spc="-70" dirty="0">
                <a:latin typeface="Times New Roman"/>
                <a:cs typeface="Times New Roman"/>
              </a:rPr>
              <a:t> </a:t>
            </a:r>
            <a:r>
              <a:rPr sz="1800" spc="-5" dirty="0">
                <a:latin typeface="Times New Roman"/>
                <a:cs typeface="Times New Roman"/>
              </a:rPr>
              <a:t>one</a:t>
            </a:r>
            <a:r>
              <a:rPr sz="1800" spc="-10" dirty="0">
                <a:latin typeface="Times New Roman"/>
                <a:cs typeface="Times New Roman"/>
              </a:rPr>
              <a:t> </a:t>
            </a:r>
            <a:r>
              <a:rPr sz="1800" dirty="0">
                <a:latin typeface="Times New Roman"/>
                <a:cs typeface="Times New Roman"/>
              </a:rPr>
              <a:t>level</a:t>
            </a:r>
            <a:r>
              <a:rPr sz="1800" spc="-40" dirty="0">
                <a:latin typeface="Times New Roman"/>
                <a:cs typeface="Times New Roman"/>
              </a:rPr>
              <a:t> </a:t>
            </a:r>
            <a:r>
              <a:rPr sz="1800" spc="-15" dirty="0">
                <a:latin typeface="Times New Roman"/>
                <a:cs typeface="Times New Roman"/>
              </a:rPr>
              <a:t>of</a:t>
            </a:r>
            <a:r>
              <a:rPr sz="1800" spc="45" dirty="0">
                <a:latin typeface="Times New Roman"/>
                <a:cs typeface="Times New Roman"/>
              </a:rPr>
              <a:t> </a:t>
            </a:r>
            <a:r>
              <a:rPr sz="1800" spc="5" dirty="0">
                <a:latin typeface="Times New Roman"/>
                <a:cs typeface="Times New Roman"/>
              </a:rPr>
              <a:t>indirection</a:t>
            </a:r>
            <a:r>
              <a:rPr sz="1800" spc="-114" dirty="0">
                <a:latin typeface="Times New Roman"/>
                <a:cs typeface="Times New Roman"/>
              </a:rPr>
              <a:t> </a:t>
            </a:r>
            <a:r>
              <a:rPr sz="1800" spc="10" dirty="0">
                <a:latin typeface="Times New Roman"/>
                <a:cs typeface="Times New Roman"/>
              </a:rPr>
              <a:t>so</a:t>
            </a:r>
            <a:r>
              <a:rPr sz="1800" spc="-20" dirty="0">
                <a:latin typeface="Times New Roman"/>
                <a:cs typeface="Times New Roman"/>
              </a:rPr>
              <a:t> </a:t>
            </a:r>
            <a:r>
              <a:rPr sz="1800" spc="10" dirty="0">
                <a:latin typeface="Times New Roman"/>
                <a:cs typeface="Times New Roman"/>
              </a:rPr>
              <a:t>that</a:t>
            </a:r>
            <a:r>
              <a:rPr sz="1800" spc="-90" dirty="0">
                <a:latin typeface="Times New Roman"/>
                <a:cs typeface="Times New Roman"/>
              </a:rPr>
              <a:t> </a:t>
            </a:r>
            <a:r>
              <a:rPr sz="1800" spc="-5" dirty="0">
                <a:latin typeface="Times New Roman"/>
                <a:cs typeface="Times New Roman"/>
              </a:rPr>
              <a:t>Index</a:t>
            </a:r>
            <a:r>
              <a:rPr sz="1800" spc="35" dirty="0">
                <a:latin typeface="Times New Roman"/>
                <a:cs typeface="Times New Roman"/>
              </a:rPr>
              <a:t> </a:t>
            </a:r>
            <a:r>
              <a:rPr sz="1800" spc="15" dirty="0">
                <a:latin typeface="Times New Roman"/>
                <a:cs typeface="Times New Roman"/>
              </a:rPr>
              <a:t>entries</a:t>
            </a:r>
            <a:r>
              <a:rPr sz="1800" spc="-150" dirty="0">
                <a:latin typeface="Times New Roman"/>
                <a:cs typeface="Times New Roman"/>
              </a:rPr>
              <a:t> </a:t>
            </a:r>
            <a:r>
              <a:rPr sz="1800" spc="15" dirty="0">
                <a:latin typeface="Times New Roman"/>
                <a:cs typeface="Times New Roman"/>
              </a:rPr>
              <a:t>are</a:t>
            </a:r>
            <a:r>
              <a:rPr sz="1800" spc="-10" dirty="0">
                <a:latin typeface="Times New Roman"/>
                <a:cs typeface="Times New Roman"/>
              </a:rPr>
              <a:t> </a:t>
            </a:r>
            <a:r>
              <a:rPr sz="1800" spc="-15" dirty="0">
                <a:latin typeface="Times New Roman"/>
                <a:cs typeface="Times New Roman"/>
              </a:rPr>
              <a:t>of</a:t>
            </a:r>
            <a:r>
              <a:rPr sz="1800" dirty="0">
                <a:latin typeface="Times New Roman"/>
                <a:cs typeface="Times New Roman"/>
              </a:rPr>
              <a:t> </a:t>
            </a:r>
            <a:r>
              <a:rPr sz="1800" spc="10" dirty="0">
                <a:latin typeface="Times New Roman"/>
                <a:cs typeface="Times New Roman"/>
              </a:rPr>
              <a:t>Fixed</a:t>
            </a:r>
            <a:r>
              <a:rPr sz="1800" spc="-60" dirty="0">
                <a:latin typeface="Times New Roman"/>
                <a:cs typeface="Times New Roman"/>
              </a:rPr>
              <a:t> </a:t>
            </a:r>
            <a:r>
              <a:rPr sz="1800" spc="-5" dirty="0">
                <a:latin typeface="Times New Roman"/>
                <a:cs typeface="Times New Roman"/>
              </a:rPr>
              <a:t>Length</a:t>
            </a:r>
            <a:r>
              <a:rPr sz="1800" spc="30" dirty="0">
                <a:latin typeface="Times New Roman"/>
                <a:cs typeface="Times New Roman"/>
              </a:rPr>
              <a:t> </a:t>
            </a:r>
            <a:r>
              <a:rPr sz="1800" spc="10" dirty="0">
                <a:latin typeface="Times New Roman"/>
                <a:cs typeface="Times New Roman"/>
              </a:rPr>
              <a:t>and</a:t>
            </a:r>
            <a:r>
              <a:rPr sz="1800" spc="-60" dirty="0">
                <a:latin typeface="Times New Roman"/>
                <a:cs typeface="Times New Roman"/>
              </a:rPr>
              <a:t> </a:t>
            </a:r>
            <a:r>
              <a:rPr sz="1800" dirty="0">
                <a:latin typeface="Times New Roman"/>
                <a:cs typeface="Times New Roman"/>
              </a:rPr>
              <a:t>have</a:t>
            </a:r>
            <a:r>
              <a:rPr sz="1800" spc="-10" dirty="0">
                <a:latin typeface="Times New Roman"/>
                <a:cs typeface="Times New Roman"/>
              </a:rPr>
              <a:t> </a:t>
            </a:r>
            <a:r>
              <a:rPr sz="1800" spc="10" dirty="0">
                <a:latin typeface="Times New Roman"/>
                <a:cs typeface="Times New Roman"/>
              </a:rPr>
              <a:t>unique  </a:t>
            </a:r>
            <a:r>
              <a:rPr sz="1800" spc="5" dirty="0">
                <a:latin typeface="Times New Roman"/>
                <a:cs typeface="Times New Roman"/>
              </a:rPr>
              <a:t>field</a:t>
            </a:r>
            <a:r>
              <a:rPr sz="1800" spc="-75" dirty="0">
                <a:latin typeface="Times New Roman"/>
                <a:cs typeface="Times New Roman"/>
              </a:rPr>
              <a:t> </a:t>
            </a:r>
            <a:r>
              <a:rPr sz="1800" spc="5" dirty="0">
                <a:latin typeface="Times New Roman"/>
                <a:cs typeface="Times New Roman"/>
              </a:rPr>
              <a:t>values</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533400"/>
            <a:ext cx="7950729" cy="3535712"/>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Example</a:t>
            </a:r>
            <a:endParaRPr sz="3950" dirty="0">
              <a:latin typeface="Trebuchet MS"/>
              <a:cs typeface="Trebuchet MS"/>
            </a:endParaRPr>
          </a:p>
          <a:p>
            <a:pPr marL="378460" marR="5080" indent="-256540">
              <a:lnSpc>
                <a:spcPct val="101899"/>
              </a:lnSpc>
              <a:spcBef>
                <a:spcPts val="2475"/>
              </a:spcBef>
              <a:buClr>
                <a:srgbClr val="9F4DA2"/>
              </a:buClr>
              <a:buChar char="•"/>
              <a:tabLst>
                <a:tab pos="379095" algn="l"/>
              </a:tabLst>
            </a:pPr>
            <a:r>
              <a:rPr sz="2750" spc="10" dirty="0">
                <a:latin typeface="Georgia"/>
                <a:cs typeface="Georgia"/>
              </a:rPr>
              <a:t>Suppose </a:t>
            </a:r>
            <a:r>
              <a:rPr sz="2750" spc="25" dirty="0">
                <a:latin typeface="Georgia"/>
                <a:cs typeface="Georgia"/>
              </a:rPr>
              <a:t>we </a:t>
            </a:r>
            <a:r>
              <a:rPr sz="2750" spc="15" dirty="0">
                <a:latin typeface="Georgia"/>
                <a:cs typeface="Georgia"/>
              </a:rPr>
              <a:t>have </a:t>
            </a:r>
            <a:r>
              <a:rPr sz="2750" spc="10" dirty="0">
                <a:latin typeface="Georgia"/>
                <a:cs typeface="Georgia"/>
              </a:rPr>
              <a:t>an ordered </a:t>
            </a:r>
            <a:r>
              <a:rPr sz="2750" spc="15" dirty="0">
                <a:latin typeface="Georgia"/>
                <a:cs typeface="Georgia"/>
              </a:rPr>
              <a:t>file with </a:t>
            </a:r>
            <a:r>
              <a:rPr sz="2750" spc="25" dirty="0">
                <a:latin typeface="Georgia"/>
                <a:cs typeface="Georgia"/>
              </a:rPr>
              <a:t>30,000 </a:t>
            </a:r>
            <a:r>
              <a:rPr sz="2750" spc="5" dirty="0">
                <a:latin typeface="Georgia"/>
                <a:cs typeface="Georgia"/>
              </a:rPr>
              <a:t>records </a:t>
            </a:r>
            <a:r>
              <a:rPr sz="2750" spc="10" dirty="0">
                <a:latin typeface="Georgia"/>
                <a:cs typeface="Georgia"/>
              </a:rPr>
              <a:t>and  stored on </a:t>
            </a:r>
            <a:r>
              <a:rPr sz="2750" spc="15" dirty="0">
                <a:latin typeface="Georgia"/>
                <a:cs typeface="Georgia"/>
              </a:rPr>
              <a:t>a </a:t>
            </a:r>
            <a:r>
              <a:rPr sz="2750" spc="10" dirty="0">
                <a:latin typeface="Georgia"/>
                <a:cs typeface="Georgia"/>
              </a:rPr>
              <a:t>disk </a:t>
            </a:r>
            <a:r>
              <a:rPr sz="2750" spc="5" dirty="0">
                <a:latin typeface="Georgia"/>
                <a:cs typeface="Georgia"/>
              </a:rPr>
              <a:t>of block </a:t>
            </a:r>
            <a:r>
              <a:rPr sz="2750" spc="10" dirty="0">
                <a:latin typeface="Georgia"/>
                <a:cs typeface="Georgia"/>
              </a:rPr>
              <a:t>size </a:t>
            </a:r>
            <a:r>
              <a:rPr sz="2750" spc="15" dirty="0">
                <a:latin typeface="Georgia"/>
                <a:cs typeface="Georgia"/>
              </a:rPr>
              <a:t>1024 </a:t>
            </a:r>
            <a:r>
              <a:rPr sz="2750" spc="10" dirty="0">
                <a:latin typeface="Georgia"/>
                <a:cs typeface="Georgia"/>
              </a:rPr>
              <a:t>bytes and </a:t>
            </a:r>
            <a:r>
              <a:rPr sz="2750" spc="5" dirty="0">
                <a:latin typeface="Georgia"/>
                <a:cs typeface="Georgia"/>
              </a:rPr>
              <a:t>records </a:t>
            </a:r>
            <a:r>
              <a:rPr sz="2750" spc="10" dirty="0">
                <a:latin typeface="Georgia"/>
                <a:cs typeface="Georgia"/>
              </a:rPr>
              <a:t>are </a:t>
            </a:r>
            <a:r>
              <a:rPr sz="2750" spc="5" dirty="0">
                <a:latin typeface="Georgia"/>
                <a:cs typeface="Georgia"/>
              </a:rPr>
              <a:t>of  </a:t>
            </a:r>
            <a:r>
              <a:rPr sz="2750" spc="10" dirty="0">
                <a:latin typeface="Georgia"/>
                <a:cs typeface="Georgia"/>
              </a:rPr>
              <a:t>fixed size, </a:t>
            </a:r>
            <a:r>
              <a:rPr sz="2750" spc="5" dirty="0">
                <a:latin typeface="Georgia"/>
                <a:cs typeface="Georgia"/>
              </a:rPr>
              <a:t>unspanned organisation. </a:t>
            </a:r>
            <a:r>
              <a:rPr sz="2750" spc="10" dirty="0">
                <a:latin typeface="Georgia"/>
                <a:cs typeface="Georgia"/>
              </a:rPr>
              <a:t>Record </a:t>
            </a:r>
            <a:r>
              <a:rPr sz="2750" spc="15" dirty="0">
                <a:latin typeface="Georgia"/>
                <a:cs typeface="Georgia"/>
              </a:rPr>
              <a:t>length </a:t>
            </a:r>
            <a:r>
              <a:rPr sz="2750" spc="20" dirty="0">
                <a:latin typeface="Georgia"/>
                <a:cs typeface="Georgia"/>
              </a:rPr>
              <a:t>= </a:t>
            </a:r>
            <a:r>
              <a:rPr sz="2750" spc="25" dirty="0">
                <a:latin typeface="Georgia"/>
                <a:cs typeface="Georgia"/>
              </a:rPr>
              <a:t>100  </a:t>
            </a:r>
            <a:r>
              <a:rPr sz="2750" spc="10" dirty="0">
                <a:latin typeface="Georgia"/>
                <a:cs typeface="Georgia"/>
              </a:rPr>
              <a:t>bytes. </a:t>
            </a:r>
            <a:r>
              <a:rPr sz="2750" spc="15" dirty="0">
                <a:latin typeface="Georgia"/>
                <a:cs typeface="Georgia"/>
              </a:rPr>
              <a:t>How </a:t>
            </a:r>
            <a:r>
              <a:rPr sz="2750" spc="10" dirty="0">
                <a:latin typeface="Georgia"/>
                <a:cs typeface="Georgia"/>
              </a:rPr>
              <a:t>many </a:t>
            </a:r>
            <a:r>
              <a:rPr sz="2750" spc="5" dirty="0">
                <a:latin typeface="Georgia"/>
                <a:cs typeface="Georgia"/>
              </a:rPr>
              <a:t>block access </a:t>
            </a:r>
            <a:r>
              <a:rPr sz="2750" spc="10" dirty="0">
                <a:latin typeface="Georgia"/>
                <a:cs typeface="Georgia"/>
              </a:rPr>
              <a:t>if </a:t>
            </a:r>
            <a:r>
              <a:rPr sz="2750" spc="5" dirty="0">
                <a:latin typeface="Georgia"/>
                <a:cs typeface="Georgia"/>
              </a:rPr>
              <a:t>using </a:t>
            </a:r>
            <a:r>
              <a:rPr sz="2750" spc="15" dirty="0">
                <a:latin typeface="Georgia"/>
                <a:cs typeface="Georgia"/>
              </a:rPr>
              <a:t>a </a:t>
            </a:r>
            <a:r>
              <a:rPr sz="2750" spc="5" dirty="0">
                <a:latin typeface="Georgia"/>
                <a:cs typeface="Georgia"/>
              </a:rPr>
              <a:t>secondary index  </a:t>
            </a:r>
            <a:r>
              <a:rPr sz="2750" spc="10" dirty="0">
                <a:latin typeface="Georgia"/>
                <a:cs typeface="Georgia"/>
              </a:rPr>
              <a:t>file.</a:t>
            </a:r>
            <a:endParaRPr sz="2750" dirty="0">
              <a:latin typeface="Georgia"/>
              <a:cs typeface="Georgia"/>
            </a:endParaRPr>
          </a:p>
        </p:txBody>
      </p:sp>
      <p:sp>
        <p:nvSpPr>
          <p:cNvPr id="4" name="object 4"/>
          <p:cNvSpPr/>
          <p:nvPr/>
        </p:nvSpPr>
        <p:spPr>
          <a:xfrm>
            <a:off x="1143000" y="4191001"/>
            <a:ext cx="7315200" cy="24630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Alternative relation names E and S are called aliases or </a:t>
            </a:r>
            <a:r>
              <a:rPr lang="en-US" dirty="0" err="1"/>
              <a:t>tuple</a:t>
            </a:r>
            <a:r>
              <a:rPr lang="en-US" dirty="0"/>
              <a:t> variables, for the EMPLOYEE relation.</a:t>
            </a:r>
          </a:p>
          <a:p>
            <a:r>
              <a:rPr lang="en-US" dirty="0"/>
              <a:t>An alias follow the keyword AS</a:t>
            </a:r>
          </a:p>
          <a:p>
            <a:r>
              <a:rPr lang="en-US" dirty="0"/>
              <a:t>It is also possible to rename the relation attributes within the query in SQL by giving them aliases.</a:t>
            </a:r>
          </a:p>
        </p:txBody>
      </p:sp>
      <p:pic>
        <p:nvPicPr>
          <p:cNvPr id="5" name="Picture 4"/>
          <p:cNvPicPr>
            <a:picLocks noChangeAspect="1"/>
          </p:cNvPicPr>
          <p:nvPr/>
        </p:nvPicPr>
        <p:blipFill>
          <a:blip r:embed="rId2" cstate="print"/>
          <a:stretch>
            <a:fillRect/>
          </a:stretch>
        </p:blipFill>
        <p:spPr>
          <a:xfrm>
            <a:off x="838200" y="5486400"/>
            <a:ext cx="7618095" cy="574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685800"/>
            <a:ext cx="7757583" cy="5267468"/>
          </a:xfrm>
          <a:prstGeom prst="rect">
            <a:avLst/>
          </a:prstGeom>
        </p:spPr>
        <p:txBody>
          <a:bodyPr vert="horz" wrap="square" lIns="0" tIns="17145" rIns="0" bIns="0" rtlCol="0">
            <a:spAutoFit/>
          </a:bodyPr>
          <a:lstStyle/>
          <a:p>
            <a:pPr marL="12700">
              <a:lnSpc>
                <a:spcPct val="100000"/>
              </a:lnSpc>
              <a:spcBef>
                <a:spcPts val="135"/>
              </a:spcBef>
            </a:pPr>
            <a:r>
              <a:rPr sz="3950" spc="5" dirty="0">
                <a:solidFill>
                  <a:srgbClr val="424455"/>
                </a:solidFill>
                <a:latin typeface="Trebuchet MS"/>
                <a:cs typeface="Trebuchet MS"/>
              </a:rPr>
              <a:t>Clustering</a:t>
            </a:r>
            <a:r>
              <a:rPr sz="3950" spc="110" dirty="0">
                <a:solidFill>
                  <a:srgbClr val="424455"/>
                </a:solidFill>
                <a:latin typeface="Trebuchet MS"/>
                <a:cs typeface="Trebuchet MS"/>
              </a:rPr>
              <a:t> </a:t>
            </a:r>
            <a:r>
              <a:rPr sz="3950" spc="5" dirty="0">
                <a:solidFill>
                  <a:srgbClr val="424455"/>
                </a:solidFill>
                <a:latin typeface="Trebuchet MS"/>
                <a:cs typeface="Trebuchet MS"/>
              </a:rPr>
              <a:t>Index</a:t>
            </a:r>
            <a:endParaRPr sz="3950" dirty="0">
              <a:latin typeface="Trebuchet MS"/>
              <a:cs typeface="Trebuchet MS"/>
            </a:endParaRPr>
          </a:p>
          <a:p>
            <a:pPr marL="378460" indent="-257175" algn="just">
              <a:lnSpc>
                <a:spcPct val="100000"/>
              </a:lnSpc>
              <a:spcBef>
                <a:spcPts val="2210"/>
              </a:spcBef>
              <a:buClr>
                <a:srgbClr val="9F4DA2"/>
              </a:buClr>
              <a:buChar char="•"/>
              <a:tabLst>
                <a:tab pos="378460" algn="l"/>
                <a:tab pos="379095" algn="l"/>
              </a:tabLst>
            </a:pPr>
            <a:r>
              <a:rPr sz="2500" spc="-5" dirty="0">
                <a:latin typeface="Georgia"/>
                <a:cs typeface="Georgia"/>
              </a:rPr>
              <a:t>Defined on </a:t>
            </a:r>
            <a:r>
              <a:rPr sz="2500" spc="-10" dirty="0">
                <a:latin typeface="Georgia"/>
                <a:cs typeface="Georgia"/>
              </a:rPr>
              <a:t>an </a:t>
            </a:r>
            <a:r>
              <a:rPr sz="2500" spc="-15" dirty="0">
                <a:latin typeface="Georgia"/>
                <a:cs typeface="Georgia"/>
              </a:rPr>
              <a:t>ordered </a:t>
            </a:r>
            <a:r>
              <a:rPr sz="2500" spc="-5" dirty="0">
                <a:latin typeface="Georgia"/>
                <a:cs typeface="Georgia"/>
              </a:rPr>
              <a:t>data</a:t>
            </a:r>
            <a:r>
              <a:rPr sz="2500" spc="110" dirty="0">
                <a:latin typeface="Georgia"/>
                <a:cs typeface="Georgia"/>
              </a:rPr>
              <a:t> </a:t>
            </a:r>
            <a:r>
              <a:rPr sz="2500" spc="-10" dirty="0">
                <a:latin typeface="Georgia"/>
                <a:cs typeface="Georgia"/>
              </a:rPr>
              <a:t>file.</a:t>
            </a:r>
            <a:endParaRPr sz="2500" dirty="0">
              <a:latin typeface="Georgia"/>
              <a:cs typeface="Georgia"/>
            </a:endParaRPr>
          </a:p>
          <a:p>
            <a:pPr marL="378460" marR="5080" indent="-256540" algn="just">
              <a:lnSpc>
                <a:spcPts val="2690"/>
              </a:lnSpc>
              <a:spcBef>
                <a:spcPts val="380"/>
              </a:spcBef>
              <a:buClr>
                <a:srgbClr val="9F4DA2"/>
              </a:buClr>
              <a:buChar char="•"/>
              <a:tabLst>
                <a:tab pos="378460" algn="l"/>
                <a:tab pos="379095" algn="l"/>
              </a:tabLst>
            </a:pPr>
            <a:r>
              <a:rPr sz="2500" spc="-15" dirty="0">
                <a:latin typeface="Georgia"/>
                <a:cs typeface="Georgia"/>
              </a:rPr>
              <a:t>The </a:t>
            </a:r>
            <a:r>
              <a:rPr sz="2500" spc="-5" dirty="0">
                <a:latin typeface="Georgia"/>
                <a:cs typeface="Georgia"/>
              </a:rPr>
              <a:t>data </a:t>
            </a:r>
            <a:r>
              <a:rPr sz="2500" spc="-10" dirty="0">
                <a:latin typeface="Georgia"/>
                <a:cs typeface="Georgia"/>
              </a:rPr>
              <a:t>file is </a:t>
            </a:r>
            <a:r>
              <a:rPr sz="2500" spc="-15" dirty="0">
                <a:latin typeface="Georgia"/>
                <a:cs typeface="Georgia"/>
              </a:rPr>
              <a:t>ordered </a:t>
            </a:r>
            <a:r>
              <a:rPr sz="2500" spc="-5" dirty="0">
                <a:latin typeface="Georgia"/>
                <a:cs typeface="Georgia"/>
              </a:rPr>
              <a:t>on a </a:t>
            </a:r>
            <a:r>
              <a:rPr sz="2500" dirty="0">
                <a:latin typeface="Georgia"/>
                <a:cs typeface="Georgia"/>
              </a:rPr>
              <a:t>non-key </a:t>
            </a:r>
            <a:r>
              <a:rPr sz="2500" spc="-10" dirty="0">
                <a:latin typeface="Georgia"/>
                <a:cs typeface="Georgia"/>
              </a:rPr>
              <a:t>field </a:t>
            </a:r>
            <a:r>
              <a:rPr sz="2500" spc="-5" dirty="0">
                <a:latin typeface="Georgia"/>
                <a:cs typeface="Georgia"/>
              </a:rPr>
              <a:t>unlike </a:t>
            </a:r>
            <a:r>
              <a:rPr sz="2500" spc="-10" dirty="0">
                <a:latin typeface="Georgia"/>
                <a:cs typeface="Georgia"/>
              </a:rPr>
              <a:t>primary index,  which </a:t>
            </a:r>
            <a:r>
              <a:rPr sz="2500" spc="-15" dirty="0">
                <a:latin typeface="Georgia"/>
                <a:cs typeface="Georgia"/>
              </a:rPr>
              <a:t>requires </a:t>
            </a:r>
            <a:r>
              <a:rPr sz="2500" spc="-10" dirty="0">
                <a:latin typeface="Georgia"/>
                <a:cs typeface="Georgia"/>
              </a:rPr>
              <a:t>that the ordering field </a:t>
            </a:r>
            <a:r>
              <a:rPr sz="2500" spc="-5" dirty="0">
                <a:latin typeface="Georgia"/>
                <a:cs typeface="Georgia"/>
              </a:rPr>
              <a:t>of </a:t>
            </a:r>
            <a:r>
              <a:rPr sz="2500" spc="-10" dirty="0">
                <a:latin typeface="Georgia"/>
                <a:cs typeface="Georgia"/>
              </a:rPr>
              <a:t>the </a:t>
            </a:r>
            <a:r>
              <a:rPr sz="2500" spc="-5" dirty="0">
                <a:latin typeface="Georgia"/>
                <a:cs typeface="Georgia"/>
              </a:rPr>
              <a:t>data </a:t>
            </a:r>
            <a:r>
              <a:rPr sz="2500" spc="-10" dirty="0">
                <a:latin typeface="Georgia"/>
                <a:cs typeface="Georgia"/>
              </a:rPr>
              <a:t>file have </a:t>
            </a:r>
            <a:r>
              <a:rPr sz="2500" spc="-5" dirty="0">
                <a:latin typeface="Georgia"/>
                <a:cs typeface="Georgia"/>
              </a:rPr>
              <a:t>a  </a:t>
            </a:r>
            <a:r>
              <a:rPr sz="2500" spc="-10" dirty="0">
                <a:latin typeface="Georgia"/>
                <a:cs typeface="Georgia"/>
              </a:rPr>
              <a:t>distinct </a:t>
            </a:r>
            <a:r>
              <a:rPr sz="2500" spc="-5" dirty="0">
                <a:latin typeface="Georgia"/>
                <a:cs typeface="Georgia"/>
              </a:rPr>
              <a:t>value for each</a:t>
            </a:r>
            <a:r>
              <a:rPr sz="2500" spc="10" dirty="0">
                <a:latin typeface="Georgia"/>
                <a:cs typeface="Georgia"/>
              </a:rPr>
              <a:t> </a:t>
            </a:r>
            <a:r>
              <a:rPr sz="2500" spc="-10" dirty="0">
                <a:latin typeface="Georgia"/>
                <a:cs typeface="Georgia"/>
              </a:rPr>
              <a:t>record.</a:t>
            </a:r>
            <a:endParaRPr sz="2500" dirty="0">
              <a:latin typeface="Georgia"/>
              <a:cs typeface="Georgia"/>
            </a:endParaRPr>
          </a:p>
          <a:p>
            <a:pPr marL="378460" indent="-257175" algn="just">
              <a:lnSpc>
                <a:spcPts val="2990"/>
              </a:lnSpc>
              <a:buClr>
                <a:srgbClr val="9F4DA2"/>
              </a:buClr>
              <a:buChar char="•"/>
              <a:tabLst>
                <a:tab pos="378460" algn="l"/>
                <a:tab pos="379095" algn="l"/>
              </a:tabLst>
            </a:pPr>
            <a:r>
              <a:rPr sz="2500" spc="-5" dirty="0">
                <a:latin typeface="Georgia"/>
                <a:cs typeface="Georgia"/>
              </a:rPr>
              <a:t>Includes one index </a:t>
            </a:r>
            <a:r>
              <a:rPr sz="2500" spc="-10" dirty="0">
                <a:latin typeface="Georgia"/>
                <a:cs typeface="Georgia"/>
              </a:rPr>
              <a:t>entry </a:t>
            </a:r>
            <a:r>
              <a:rPr sz="2500" spc="-5" dirty="0">
                <a:latin typeface="Georgia"/>
                <a:cs typeface="Georgia"/>
              </a:rPr>
              <a:t>for each </a:t>
            </a:r>
            <a:r>
              <a:rPr sz="2500" spc="-10" dirty="0">
                <a:latin typeface="Georgia"/>
                <a:cs typeface="Georgia"/>
              </a:rPr>
              <a:t>distinct </a:t>
            </a:r>
            <a:r>
              <a:rPr sz="2500" spc="-5" dirty="0">
                <a:latin typeface="Georgia"/>
                <a:cs typeface="Georgia"/>
              </a:rPr>
              <a:t>value of </a:t>
            </a:r>
            <a:r>
              <a:rPr sz="2500" spc="-10" dirty="0">
                <a:latin typeface="Georgia"/>
                <a:cs typeface="Georgia"/>
              </a:rPr>
              <a:t>the</a:t>
            </a:r>
            <a:r>
              <a:rPr sz="2500" spc="85" dirty="0">
                <a:latin typeface="Georgia"/>
                <a:cs typeface="Georgia"/>
              </a:rPr>
              <a:t> </a:t>
            </a:r>
            <a:r>
              <a:rPr sz="2500" spc="-10" dirty="0">
                <a:latin typeface="Georgia"/>
                <a:cs typeface="Georgia"/>
              </a:rPr>
              <a:t>field;</a:t>
            </a:r>
            <a:endParaRPr sz="2500" dirty="0">
              <a:latin typeface="Georgia"/>
              <a:cs typeface="Georgia"/>
            </a:endParaRPr>
          </a:p>
          <a:p>
            <a:pPr marL="671195" marR="196850" indent="-244475" algn="just">
              <a:lnSpc>
                <a:spcPts val="2450"/>
              </a:lnSpc>
              <a:spcBef>
                <a:spcPts val="370"/>
              </a:spcBef>
              <a:tabLst>
                <a:tab pos="671195" algn="l"/>
              </a:tabLst>
            </a:pPr>
            <a:r>
              <a:rPr sz="2300" dirty="0">
                <a:solidFill>
                  <a:srgbClr val="437F85"/>
                </a:solidFill>
                <a:latin typeface="Georgia"/>
                <a:cs typeface="Georgia"/>
              </a:rPr>
              <a:t>▫	</a:t>
            </a:r>
            <a:r>
              <a:rPr sz="2300" spc="5" dirty="0">
                <a:solidFill>
                  <a:srgbClr val="437F85"/>
                </a:solidFill>
                <a:latin typeface="Georgia"/>
                <a:cs typeface="Georgia"/>
              </a:rPr>
              <a:t>the </a:t>
            </a:r>
            <a:r>
              <a:rPr sz="2300" spc="-5" dirty="0">
                <a:solidFill>
                  <a:srgbClr val="437F85"/>
                </a:solidFill>
                <a:latin typeface="Georgia"/>
                <a:cs typeface="Georgia"/>
              </a:rPr>
              <a:t>index </a:t>
            </a:r>
            <a:r>
              <a:rPr sz="2300" dirty="0">
                <a:solidFill>
                  <a:srgbClr val="437F85"/>
                </a:solidFill>
                <a:latin typeface="Georgia"/>
                <a:cs typeface="Georgia"/>
              </a:rPr>
              <a:t>entry </a:t>
            </a:r>
            <a:r>
              <a:rPr sz="2300" spc="-5" dirty="0">
                <a:solidFill>
                  <a:srgbClr val="437F85"/>
                </a:solidFill>
                <a:latin typeface="Georgia"/>
                <a:cs typeface="Georgia"/>
              </a:rPr>
              <a:t>points </a:t>
            </a:r>
            <a:r>
              <a:rPr sz="2300" spc="10" dirty="0">
                <a:solidFill>
                  <a:srgbClr val="437F85"/>
                </a:solidFill>
                <a:latin typeface="Georgia"/>
                <a:cs typeface="Georgia"/>
              </a:rPr>
              <a:t>to </a:t>
            </a:r>
            <a:r>
              <a:rPr sz="2300" spc="5" dirty="0">
                <a:solidFill>
                  <a:srgbClr val="437F85"/>
                </a:solidFill>
                <a:latin typeface="Georgia"/>
                <a:cs typeface="Georgia"/>
              </a:rPr>
              <a:t>the first data block </a:t>
            </a:r>
            <a:r>
              <a:rPr sz="2300" dirty="0">
                <a:solidFill>
                  <a:srgbClr val="437F85"/>
                </a:solidFill>
                <a:latin typeface="Georgia"/>
                <a:cs typeface="Georgia"/>
              </a:rPr>
              <a:t>that </a:t>
            </a:r>
            <a:r>
              <a:rPr sz="2300" spc="-5" dirty="0">
                <a:solidFill>
                  <a:srgbClr val="437F85"/>
                </a:solidFill>
                <a:latin typeface="Georgia"/>
                <a:cs typeface="Georgia"/>
              </a:rPr>
              <a:t>contains</a:t>
            </a:r>
            <a:r>
              <a:rPr sz="2300" spc="-265" dirty="0">
                <a:solidFill>
                  <a:srgbClr val="437F85"/>
                </a:solidFill>
                <a:latin typeface="Georgia"/>
                <a:cs typeface="Georgia"/>
              </a:rPr>
              <a:t> </a:t>
            </a:r>
            <a:r>
              <a:rPr sz="2300" spc="5" dirty="0">
                <a:solidFill>
                  <a:srgbClr val="437F85"/>
                </a:solidFill>
                <a:latin typeface="Georgia"/>
                <a:cs typeface="Georgia"/>
              </a:rPr>
              <a:t>records  </a:t>
            </a:r>
            <a:r>
              <a:rPr sz="2300" dirty="0">
                <a:solidFill>
                  <a:srgbClr val="437F85"/>
                </a:solidFill>
                <a:latin typeface="Georgia"/>
                <a:cs typeface="Georgia"/>
              </a:rPr>
              <a:t>with that field</a:t>
            </a:r>
            <a:r>
              <a:rPr sz="2300" spc="-50" dirty="0">
                <a:solidFill>
                  <a:srgbClr val="437F85"/>
                </a:solidFill>
                <a:latin typeface="Georgia"/>
                <a:cs typeface="Georgia"/>
              </a:rPr>
              <a:t> </a:t>
            </a:r>
            <a:r>
              <a:rPr sz="2300" dirty="0">
                <a:solidFill>
                  <a:srgbClr val="437F85"/>
                </a:solidFill>
                <a:latin typeface="Georgia"/>
                <a:cs typeface="Georgia"/>
              </a:rPr>
              <a:t>value.</a:t>
            </a:r>
            <a:endParaRPr sz="2300" dirty="0">
              <a:latin typeface="Georgia"/>
              <a:cs typeface="Georgia"/>
            </a:endParaRPr>
          </a:p>
          <a:p>
            <a:pPr marL="378460" marR="412115" indent="-256540" algn="just">
              <a:lnSpc>
                <a:spcPts val="2690"/>
              </a:lnSpc>
              <a:spcBef>
                <a:spcPts val="340"/>
              </a:spcBef>
              <a:buClr>
                <a:srgbClr val="9F4DA2"/>
              </a:buClr>
              <a:buChar char="•"/>
              <a:tabLst>
                <a:tab pos="378460" algn="l"/>
                <a:tab pos="379095" algn="l"/>
              </a:tabLst>
            </a:pPr>
            <a:r>
              <a:rPr sz="2500" spc="-10" dirty="0">
                <a:latin typeface="Georgia"/>
                <a:cs typeface="Georgia"/>
              </a:rPr>
              <a:t>It is another example </a:t>
            </a:r>
            <a:r>
              <a:rPr sz="2500" spc="-5" dirty="0">
                <a:latin typeface="Georgia"/>
                <a:cs typeface="Georgia"/>
              </a:rPr>
              <a:t>of nondense index </a:t>
            </a:r>
            <a:r>
              <a:rPr sz="2500" spc="-15" dirty="0">
                <a:latin typeface="Georgia"/>
                <a:cs typeface="Georgia"/>
              </a:rPr>
              <a:t>where Insertion </a:t>
            </a:r>
            <a:r>
              <a:rPr sz="2500" spc="-5" dirty="0">
                <a:latin typeface="Georgia"/>
                <a:cs typeface="Georgia"/>
              </a:rPr>
              <a:t>and  </a:t>
            </a:r>
            <a:r>
              <a:rPr sz="2500" spc="-10" dirty="0">
                <a:latin typeface="Georgia"/>
                <a:cs typeface="Georgia"/>
              </a:rPr>
              <a:t>Deletion is relatively </a:t>
            </a:r>
            <a:r>
              <a:rPr sz="2500" spc="-15" dirty="0">
                <a:latin typeface="Georgia"/>
                <a:cs typeface="Georgia"/>
              </a:rPr>
              <a:t>straightforward with </a:t>
            </a:r>
            <a:r>
              <a:rPr sz="2500" spc="-5" dirty="0">
                <a:latin typeface="Georgia"/>
                <a:cs typeface="Georgia"/>
              </a:rPr>
              <a:t>a </a:t>
            </a:r>
            <a:r>
              <a:rPr sz="2500" spc="-10" dirty="0">
                <a:latin typeface="Georgia"/>
                <a:cs typeface="Georgia"/>
              </a:rPr>
              <a:t>clustering</a:t>
            </a:r>
            <a:r>
              <a:rPr sz="2500" spc="385" dirty="0">
                <a:latin typeface="Georgia"/>
                <a:cs typeface="Georgia"/>
              </a:rPr>
              <a:t> </a:t>
            </a:r>
            <a:r>
              <a:rPr sz="2500" spc="-10" dirty="0">
                <a:latin typeface="Georgia"/>
                <a:cs typeface="Georgia"/>
              </a:rPr>
              <a:t>index.</a:t>
            </a:r>
            <a:endParaRPr sz="25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38200" y="685800"/>
            <a:ext cx="7315199" cy="545401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99859" y="6351213"/>
            <a:ext cx="6760104" cy="570028"/>
          </a:xfrm>
          <a:prstGeom prst="rect">
            <a:avLst/>
          </a:prstGeom>
        </p:spPr>
        <p:txBody>
          <a:bodyPr vert="horz" wrap="square" lIns="0" tIns="15875" rIns="0" bIns="0" rtlCol="0">
            <a:spAutoFit/>
          </a:bodyPr>
          <a:lstStyle/>
          <a:p>
            <a:pPr marL="12700">
              <a:lnSpc>
                <a:spcPct val="100000"/>
              </a:lnSpc>
              <a:spcBef>
                <a:spcPts val="125"/>
              </a:spcBef>
            </a:pPr>
            <a:r>
              <a:rPr sz="1800" spc="10" dirty="0">
                <a:latin typeface="Georgia"/>
                <a:cs typeface="Georgia"/>
              </a:rPr>
              <a:t>Figure</a:t>
            </a:r>
            <a:r>
              <a:rPr sz="1800" spc="-70" dirty="0">
                <a:latin typeface="Georgia"/>
                <a:cs typeface="Georgia"/>
              </a:rPr>
              <a:t> </a:t>
            </a:r>
            <a:r>
              <a:rPr sz="1800" dirty="0">
                <a:latin typeface="Georgia"/>
                <a:cs typeface="Georgia"/>
              </a:rPr>
              <a:t>5.2:</a:t>
            </a:r>
            <a:r>
              <a:rPr sz="1800" spc="-50" dirty="0">
                <a:latin typeface="Georgia"/>
                <a:cs typeface="Georgia"/>
              </a:rPr>
              <a:t> </a:t>
            </a:r>
            <a:r>
              <a:rPr sz="1800" spc="15" dirty="0">
                <a:latin typeface="Georgia"/>
                <a:cs typeface="Georgia"/>
              </a:rPr>
              <a:t>A </a:t>
            </a:r>
            <a:r>
              <a:rPr sz="1800" dirty="0">
                <a:latin typeface="Georgia"/>
                <a:cs typeface="Georgia"/>
              </a:rPr>
              <a:t>Clustering</a:t>
            </a:r>
            <a:r>
              <a:rPr sz="1800" spc="-70" dirty="0">
                <a:latin typeface="Georgia"/>
                <a:cs typeface="Georgia"/>
              </a:rPr>
              <a:t> </a:t>
            </a:r>
            <a:r>
              <a:rPr sz="1800" spc="5" dirty="0">
                <a:latin typeface="Georgia"/>
                <a:cs typeface="Georgia"/>
              </a:rPr>
              <a:t>Index</a:t>
            </a:r>
            <a:r>
              <a:rPr sz="1800" spc="-15" dirty="0">
                <a:latin typeface="Georgia"/>
                <a:cs typeface="Georgia"/>
              </a:rPr>
              <a:t> </a:t>
            </a:r>
            <a:r>
              <a:rPr sz="1800" dirty="0">
                <a:latin typeface="Georgia"/>
                <a:cs typeface="Georgia"/>
              </a:rPr>
              <a:t>on</a:t>
            </a:r>
            <a:r>
              <a:rPr sz="1800" spc="-25" dirty="0">
                <a:latin typeface="Georgia"/>
                <a:cs typeface="Georgia"/>
              </a:rPr>
              <a:t> </a:t>
            </a:r>
            <a:r>
              <a:rPr sz="1800" dirty="0">
                <a:latin typeface="Georgia"/>
                <a:cs typeface="Georgia"/>
              </a:rPr>
              <a:t>Dept_number</a:t>
            </a:r>
            <a:r>
              <a:rPr sz="1800" spc="15" dirty="0">
                <a:latin typeface="Georgia"/>
                <a:cs typeface="Georgia"/>
              </a:rPr>
              <a:t> </a:t>
            </a:r>
            <a:r>
              <a:rPr sz="1800" spc="5" dirty="0">
                <a:latin typeface="Georgia"/>
                <a:cs typeface="Georgia"/>
              </a:rPr>
              <a:t>Ordering</a:t>
            </a:r>
            <a:r>
              <a:rPr sz="1800" spc="-120" dirty="0">
                <a:latin typeface="Georgia"/>
                <a:cs typeface="Georgia"/>
              </a:rPr>
              <a:t> </a:t>
            </a:r>
            <a:r>
              <a:rPr sz="1800" spc="-5" dirty="0">
                <a:latin typeface="Georgia"/>
                <a:cs typeface="Georgia"/>
              </a:rPr>
              <a:t>Nonkey</a:t>
            </a:r>
            <a:r>
              <a:rPr sz="1800" spc="5" dirty="0">
                <a:latin typeface="Georgia"/>
                <a:cs typeface="Georgia"/>
              </a:rPr>
              <a:t> Field</a:t>
            </a:r>
            <a:r>
              <a:rPr sz="1800" spc="-45" dirty="0">
                <a:latin typeface="Georgia"/>
                <a:cs typeface="Georgia"/>
              </a:rPr>
              <a:t> </a:t>
            </a:r>
            <a:r>
              <a:rPr sz="1800" spc="-5" dirty="0">
                <a:latin typeface="Georgia"/>
                <a:cs typeface="Georgia"/>
              </a:rPr>
              <a:t>of</a:t>
            </a:r>
            <a:r>
              <a:rPr sz="1800" spc="25" dirty="0">
                <a:latin typeface="Georgia"/>
                <a:cs typeface="Georgia"/>
              </a:rPr>
              <a:t> </a:t>
            </a:r>
            <a:r>
              <a:rPr sz="1800" spc="10" dirty="0">
                <a:latin typeface="Georgia"/>
                <a:cs typeface="Georgia"/>
              </a:rPr>
              <a:t>a</a:t>
            </a:r>
            <a:r>
              <a:rPr sz="1800" spc="-10" dirty="0">
                <a:latin typeface="Georgia"/>
                <a:cs typeface="Georgia"/>
              </a:rPr>
              <a:t> </a:t>
            </a:r>
            <a:r>
              <a:rPr sz="1800" spc="5" dirty="0">
                <a:latin typeface="Georgia"/>
                <a:cs typeface="Georgia"/>
              </a:rPr>
              <a:t>File</a:t>
            </a:r>
            <a:endParaRPr sz="1800">
              <a:latin typeface="Georgia"/>
              <a:cs typeface="Georgia"/>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1782" y="2028171"/>
            <a:ext cx="7475951" cy="37880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609600"/>
            <a:ext cx="8915400" cy="5196294"/>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24455"/>
                </a:solidFill>
                <a:latin typeface="Trebuchet MS"/>
                <a:cs typeface="Trebuchet MS"/>
              </a:rPr>
              <a:t>Single </a:t>
            </a:r>
            <a:r>
              <a:rPr sz="3600" dirty="0">
                <a:solidFill>
                  <a:srgbClr val="424455"/>
                </a:solidFill>
                <a:latin typeface="Trebuchet MS"/>
                <a:cs typeface="Trebuchet MS"/>
              </a:rPr>
              <a:t>level </a:t>
            </a:r>
            <a:r>
              <a:rPr sz="3600" spc="-10" dirty="0">
                <a:solidFill>
                  <a:srgbClr val="424455"/>
                </a:solidFill>
                <a:latin typeface="Trebuchet MS"/>
                <a:cs typeface="Trebuchet MS"/>
              </a:rPr>
              <a:t>and </a:t>
            </a:r>
            <a:r>
              <a:rPr sz="3600" dirty="0">
                <a:solidFill>
                  <a:srgbClr val="424455"/>
                </a:solidFill>
                <a:latin typeface="Trebuchet MS"/>
                <a:cs typeface="Trebuchet MS"/>
              </a:rPr>
              <a:t>Multi-level</a:t>
            </a:r>
            <a:r>
              <a:rPr sz="3600" spc="-30" dirty="0">
                <a:solidFill>
                  <a:srgbClr val="424455"/>
                </a:solidFill>
                <a:latin typeface="Trebuchet MS"/>
                <a:cs typeface="Trebuchet MS"/>
              </a:rPr>
              <a:t> </a:t>
            </a:r>
            <a:r>
              <a:rPr sz="3600" spc="-5" dirty="0">
                <a:solidFill>
                  <a:srgbClr val="424455"/>
                </a:solidFill>
                <a:latin typeface="Trebuchet MS"/>
                <a:cs typeface="Trebuchet MS"/>
              </a:rPr>
              <a:t>indexing</a:t>
            </a:r>
            <a:endParaRPr sz="3600" dirty="0">
              <a:latin typeface="Trebuchet MS"/>
              <a:cs typeface="Trebuchet MS"/>
            </a:endParaRPr>
          </a:p>
          <a:p>
            <a:pPr marL="1201420" marR="167005" indent="-256540" algn="just">
              <a:lnSpc>
                <a:spcPts val="2690"/>
              </a:lnSpc>
              <a:spcBef>
                <a:spcPts val="2775"/>
              </a:spcBef>
              <a:buClr>
                <a:srgbClr val="9F4DA2"/>
              </a:buClr>
              <a:buChar char="•"/>
              <a:tabLst>
                <a:tab pos="1201420" algn="l"/>
                <a:tab pos="1202055" algn="l"/>
              </a:tabLst>
            </a:pPr>
            <a:r>
              <a:rPr sz="2500" spc="-10" dirty="0" smtClean="0">
                <a:latin typeface="Georgia"/>
                <a:cs typeface="Georgia"/>
              </a:rPr>
              <a:t>single-level </a:t>
            </a:r>
            <a:r>
              <a:rPr sz="2500" spc="-5" dirty="0">
                <a:latin typeface="Georgia"/>
                <a:cs typeface="Georgia"/>
              </a:rPr>
              <a:t>index </a:t>
            </a:r>
            <a:r>
              <a:rPr sz="2500" spc="-10" dirty="0">
                <a:latin typeface="Georgia"/>
                <a:cs typeface="Georgia"/>
              </a:rPr>
              <a:t>is an </a:t>
            </a:r>
            <a:r>
              <a:rPr sz="2500" spc="-15" dirty="0">
                <a:latin typeface="Georgia"/>
                <a:cs typeface="Georgia"/>
              </a:rPr>
              <a:t>ordered </a:t>
            </a:r>
            <a:r>
              <a:rPr sz="2500" spc="-10" dirty="0">
                <a:latin typeface="Georgia"/>
                <a:cs typeface="Georgia"/>
              </a:rPr>
              <a:t>file, </a:t>
            </a:r>
            <a:r>
              <a:rPr sz="2500" spc="-15" dirty="0">
                <a:latin typeface="Georgia"/>
                <a:cs typeface="Georgia"/>
              </a:rPr>
              <a:t>we </a:t>
            </a:r>
            <a:r>
              <a:rPr sz="2500" spc="-5" dirty="0">
                <a:latin typeface="Georgia"/>
                <a:cs typeface="Georgia"/>
              </a:rPr>
              <a:t>can  </a:t>
            </a:r>
            <a:r>
              <a:rPr sz="2500" spc="-10" dirty="0">
                <a:latin typeface="Georgia"/>
                <a:cs typeface="Georgia"/>
              </a:rPr>
              <a:t>create </a:t>
            </a:r>
            <a:r>
              <a:rPr sz="2500" spc="-5" dirty="0">
                <a:latin typeface="Georgia"/>
                <a:cs typeface="Georgia"/>
              </a:rPr>
              <a:t>a </a:t>
            </a:r>
            <a:r>
              <a:rPr sz="2500" spc="-10" dirty="0">
                <a:latin typeface="Georgia"/>
                <a:cs typeface="Georgia"/>
              </a:rPr>
              <a:t>primary </a:t>
            </a:r>
            <a:r>
              <a:rPr sz="2500" spc="-5" dirty="0">
                <a:latin typeface="Georgia"/>
                <a:cs typeface="Georgia"/>
              </a:rPr>
              <a:t>index to </a:t>
            </a:r>
            <a:r>
              <a:rPr sz="2500" spc="-10" dirty="0">
                <a:latin typeface="Georgia"/>
                <a:cs typeface="Georgia"/>
              </a:rPr>
              <a:t>the </a:t>
            </a:r>
            <a:r>
              <a:rPr sz="2500" spc="-5" dirty="0">
                <a:latin typeface="Georgia"/>
                <a:cs typeface="Georgia"/>
              </a:rPr>
              <a:t>index</a:t>
            </a:r>
            <a:r>
              <a:rPr sz="2500" spc="110" dirty="0">
                <a:latin typeface="Georgia"/>
                <a:cs typeface="Georgia"/>
              </a:rPr>
              <a:t> </a:t>
            </a:r>
            <a:r>
              <a:rPr sz="2500" spc="-10" dirty="0">
                <a:latin typeface="Georgia"/>
                <a:cs typeface="Georgia"/>
              </a:rPr>
              <a:t>itself;</a:t>
            </a:r>
            <a:endParaRPr sz="2500" dirty="0">
              <a:latin typeface="Georgia"/>
              <a:cs typeface="Georgia"/>
            </a:endParaRPr>
          </a:p>
          <a:p>
            <a:pPr marL="1201420" marR="383540" indent="-256540" algn="just">
              <a:lnSpc>
                <a:spcPts val="2690"/>
              </a:lnSpc>
              <a:spcBef>
                <a:spcPts val="335"/>
              </a:spcBef>
              <a:buClr>
                <a:srgbClr val="9F4DA2"/>
              </a:buClr>
              <a:buChar char="•"/>
              <a:tabLst>
                <a:tab pos="1201420" algn="l"/>
                <a:tab pos="1202055" algn="l"/>
              </a:tabLst>
            </a:pPr>
            <a:r>
              <a:rPr sz="2500" spc="-10" dirty="0">
                <a:latin typeface="Georgia"/>
                <a:cs typeface="Georgia"/>
              </a:rPr>
              <a:t>In this case, the </a:t>
            </a:r>
            <a:r>
              <a:rPr sz="2500" spc="-15" dirty="0">
                <a:latin typeface="Georgia"/>
                <a:cs typeface="Georgia"/>
              </a:rPr>
              <a:t>original </a:t>
            </a:r>
            <a:r>
              <a:rPr sz="2500" spc="-5" dirty="0">
                <a:latin typeface="Georgia"/>
                <a:cs typeface="Georgia"/>
              </a:rPr>
              <a:t>index </a:t>
            </a:r>
            <a:r>
              <a:rPr sz="2500" spc="-10" dirty="0">
                <a:latin typeface="Georgia"/>
                <a:cs typeface="Georgia"/>
              </a:rPr>
              <a:t>file is </a:t>
            </a:r>
            <a:r>
              <a:rPr sz="2500" spc="-5" dirty="0">
                <a:latin typeface="Georgia"/>
                <a:cs typeface="Georgia"/>
              </a:rPr>
              <a:t>called </a:t>
            </a:r>
            <a:r>
              <a:rPr sz="2500" spc="-10" dirty="0">
                <a:latin typeface="Georgia"/>
                <a:cs typeface="Georgia"/>
              </a:rPr>
              <a:t>the </a:t>
            </a:r>
            <a:r>
              <a:rPr sz="2500" dirty="0">
                <a:latin typeface="Georgia"/>
                <a:cs typeface="Georgia"/>
              </a:rPr>
              <a:t>first-  </a:t>
            </a:r>
            <a:r>
              <a:rPr sz="2500" spc="-5" dirty="0">
                <a:latin typeface="Georgia"/>
                <a:cs typeface="Georgia"/>
              </a:rPr>
              <a:t>level index and </a:t>
            </a:r>
            <a:r>
              <a:rPr sz="2500" spc="-10" dirty="0">
                <a:latin typeface="Georgia"/>
                <a:cs typeface="Georgia"/>
              </a:rPr>
              <a:t>the </a:t>
            </a:r>
            <a:r>
              <a:rPr sz="2500" spc="-5" dirty="0">
                <a:latin typeface="Georgia"/>
                <a:cs typeface="Georgia"/>
              </a:rPr>
              <a:t>index to </a:t>
            </a:r>
            <a:r>
              <a:rPr sz="2500" spc="-10" dirty="0">
                <a:latin typeface="Georgia"/>
                <a:cs typeface="Georgia"/>
              </a:rPr>
              <a:t>the </a:t>
            </a:r>
            <a:r>
              <a:rPr sz="2500" spc="-5" dirty="0">
                <a:latin typeface="Georgia"/>
                <a:cs typeface="Georgia"/>
              </a:rPr>
              <a:t>index </a:t>
            </a:r>
            <a:r>
              <a:rPr sz="2500" spc="-10" dirty="0">
                <a:latin typeface="Georgia"/>
                <a:cs typeface="Georgia"/>
              </a:rPr>
              <a:t>is </a:t>
            </a:r>
            <a:r>
              <a:rPr sz="2500" spc="-5" dirty="0">
                <a:latin typeface="Georgia"/>
                <a:cs typeface="Georgia"/>
              </a:rPr>
              <a:t>called </a:t>
            </a:r>
            <a:r>
              <a:rPr sz="2500" spc="-10" dirty="0">
                <a:latin typeface="Georgia"/>
                <a:cs typeface="Georgia"/>
              </a:rPr>
              <a:t>the  second-level</a:t>
            </a:r>
            <a:r>
              <a:rPr sz="2500" spc="15" dirty="0">
                <a:latin typeface="Georgia"/>
                <a:cs typeface="Georgia"/>
              </a:rPr>
              <a:t> </a:t>
            </a:r>
            <a:r>
              <a:rPr sz="2500" spc="-10" dirty="0">
                <a:latin typeface="Georgia"/>
                <a:cs typeface="Georgia"/>
              </a:rPr>
              <a:t>index.</a:t>
            </a:r>
            <a:endParaRPr sz="2500" dirty="0">
              <a:latin typeface="Georgia"/>
              <a:cs typeface="Georgia"/>
            </a:endParaRPr>
          </a:p>
          <a:p>
            <a:pPr marL="1201420" marR="95885" indent="-256540" algn="just">
              <a:lnSpc>
                <a:spcPts val="2690"/>
              </a:lnSpc>
              <a:spcBef>
                <a:spcPts val="340"/>
              </a:spcBef>
              <a:buClr>
                <a:srgbClr val="9F4DA2"/>
              </a:buClr>
              <a:buChar char="•"/>
              <a:tabLst>
                <a:tab pos="1202055" algn="l"/>
              </a:tabLst>
            </a:pPr>
            <a:r>
              <a:rPr sz="2500" dirty="0">
                <a:latin typeface="Georgia"/>
                <a:cs typeface="Georgia"/>
              </a:rPr>
              <a:t>We </a:t>
            </a:r>
            <a:r>
              <a:rPr sz="2500" spc="-5" dirty="0">
                <a:latin typeface="Georgia"/>
                <a:cs typeface="Georgia"/>
              </a:rPr>
              <a:t>can </a:t>
            </a:r>
            <a:r>
              <a:rPr sz="2500" spc="-10" dirty="0">
                <a:latin typeface="Georgia"/>
                <a:cs typeface="Georgia"/>
              </a:rPr>
              <a:t>repeat the </a:t>
            </a:r>
            <a:r>
              <a:rPr sz="2500" spc="-15" dirty="0">
                <a:latin typeface="Georgia"/>
                <a:cs typeface="Georgia"/>
              </a:rPr>
              <a:t>process, </a:t>
            </a:r>
            <a:r>
              <a:rPr sz="2500" spc="-10" dirty="0">
                <a:latin typeface="Georgia"/>
                <a:cs typeface="Georgia"/>
              </a:rPr>
              <a:t>creating </a:t>
            </a:r>
            <a:r>
              <a:rPr sz="2500" spc="-5" dirty="0">
                <a:latin typeface="Georgia"/>
                <a:cs typeface="Georgia"/>
              </a:rPr>
              <a:t>a </a:t>
            </a:r>
            <a:r>
              <a:rPr sz="2500" spc="-15" dirty="0">
                <a:latin typeface="Georgia"/>
                <a:cs typeface="Georgia"/>
              </a:rPr>
              <a:t>third, </a:t>
            </a:r>
            <a:r>
              <a:rPr sz="2500" spc="-10" dirty="0">
                <a:latin typeface="Georgia"/>
                <a:cs typeface="Georgia"/>
              </a:rPr>
              <a:t>fourth, </a:t>
            </a:r>
            <a:r>
              <a:rPr sz="2500" spc="-5" dirty="0">
                <a:latin typeface="Georgia"/>
                <a:cs typeface="Georgia"/>
              </a:rPr>
              <a:t>...,  top level until </a:t>
            </a:r>
            <a:r>
              <a:rPr sz="2500" spc="-10" dirty="0">
                <a:latin typeface="Georgia"/>
                <a:cs typeface="Georgia"/>
              </a:rPr>
              <a:t>all entries </a:t>
            </a:r>
            <a:r>
              <a:rPr sz="2500" spc="-5" dirty="0">
                <a:latin typeface="Georgia"/>
                <a:cs typeface="Georgia"/>
              </a:rPr>
              <a:t>of </a:t>
            </a:r>
            <a:r>
              <a:rPr sz="2500" spc="-10" dirty="0">
                <a:latin typeface="Georgia"/>
                <a:cs typeface="Georgia"/>
              </a:rPr>
              <a:t>the </a:t>
            </a:r>
            <a:r>
              <a:rPr sz="2500" spc="-5" dirty="0">
                <a:latin typeface="Georgia"/>
                <a:cs typeface="Georgia"/>
              </a:rPr>
              <a:t>top level </a:t>
            </a:r>
            <a:r>
              <a:rPr sz="2500" spc="-10" dirty="0">
                <a:latin typeface="Georgia"/>
                <a:cs typeface="Georgia"/>
              </a:rPr>
              <a:t>fit in </a:t>
            </a:r>
            <a:r>
              <a:rPr sz="2500" spc="-5" dirty="0">
                <a:latin typeface="Georgia"/>
                <a:cs typeface="Georgia"/>
              </a:rPr>
              <a:t>one </a:t>
            </a:r>
            <a:r>
              <a:rPr sz="2500" spc="-15" dirty="0">
                <a:latin typeface="Georgia"/>
                <a:cs typeface="Georgia"/>
              </a:rPr>
              <a:t>disk  </a:t>
            </a:r>
            <a:r>
              <a:rPr sz="2500" spc="-5" dirty="0">
                <a:latin typeface="Georgia"/>
                <a:cs typeface="Georgia"/>
              </a:rPr>
              <a:t>block.</a:t>
            </a:r>
            <a:endParaRPr sz="2500" dirty="0">
              <a:latin typeface="Georgia"/>
              <a:cs typeface="Georgia"/>
            </a:endParaRPr>
          </a:p>
          <a:p>
            <a:pPr marL="1201420" marR="5080" indent="-256540" algn="just">
              <a:lnSpc>
                <a:spcPct val="90200"/>
              </a:lnSpc>
              <a:spcBef>
                <a:spcPts val="280"/>
              </a:spcBef>
              <a:buClr>
                <a:srgbClr val="9F4DA2"/>
              </a:buClr>
              <a:buChar char="•"/>
              <a:tabLst>
                <a:tab pos="1201420" algn="l"/>
                <a:tab pos="1202055" algn="l"/>
              </a:tabLst>
            </a:pPr>
            <a:r>
              <a:rPr sz="2500" spc="-5" dirty="0">
                <a:latin typeface="Georgia"/>
                <a:cs typeface="Georgia"/>
              </a:rPr>
              <a:t>A </a:t>
            </a:r>
            <a:r>
              <a:rPr sz="2500" spc="-10" dirty="0">
                <a:latin typeface="Georgia"/>
                <a:cs typeface="Georgia"/>
              </a:rPr>
              <a:t>multi-level </a:t>
            </a:r>
            <a:r>
              <a:rPr sz="2500" spc="-5" dirty="0">
                <a:latin typeface="Georgia"/>
                <a:cs typeface="Georgia"/>
              </a:rPr>
              <a:t>index can be </a:t>
            </a:r>
            <a:r>
              <a:rPr sz="2500" spc="-10" dirty="0">
                <a:latin typeface="Georgia"/>
                <a:cs typeface="Georgia"/>
              </a:rPr>
              <a:t>created </a:t>
            </a:r>
            <a:r>
              <a:rPr sz="2500" spc="-5" dirty="0">
                <a:latin typeface="Georgia"/>
                <a:cs typeface="Georgia"/>
              </a:rPr>
              <a:t>for any </a:t>
            </a:r>
            <a:r>
              <a:rPr sz="2500" dirty="0">
                <a:latin typeface="Georgia"/>
                <a:cs typeface="Georgia"/>
              </a:rPr>
              <a:t>type </a:t>
            </a:r>
            <a:r>
              <a:rPr sz="2500" spc="-5" dirty="0">
                <a:latin typeface="Georgia"/>
                <a:cs typeface="Georgia"/>
              </a:rPr>
              <a:t>of first-  level index (primary, </a:t>
            </a:r>
            <a:r>
              <a:rPr sz="2500" spc="-10" dirty="0">
                <a:latin typeface="Georgia"/>
                <a:cs typeface="Georgia"/>
              </a:rPr>
              <a:t>secondary, clustering) as </a:t>
            </a:r>
            <a:r>
              <a:rPr sz="2500" spc="-5" dirty="0">
                <a:latin typeface="Georgia"/>
                <a:cs typeface="Georgia"/>
              </a:rPr>
              <a:t>long </a:t>
            </a:r>
            <a:r>
              <a:rPr sz="2500" spc="-10" dirty="0">
                <a:latin typeface="Georgia"/>
                <a:cs typeface="Georgia"/>
              </a:rPr>
              <a:t>as  the first-level </a:t>
            </a:r>
            <a:r>
              <a:rPr sz="2500" spc="-5" dirty="0">
                <a:latin typeface="Georgia"/>
                <a:cs typeface="Georgia"/>
              </a:rPr>
              <a:t>index </a:t>
            </a:r>
            <a:r>
              <a:rPr sz="2500" spc="-10" dirty="0">
                <a:latin typeface="Georgia"/>
                <a:cs typeface="Georgia"/>
              </a:rPr>
              <a:t>consists </a:t>
            </a:r>
            <a:r>
              <a:rPr sz="2500" spc="-5" dirty="0">
                <a:latin typeface="Georgia"/>
                <a:cs typeface="Georgia"/>
              </a:rPr>
              <a:t>of more </a:t>
            </a:r>
            <a:r>
              <a:rPr sz="2500" spc="-10" dirty="0">
                <a:latin typeface="Georgia"/>
                <a:cs typeface="Georgia"/>
              </a:rPr>
              <a:t>than </a:t>
            </a:r>
            <a:r>
              <a:rPr sz="2500" spc="-5" dirty="0">
                <a:latin typeface="Georgia"/>
                <a:cs typeface="Georgia"/>
              </a:rPr>
              <a:t>one </a:t>
            </a:r>
            <a:r>
              <a:rPr sz="2500" spc="-15" dirty="0">
                <a:latin typeface="Georgia"/>
                <a:cs typeface="Georgia"/>
              </a:rPr>
              <a:t>disk  </a:t>
            </a:r>
            <a:r>
              <a:rPr sz="2500" spc="-5" dirty="0">
                <a:latin typeface="Georgia"/>
                <a:cs typeface="Georgia"/>
              </a:rPr>
              <a:t>block</a:t>
            </a:r>
            <a:endParaRPr sz="2500"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If single-level index is used, then a large size index cannot be kept in memory which leads to multiple disk accesses.</a:t>
            </a:r>
          </a:p>
          <a:p>
            <a:r>
              <a:rPr lang="en-IN" dirty="0" smtClean="0"/>
              <a:t/>
            </a:r>
            <a:br>
              <a:rPr lang="en-IN" dirty="0" smtClean="0"/>
            </a:br>
            <a:r>
              <a:rPr lang="en-IN" dirty="0" smtClean="0"/>
              <a:t>Multilevel Indexing in Database is created when a primary index does not fit in memory. In this type of indexing method, you can reduce the number of disk accesses to short any record and kept on a disk as a sequential file and create a sparse base on that file.</a:t>
            </a:r>
            <a:endParaRPr lang="en-IN"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rmAutofit fontScale="90000"/>
          </a:bodyPr>
          <a:lstStyle/>
          <a:p>
            <a:endParaRPr lang="en-IN" dirty="0"/>
          </a:p>
        </p:txBody>
      </p:sp>
      <p:pic>
        <p:nvPicPr>
          <p:cNvPr id="3074" name="Picture 2" descr="C:\Users\Niyuktha\Desktop\multi_level_index.png"/>
          <p:cNvPicPr>
            <a:picLocks noGrp="1" noChangeAspect="1" noChangeArrowheads="1"/>
          </p:cNvPicPr>
          <p:nvPr>
            <p:ph idx="1"/>
          </p:nvPr>
        </p:nvPicPr>
        <p:blipFill>
          <a:blip r:embed="rId2" cstate="print"/>
          <a:srcRect/>
          <a:stretch>
            <a:fillRect/>
          </a:stretch>
        </p:blipFill>
        <p:spPr bwMode="auto">
          <a:xfrm>
            <a:off x="1143000" y="971231"/>
            <a:ext cx="6629400" cy="5802699"/>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 y="533400"/>
            <a:ext cx="8153400" cy="550862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7200" y="6351213"/>
            <a:ext cx="7543799" cy="352019"/>
          </a:xfrm>
          <a:prstGeom prst="rect">
            <a:avLst/>
          </a:prstGeom>
        </p:spPr>
        <p:txBody>
          <a:bodyPr vert="horz" wrap="square" lIns="0" tIns="13335" rIns="0" bIns="0" rtlCol="0">
            <a:spAutoFit/>
          </a:bodyPr>
          <a:lstStyle/>
          <a:p>
            <a:pPr marL="12700">
              <a:lnSpc>
                <a:spcPct val="100000"/>
              </a:lnSpc>
              <a:spcBef>
                <a:spcPts val="105"/>
              </a:spcBef>
            </a:pPr>
            <a:r>
              <a:rPr sz="2200" spc="-5" dirty="0">
                <a:latin typeface="Times New Roman"/>
                <a:cs typeface="Times New Roman"/>
              </a:rPr>
              <a:t>Figure </a:t>
            </a:r>
            <a:r>
              <a:rPr sz="2200" spc="5" dirty="0">
                <a:latin typeface="Times New Roman"/>
                <a:cs typeface="Times New Roman"/>
              </a:rPr>
              <a:t>5.5: </a:t>
            </a:r>
            <a:r>
              <a:rPr sz="2200" spc="-40" dirty="0">
                <a:latin typeface="Times New Roman"/>
                <a:cs typeface="Times New Roman"/>
              </a:rPr>
              <a:t>Two-Level </a:t>
            </a:r>
            <a:r>
              <a:rPr sz="2200" spc="-5" dirty="0">
                <a:latin typeface="Times New Roman"/>
                <a:cs typeface="Times New Roman"/>
              </a:rPr>
              <a:t>Primary</a:t>
            </a:r>
            <a:r>
              <a:rPr sz="2200" spc="-395" dirty="0">
                <a:latin typeface="Times New Roman"/>
                <a:cs typeface="Times New Roman"/>
              </a:rPr>
              <a:t> </a:t>
            </a:r>
            <a:r>
              <a:rPr sz="2200" spc="-35" dirty="0">
                <a:latin typeface="Times New Roman"/>
                <a:cs typeface="Times New Roman"/>
              </a:rPr>
              <a:t>Index</a:t>
            </a:r>
            <a:endParaRPr sz="2200" dirty="0">
              <a:latin typeface="Times New Roman"/>
              <a:cs typeface="Times New Roman"/>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sp>
        <p:nvSpPr>
          <p:cNvPr id="8" name="Content Placeholder 7"/>
          <p:cNvSpPr>
            <a:spLocks noGrp="1"/>
          </p:cNvSpPr>
          <p:nvPr>
            <p:ph idx="1"/>
          </p:nvPr>
        </p:nvSpPr>
        <p:spPr/>
        <p:txBody>
          <a:bodyPr/>
          <a:lstStyle/>
          <a:p>
            <a:r>
              <a:rPr lang="en-IN" dirty="0" smtClean="0"/>
              <a:t>Multilevel indices used to reduce the part of the index that we contribute to search by </a:t>
            </a:r>
            <a:r>
              <a:rPr lang="en-IN" dirty="0" err="1" smtClean="0"/>
              <a:t>bfri</a:t>
            </a:r>
            <a:r>
              <a:rPr lang="en-IN" dirty="0" smtClean="0"/>
              <a:t>(blocking factor)</a:t>
            </a:r>
          </a:p>
          <a:p>
            <a:r>
              <a:rPr lang="en-IN" dirty="0" smtClean="0"/>
              <a:t>Hence the search space is reduced much faster</a:t>
            </a:r>
          </a:p>
          <a:p>
            <a:r>
              <a:rPr lang="en-IN" dirty="0" smtClean="0"/>
              <a:t>Value </a:t>
            </a:r>
            <a:r>
              <a:rPr lang="en-IN" dirty="0" err="1" smtClean="0"/>
              <a:t>bfri</a:t>
            </a:r>
            <a:r>
              <a:rPr lang="en-IN" dirty="0" smtClean="0"/>
              <a:t> is called fan out of multilevel index(f0)</a:t>
            </a:r>
            <a:endParaRPr lang="en-IN"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endParaRPr lang="en-IN" dirty="0"/>
          </a:p>
        </p:txBody>
      </p:sp>
      <p:sp>
        <p:nvSpPr>
          <p:cNvPr id="3" name="Content Placeholder 2"/>
          <p:cNvSpPr>
            <a:spLocks noGrp="1"/>
          </p:cNvSpPr>
          <p:nvPr>
            <p:ph idx="1"/>
          </p:nvPr>
        </p:nvSpPr>
        <p:spPr>
          <a:xfrm>
            <a:off x="457200" y="1295400"/>
            <a:ext cx="8229600" cy="5279136"/>
          </a:xfrm>
        </p:spPr>
        <p:txBody>
          <a:bodyPr>
            <a:normAutofit lnSpcReduction="10000"/>
          </a:bodyPr>
          <a:lstStyle/>
          <a:p>
            <a:r>
              <a:rPr lang="en-IN" dirty="0" smtClean="0"/>
              <a:t>Consider blocking factor or fan out is 68 index entries per block for multilevel </a:t>
            </a:r>
            <a:r>
              <a:rPr lang="en-IN" dirty="0" err="1" smtClean="0"/>
              <a:t>index.first</a:t>
            </a:r>
            <a:r>
              <a:rPr lang="en-IN" dirty="0" smtClean="0"/>
              <a:t> level </a:t>
            </a:r>
            <a:r>
              <a:rPr lang="en-IN" dirty="0" err="1" smtClean="0"/>
              <a:t>consistes</a:t>
            </a:r>
            <a:r>
              <a:rPr lang="en-IN" dirty="0" smtClean="0"/>
              <a:t> of 442 </a:t>
            </a:r>
            <a:r>
              <a:rPr lang="en-IN" dirty="0" err="1" smtClean="0"/>
              <a:t>blocks.Find</a:t>
            </a:r>
            <a:r>
              <a:rPr lang="en-IN" dirty="0" smtClean="0"/>
              <a:t> the block access?</a:t>
            </a:r>
          </a:p>
          <a:p>
            <a:r>
              <a:rPr lang="en-IN" dirty="0" smtClean="0"/>
              <a:t>No : of </a:t>
            </a:r>
            <a:r>
              <a:rPr lang="en-IN" dirty="0" err="1" smtClean="0"/>
              <a:t>Ist</a:t>
            </a:r>
            <a:r>
              <a:rPr lang="en-IN" dirty="0" smtClean="0"/>
              <a:t> level blocks b1=442 blocks</a:t>
            </a:r>
          </a:p>
          <a:p>
            <a:r>
              <a:rPr lang="en-IN" dirty="0" smtClean="0"/>
              <a:t>No : of 2nd level blocks b2=b1/</a:t>
            </a:r>
            <a:r>
              <a:rPr lang="en-IN" dirty="0" err="1" smtClean="0"/>
              <a:t>fo</a:t>
            </a:r>
            <a:r>
              <a:rPr lang="en-IN" dirty="0" smtClean="0"/>
              <a:t> =442/68</a:t>
            </a:r>
          </a:p>
          <a:p>
            <a:r>
              <a:rPr lang="en-IN" dirty="0" smtClean="0"/>
              <a:t>                                                              =7 blocks</a:t>
            </a:r>
          </a:p>
          <a:p>
            <a:r>
              <a:rPr lang="en-IN" dirty="0" smtClean="0"/>
              <a:t>No : of 3rd level blocks b3=b2/</a:t>
            </a:r>
            <a:r>
              <a:rPr lang="en-IN" dirty="0" err="1" smtClean="0"/>
              <a:t>fo</a:t>
            </a:r>
            <a:r>
              <a:rPr lang="en-IN" dirty="0" smtClean="0"/>
              <a:t>=7/68</a:t>
            </a:r>
          </a:p>
          <a:p>
            <a:r>
              <a:rPr lang="en-IN" dirty="0" smtClean="0"/>
              <a:t>                                                             =1 block</a:t>
            </a:r>
          </a:p>
          <a:p>
            <a:r>
              <a:rPr lang="en-IN" dirty="0" smtClean="0"/>
              <a:t>Hence 3</a:t>
            </a:r>
            <a:r>
              <a:rPr lang="en-IN" baseline="30000" dirty="0" smtClean="0"/>
              <a:t>rd</a:t>
            </a:r>
            <a:r>
              <a:rPr lang="en-IN" dirty="0" smtClean="0"/>
              <a:t> level is the top level of the index</a:t>
            </a:r>
          </a:p>
          <a:p>
            <a:r>
              <a:rPr lang="en-IN" dirty="0" err="1" smtClean="0"/>
              <a:t>Ie</a:t>
            </a:r>
            <a:r>
              <a:rPr lang="en-IN" dirty="0" smtClean="0"/>
              <a:t>  t=3</a:t>
            </a:r>
          </a:p>
          <a:p>
            <a:r>
              <a:rPr lang="en-IN" dirty="0" smtClean="0"/>
              <a:t>Block access=t+1 =3+1</a:t>
            </a:r>
          </a:p>
          <a:p>
            <a:r>
              <a:rPr lang="en-IN" dirty="0" smtClean="0"/>
              <a:t>                                 = 4 block 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lstStyle/>
          <a:p>
            <a:r>
              <a:rPr lang="en-IN" dirty="0" smtClean="0"/>
              <a:t>Heap File</a:t>
            </a:r>
            <a:endParaRPr lang="en-IN" dirty="0"/>
          </a:p>
        </p:txBody>
      </p:sp>
      <p:sp>
        <p:nvSpPr>
          <p:cNvPr id="3" name="Content Placeholder 2"/>
          <p:cNvSpPr>
            <a:spLocks noGrp="1"/>
          </p:cNvSpPr>
          <p:nvPr>
            <p:ph idx="1"/>
          </p:nvPr>
        </p:nvSpPr>
        <p:spPr>
          <a:xfrm>
            <a:off x="457200" y="1752600"/>
            <a:ext cx="8229600" cy="4821936"/>
          </a:xfrm>
        </p:spPr>
        <p:txBody>
          <a:bodyPr>
            <a:normAutofit fontScale="92500"/>
          </a:bodyPr>
          <a:lstStyle/>
          <a:p>
            <a:pPr algn="just"/>
            <a:r>
              <a:rPr lang="en-IN" dirty="0" smtClean="0"/>
              <a:t>Heap File Organization works with data blocks. </a:t>
            </a:r>
          </a:p>
          <a:p>
            <a:pPr algn="just"/>
            <a:endParaRPr lang="en-IN" dirty="0" smtClean="0"/>
          </a:p>
          <a:p>
            <a:pPr algn="just"/>
            <a:r>
              <a:rPr lang="en-IN" dirty="0" smtClean="0"/>
              <a:t>In this method records are inserted at the end of the file, into the data blocks. </a:t>
            </a:r>
          </a:p>
          <a:p>
            <a:pPr algn="just"/>
            <a:r>
              <a:rPr lang="en-IN" dirty="0" smtClean="0"/>
              <a:t>No Sorting or Ordering is required in this method. </a:t>
            </a:r>
          </a:p>
          <a:p>
            <a:pPr algn="just"/>
            <a:r>
              <a:rPr lang="en-IN" dirty="0" smtClean="0"/>
              <a:t>If a data block is full, the new record is stored in some other block</a:t>
            </a:r>
          </a:p>
          <a:p>
            <a:pPr algn="just"/>
            <a:r>
              <a:rPr lang="en-IN" dirty="0" smtClean="0"/>
              <a:t> Here the other data block need not be the very next data block, but it can be any block in the memory. </a:t>
            </a:r>
          </a:p>
          <a:p>
            <a:pPr algn="just"/>
            <a:r>
              <a:rPr lang="en-IN" dirty="0" smtClean="0"/>
              <a:t>It is the responsibility of DBMS to store and manage the new records.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cstate="print"/>
          <a:stretch>
            <a:fillRect/>
          </a:stretch>
        </p:blipFill>
        <p:spPr>
          <a:xfrm>
            <a:off x="990600" y="1371600"/>
            <a:ext cx="6864985" cy="1339850"/>
          </a:xfrm>
          <a:prstGeom prst="rect">
            <a:avLst/>
          </a:prstGeom>
        </p:spPr>
      </p:pic>
      <p:sp>
        <p:nvSpPr>
          <p:cNvPr id="6" name="Down Arrow 5"/>
          <p:cNvSpPr/>
          <p:nvPr/>
        </p:nvSpPr>
        <p:spPr>
          <a:xfrm>
            <a:off x="3394710" y="2743200"/>
            <a:ext cx="20574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905000" y="4495800"/>
            <a:ext cx="6429375" cy="1404620"/>
          </a:xfrm>
          <a:prstGeom prst="rect">
            <a:avLst/>
          </a:prstGeo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IN" b="1" dirty="0" smtClean="0"/>
              <a:t>Insertion of new record</a:t>
            </a:r>
            <a:endParaRPr lang="en-IN" dirty="0"/>
          </a:p>
        </p:txBody>
      </p:sp>
      <p:sp>
        <p:nvSpPr>
          <p:cNvPr id="3" name="Content Placeholder 2"/>
          <p:cNvSpPr>
            <a:spLocks noGrp="1"/>
          </p:cNvSpPr>
          <p:nvPr>
            <p:ph idx="1"/>
          </p:nvPr>
        </p:nvSpPr>
        <p:spPr/>
        <p:txBody>
          <a:bodyPr/>
          <a:lstStyle/>
          <a:p>
            <a:pPr algn="just"/>
            <a:r>
              <a:rPr lang="en-IN" dirty="0" smtClean="0"/>
              <a:t>Suppose we have four records in the heap R1, R5, R6, R4 and R3 </a:t>
            </a:r>
          </a:p>
          <a:p>
            <a:pPr algn="just"/>
            <a:r>
              <a:rPr lang="en-IN" dirty="0" smtClean="0"/>
              <a:t> new record R2 has to be inserted in the heap then, since the last data block </a:t>
            </a:r>
          </a:p>
          <a:p>
            <a:pPr algn="just"/>
            <a:r>
              <a:rPr lang="en-IN" dirty="0" err="1" smtClean="0"/>
              <a:t>i.e</a:t>
            </a:r>
            <a:r>
              <a:rPr lang="en-IN" dirty="0" smtClean="0"/>
              <a:t> data block 3 is full it will be inserted in any of the data blocks selected by the DBMS, lets say data block 1.</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endParaRPr lang="en-IN" dirty="0"/>
          </a:p>
        </p:txBody>
      </p:sp>
      <p:pic>
        <p:nvPicPr>
          <p:cNvPr id="1026" name="Picture 2" descr="C:\Users\Niyuktha\Desktop\FileOrganization33.png"/>
          <p:cNvPicPr>
            <a:picLocks noGrp="1" noChangeAspect="1" noChangeArrowheads="1"/>
          </p:cNvPicPr>
          <p:nvPr>
            <p:ph idx="1"/>
          </p:nvPr>
        </p:nvPicPr>
        <p:blipFill>
          <a:blip r:embed="rId2" cstate="print"/>
          <a:srcRect/>
          <a:stretch>
            <a:fillRect/>
          </a:stretch>
        </p:blipFill>
        <p:spPr bwMode="auto">
          <a:xfrm>
            <a:off x="1066800" y="1828800"/>
            <a:ext cx="7940670" cy="4648200"/>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Niyuktha\Desktop\FileOrganization44.png"/>
          <p:cNvPicPr>
            <a:picLocks noGrp="1" noChangeAspect="1" noChangeArrowheads="1"/>
          </p:cNvPicPr>
          <p:nvPr>
            <p:ph idx="1"/>
          </p:nvPr>
        </p:nvPicPr>
        <p:blipFill>
          <a:blip r:embed="rId2" cstate="print"/>
          <a:srcRect/>
          <a:stretch>
            <a:fillRect/>
          </a:stretch>
        </p:blipFill>
        <p:spPr bwMode="auto">
          <a:xfrm>
            <a:off x="304800" y="1066801"/>
            <a:ext cx="7962118" cy="6118494"/>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endParaRPr lang="en-IN" dirty="0"/>
          </a:p>
        </p:txBody>
      </p:sp>
      <p:sp>
        <p:nvSpPr>
          <p:cNvPr id="3" name="Content Placeholder 2"/>
          <p:cNvSpPr>
            <a:spLocks noGrp="1"/>
          </p:cNvSpPr>
          <p:nvPr>
            <p:ph idx="1"/>
          </p:nvPr>
        </p:nvSpPr>
        <p:spPr>
          <a:xfrm>
            <a:off x="457200" y="1295400"/>
            <a:ext cx="8229600" cy="5279136"/>
          </a:xfrm>
        </p:spPr>
        <p:txBody>
          <a:bodyPr>
            <a:normAutofit/>
          </a:bodyPr>
          <a:lstStyle/>
          <a:p>
            <a:pPr algn="just" fontAlgn="base"/>
            <a:r>
              <a:rPr lang="en-IN" dirty="0" smtClean="0"/>
              <a:t>If we want to search, delete or update data in heap file Organization the we will traverse the data from the beginning of the file till we get the requested record. </a:t>
            </a:r>
          </a:p>
          <a:p>
            <a:pPr algn="just" fontAlgn="base"/>
            <a:endParaRPr lang="en-IN" dirty="0" smtClean="0"/>
          </a:p>
          <a:p>
            <a:pPr algn="just" fontAlgn="base"/>
            <a:r>
              <a:rPr lang="en-IN" dirty="0" smtClean="0"/>
              <a:t>Thus if the database is very huge, searching, deleting or updating the record will take a lot of time.</a:t>
            </a:r>
          </a:p>
          <a:p>
            <a:endParaRPr lang="en-IN"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endParaRPr lang="en-IN" dirty="0"/>
          </a:p>
        </p:txBody>
      </p:sp>
      <p:sp>
        <p:nvSpPr>
          <p:cNvPr id="3" name="Content Placeholder 2"/>
          <p:cNvSpPr>
            <a:spLocks noGrp="1"/>
          </p:cNvSpPr>
          <p:nvPr>
            <p:ph idx="1"/>
          </p:nvPr>
        </p:nvSpPr>
        <p:spPr>
          <a:xfrm>
            <a:off x="457200" y="1600200"/>
            <a:ext cx="8229600" cy="4974336"/>
          </a:xfrm>
        </p:spPr>
        <p:txBody>
          <a:bodyPr/>
          <a:lstStyle/>
          <a:p>
            <a:pPr fontAlgn="base"/>
            <a:r>
              <a:rPr lang="en-IN" dirty="0" smtClean="0"/>
              <a:t/>
            </a:r>
            <a:br>
              <a:rPr lang="en-IN" dirty="0" smtClean="0"/>
            </a:br>
            <a:r>
              <a:rPr lang="en-IN" b="1" dirty="0" err="1" smtClean="0"/>
              <a:t>Advan</a:t>
            </a:r>
            <a:r>
              <a:rPr lang="en-IN" b="1" dirty="0" smtClean="0"/>
              <a:t>–</a:t>
            </a:r>
            <a:endParaRPr lang="en-IN" dirty="0" smtClean="0"/>
          </a:p>
          <a:p>
            <a:pPr algn="just" fontAlgn="base"/>
            <a:r>
              <a:rPr lang="en-IN" dirty="0" smtClean="0"/>
              <a:t>Fetching and retrieving records is faster than sequential record but only in case of small databases.</a:t>
            </a:r>
          </a:p>
          <a:p>
            <a:pPr algn="just" fontAlgn="base"/>
            <a:endParaRPr lang="en-IN" dirty="0" smtClean="0"/>
          </a:p>
          <a:p>
            <a:pPr algn="just" fontAlgn="base"/>
            <a:r>
              <a:rPr lang="en-IN" dirty="0" smtClean="0"/>
              <a:t>When there is a huge number of data needs to be loaded into the database at a time, then this method of file Organization is best suited.</a:t>
            </a:r>
          </a:p>
          <a:p>
            <a:endParaRPr lang="en-IN"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fontAlgn="base"/>
            <a:r>
              <a:rPr lang="en-IN" b="1" dirty="0" err="1" smtClean="0"/>
              <a:t>Disadv</a:t>
            </a:r>
            <a:r>
              <a:rPr lang="en-IN" b="1" dirty="0" smtClean="0"/>
              <a:t> –</a:t>
            </a:r>
            <a:endParaRPr lang="en-IN" dirty="0" smtClean="0"/>
          </a:p>
          <a:p>
            <a:pPr fontAlgn="base"/>
            <a:r>
              <a:rPr lang="en-IN" dirty="0" smtClean="0"/>
              <a:t>Problem of unused memory blocks.</a:t>
            </a:r>
          </a:p>
          <a:p>
            <a:pPr fontAlgn="base"/>
            <a:r>
              <a:rPr lang="en-IN" dirty="0" smtClean="0"/>
              <a:t>Inefficient for larger databases.</a:t>
            </a:r>
          </a:p>
          <a:p>
            <a:endParaRPr lang="en-IN"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71600"/>
          </a:xfrm>
        </p:spPr>
        <p:txBody>
          <a:bodyPr/>
          <a:lstStyle/>
          <a:p>
            <a:r>
              <a:rPr lang="en-IN" dirty="0" smtClean="0"/>
              <a:t>Extendible Hashing</a:t>
            </a:r>
            <a:endParaRPr lang="en-IN" dirty="0"/>
          </a:p>
        </p:txBody>
      </p:sp>
      <p:sp>
        <p:nvSpPr>
          <p:cNvPr id="3" name="Content Placeholder 2"/>
          <p:cNvSpPr>
            <a:spLocks noGrp="1"/>
          </p:cNvSpPr>
          <p:nvPr>
            <p:ph idx="1"/>
          </p:nvPr>
        </p:nvSpPr>
        <p:spPr>
          <a:xfrm>
            <a:off x="457200" y="1752600"/>
            <a:ext cx="8229600" cy="4821936"/>
          </a:xfrm>
        </p:spPr>
        <p:txBody>
          <a:bodyPr>
            <a:normAutofit fontScale="85000" lnSpcReduction="10000"/>
          </a:bodyPr>
          <a:lstStyle/>
          <a:p>
            <a:pPr algn="just" fontAlgn="base"/>
            <a:r>
              <a:rPr lang="en-IN" b="1" u="sng" dirty="0" smtClean="0"/>
              <a:t>Extendible Hashing</a:t>
            </a:r>
            <a:r>
              <a:rPr lang="en-IN" dirty="0" smtClean="0"/>
              <a:t> is a dynamic hashing method wherein directories, and buckets are used to hash data. It is an aggressively flexible method in which the hash function also experiences dynamic changes. </a:t>
            </a:r>
          </a:p>
          <a:p>
            <a:pPr algn="just" fontAlgn="base"/>
            <a:endParaRPr lang="en-IN" dirty="0" smtClean="0"/>
          </a:p>
          <a:p>
            <a:pPr algn="just" fontAlgn="base"/>
            <a:r>
              <a:rPr lang="en-IN" dirty="0" smtClean="0"/>
              <a:t>The main features in this hashing technique are: </a:t>
            </a:r>
          </a:p>
          <a:p>
            <a:pPr algn="just" fontAlgn="base">
              <a:buNone/>
            </a:pPr>
            <a:endParaRPr lang="en-IN" dirty="0" smtClean="0"/>
          </a:p>
          <a:p>
            <a:pPr algn="just" fontAlgn="base"/>
            <a:r>
              <a:rPr lang="en-IN" b="1" dirty="0" smtClean="0"/>
              <a:t>Directories:</a:t>
            </a:r>
            <a:r>
              <a:rPr lang="en-IN" dirty="0" smtClean="0"/>
              <a:t> </a:t>
            </a:r>
          </a:p>
          <a:p>
            <a:pPr lvl="1" algn="just" fontAlgn="base"/>
            <a:r>
              <a:rPr lang="en-IN" dirty="0" smtClean="0"/>
              <a:t>The directories store addresses of the buckets in pointers. </a:t>
            </a:r>
          </a:p>
          <a:p>
            <a:pPr lvl="1" algn="just" fontAlgn="base"/>
            <a:r>
              <a:rPr lang="en-IN" dirty="0" smtClean="0"/>
              <a:t>An id is assigned to each directory which may change each time when Directory Expansion takes place.</a:t>
            </a:r>
          </a:p>
          <a:p>
            <a:pPr algn="just" fontAlgn="base"/>
            <a:r>
              <a:rPr lang="en-IN" b="1" dirty="0" smtClean="0"/>
              <a:t>Buckets:</a:t>
            </a:r>
            <a:r>
              <a:rPr lang="en-IN" dirty="0" smtClean="0"/>
              <a:t> </a:t>
            </a:r>
          </a:p>
          <a:p>
            <a:pPr lvl="1" algn="just" fontAlgn="base"/>
            <a:r>
              <a:rPr lang="en-IN" dirty="0" smtClean="0"/>
              <a:t>The buckets are used to hash the actual data.</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to="" calcmode="lin" valueType="num">
                                      <p:cBhvr>
                                        <p:cTn id="32" dur="1" fill="hold"/>
                                        <p:tgtEl>
                                          <p:spTgt spid="3">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r>
              <a:rPr lang="en-IN" sz="3200" b="1" u="sng" dirty="0" smtClean="0"/>
              <a:t>Basic Structure of Extendible Hashing</a:t>
            </a:r>
            <a:r>
              <a:rPr lang="en-IN" sz="3200" b="1" dirty="0" smtClean="0"/>
              <a:t>:</a:t>
            </a:r>
            <a:r>
              <a:rPr lang="en-IN" sz="3200" dirty="0" smtClean="0"/>
              <a:t> </a:t>
            </a:r>
            <a:br>
              <a:rPr lang="en-IN" sz="3200" dirty="0" smtClean="0"/>
            </a:br>
            <a:endParaRPr lang="en-IN" sz="3200" dirty="0"/>
          </a:p>
        </p:txBody>
      </p:sp>
      <p:pic>
        <p:nvPicPr>
          <p:cNvPr id="4098" name="Picture 2" descr="C:\Users\Niyuktha\Desktop\Basic-Structure-of-Extendible-Hashing.png"/>
          <p:cNvPicPr>
            <a:picLocks noGrp="1" noChangeAspect="1" noChangeArrowheads="1"/>
          </p:cNvPicPr>
          <p:nvPr>
            <p:ph idx="1"/>
          </p:nvPr>
        </p:nvPicPr>
        <p:blipFill>
          <a:blip r:embed="rId2" cstate="print"/>
          <a:srcRect/>
          <a:stretch>
            <a:fillRect/>
          </a:stretch>
        </p:blipFill>
        <p:spPr bwMode="auto">
          <a:xfrm>
            <a:off x="1372177" y="1600200"/>
            <a:ext cx="6399646" cy="4973638"/>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b="1" dirty="0" smtClean="0"/>
              <a:t>Step 1 – Analyze Data Elements</a:t>
            </a:r>
          </a:p>
          <a:p>
            <a:r>
              <a:rPr lang="en-IN" b="1" dirty="0" smtClean="0"/>
              <a:t>Step 2 – Convert into binary format</a:t>
            </a:r>
          </a:p>
          <a:p>
            <a:r>
              <a:rPr lang="en-IN" b="1" dirty="0" smtClean="0"/>
              <a:t>Step 3 – Check Global Depth of the directory.</a:t>
            </a:r>
          </a:p>
          <a:p>
            <a:r>
              <a:rPr lang="en-IN" b="1" dirty="0" smtClean="0"/>
              <a:t>Step 4 – Identify the Directory</a:t>
            </a:r>
          </a:p>
          <a:p>
            <a:r>
              <a:rPr lang="en-IN" b="1" dirty="0" smtClean="0"/>
              <a:t>Step 5 – Navigation:</a:t>
            </a:r>
          </a:p>
          <a:p>
            <a:r>
              <a:rPr lang="en-IN" b="1" dirty="0" smtClean="0"/>
              <a:t>Step 6 – Insertion and Overflow Check</a:t>
            </a:r>
          </a:p>
          <a:p>
            <a:r>
              <a:rPr lang="en-IN" b="1" dirty="0" smtClean="0"/>
              <a:t>Step 7 – Tackling Over Flow Condition during Data Insertion</a:t>
            </a:r>
          </a:p>
          <a:p>
            <a:r>
              <a:rPr lang="en-IN" b="1" dirty="0" smtClean="0"/>
              <a:t>Step 8 – Rehashing of Split Bucket Elements:</a:t>
            </a:r>
          </a:p>
          <a:p>
            <a:r>
              <a:rPr lang="en-IN" b="1" dirty="0" smtClean="0"/>
              <a:t>Step 9 –</a:t>
            </a:r>
            <a:r>
              <a:rPr lang="en-IN" dirty="0" smtClean="0"/>
              <a:t> The element is successfully hashed.</a:t>
            </a:r>
          </a:p>
          <a:p>
            <a:endParaRPr lang="en-IN"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u="sng" dirty="0" smtClean="0"/>
              <a:t>Example based on Extendible Hashing:</a:t>
            </a:r>
            <a:r>
              <a:rPr lang="en-IN" dirty="0" smtClean="0"/>
              <a:t> Now, let us consider a prominent example of hashing the following elements: </a:t>
            </a:r>
            <a:r>
              <a:rPr lang="en-IN" b="1" dirty="0" smtClean="0"/>
              <a:t>16,4,6,22,24,10,31,7,9,20,26.</a:t>
            </a:r>
            <a:r>
              <a:rPr lang="en-IN" dirty="0" smtClean="0"/>
              <a:t> </a:t>
            </a:r>
            <a:br>
              <a:rPr lang="en-IN" dirty="0" smtClean="0"/>
            </a:br>
            <a:r>
              <a:rPr lang="en-IN" b="1" dirty="0" smtClean="0"/>
              <a:t>Bucket Size:</a:t>
            </a:r>
            <a:r>
              <a:rPr lang="en-IN" dirty="0" smtClean="0"/>
              <a:t> 3 (Assume) </a:t>
            </a:r>
            <a:br>
              <a:rPr lang="en-IN" dirty="0" smtClean="0"/>
            </a:br>
            <a:r>
              <a:rPr lang="en-IN" b="1" dirty="0" smtClean="0"/>
              <a:t>Hash Function:</a:t>
            </a:r>
            <a:r>
              <a:rPr lang="en-IN" dirty="0" smtClean="0"/>
              <a:t> Suppose the global depth is X. Then the Hash Function returns X LSBs. </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Unspecified WHERE Clause and Use of the Asterisk</a:t>
            </a:r>
          </a:p>
        </p:txBody>
      </p:sp>
      <p:sp>
        <p:nvSpPr>
          <p:cNvPr id="3" name="Content Placeholder 2"/>
          <p:cNvSpPr>
            <a:spLocks noGrp="1"/>
          </p:cNvSpPr>
          <p:nvPr>
            <p:ph idx="1"/>
          </p:nvPr>
        </p:nvSpPr>
        <p:spPr/>
        <p:txBody>
          <a:bodyPr>
            <a:normAutofit/>
          </a:bodyPr>
          <a:lstStyle/>
          <a:p>
            <a:pPr algn="just"/>
            <a:r>
              <a:rPr lang="en-US" dirty="0"/>
              <a:t> missing WHERE clause indicates no condition on </a:t>
            </a:r>
            <a:r>
              <a:rPr lang="en-US" dirty="0" err="1"/>
              <a:t>tuple</a:t>
            </a:r>
            <a:r>
              <a:rPr lang="en-US" dirty="0"/>
              <a:t> selection; </a:t>
            </a:r>
          </a:p>
          <a:p>
            <a:pPr lvl="1" algn="just"/>
            <a:r>
              <a:rPr lang="en-US" dirty="0"/>
              <a:t>hence, all </a:t>
            </a:r>
            <a:r>
              <a:rPr lang="en-US" dirty="0" err="1"/>
              <a:t>tuples</a:t>
            </a:r>
            <a:r>
              <a:rPr lang="en-US" dirty="0"/>
              <a:t> of the relation specified in the FROM </a:t>
            </a:r>
            <a:r>
              <a:rPr lang="en-US" dirty="0" smtClean="0"/>
              <a:t>clause </a:t>
            </a:r>
            <a:r>
              <a:rPr lang="en-US" dirty="0"/>
              <a:t>qualify and are selected for the query </a:t>
            </a:r>
            <a:r>
              <a:rPr lang="en-US" dirty="0" smtClean="0"/>
              <a:t>result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pPr fontAlgn="base"/>
            <a:r>
              <a:rPr lang="en-IN" b="1" dirty="0" smtClean="0"/>
              <a:t>Solution:</a:t>
            </a:r>
            <a:r>
              <a:rPr lang="en-IN" dirty="0" smtClean="0"/>
              <a:t> First, calculate the binary forms of each of the given numbers. </a:t>
            </a:r>
            <a:br>
              <a:rPr lang="en-IN" dirty="0" smtClean="0"/>
            </a:br>
            <a:r>
              <a:rPr lang="en-IN" dirty="0" smtClean="0"/>
              <a:t>16- 10000 </a:t>
            </a:r>
            <a:br>
              <a:rPr lang="en-IN" dirty="0" smtClean="0"/>
            </a:br>
            <a:r>
              <a:rPr lang="en-IN" dirty="0" smtClean="0"/>
              <a:t>4- 00100 </a:t>
            </a:r>
            <a:br>
              <a:rPr lang="en-IN" dirty="0" smtClean="0"/>
            </a:br>
            <a:r>
              <a:rPr lang="en-IN" dirty="0" smtClean="0"/>
              <a:t>6- 00110 </a:t>
            </a:r>
            <a:br>
              <a:rPr lang="en-IN" dirty="0" smtClean="0"/>
            </a:br>
            <a:r>
              <a:rPr lang="en-IN" dirty="0" smtClean="0"/>
              <a:t>22- 10110 </a:t>
            </a:r>
            <a:br>
              <a:rPr lang="en-IN" dirty="0" smtClean="0"/>
            </a:br>
            <a:r>
              <a:rPr lang="en-IN" dirty="0" smtClean="0"/>
              <a:t>24- 11000 </a:t>
            </a:r>
            <a:br>
              <a:rPr lang="en-IN" dirty="0" smtClean="0"/>
            </a:br>
            <a:r>
              <a:rPr lang="en-IN" dirty="0" smtClean="0"/>
              <a:t>10- 01010 </a:t>
            </a:r>
            <a:br>
              <a:rPr lang="en-IN" dirty="0" smtClean="0"/>
            </a:br>
            <a:r>
              <a:rPr lang="en-IN" dirty="0" smtClean="0"/>
              <a:t>31- 11111 </a:t>
            </a:r>
            <a:br>
              <a:rPr lang="en-IN" dirty="0" smtClean="0"/>
            </a:br>
            <a:r>
              <a:rPr lang="en-IN" dirty="0" smtClean="0"/>
              <a:t>7- 00111 </a:t>
            </a:r>
            <a:br>
              <a:rPr lang="en-IN" dirty="0" smtClean="0"/>
            </a:br>
            <a:r>
              <a:rPr lang="en-IN" dirty="0" smtClean="0"/>
              <a:t>9- 01001 </a:t>
            </a:r>
            <a:br>
              <a:rPr lang="en-IN" dirty="0" smtClean="0"/>
            </a:br>
            <a:r>
              <a:rPr lang="en-IN" dirty="0" smtClean="0"/>
              <a:t>20- 10100 </a:t>
            </a:r>
            <a:br>
              <a:rPr lang="en-IN" dirty="0" smtClean="0"/>
            </a:br>
            <a:r>
              <a:rPr lang="en-IN" dirty="0" smtClean="0"/>
              <a:t>26- 11010</a:t>
            </a:r>
          </a:p>
          <a:p>
            <a:pPr fontAlgn="base"/>
            <a:r>
              <a:rPr lang="en-IN" dirty="0" smtClean="0"/>
              <a:t>Initially, the global-depth and local-depth is always 1. Thus, the hashing frame looks like this: </a:t>
            </a:r>
            <a:br>
              <a:rPr lang="en-IN" dirty="0" smtClean="0"/>
            </a:br>
            <a:r>
              <a:rPr lang="en-IN" dirty="0" smtClean="0"/>
              <a:t> </a:t>
            </a:r>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Niyuktha\Desktop\hash11.png"/>
          <p:cNvPicPr>
            <a:picLocks noGrp="1" noChangeAspect="1" noChangeArrowheads="1"/>
          </p:cNvPicPr>
          <p:nvPr>
            <p:ph idx="1"/>
          </p:nvPr>
        </p:nvPicPr>
        <p:blipFill>
          <a:blip r:embed="rId2" cstate="print"/>
          <a:srcRect/>
          <a:stretch>
            <a:fillRect/>
          </a:stretch>
        </p:blipFill>
        <p:spPr bwMode="auto">
          <a:xfrm>
            <a:off x="1643428" y="2754520"/>
            <a:ext cx="5857143" cy="3314286"/>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Autofit/>
          </a:bodyPr>
          <a:lstStyle/>
          <a:p>
            <a:r>
              <a:rPr lang="en-IN" sz="2000" b="1" dirty="0" smtClean="0"/>
              <a:t>Inserting 16:</a:t>
            </a:r>
            <a:r>
              <a:rPr lang="en-IN" sz="2000" dirty="0" smtClean="0"/>
              <a:t> </a:t>
            </a:r>
            <a:br>
              <a:rPr lang="en-IN" sz="2000" dirty="0" smtClean="0"/>
            </a:br>
            <a:r>
              <a:rPr lang="en-IN" sz="2000" dirty="0" smtClean="0"/>
              <a:t>The binary format of 16 is 10000 and global-depth is 1. The hash function returns 1 LSB of 1000</a:t>
            </a:r>
            <a:r>
              <a:rPr lang="en-IN" sz="2000" b="1" dirty="0" smtClean="0"/>
              <a:t>0</a:t>
            </a:r>
            <a:r>
              <a:rPr lang="en-IN" sz="2000" dirty="0" smtClean="0"/>
              <a:t> which is 0. Hence, 16 is mapped to the directory with id=0. </a:t>
            </a:r>
            <a:endParaRPr lang="en-IN" sz="2000" dirty="0"/>
          </a:p>
        </p:txBody>
      </p:sp>
      <p:pic>
        <p:nvPicPr>
          <p:cNvPr id="2050" name="Picture 2" descr="C:\Users\Niyuktha\Desktop\hash23.png"/>
          <p:cNvPicPr>
            <a:picLocks noGrp="1" noChangeAspect="1" noChangeArrowheads="1"/>
          </p:cNvPicPr>
          <p:nvPr>
            <p:ph idx="1"/>
          </p:nvPr>
        </p:nvPicPr>
        <p:blipFill>
          <a:blip r:embed="rId2" cstate="print"/>
          <a:srcRect/>
          <a:stretch>
            <a:fillRect/>
          </a:stretch>
        </p:blipFill>
        <p:spPr bwMode="auto">
          <a:xfrm>
            <a:off x="1919619" y="2897377"/>
            <a:ext cx="5304762" cy="3028572"/>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Inserting 4 and 6:</a:t>
            </a:r>
            <a:r>
              <a:rPr lang="en-IN" sz="2400" dirty="0" smtClean="0"/>
              <a:t> </a:t>
            </a:r>
            <a:br>
              <a:rPr lang="en-IN" sz="2400" dirty="0" smtClean="0"/>
            </a:br>
            <a:r>
              <a:rPr lang="en-IN" sz="2400" dirty="0" smtClean="0"/>
              <a:t>Both 4(10</a:t>
            </a:r>
            <a:r>
              <a:rPr lang="en-IN" sz="2400" b="1" dirty="0" smtClean="0"/>
              <a:t>0</a:t>
            </a:r>
            <a:r>
              <a:rPr lang="en-IN" sz="2400" dirty="0" smtClean="0"/>
              <a:t>) and 6(11</a:t>
            </a:r>
            <a:r>
              <a:rPr lang="en-IN" sz="2400" b="1" dirty="0" smtClean="0"/>
              <a:t>0</a:t>
            </a:r>
            <a:r>
              <a:rPr lang="en-IN" sz="2400" dirty="0" smtClean="0"/>
              <a:t>)have 0 in their LSB. Hence, they are hashed as follows: </a:t>
            </a:r>
            <a:endParaRPr lang="en-IN" sz="2400" dirty="0"/>
          </a:p>
        </p:txBody>
      </p:sp>
      <p:pic>
        <p:nvPicPr>
          <p:cNvPr id="3074" name="Picture 2" descr="C:\Users\Niyuktha\Desktop\hash32.png"/>
          <p:cNvPicPr>
            <a:picLocks noGrp="1" noChangeAspect="1" noChangeArrowheads="1"/>
          </p:cNvPicPr>
          <p:nvPr>
            <p:ph idx="1"/>
          </p:nvPr>
        </p:nvPicPr>
        <p:blipFill>
          <a:blip r:embed="rId2" cstate="print"/>
          <a:srcRect/>
          <a:stretch>
            <a:fillRect/>
          </a:stretch>
        </p:blipFill>
        <p:spPr bwMode="auto">
          <a:xfrm>
            <a:off x="1762476" y="2687853"/>
            <a:ext cx="5619048" cy="3447619"/>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dirty="0" smtClean="0"/>
              <a:t>Inserting 22:</a:t>
            </a:r>
            <a:r>
              <a:rPr lang="en-IN" sz="2700" dirty="0" smtClean="0"/>
              <a:t> The binary form of 22 is 1011</a:t>
            </a:r>
            <a:r>
              <a:rPr lang="en-IN" sz="2700" b="1" dirty="0" smtClean="0"/>
              <a:t>0</a:t>
            </a:r>
            <a:r>
              <a:rPr lang="en-IN" sz="2700" dirty="0" smtClean="0"/>
              <a:t>. Its LSB is 0. The bucket pointed by directory 0 is already full. Hence, Over Flow occurs</a:t>
            </a:r>
            <a:r>
              <a:rPr lang="en-IN" dirty="0" smtClean="0"/>
              <a:t>. </a:t>
            </a:r>
            <a:endParaRPr lang="en-IN" dirty="0"/>
          </a:p>
        </p:txBody>
      </p:sp>
      <p:pic>
        <p:nvPicPr>
          <p:cNvPr id="4098" name="Picture 2" descr="C:\Users\Niyuktha\Desktop\hash42.png"/>
          <p:cNvPicPr>
            <a:picLocks noGrp="1" noChangeAspect="1" noChangeArrowheads="1"/>
          </p:cNvPicPr>
          <p:nvPr>
            <p:ph idx="1"/>
          </p:nvPr>
        </p:nvPicPr>
        <p:blipFill>
          <a:blip r:embed="rId2" cstate="print"/>
          <a:srcRect/>
          <a:stretch>
            <a:fillRect/>
          </a:stretch>
        </p:blipFill>
        <p:spPr bwMode="auto">
          <a:xfrm>
            <a:off x="1829142" y="2683091"/>
            <a:ext cx="5485715" cy="3457143"/>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Dynamic Hashing</a:t>
            </a:r>
            <a:br>
              <a:rPr lang="en-IN" dirty="0" smtClean="0"/>
            </a:br>
            <a:endParaRPr lang="en-IN" dirty="0"/>
          </a:p>
        </p:txBody>
      </p:sp>
      <p:sp>
        <p:nvSpPr>
          <p:cNvPr id="3" name="Content Placeholder 2"/>
          <p:cNvSpPr>
            <a:spLocks noGrp="1"/>
          </p:cNvSpPr>
          <p:nvPr>
            <p:ph idx="1"/>
          </p:nvPr>
        </p:nvSpPr>
        <p:spPr/>
        <p:txBody>
          <a:bodyPr/>
          <a:lstStyle/>
          <a:p>
            <a:r>
              <a:rPr lang="en-IN" dirty="0" smtClean="0"/>
              <a:t>The dynamic hashing method is used to overcome the problems of static hashing like bucket overflow.</a:t>
            </a:r>
          </a:p>
          <a:p>
            <a:r>
              <a:rPr lang="en-IN" dirty="0" smtClean="0"/>
              <a:t>In this method, data buckets grow or shrink as the records increases or decreases. This method is also known as Extendable hashing method.</a:t>
            </a:r>
          </a:p>
          <a:p>
            <a:r>
              <a:rPr lang="en-IN" dirty="0" smtClean="0"/>
              <a:t>This method makes hashing dynamic, i.e., it allows insertion or deletion without resulting in poor performance.</a:t>
            </a:r>
          </a:p>
          <a:p>
            <a:endParaRPr lang="en-IN"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How to search a key</a:t>
            </a:r>
          </a:p>
          <a:p>
            <a:r>
              <a:rPr lang="en-IN" dirty="0" smtClean="0"/>
              <a:t>First, calculate the hash address of the key.</a:t>
            </a:r>
          </a:p>
          <a:p>
            <a:r>
              <a:rPr lang="en-IN" dirty="0" smtClean="0"/>
              <a:t>Check how many bits are used in the directory, and these bits are called as </a:t>
            </a:r>
            <a:r>
              <a:rPr lang="en-IN" dirty="0" err="1" smtClean="0"/>
              <a:t>i</a:t>
            </a:r>
            <a:r>
              <a:rPr lang="en-IN" dirty="0" smtClean="0"/>
              <a:t>.</a:t>
            </a:r>
          </a:p>
          <a:p>
            <a:r>
              <a:rPr lang="en-IN" dirty="0" smtClean="0"/>
              <a:t>Take the least significant </a:t>
            </a:r>
            <a:r>
              <a:rPr lang="en-IN" dirty="0" err="1" smtClean="0"/>
              <a:t>i</a:t>
            </a:r>
            <a:r>
              <a:rPr lang="en-IN" dirty="0" smtClean="0"/>
              <a:t> bits of the hash address. This gives an index of the directory.</a:t>
            </a:r>
          </a:p>
          <a:p>
            <a:r>
              <a:rPr lang="en-IN" dirty="0" smtClean="0"/>
              <a:t>Now using the index, go to the directory and find bucket address where the record might be.</a:t>
            </a:r>
          </a:p>
          <a:p>
            <a:endParaRPr lang="en-IN"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How to insert a new record</a:t>
            </a:r>
          </a:p>
          <a:p>
            <a:r>
              <a:rPr lang="en-IN" dirty="0" smtClean="0"/>
              <a:t>Firstly, you have to follow the same procedure for retrieval, ending up in some bucket.</a:t>
            </a:r>
          </a:p>
          <a:p>
            <a:r>
              <a:rPr lang="en-IN" dirty="0" smtClean="0"/>
              <a:t>If there is still space in that bucket, then place the record in it.</a:t>
            </a:r>
          </a:p>
          <a:p>
            <a:r>
              <a:rPr lang="en-IN" dirty="0" smtClean="0"/>
              <a:t>If the bucket is full, then we will split the bucket and redistribute the records.</a:t>
            </a:r>
          </a:p>
          <a:p>
            <a:endParaRPr lang="en-IN"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t>Consider the following grouping of keys into buckets, depending on the prefix of their hash address:</a:t>
            </a:r>
            <a:endParaRPr lang="en-IN" sz="2800" dirty="0"/>
          </a:p>
        </p:txBody>
      </p:sp>
      <p:pic>
        <p:nvPicPr>
          <p:cNvPr id="5122" name="Picture 2" descr="C:\Users\Niyuktha\Desktop\dbms-dynamic-hashing.png"/>
          <p:cNvPicPr>
            <a:picLocks noGrp="1" noChangeAspect="1" noChangeArrowheads="1"/>
          </p:cNvPicPr>
          <p:nvPr>
            <p:ph idx="1"/>
          </p:nvPr>
        </p:nvPicPr>
        <p:blipFill>
          <a:blip r:embed="rId2" cstate="print"/>
          <a:srcRect/>
          <a:stretch>
            <a:fillRect/>
          </a:stretch>
        </p:blipFill>
        <p:spPr bwMode="auto">
          <a:xfrm>
            <a:off x="1752600" y="2438400"/>
            <a:ext cx="4071937" cy="2911475"/>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last two bits of 2 and 4 are 00. So it will go into bucket B0. The last two bits of 5 and 6 are 01, so it will go into bucket B1. The last two bits of 1 and 3 are 10, so it will go into bucket B2. The last two bits of 7 are 11, so it will go into B3.</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Q 9 and 10. Select all EMPLOYEE Ssns (Q9) and all combinations of</a:t>
            </a:r>
            <a:br>
              <a:rPr lang="en-US" sz="3200"/>
            </a:br>
            <a:r>
              <a:rPr lang="en-US" sz="3200"/>
              <a:t>EMPLOYEE Ssn and DEPARTMENT Dname (Q10) in the database.</a:t>
            </a:r>
          </a:p>
        </p:txBody>
      </p:sp>
      <p:pic>
        <p:nvPicPr>
          <p:cNvPr id="5" name="Content Placeholder 4"/>
          <p:cNvPicPr>
            <a:picLocks noGrp="1" noChangeAspect="1"/>
          </p:cNvPicPr>
          <p:nvPr>
            <p:ph idx="1"/>
          </p:nvPr>
        </p:nvPicPr>
        <p:blipFill>
          <a:blip r:embed="rId2" cstate="print"/>
          <a:stretch>
            <a:fillRect/>
          </a:stretch>
        </p:blipFill>
        <p:spPr>
          <a:xfrm>
            <a:off x="762000" y="2819400"/>
            <a:ext cx="5839460" cy="1731010"/>
          </a:xfrm>
          <a:prstGeom prst="rect">
            <a:avLst/>
          </a:prstGeom>
        </p:spPr>
      </p:pic>
      <p:pic>
        <p:nvPicPr>
          <p:cNvPr id="6" name="Picture 5"/>
          <p:cNvPicPr>
            <a:picLocks noChangeAspect="1"/>
          </p:cNvPicPr>
          <p:nvPr/>
        </p:nvPicPr>
        <p:blipFill>
          <a:blip r:embed="rId3" cstate="print"/>
          <a:stretch>
            <a:fillRect/>
          </a:stretch>
        </p:blipFill>
        <p:spPr>
          <a:xfrm>
            <a:off x="0" y="4114800"/>
            <a:ext cx="1529080" cy="2735580"/>
          </a:xfrm>
          <a:prstGeom prst="rect">
            <a:avLst/>
          </a:prstGeom>
        </p:spPr>
      </p:pic>
      <p:pic>
        <p:nvPicPr>
          <p:cNvPr id="7" name="Picture 6"/>
          <p:cNvPicPr>
            <a:picLocks noChangeAspect="1"/>
          </p:cNvPicPr>
          <p:nvPr/>
        </p:nvPicPr>
        <p:blipFill>
          <a:blip r:embed="rId4" cstate="print"/>
          <a:stretch>
            <a:fillRect/>
          </a:stretch>
        </p:blipFill>
        <p:spPr>
          <a:xfrm>
            <a:off x="6601460" y="2133600"/>
            <a:ext cx="1902460" cy="4634865"/>
          </a:xfrm>
          <a:prstGeom prst="rect">
            <a:avLst/>
          </a:prstGeom>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52400"/>
          </a:xfrm>
        </p:spPr>
        <p:txBody>
          <a:bodyPr>
            <a:normAutofit fontScale="90000"/>
          </a:bodyPr>
          <a:lstStyle/>
          <a:p>
            <a:endParaRPr lang="en-IN" dirty="0"/>
          </a:p>
        </p:txBody>
      </p:sp>
      <p:pic>
        <p:nvPicPr>
          <p:cNvPr id="6146" name="Picture 2" descr="C:\Users\Niyuktha\Desktop\dbms-dynamic-hashing_2.png"/>
          <p:cNvPicPr>
            <a:picLocks noGrp="1" noChangeAspect="1" noChangeArrowheads="1"/>
          </p:cNvPicPr>
          <p:nvPr>
            <p:ph idx="1"/>
          </p:nvPr>
        </p:nvPicPr>
        <p:blipFill>
          <a:blip r:embed="rId2" cstate="print"/>
          <a:srcRect/>
          <a:stretch>
            <a:fillRect/>
          </a:stretch>
        </p:blipFill>
        <p:spPr bwMode="auto">
          <a:xfrm>
            <a:off x="1600201" y="1479893"/>
            <a:ext cx="5867400" cy="4863071"/>
          </a:xfrm>
          <a:prstGeom prst="rect">
            <a:avLst/>
          </a:prstGeom>
          <a:noFill/>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1066800"/>
          </a:xfrm>
        </p:spPr>
        <p:txBody>
          <a:bodyPr>
            <a:normAutofit fontScale="90000"/>
          </a:bodyPr>
          <a:lstStyle/>
          <a:p>
            <a:r>
              <a:rPr lang="en-IN" sz="2700" dirty="0" smtClean="0"/>
              <a:t>Insert key 9 with hash address 10001 into the above structure:</a:t>
            </a:r>
            <a:r>
              <a:rPr lang="en-IN" dirty="0" smtClean="0"/>
              <a:t/>
            </a:r>
            <a:br>
              <a:rPr lang="en-IN" dirty="0" smtClean="0"/>
            </a:br>
            <a:endParaRPr lang="en-IN" dirty="0"/>
          </a:p>
        </p:txBody>
      </p:sp>
      <p:sp>
        <p:nvSpPr>
          <p:cNvPr id="3" name="Content Placeholder 2"/>
          <p:cNvSpPr>
            <a:spLocks noGrp="1"/>
          </p:cNvSpPr>
          <p:nvPr>
            <p:ph idx="1"/>
          </p:nvPr>
        </p:nvSpPr>
        <p:spPr>
          <a:xfrm>
            <a:off x="457200" y="1447800"/>
            <a:ext cx="8229600" cy="5126736"/>
          </a:xfrm>
        </p:spPr>
        <p:txBody>
          <a:bodyPr>
            <a:normAutofit fontScale="85000" lnSpcReduction="20000"/>
          </a:bodyPr>
          <a:lstStyle/>
          <a:p>
            <a:r>
              <a:rPr lang="en-IN" dirty="0" smtClean="0"/>
              <a:t>Since key 9 has hash address 10001, it must go into the first bucket. But bucket B1 is full, so it will get split.</a:t>
            </a:r>
          </a:p>
          <a:p>
            <a:r>
              <a:rPr lang="en-IN" dirty="0" smtClean="0"/>
              <a:t>The splitting will separate 5, 9 from 6 since last three bits of 5, 9 are 001, so it will go into bucket B1, and the last three bits of 6 are 101, so it will go into bucket B5.</a:t>
            </a:r>
          </a:p>
          <a:p>
            <a:r>
              <a:rPr lang="en-IN" dirty="0" smtClean="0"/>
              <a:t>Keys 2 and 4 are still in B0. The record in B0 pointed by the 000 and 100 entry because last two bits of both the entry are 00.</a:t>
            </a:r>
          </a:p>
          <a:p>
            <a:r>
              <a:rPr lang="en-IN" dirty="0" smtClean="0"/>
              <a:t>Keys 1 and 3 are still in B2. The record in B2 pointed by the 010 and 110 entry because last two bits of both the entry are 10.</a:t>
            </a:r>
          </a:p>
          <a:p>
            <a:r>
              <a:rPr lang="en-IN" dirty="0" smtClean="0"/>
              <a:t>Key 7 are still in B3. The record in B3 pointed by the 111 and 011 entry because last two bits of both the entry are 11.</a:t>
            </a:r>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rmAutofit fontScale="90000"/>
          </a:bodyPr>
          <a:lstStyle/>
          <a:p>
            <a:endParaRPr lang="en-IN" dirty="0"/>
          </a:p>
        </p:txBody>
      </p:sp>
      <p:pic>
        <p:nvPicPr>
          <p:cNvPr id="7170" name="Picture 2" descr="C:\Users\Niyuktha\Desktop\dbms-dynamic-hashing_3.png"/>
          <p:cNvPicPr>
            <a:picLocks noGrp="1" noChangeAspect="1" noChangeArrowheads="1"/>
          </p:cNvPicPr>
          <p:nvPr>
            <p:ph idx="1"/>
          </p:nvPr>
        </p:nvPicPr>
        <p:blipFill>
          <a:blip r:embed="rId2" cstate="print"/>
          <a:srcRect/>
          <a:stretch>
            <a:fillRect/>
          </a:stretch>
        </p:blipFill>
        <p:spPr bwMode="auto">
          <a:xfrm>
            <a:off x="1295400" y="1752600"/>
            <a:ext cx="5657850" cy="4302125"/>
          </a:xfrm>
          <a:prstGeom prst="rect">
            <a:avLst/>
          </a:prstGeom>
          <a:noFill/>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Advantages of dynamic hashing</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In this method, the performance does not decrease as the data grows in the system. It simply increases the size of memory to accommodate the data.</a:t>
            </a:r>
          </a:p>
          <a:p>
            <a:r>
              <a:rPr lang="en-IN" dirty="0" smtClean="0"/>
              <a:t>In this method, memory is well utilized as it grows and shrinks with the data. There will not be any unused memory lying.</a:t>
            </a:r>
          </a:p>
          <a:p>
            <a:r>
              <a:rPr lang="en-IN" dirty="0" smtClean="0"/>
              <a:t>This method is good for the dynamic database where data grows and shrinks frequently.</a:t>
            </a:r>
          </a:p>
          <a:p>
            <a:endParaRPr lang="en-IN"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Disadvantages of dynamic hashing</a:t>
            </a:r>
            <a:br>
              <a:rPr lang="en-IN" dirty="0" smtClean="0"/>
            </a:br>
            <a:endParaRPr lang="en-IN" dirty="0"/>
          </a:p>
        </p:txBody>
      </p:sp>
      <p:sp>
        <p:nvSpPr>
          <p:cNvPr id="3" name="Content Placeholder 2"/>
          <p:cNvSpPr>
            <a:spLocks noGrp="1"/>
          </p:cNvSpPr>
          <p:nvPr>
            <p:ph idx="1"/>
          </p:nvPr>
        </p:nvSpPr>
        <p:spPr/>
        <p:txBody>
          <a:bodyPr>
            <a:normAutofit lnSpcReduction="10000"/>
          </a:bodyPr>
          <a:lstStyle/>
          <a:p>
            <a:r>
              <a:rPr lang="en-IN" dirty="0" smtClean="0"/>
              <a:t>In this method, if the data size increases then the bucket size is also increased. These addresses of data will be maintained in the bucket address table. This is because the data address will keep changing as buckets grow and shrink. If there is a huge increase in data, maintaining the bucket address table becomes tedious.</a:t>
            </a:r>
          </a:p>
          <a:p>
            <a:r>
              <a:rPr lang="en-IN" dirty="0" smtClean="0"/>
              <a:t>In this case, the bucket overflow situation will also occur. But it might take little time to reach this situation than static hashing.</a:t>
            </a:r>
          </a:p>
          <a:p>
            <a:endParaRPr lang="en-IN"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5" y="1347923"/>
            <a:ext cx="8003646" cy="4005840"/>
          </a:xfrm>
          <a:prstGeom prst="rect">
            <a:avLst/>
          </a:prstGeom>
        </p:spPr>
        <p:txBody>
          <a:bodyPr vert="horz" wrap="square" lIns="0" tIns="17145" rIns="0" bIns="0" rtlCol="0">
            <a:spAutoFit/>
          </a:bodyPr>
          <a:lstStyle/>
          <a:p>
            <a:pPr marL="12700">
              <a:lnSpc>
                <a:spcPct val="100000"/>
              </a:lnSpc>
              <a:spcBef>
                <a:spcPts val="135"/>
              </a:spcBef>
            </a:pPr>
            <a:r>
              <a:rPr sz="3950" spc="-45" dirty="0">
                <a:solidFill>
                  <a:srgbClr val="424455"/>
                </a:solidFill>
                <a:latin typeface="Trebuchet MS"/>
                <a:cs typeface="Trebuchet MS"/>
              </a:rPr>
              <a:t>B+-Trees</a:t>
            </a:r>
            <a:endParaRPr sz="3950">
              <a:latin typeface="Trebuchet MS"/>
              <a:cs typeface="Trebuchet MS"/>
            </a:endParaRPr>
          </a:p>
          <a:p>
            <a:pPr marL="378460" marR="5080" indent="-256540">
              <a:lnSpc>
                <a:spcPct val="101899"/>
              </a:lnSpc>
              <a:spcBef>
                <a:spcPts val="2475"/>
              </a:spcBef>
              <a:buClr>
                <a:srgbClr val="9F4DA2"/>
              </a:buClr>
              <a:buChar char="•"/>
              <a:tabLst>
                <a:tab pos="379095" algn="l"/>
              </a:tabLst>
            </a:pPr>
            <a:r>
              <a:rPr sz="2750" spc="20" dirty="0">
                <a:latin typeface="Georgia"/>
                <a:cs typeface="Georgia"/>
              </a:rPr>
              <a:t>In </a:t>
            </a:r>
            <a:r>
              <a:rPr sz="2750" spc="15" dirty="0">
                <a:latin typeface="Georgia"/>
                <a:cs typeface="Georgia"/>
              </a:rPr>
              <a:t>a </a:t>
            </a:r>
            <a:r>
              <a:rPr sz="2750" spc="10" dirty="0">
                <a:latin typeface="Georgia"/>
                <a:cs typeface="Georgia"/>
              </a:rPr>
              <a:t>B+-tree, </a:t>
            </a:r>
            <a:r>
              <a:rPr sz="2750" spc="5" dirty="0">
                <a:latin typeface="Georgia"/>
                <a:cs typeface="Georgia"/>
              </a:rPr>
              <a:t>data pointers </a:t>
            </a:r>
            <a:r>
              <a:rPr sz="2750" spc="10" dirty="0">
                <a:latin typeface="Georgia"/>
                <a:cs typeface="Georgia"/>
              </a:rPr>
              <a:t>are stored only </a:t>
            </a:r>
            <a:r>
              <a:rPr sz="2750" spc="5" dirty="0">
                <a:latin typeface="Georgia"/>
                <a:cs typeface="Georgia"/>
              </a:rPr>
              <a:t>at </a:t>
            </a:r>
            <a:r>
              <a:rPr sz="2750" spc="10" dirty="0">
                <a:latin typeface="Georgia"/>
                <a:cs typeface="Georgia"/>
              </a:rPr>
              <a:t>the leaf </a:t>
            </a:r>
            <a:r>
              <a:rPr sz="2750" spc="5" dirty="0">
                <a:latin typeface="Georgia"/>
                <a:cs typeface="Georgia"/>
              </a:rPr>
              <a:t>nodes  of </a:t>
            </a:r>
            <a:r>
              <a:rPr sz="2750" spc="15" dirty="0">
                <a:latin typeface="Georgia"/>
                <a:cs typeface="Georgia"/>
              </a:rPr>
              <a:t>the </a:t>
            </a:r>
            <a:r>
              <a:rPr sz="2750" spc="10" dirty="0">
                <a:latin typeface="Georgia"/>
                <a:cs typeface="Georgia"/>
              </a:rPr>
              <a:t>tree; </a:t>
            </a:r>
            <a:r>
              <a:rPr sz="2750" spc="5" dirty="0">
                <a:latin typeface="Georgia"/>
                <a:cs typeface="Georgia"/>
              </a:rPr>
              <a:t>hence, </a:t>
            </a:r>
            <a:r>
              <a:rPr sz="2750" spc="15" dirty="0">
                <a:latin typeface="Georgia"/>
                <a:cs typeface="Georgia"/>
              </a:rPr>
              <a:t>the </a:t>
            </a:r>
            <a:r>
              <a:rPr sz="2750" spc="5" dirty="0">
                <a:latin typeface="Georgia"/>
                <a:cs typeface="Georgia"/>
              </a:rPr>
              <a:t>structure of </a:t>
            </a:r>
            <a:r>
              <a:rPr sz="2750" spc="10" dirty="0">
                <a:latin typeface="Georgia"/>
                <a:cs typeface="Georgia"/>
              </a:rPr>
              <a:t>leaf </a:t>
            </a:r>
            <a:r>
              <a:rPr sz="2750" spc="5" dirty="0">
                <a:latin typeface="Georgia"/>
                <a:cs typeface="Georgia"/>
              </a:rPr>
              <a:t>nodes </a:t>
            </a:r>
            <a:r>
              <a:rPr sz="2750" spc="10" dirty="0">
                <a:latin typeface="Georgia"/>
                <a:cs typeface="Georgia"/>
              </a:rPr>
              <a:t>differs </a:t>
            </a:r>
            <a:r>
              <a:rPr sz="2750" spc="15" dirty="0">
                <a:latin typeface="Georgia"/>
                <a:cs typeface="Georgia"/>
              </a:rPr>
              <a:t>from  the </a:t>
            </a:r>
            <a:r>
              <a:rPr sz="2750" spc="5" dirty="0">
                <a:latin typeface="Georgia"/>
                <a:cs typeface="Georgia"/>
              </a:rPr>
              <a:t>structure of internal</a:t>
            </a:r>
            <a:r>
              <a:rPr sz="2750" spc="190" dirty="0">
                <a:latin typeface="Georgia"/>
                <a:cs typeface="Georgia"/>
              </a:rPr>
              <a:t> </a:t>
            </a:r>
            <a:r>
              <a:rPr sz="2750" spc="5" dirty="0">
                <a:latin typeface="Georgia"/>
                <a:cs typeface="Georgia"/>
              </a:rPr>
              <a:t>nodes.</a:t>
            </a:r>
            <a:endParaRPr sz="2750">
              <a:latin typeface="Georgia"/>
              <a:cs typeface="Georgia"/>
            </a:endParaRPr>
          </a:p>
          <a:p>
            <a:pPr marL="378460" marR="288290" indent="-256540">
              <a:lnSpc>
                <a:spcPct val="101899"/>
              </a:lnSpc>
              <a:spcBef>
                <a:spcPts val="340"/>
              </a:spcBef>
              <a:buClr>
                <a:srgbClr val="9F4DA2"/>
              </a:buClr>
              <a:buChar char="•"/>
              <a:tabLst>
                <a:tab pos="379095" algn="l"/>
              </a:tabLst>
            </a:pPr>
            <a:r>
              <a:rPr sz="2750" spc="20" dirty="0">
                <a:latin typeface="Georgia"/>
                <a:cs typeface="Georgia"/>
              </a:rPr>
              <a:t>The </a:t>
            </a:r>
            <a:r>
              <a:rPr sz="2750" spc="10" dirty="0">
                <a:latin typeface="Georgia"/>
                <a:cs typeface="Georgia"/>
              </a:rPr>
              <a:t>leaf </a:t>
            </a:r>
            <a:r>
              <a:rPr sz="2750" spc="5" dirty="0">
                <a:latin typeface="Georgia"/>
                <a:cs typeface="Georgia"/>
              </a:rPr>
              <a:t>nodes </a:t>
            </a:r>
            <a:r>
              <a:rPr sz="2750" spc="15" dirty="0">
                <a:latin typeface="Georgia"/>
                <a:cs typeface="Georgia"/>
              </a:rPr>
              <a:t>have </a:t>
            </a:r>
            <a:r>
              <a:rPr sz="2750" spc="10" dirty="0">
                <a:latin typeface="Georgia"/>
                <a:cs typeface="Georgia"/>
              </a:rPr>
              <a:t>an </a:t>
            </a:r>
            <a:r>
              <a:rPr sz="2750" spc="5" dirty="0">
                <a:latin typeface="Georgia"/>
                <a:cs typeface="Georgia"/>
              </a:rPr>
              <a:t>entry </a:t>
            </a:r>
            <a:r>
              <a:rPr sz="2750" spc="10" dirty="0">
                <a:latin typeface="Georgia"/>
                <a:cs typeface="Georgia"/>
              </a:rPr>
              <a:t>for every </a:t>
            </a:r>
            <a:r>
              <a:rPr sz="2750" spc="15" dirty="0">
                <a:latin typeface="Georgia"/>
                <a:cs typeface="Georgia"/>
              </a:rPr>
              <a:t>value </a:t>
            </a:r>
            <a:r>
              <a:rPr sz="2750" spc="5" dirty="0">
                <a:latin typeface="Georgia"/>
                <a:cs typeface="Georgia"/>
              </a:rPr>
              <a:t>of </a:t>
            </a:r>
            <a:r>
              <a:rPr sz="2750" spc="15" dirty="0">
                <a:latin typeface="Georgia"/>
                <a:cs typeface="Georgia"/>
              </a:rPr>
              <a:t>the </a:t>
            </a:r>
            <a:r>
              <a:rPr sz="2750" spc="5" dirty="0">
                <a:latin typeface="Georgia"/>
                <a:cs typeface="Georgia"/>
              </a:rPr>
              <a:t>search  </a:t>
            </a:r>
            <a:r>
              <a:rPr sz="2750" spc="10" dirty="0">
                <a:latin typeface="Georgia"/>
                <a:cs typeface="Georgia"/>
              </a:rPr>
              <a:t>field, along </a:t>
            </a:r>
            <a:r>
              <a:rPr sz="2750" spc="20" dirty="0">
                <a:latin typeface="Georgia"/>
                <a:cs typeface="Georgia"/>
              </a:rPr>
              <a:t>with </a:t>
            </a:r>
            <a:r>
              <a:rPr sz="2750" spc="15" dirty="0">
                <a:latin typeface="Georgia"/>
                <a:cs typeface="Georgia"/>
              </a:rPr>
              <a:t>a </a:t>
            </a:r>
            <a:r>
              <a:rPr sz="2750" spc="5" dirty="0">
                <a:latin typeface="Georgia"/>
                <a:cs typeface="Georgia"/>
              </a:rPr>
              <a:t>data pointer </a:t>
            </a:r>
            <a:r>
              <a:rPr sz="2750" spc="10" dirty="0">
                <a:latin typeface="Georgia"/>
                <a:cs typeface="Georgia"/>
              </a:rPr>
              <a:t>to </a:t>
            </a:r>
            <a:r>
              <a:rPr sz="2750" spc="15" dirty="0">
                <a:latin typeface="Georgia"/>
                <a:cs typeface="Georgia"/>
              </a:rPr>
              <a:t>the</a:t>
            </a:r>
            <a:r>
              <a:rPr sz="2750" spc="190" dirty="0">
                <a:latin typeface="Georgia"/>
                <a:cs typeface="Georgia"/>
              </a:rPr>
              <a:t> </a:t>
            </a:r>
            <a:r>
              <a:rPr sz="2750" spc="5" dirty="0">
                <a:latin typeface="Georgia"/>
                <a:cs typeface="Georgia"/>
              </a:rPr>
              <a:t>record.</a:t>
            </a:r>
            <a:endParaRPr sz="2750">
              <a:latin typeface="Georgia"/>
              <a:cs typeface="Georgia"/>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762000"/>
            <a:ext cx="7459770" cy="5426742"/>
          </a:xfrm>
          <a:prstGeom prst="rect">
            <a:avLst/>
          </a:prstGeom>
        </p:spPr>
        <p:txBody>
          <a:bodyPr vert="horz" wrap="square" lIns="0" tIns="56515" rIns="0" bIns="0" rtlCol="0">
            <a:spAutoFit/>
          </a:bodyPr>
          <a:lstStyle/>
          <a:p>
            <a:pPr marL="268605" marR="753745" indent="-256540">
              <a:lnSpc>
                <a:spcPts val="2690"/>
              </a:lnSpc>
              <a:spcBef>
                <a:spcPts val="445"/>
              </a:spcBef>
              <a:buClr>
                <a:srgbClr val="9F4DA2"/>
              </a:buClr>
              <a:buChar char="•"/>
              <a:tabLst>
                <a:tab pos="268605" algn="l"/>
                <a:tab pos="269240" algn="l"/>
              </a:tabLst>
            </a:pPr>
            <a:r>
              <a:rPr sz="2500" spc="-15" dirty="0">
                <a:latin typeface="Georgia"/>
                <a:cs typeface="Georgia"/>
              </a:rPr>
              <a:t>The </a:t>
            </a:r>
            <a:r>
              <a:rPr sz="2500" spc="-10" dirty="0">
                <a:latin typeface="Georgia"/>
                <a:cs typeface="Georgia"/>
              </a:rPr>
              <a:t>structure </a:t>
            </a:r>
            <a:r>
              <a:rPr sz="2500" spc="-5" dirty="0">
                <a:latin typeface="Georgia"/>
                <a:cs typeface="Georgia"/>
              </a:rPr>
              <a:t>of </a:t>
            </a:r>
            <a:r>
              <a:rPr sz="2500" spc="-10" dirty="0">
                <a:latin typeface="Georgia"/>
                <a:cs typeface="Georgia"/>
              </a:rPr>
              <a:t>the internal </a:t>
            </a:r>
            <a:r>
              <a:rPr sz="2500" spc="-5" dirty="0">
                <a:latin typeface="Georgia"/>
                <a:cs typeface="Georgia"/>
              </a:rPr>
              <a:t>nodes of a B+ </a:t>
            </a:r>
            <a:r>
              <a:rPr sz="2500" spc="-10" dirty="0">
                <a:latin typeface="Georgia"/>
                <a:cs typeface="Georgia"/>
              </a:rPr>
              <a:t>tree of  order </a:t>
            </a:r>
            <a:r>
              <a:rPr sz="2500" spc="-5" dirty="0">
                <a:latin typeface="Georgia"/>
                <a:cs typeface="Georgia"/>
              </a:rPr>
              <a:t>p </a:t>
            </a:r>
            <a:r>
              <a:rPr sz="2500" spc="-10" dirty="0">
                <a:latin typeface="Georgia"/>
                <a:cs typeface="Georgia"/>
              </a:rPr>
              <a:t>is as</a:t>
            </a:r>
            <a:r>
              <a:rPr sz="2500" spc="30" dirty="0">
                <a:latin typeface="Georgia"/>
                <a:cs typeface="Georgia"/>
              </a:rPr>
              <a:t> </a:t>
            </a:r>
            <a:r>
              <a:rPr sz="2500" spc="-10" dirty="0">
                <a:latin typeface="Georgia"/>
                <a:cs typeface="Georgia"/>
              </a:rPr>
              <a:t>follows:</a:t>
            </a:r>
            <a:endParaRPr sz="2500" dirty="0">
              <a:latin typeface="Georgia"/>
              <a:cs typeface="Georgia"/>
            </a:endParaRPr>
          </a:p>
          <a:p>
            <a:pPr marL="774700" lvl="1" indent="-457834">
              <a:lnSpc>
                <a:spcPts val="2625"/>
              </a:lnSpc>
              <a:buAutoNum type="arabicPeriod"/>
              <a:tabLst>
                <a:tab pos="774700" algn="l"/>
                <a:tab pos="775335" algn="l"/>
              </a:tabLst>
            </a:pPr>
            <a:r>
              <a:rPr sz="2300" spc="-5" dirty="0">
                <a:solidFill>
                  <a:srgbClr val="437F85"/>
                </a:solidFill>
                <a:latin typeface="Georgia"/>
                <a:cs typeface="Georgia"/>
              </a:rPr>
              <a:t>Each internal </a:t>
            </a:r>
            <a:r>
              <a:rPr sz="2300" dirty="0">
                <a:solidFill>
                  <a:srgbClr val="437F85"/>
                </a:solidFill>
                <a:latin typeface="Georgia"/>
                <a:cs typeface="Georgia"/>
              </a:rPr>
              <a:t>node is of </a:t>
            </a:r>
            <a:r>
              <a:rPr sz="2300" spc="5" dirty="0">
                <a:solidFill>
                  <a:srgbClr val="437F85"/>
                </a:solidFill>
                <a:latin typeface="Georgia"/>
                <a:cs typeface="Georgia"/>
              </a:rPr>
              <a:t>the form </a:t>
            </a:r>
            <a:r>
              <a:rPr sz="2300" dirty="0">
                <a:solidFill>
                  <a:srgbClr val="437F85"/>
                </a:solidFill>
                <a:latin typeface="Georgia"/>
                <a:cs typeface="Georgia"/>
              </a:rPr>
              <a:t>&lt;P1, </a:t>
            </a:r>
            <a:r>
              <a:rPr sz="2300" spc="-5" dirty="0">
                <a:solidFill>
                  <a:srgbClr val="437F85"/>
                </a:solidFill>
                <a:latin typeface="Georgia"/>
                <a:cs typeface="Georgia"/>
              </a:rPr>
              <a:t>K1, P2, K2, </a:t>
            </a:r>
            <a:r>
              <a:rPr sz="2300" dirty="0">
                <a:solidFill>
                  <a:srgbClr val="437F85"/>
                </a:solidFill>
                <a:latin typeface="Georgia"/>
                <a:cs typeface="Georgia"/>
              </a:rPr>
              <a:t>...,</a:t>
            </a:r>
            <a:r>
              <a:rPr sz="2300" spc="-135" dirty="0">
                <a:solidFill>
                  <a:srgbClr val="437F85"/>
                </a:solidFill>
                <a:latin typeface="Georgia"/>
                <a:cs typeface="Georgia"/>
              </a:rPr>
              <a:t> </a:t>
            </a:r>
            <a:r>
              <a:rPr sz="2300" spc="-5" dirty="0">
                <a:solidFill>
                  <a:srgbClr val="437F85"/>
                </a:solidFill>
                <a:latin typeface="Georgia"/>
                <a:cs typeface="Georgia"/>
              </a:rPr>
              <a:t>Pq</a:t>
            </a:r>
            <a:endParaRPr sz="2300" dirty="0">
              <a:latin typeface="Georgia"/>
              <a:cs typeface="Georgia"/>
            </a:endParaRPr>
          </a:p>
          <a:p>
            <a:pPr marL="774700">
              <a:lnSpc>
                <a:spcPts val="2500"/>
              </a:lnSpc>
            </a:pPr>
            <a:r>
              <a:rPr sz="2300" dirty="0">
                <a:solidFill>
                  <a:srgbClr val="437F85"/>
                </a:solidFill>
                <a:latin typeface="Georgia"/>
                <a:cs typeface="Georgia"/>
              </a:rPr>
              <a:t>– </a:t>
            </a:r>
            <a:r>
              <a:rPr sz="2300" spc="5" dirty="0">
                <a:solidFill>
                  <a:srgbClr val="437F85"/>
                </a:solidFill>
                <a:latin typeface="Georgia"/>
                <a:cs typeface="Georgia"/>
              </a:rPr>
              <a:t>1, </a:t>
            </a:r>
            <a:r>
              <a:rPr sz="2300" spc="-10" dirty="0">
                <a:solidFill>
                  <a:srgbClr val="437F85"/>
                </a:solidFill>
                <a:latin typeface="Georgia"/>
                <a:cs typeface="Georgia"/>
              </a:rPr>
              <a:t>Kq </a:t>
            </a:r>
            <a:r>
              <a:rPr sz="2300" spc="5" dirty="0">
                <a:solidFill>
                  <a:srgbClr val="437F85"/>
                </a:solidFill>
                <a:latin typeface="Georgia"/>
                <a:cs typeface="Georgia"/>
              </a:rPr>
              <a:t>–1, </a:t>
            </a:r>
            <a:r>
              <a:rPr sz="2300" spc="-5" dirty="0">
                <a:solidFill>
                  <a:srgbClr val="437F85"/>
                </a:solidFill>
                <a:latin typeface="Georgia"/>
                <a:cs typeface="Georgia"/>
              </a:rPr>
              <a:t>Pq&gt; where </a:t>
            </a:r>
            <a:r>
              <a:rPr sz="2300" dirty="0">
                <a:solidFill>
                  <a:srgbClr val="437F85"/>
                </a:solidFill>
                <a:latin typeface="Georgia"/>
                <a:cs typeface="Georgia"/>
              </a:rPr>
              <a:t>q ≤ p </a:t>
            </a:r>
            <a:r>
              <a:rPr sz="2300" spc="-10" dirty="0">
                <a:solidFill>
                  <a:srgbClr val="437F85"/>
                </a:solidFill>
                <a:latin typeface="Georgia"/>
                <a:cs typeface="Georgia"/>
              </a:rPr>
              <a:t>and </a:t>
            </a:r>
            <a:r>
              <a:rPr sz="2300" spc="-5" dirty="0">
                <a:solidFill>
                  <a:srgbClr val="437F85"/>
                </a:solidFill>
                <a:latin typeface="Georgia"/>
                <a:cs typeface="Georgia"/>
              </a:rPr>
              <a:t>each Pi </a:t>
            </a:r>
            <a:r>
              <a:rPr sz="2300" dirty="0">
                <a:solidFill>
                  <a:srgbClr val="437F85"/>
                </a:solidFill>
                <a:latin typeface="Georgia"/>
                <a:cs typeface="Georgia"/>
              </a:rPr>
              <a:t>is a</a:t>
            </a:r>
            <a:r>
              <a:rPr sz="2300" spc="-90" dirty="0">
                <a:solidFill>
                  <a:srgbClr val="437F85"/>
                </a:solidFill>
                <a:latin typeface="Georgia"/>
                <a:cs typeface="Georgia"/>
              </a:rPr>
              <a:t> </a:t>
            </a:r>
            <a:r>
              <a:rPr sz="2300" spc="5" dirty="0">
                <a:solidFill>
                  <a:srgbClr val="437F85"/>
                </a:solidFill>
                <a:latin typeface="Georgia"/>
                <a:cs typeface="Georgia"/>
              </a:rPr>
              <a:t>tree</a:t>
            </a:r>
            <a:endParaRPr sz="2300" dirty="0">
              <a:latin typeface="Georgia"/>
              <a:cs typeface="Georgia"/>
            </a:endParaRPr>
          </a:p>
          <a:p>
            <a:pPr marL="774700">
              <a:lnSpc>
                <a:spcPts val="2630"/>
              </a:lnSpc>
            </a:pPr>
            <a:r>
              <a:rPr sz="2300" spc="-5" dirty="0">
                <a:solidFill>
                  <a:srgbClr val="437F85"/>
                </a:solidFill>
                <a:latin typeface="Georgia"/>
                <a:cs typeface="Georgia"/>
              </a:rPr>
              <a:t>pointer.</a:t>
            </a:r>
            <a:endParaRPr sz="2300" dirty="0">
              <a:latin typeface="Georgia"/>
              <a:cs typeface="Georgia"/>
            </a:endParaRPr>
          </a:p>
          <a:p>
            <a:pPr marL="774700" lvl="1" indent="-457834">
              <a:lnSpc>
                <a:spcPct val="100000"/>
              </a:lnSpc>
              <a:spcBef>
                <a:spcPts val="25"/>
              </a:spcBef>
              <a:buAutoNum type="arabicPeriod" startAt="2"/>
              <a:tabLst>
                <a:tab pos="774700" algn="l"/>
                <a:tab pos="775335" algn="l"/>
              </a:tabLst>
            </a:pPr>
            <a:r>
              <a:rPr sz="2300" dirty="0">
                <a:solidFill>
                  <a:srgbClr val="437F85"/>
                </a:solidFill>
                <a:latin typeface="Georgia"/>
                <a:cs typeface="Georgia"/>
              </a:rPr>
              <a:t>Within </a:t>
            </a:r>
            <a:r>
              <a:rPr sz="2300" spc="-5" dirty="0">
                <a:solidFill>
                  <a:srgbClr val="437F85"/>
                </a:solidFill>
                <a:latin typeface="Georgia"/>
                <a:cs typeface="Georgia"/>
              </a:rPr>
              <a:t>each internal node, </a:t>
            </a:r>
            <a:r>
              <a:rPr sz="2300" spc="-10" dirty="0">
                <a:solidFill>
                  <a:srgbClr val="437F85"/>
                </a:solidFill>
                <a:latin typeface="Georgia"/>
                <a:cs typeface="Georgia"/>
              </a:rPr>
              <a:t>K1 </a:t>
            </a:r>
            <a:r>
              <a:rPr sz="2300" dirty="0">
                <a:solidFill>
                  <a:srgbClr val="437F85"/>
                </a:solidFill>
                <a:latin typeface="Georgia"/>
                <a:cs typeface="Georgia"/>
              </a:rPr>
              <a:t>&lt; </a:t>
            </a:r>
            <a:r>
              <a:rPr sz="2300" spc="-10" dirty="0">
                <a:solidFill>
                  <a:srgbClr val="437F85"/>
                </a:solidFill>
                <a:latin typeface="Georgia"/>
                <a:cs typeface="Georgia"/>
              </a:rPr>
              <a:t>K2 </a:t>
            </a:r>
            <a:r>
              <a:rPr sz="2300" dirty="0">
                <a:solidFill>
                  <a:srgbClr val="437F85"/>
                </a:solidFill>
                <a:latin typeface="Georgia"/>
                <a:cs typeface="Georgia"/>
              </a:rPr>
              <a:t>&lt; ... &lt;</a:t>
            </a:r>
            <a:r>
              <a:rPr sz="2300" spc="-45" dirty="0">
                <a:solidFill>
                  <a:srgbClr val="437F85"/>
                </a:solidFill>
                <a:latin typeface="Georgia"/>
                <a:cs typeface="Georgia"/>
              </a:rPr>
              <a:t> </a:t>
            </a:r>
            <a:r>
              <a:rPr sz="2300" dirty="0">
                <a:solidFill>
                  <a:srgbClr val="437F85"/>
                </a:solidFill>
                <a:latin typeface="Georgia"/>
                <a:cs typeface="Georgia"/>
              </a:rPr>
              <a:t>Kq−1.</a:t>
            </a:r>
            <a:endParaRPr sz="2300" dirty="0">
              <a:latin typeface="Georgia"/>
              <a:cs typeface="Georgia"/>
            </a:endParaRPr>
          </a:p>
          <a:p>
            <a:pPr marL="774700" marR="8890" lvl="1" indent="-457834">
              <a:lnSpc>
                <a:spcPct val="89700"/>
              </a:lnSpc>
              <a:spcBef>
                <a:spcPts val="310"/>
              </a:spcBef>
              <a:buAutoNum type="arabicPeriod" startAt="2"/>
              <a:tabLst>
                <a:tab pos="774700" algn="l"/>
                <a:tab pos="775335" algn="l"/>
              </a:tabLst>
            </a:pPr>
            <a:r>
              <a:rPr sz="2300" dirty="0">
                <a:solidFill>
                  <a:srgbClr val="437F85"/>
                </a:solidFill>
                <a:latin typeface="Georgia"/>
                <a:cs typeface="Georgia"/>
              </a:rPr>
              <a:t>For </a:t>
            </a:r>
            <a:r>
              <a:rPr sz="2300" spc="-5" dirty="0">
                <a:solidFill>
                  <a:srgbClr val="437F85"/>
                </a:solidFill>
                <a:latin typeface="Georgia"/>
                <a:cs typeface="Georgia"/>
              </a:rPr>
              <a:t>all </a:t>
            </a:r>
            <a:r>
              <a:rPr sz="2300" dirty="0">
                <a:solidFill>
                  <a:srgbClr val="437F85"/>
                </a:solidFill>
                <a:latin typeface="Georgia"/>
                <a:cs typeface="Georgia"/>
              </a:rPr>
              <a:t>search field values X in </a:t>
            </a:r>
            <a:r>
              <a:rPr sz="2300" spc="5" dirty="0">
                <a:solidFill>
                  <a:srgbClr val="437F85"/>
                </a:solidFill>
                <a:latin typeface="Georgia"/>
                <a:cs typeface="Georgia"/>
              </a:rPr>
              <a:t>the subtree </a:t>
            </a:r>
            <a:r>
              <a:rPr sz="2300" spc="-5" dirty="0">
                <a:solidFill>
                  <a:srgbClr val="437F85"/>
                </a:solidFill>
                <a:latin typeface="Georgia"/>
                <a:cs typeface="Georgia"/>
              </a:rPr>
              <a:t>pointed at</a:t>
            </a:r>
            <a:r>
              <a:rPr sz="2300" spc="-229" dirty="0">
                <a:solidFill>
                  <a:srgbClr val="437F85"/>
                </a:solidFill>
                <a:latin typeface="Georgia"/>
                <a:cs typeface="Georgia"/>
              </a:rPr>
              <a:t> </a:t>
            </a:r>
            <a:r>
              <a:rPr sz="2300" spc="-5" dirty="0">
                <a:solidFill>
                  <a:srgbClr val="437F85"/>
                </a:solidFill>
                <a:latin typeface="Georgia"/>
                <a:cs typeface="Georgia"/>
              </a:rPr>
              <a:t>by  Pi, </a:t>
            </a:r>
            <a:r>
              <a:rPr sz="2300" spc="-10" dirty="0">
                <a:solidFill>
                  <a:srgbClr val="437F85"/>
                </a:solidFill>
                <a:latin typeface="Georgia"/>
                <a:cs typeface="Georgia"/>
              </a:rPr>
              <a:t>we </a:t>
            </a:r>
            <a:r>
              <a:rPr sz="2300" spc="-5" dirty="0">
                <a:solidFill>
                  <a:srgbClr val="437F85"/>
                </a:solidFill>
                <a:latin typeface="Georgia"/>
                <a:cs typeface="Georgia"/>
              </a:rPr>
              <a:t>have Ki−1 </a:t>
            </a:r>
            <a:r>
              <a:rPr sz="2300" dirty="0">
                <a:solidFill>
                  <a:srgbClr val="437F85"/>
                </a:solidFill>
                <a:latin typeface="Georgia"/>
                <a:cs typeface="Georgia"/>
              </a:rPr>
              <a:t>&lt; X≤ </a:t>
            </a:r>
            <a:r>
              <a:rPr sz="2300" spc="-10" dirty="0">
                <a:solidFill>
                  <a:srgbClr val="437F85"/>
                </a:solidFill>
                <a:latin typeface="Georgia"/>
                <a:cs typeface="Georgia"/>
              </a:rPr>
              <a:t>Ki </a:t>
            </a:r>
            <a:r>
              <a:rPr sz="2300" spc="5" dirty="0">
                <a:solidFill>
                  <a:srgbClr val="437F85"/>
                </a:solidFill>
                <a:latin typeface="Georgia"/>
                <a:cs typeface="Georgia"/>
              </a:rPr>
              <a:t>for </a:t>
            </a:r>
            <a:r>
              <a:rPr sz="2300" dirty="0">
                <a:solidFill>
                  <a:srgbClr val="437F85"/>
                </a:solidFill>
                <a:latin typeface="Georgia"/>
                <a:cs typeface="Georgia"/>
              </a:rPr>
              <a:t>1 &lt; i &lt; q; X ≤ </a:t>
            </a:r>
            <a:r>
              <a:rPr sz="2300" spc="-10" dirty="0">
                <a:solidFill>
                  <a:srgbClr val="437F85"/>
                </a:solidFill>
                <a:latin typeface="Georgia"/>
                <a:cs typeface="Georgia"/>
              </a:rPr>
              <a:t>Ki </a:t>
            </a:r>
            <a:r>
              <a:rPr sz="2300" spc="5" dirty="0">
                <a:solidFill>
                  <a:srgbClr val="437F85"/>
                </a:solidFill>
                <a:latin typeface="Georgia"/>
                <a:cs typeface="Georgia"/>
              </a:rPr>
              <a:t>for </a:t>
            </a:r>
            <a:r>
              <a:rPr sz="2300" dirty="0">
                <a:solidFill>
                  <a:srgbClr val="437F85"/>
                </a:solidFill>
                <a:latin typeface="Georgia"/>
                <a:cs typeface="Georgia"/>
              </a:rPr>
              <a:t>i = </a:t>
            </a:r>
            <a:r>
              <a:rPr sz="2300" spc="5" dirty="0">
                <a:solidFill>
                  <a:srgbClr val="437F85"/>
                </a:solidFill>
                <a:latin typeface="Georgia"/>
                <a:cs typeface="Georgia"/>
              </a:rPr>
              <a:t>1;  </a:t>
            </a:r>
            <a:r>
              <a:rPr sz="2300" spc="-10" dirty="0">
                <a:solidFill>
                  <a:srgbClr val="437F85"/>
                </a:solidFill>
                <a:latin typeface="Georgia"/>
                <a:cs typeface="Georgia"/>
              </a:rPr>
              <a:t>and </a:t>
            </a:r>
            <a:r>
              <a:rPr sz="2300" spc="-5" dirty="0">
                <a:solidFill>
                  <a:srgbClr val="437F85"/>
                </a:solidFill>
                <a:latin typeface="Georgia"/>
                <a:cs typeface="Georgia"/>
              </a:rPr>
              <a:t>Ki−1 </a:t>
            </a:r>
            <a:r>
              <a:rPr sz="2300" dirty="0">
                <a:solidFill>
                  <a:srgbClr val="437F85"/>
                </a:solidFill>
                <a:latin typeface="Georgia"/>
                <a:cs typeface="Georgia"/>
              </a:rPr>
              <a:t>&lt; X </a:t>
            </a:r>
            <a:r>
              <a:rPr sz="2300" spc="5" dirty="0">
                <a:solidFill>
                  <a:srgbClr val="437F85"/>
                </a:solidFill>
                <a:latin typeface="Georgia"/>
                <a:cs typeface="Georgia"/>
              </a:rPr>
              <a:t>for </a:t>
            </a:r>
            <a:r>
              <a:rPr sz="2300" dirty="0">
                <a:solidFill>
                  <a:srgbClr val="437F85"/>
                </a:solidFill>
                <a:latin typeface="Georgia"/>
                <a:cs typeface="Georgia"/>
              </a:rPr>
              <a:t>i =</a:t>
            </a:r>
            <a:r>
              <a:rPr sz="2300" spc="-70" dirty="0">
                <a:solidFill>
                  <a:srgbClr val="437F85"/>
                </a:solidFill>
                <a:latin typeface="Georgia"/>
                <a:cs typeface="Georgia"/>
              </a:rPr>
              <a:t> </a:t>
            </a:r>
            <a:r>
              <a:rPr sz="2300" dirty="0">
                <a:solidFill>
                  <a:srgbClr val="437F85"/>
                </a:solidFill>
                <a:latin typeface="Georgia"/>
                <a:cs typeface="Georgia"/>
              </a:rPr>
              <a:t>q.</a:t>
            </a:r>
            <a:endParaRPr sz="2300" dirty="0">
              <a:latin typeface="Georgia"/>
              <a:cs typeface="Georgia"/>
            </a:endParaRPr>
          </a:p>
          <a:p>
            <a:pPr marL="774700" lvl="1" indent="-457834">
              <a:lnSpc>
                <a:spcPct val="100000"/>
              </a:lnSpc>
              <a:spcBef>
                <a:spcPts val="30"/>
              </a:spcBef>
              <a:buAutoNum type="arabicPeriod" startAt="2"/>
              <a:tabLst>
                <a:tab pos="774700" algn="l"/>
                <a:tab pos="775335" algn="l"/>
              </a:tabLst>
            </a:pPr>
            <a:r>
              <a:rPr sz="2300" spc="-5" dirty="0">
                <a:solidFill>
                  <a:srgbClr val="437F85"/>
                </a:solidFill>
                <a:latin typeface="Georgia"/>
                <a:cs typeface="Georgia"/>
              </a:rPr>
              <a:t>Each internal </a:t>
            </a:r>
            <a:r>
              <a:rPr sz="2300" dirty="0">
                <a:solidFill>
                  <a:srgbClr val="437F85"/>
                </a:solidFill>
                <a:latin typeface="Georgia"/>
                <a:cs typeface="Georgia"/>
              </a:rPr>
              <a:t>node </a:t>
            </a:r>
            <a:r>
              <a:rPr sz="2300" spc="-5" dirty="0">
                <a:solidFill>
                  <a:srgbClr val="437F85"/>
                </a:solidFill>
                <a:latin typeface="Georgia"/>
                <a:cs typeface="Georgia"/>
              </a:rPr>
              <a:t>has at most </a:t>
            </a:r>
            <a:r>
              <a:rPr sz="2300" dirty="0">
                <a:solidFill>
                  <a:srgbClr val="437F85"/>
                </a:solidFill>
                <a:latin typeface="Georgia"/>
                <a:cs typeface="Georgia"/>
              </a:rPr>
              <a:t>p </a:t>
            </a:r>
            <a:r>
              <a:rPr sz="2300" spc="5" dirty="0">
                <a:solidFill>
                  <a:srgbClr val="437F85"/>
                </a:solidFill>
                <a:latin typeface="Georgia"/>
                <a:cs typeface="Georgia"/>
              </a:rPr>
              <a:t>tree</a:t>
            </a:r>
            <a:r>
              <a:rPr sz="2300" spc="-65" dirty="0">
                <a:solidFill>
                  <a:srgbClr val="437F85"/>
                </a:solidFill>
                <a:latin typeface="Georgia"/>
                <a:cs typeface="Georgia"/>
              </a:rPr>
              <a:t> </a:t>
            </a:r>
            <a:r>
              <a:rPr sz="2300" spc="-5" dirty="0">
                <a:solidFill>
                  <a:srgbClr val="437F85"/>
                </a:solidFill>
                <a:latin typeface="Georgia"/>
                <a:cs typeface="Georgia"/>
              </a:rPr>
              <a:t>pointers.</a:t>
            </a:r>
            <a:endParaRPr sz="2300" dirty="0">
              <a:latin typeface="Georgia"/>
              <a:cs typeface="Georgia"/>
            </a:endParaRPr>
          </a:p>
          <a:p>
            <a:pPr marL="774700" lvl="1" indent="-457834">
              <a:lnSpc>
                <a:spcPts val="2630"/>
              </a:lnSpc>
              <a:spcBef>
                <a:spcPts val="25"/>
              </a:spcBef>
              <a:buAutoNum type="arabicPeriod" startAt="2"/>
              <a:tabLst>
                <a:tab pos="774700" algn="l"/>
                <a:tab pos="775335" algn="l"/>
              </a:tabLst>
            </a:pPr>
            <a:r>
              <a:rPr sz="2300" spc="-5" dirty="0">
                <a:solidFill>
                  <a:srgbClr val="437F85"/>
                </a:solidFill>
                <a:latin typeface="Georgia"/>
                <a:cs typeface="Georgia"/>
              </a:rPr>
              <a:t>Each internal node, </a:t>
            </a:r>
            <a:r>
              <a:rPr sz="2300" spc="-10" dirty="0">
                <a:solidFill>
                  <a:srgbClr val="437F85"/>
                </a:solidFill>
                <a:latin typeface="Georgia"/>
                <a:cs typeface="Georgia"/>
              </a:rPr>
              <a:t>except </a:t>
            </a:r>
            <a:r>
              <a:rPr sz="2300" spc="5" dirty="0">
                <a:solidFill>
                  <a:srgbClr val="437F85"/>
                </a:solidFill>
                <a:latin typeface="Georgia"/>
                <a:cs typeface="Georgia"/>
              </a:rPr>
              <a:t>the root, </a:t>
            </a:r>
            <a:r>
              <a:rPr sz="2300" spc="-5" dirty="0">
                <a:solidFill>
                  <a:srgbClr val="437F85"/>
                </a:solidFill>
                <a:latin typeface="Georgia"/>
                <a:cs typeface="Georgia"/>
              </a:rPr>
              <a:t>has at</a:t>
            </a:r>
            <a:r>
              <a:rPr sz="2300" spc="-30" dirty="0">
                <a:solidFill>
                  <a:srgbClr val="437F85"/>
                </a:solidFill>
                <a:latin typeface="Georgia"/>
                <a:cs typeface="Georgia"/>
              </a:rPr>
              <a:t> </a:t>
            </a:r>
            <a:r>
              <a:rPr sz="2300" spc="-5" dirty="0">
                <a:solidFill>
                  <a:srgbClr val="437F85"/>
                </a:solidFill>
                <a:latin typeface="Georgia"/>
                <a:cs typeface="Georgia"/>
              </a:rPr>
              <a:t>least</a:t>
            </a:r>
            <a:endParaRPr sz="2300" dirty="0">
              <a:latin typeface="Georgia"/>
              <a:cs typeface="Georgia"/>
            </a:endParaRPr>
          </a:p>
          <a:p>
            <a:pPr marL="774700">
              <a:lnSpc>
                <a:spcPts val="2500"/>
              </a:lnSpc>
            </a:pPr>
            <a:r>
              <a:rPr sz="2300" spc="-195" dirty="0">
                <a:solidFill>
                  <a:srgbClr val="437F85"/>
                </a:solidFill>
                <a:latin typeface="Georgia"/>
                <a:cs typeface="Georgia"/>
              </a:rPr>
              <a:t>┌(p/2)┐ </a:t>
            </a:r>
            <a:r>
              <a:rPr sz="2300" spc="5" dirty="0">
                <a:solidFill>
                  <a:srgbClr val="437F85"/>
                </a:solidFill>
                <a:latin typeface="Georgia"/>
                <a:cs typeface="Georgia"/>
              </a:rPr>
              <a:t>tree </a:t>
            </a:r>
            <a:r>
              <a:rPr sz="2300" spc="-5" dirty="0">
                <a:solidFill>
                  <a:srgbClr val="437F85"/>
                </a:solidFill>
                <a:latin typeface="Georgia"/>
                <a:cs typeface="Georgia"/>
              </a:rPr>
              <a:t>pointers. </a:t>
            </a:r>
            <a:r>
              <a:rPr sz="2300" spc="5" dirty="0">
                <a:solidFill>
                  <a:srgbClr val="437F85"/>
                </a:solidFill>
                <a:latin typeface="Georgia"/>
                <a:cs typeface="Georgia"/>
              </a:rPr>
              <a:t>The root </a:t>
            </a:r>
            <a:r>
              <a:rPr sz="2300" dirty="0">
                <a:solidFill>
                  <a:srgbClr val="437F85"/>
                </a:solidFill>
                <a:latin typeface="Georgia"/>
                <a:cs typeface="Georgia"/>
              </a:rPr>
              <a:t>node </a:t>
            </a:r>
            <a:r>
              <a:rPr sz="2300" spc="-5" dirty="0">
                <a:solidFill>
                  <a:srgbClr val="437F85"/>
                </a:solidFill>
                <a:latin typeface="Georgia"/>
                <a:cs typeface="Georgia"/>
              </a:rPr>
              <a:t>has at least</a:t>
            </a:r>
            <a:r>
              <a:rPr sz="2300" spc="-345" dirty="0">
                <a:solidFill>
                  <a:srgbClr val="437F85"/>
                </a:solidFill>
                <a:latin typeface="Georgia"/>
                <a:cs typeface="Georgia"/>
              </a:rPr>
              <a:t> </a:t>
            </a:r>
            <a:r>
              <a:rPr sz="2300" dirty="0">
                <a:solidFill>
                  <a:srgbClr val="437F85"/>
                </a:solidFill>
                <a:latin typeface="Georgia"/>
                <a:cs typeface="Georgia"/>
              </a:rPr>
              <a:t>two</a:t>
            </a:r>
            <a:endParaRPr sz="2300" dirty="0">
              <a:latin typeface="Georgia"/>
              <a:cs typeface="Georgia"/>
            </a:endParaRPr>
          </a:p>
          <a:p>
            <a:pPr marL="774700">
              <a:lnSpc>
                <a:spcPts val="2630"/>
              </a:lnSpc>
            </a:pPr>
            <a:r>
              <a:rPr sz="2300" spc="5" dirty="0">
                <a:solidFill>
                  <a:srgbClr val="437F85"/>
                </a:solidFill>
                <a:latin typeface="Georgia"/>
                <a:cs typeface="Georgia"/>
              </a:rPr>
              <a:t>tree </a:t>
            </a:r>
            <a:r>
              <a:rPr sz="2300" spc="-5" dirty="0">
                <a:solidFill>
                  <a:srgbClr val="437F85"/>
                </a:solidFill>
                <a:latin typeface="Georgia"/>
                <a:cs typeface="Georgia"/>
              </a:rPr>
              <a:t>pointers </a:t>
            </a:r>
            <a:r>
              <a:rPr sz="2300" dirty="0">
                <a:solidFill>
                  <a:srgbClr val="437F85"/>
                </a:solidFill>
                <a:latin typeface="Georgia"/>
                <a:cs typeface="Georgia"/>
              </a:rPr>
              <a:t>if it is </a:t>
            </a:r>
            <a:r>
              <a:rPr sz="2300" spc="-5" dirty="0">
                <a:solidFill>
                  <a:srgbClr val="437F85"/>
                </a:solidFill>
                <a:latin typeface="Georgia"/>
                <a:cs typeface="Georgia"/>
              </a:rPr>
              <a:t>an internal</a:t>
            </a:r>
            <a:r>
              <a:rPr sz="2300" spc="-50" dirty="0">
                <a:solidFill>
                  <a:srgbClr val="437F85"/>
                </a:solidFill>
                <a:latin typeface="Georgia"/>
                <a:cs typeface="Georgia"/>
              </a:rPr>
              <a:t> </a:t>
            </a:r>
            <a:r>
              <a:rPr sz="2300" spc="-5" dirty="0">
                <a:solidFill>
                  <a:srgbClr val="437F85"/>
                </a:solidFill>
                <a:latin typeface="Georgia"/>
                <a:cs typeface="Georgia"/>
              </a:rPr>
              <a:t>node.</a:t>
            </a:r>
            <a:endParaRPr sz="2300" dirty="0">
              <a:latin typeface="Georgia"/>
              <a:cs typeface="Georgia"/>
            </a:endParaRPr>
          </a:p>
          <a:p>
            <a:pPr marL="774700" lvl="1" indent="-457834">
              <a:lnSpc>
                <a:spcPts val="2630"/>
              </a:lnSpc>
              <a:spcBef>
                <a:spcPts val="25"/>
              </a:spcBef>
              <a:buAutoNum type="arabicPeriod" startAt="6"/>
              <a:tabLst>
                <a:tab pos="774700" algn="l"/>
                <a:tab pos="775335" algn="l"/>
              </a:tabLst>
            </a:pPr>
            <a:r>
              <a:rPr sz="2300" spc="-5" dirty="0">
                <a:solidFill>
                  <a:srgbClr val="437F85"/>
                </a:solidFill>
                <a:latin typeface="Georgia"/>
                <a:cs typeface="Georgia"/>
              </a:rPr>
              <a:t>An internal </a:t>
            </a:r>
            <a:r>
              <a:rPr sz="2300" dirty="0">
                <a:solidFill>
                  <a:srgbClr val="437F85"/>
                </a:solidFill>
                <a:latin typeface="Georgia"/>
                <a:cs typeface="Georgia"/>
              </a:rPr>
              <a:t>node </a:t>
            </a:r>
            <a:r>
              <a:rPr sz="2300" spc="-5" dirty="0">
                <a:solidFill>
                  <a:srgbClr val="437F85"/>
                </a:solidFill>
                <a:latin typeface="Georgia"/>
                <a:cs typeface="Georgia"/>
              </a:rPr>
              <a:t>with </a:t>
            </a:r>
            <a:r>
              <a:rPr sz="2300" dirty="0">
                <a:solidFill>
                  <a:srgbClr val="437F85"/>
                </a:solidFill>
                <a:latin typeface="Georgia"/>
                <a:cs typeface="Georgia"/>
              </a:rPr>
              <a:t>q </a:t>
            </a:r>
            <a:r>
              <a:rPr sz="2300" spc="-5" dirty="0">
                <a:solidFill>
                  <a:srgbClr val="437F85"/>
                </a:solidFill>
                <a:latin typeface="Georgia"/>
                <a:cs typeface="Georgia"/>
              </a:rPr>
              <a:t>pointers, </a:t>
            </a:r>
            <a:r>
              <a:rPr sz="2300" dirty="0">
                <a:solidFill>
                  <a:srgbClr val="437F85"/>
                </a:solidFill>
                <a:latin typeface="Georgia"/>
                <a:cs typeface="Georgia"/>
              </a:rPr>
              <a:t>q ≤ </a:t>
            </a:r>
            <a:r>
              <a:rPr sz="2300" spc="-10" dirty="0">
                <a:solidFill>
                  <a:srgbClr val="437F85"/>
                </a:solidFill>
                <a:latin typeface="Georgia"/>
                <a:cs typeface="Georgia"/>
              </a:rPr>
              <a:t>p, </a:t>
            </a:r>
            <a:r>
              <a:rPr sz="2300" spc="-5" dirty="0">
                <a:solidFill>
                  <a:srgbClr val="437F85"/>
                </a:solidFill>
                <a:latin typeface="Georgia"/>
                <a:cs typeface="Georgia"/>
              </a:rPr>
              <a:t>has </a:t>
            </a:r>
            <a:r>
              <a:rPr sz="2300" dirty="0">
                <a:solidFill>
                  <a:srgbClr val="437F85"/>
                </a:solidFill>
                <a:latin typeface="Georgia"/>
                <a:cs typeface="Georgia"/>
              </a:rPr>
              <a:t>q −</a:t>
            </a:r>
            <a:r>
              <a:rPr sz="2300" spc="-50" dirty="0">
                <a:solidFill>
                  <a:srgbClr val="437F85"/>
                </a:solidFill>
                <a:latin typeface="Georgia"/>
                <a:cs typeface="Georgia"/>
              </a:rPr>
              <a:t> </a:t>
            </a:r>
            <a:r>
              <a:rPr sz="2300" dirty="0">
                <a:solidFill>
                  <a:srgbClr val="437F85"/>
                </a:solidFill>
                <a:latin typeface="Georgia"/>
                <a:cs typeface="Georgia"/>
              </a:rPr>
              <a:t>1</a:t>
            </a:r>
            <a:endParaRPr sz="2300" dirty="0">
              <a:latin typeface="Georgia"/>
              <a:cs typeface="Georgia"/>
            </a:endParaRPr>
          </a:p>
          <a:p>
            <a:pPr marL="774700">
              <a:lnSpc>
                <a:spcPts val="2630"/>
              </a:lnSpc>
            </a:pPr>
            <a:r>
              <a:rPr sz="2300" dirty="0">
                <a:solidFill>
                  <a:srgbClr val="437F85"/>
                </a:solidFill>
                <a:latin typeface="Georgia"/>
                <a:cs typeface="Georgia"/>
              </a:rPr>
              <a:t>search field</a:t>
            </a:r>
            <a:r>
              <a:rPr sz="2300" spc="-40" dirty="0">
                <a:solidFill>
                  <a:srgbClr val="437F85"/>
                </a:solidFill>
                <a:latin typeface="Georgia"/>
                <a:cs typeface="Georgia"/>
              </a:rPr>
              <a:t> </a:t>
            </a:r>
            <a:r>
              <a:rPr sz="2300" dirty="0">
                <a:solidFill>
                  <a:srgbClr val="437F85"/>
                </a:solidFill>
                <a:latin typeface="Georgia"/>
                <a:cs typeface="Georgia"/>
              </a:rPr>
              <a:t>values.</a:t>
            </a:r>
            <a:endParaRPr sz="2300" dirty="0">
              <a:latin typeface="Georgia"/>
              <a:cs typeface="Georgia"/>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685800"/>
            <a:ext cx="6803073" cy="5878789"/>
          </a:xfrm>
          <a:prstGeom prst="rect">
            <a:avLst/>
          </a:prstGeom>
        </p:spPr>
        <p:txBody>
          <a:bodyPr vert="horz" wrap="square" lIns="0" tIns="8890" rIns="0" bIns="0" rtlCol="0">
            <a:spAutoFit/>
          </a:bodyPr>
          <a:lstStyle/>
          <a:p>
            <a:pPr marL="268605" marR="314325" indent="-256540">
              <a:lnSpc>
                <a:spcPct val="101899"/>
              </a:lnSpc>
              <a:spcBef>
                <a:spcPts val="70"/>
              </a:spcBef>
              <a:buClr>
                <a:srgbClr val="9F4DA2"/>
              </a:buClr>
              <a:buChar char="•"/>
              <a:tabLst>
                <a:tab pos="269240" algn="l"/>
              </a:tabLst>
            </a:pPr>
            <a:r>
              <a:rPr sz="2750" spc="20" dirty="0">
                <a:latin typeface="Georgia"/>
                <a:cs typeface="Georgia"/>
              </a:rPr>
              <a:t>The </a:t>
            </a:r>
            <a:r>
              <a:rPr sz="2750" spc="5" dirty="0">
                <a:latin typeface="Georgia"/>
                <a:cs typeface="Georgia"/>
              </a:rPr>
              <a:t>structure of </a:t>
            </a:r>
            <a:r>
              <a:rPr sz="2750" spc="15" dirty="0">
                <a:latin typeface="Georgia"/>
                <a:cs typeface="Georgia"/>
              </a:rPr>
              <a:t>the </a:t>
            </a:r>
            <a:r>
              <a:rPr sz="2750" spc="10" dirty="0">
                <a:latin typeface="Georgia"/>
                <a:cs typeface="Georgia"/>
              </a:rPr>
              <a:t>leaf </a:t>
            </a:r>
            <a:r>
              <a:rPr sz="2750" spc="5" dirty="0">
                <a:latin typeface="Georgia"/>
                <a:cs typeface="Georgia"/>
              </a:rPr>
              <a:t>nodes of </a:t>
            </a:r>
            <a:r>
              <a:rPr sz="2750" spc="15" dirty="0">
                <a:latin typeface="Georgia"/>
                <a:cs typeface="Georgia"/>
              </a:rPr>
              <a:t>a </a:t>
            </a:r>
            <a:r>
              <a:rPr sz="2750" spc="20" dirty="0">
                <a:latin typeface="Georgia"/>
                <a:cs typeface="Georgia"/>
              </a:rPr>
              <a:t>B+-tree </a:t>
            </a:r>
            <a:r>
              <a:rPr sz="2750" spc="5" dirty="0">
                <a:latin typeface="Georgia"/>
                <a:cs typeface="Georgia"/>
              </a:rPr>
              <a:t>of  </a:t>
            </a:r>
            <a:r>
              <a:rPr sz="2750" spc="10" dirty="0">
                <a:latin typeface="Georgia"/>
                <a:cs typeface="Georgia"/>
              </a:rPr>
              <a:t>order </a:t>
            </a:r>
            <a:r>
              <a:rPr sz="2750" spc="20" dirty="0">
                <a:latin typeface="Georgia"/>
                <a:cs typeface="Georgia"/>
              </a:rPr>
              <a:t>p </a:t>
            </a:r>
            <a:r>
              <a:rPr sz="2750" spc="10" dirty="0">
                <a:latin typeface="Georgia"/>
                <a:cs typeface="Georgia"/>
              </a:rPr>
              <a:t>is </a:t>
            </a:r>
            <a:r>
              <a:rPr sz="2750" spc="5" dirty="0">
                <a:latin typeface="Georgia"/>
                <a:cs typeface="Georgia"/>
              </a:rPr>
              <a:t>as</a:t>
            </a:r>
            <a:r>
              <a:rPr sz="2750" spc="105" dirty="0">
                <a:latin typeface="Georgia"/>
                <a:cs typeface="Georgia"/>
              </a:rPr>
              <a:t> </a:t>
            </a:r>
            <a:r>
              <a:rPr sz="2750" spc="10" dirty="0">
                <a:latin typeface="Georgia"/>
                <a:cs typeface="Georgia"/>
              </a:rPr>
              <a:t>follows:</a:t>
            </a:r>
            <a:endParaRPr sz="2750" dirty="0">
              <a:latin typeface="Georgia"/>
              <a:cs typeface="Georgia"/>
            </a:endParaRPr>
          </a:p>
          <a:p>
            <a:pPr marL="829310" marR="89535" lvl="1" indent="-512445">
              <a:lnSpc>
                <a:spcPct val="100000"/>
              </a:lnSpc>
              <a:spcBef>
                <a:spcPts val="359"/>
              </a:spcBef>
              <a:buAutoNum type="arabicPeriod"/>
              <a:tabLst>
                <a:tab pos="829310" algn="l"/>
                <a:tab pos="829944" algn="l"/>
              </a:tabLst>
            </a:pPr>
            <a:r>
              <a:rPr sz="2600" spc="-10" dirty="0">
                <a:solidFill>
                  <a:srgbClr val="437F85"/>
                </a:solidFill>
                <a:latin typeface="Georgia"/>
                <a:cs typeface="Georgia"/>
              </a:rPr>
              <a:t>Each </a:t>
            </a:r>
            <a:r>
              <a:rPr sz="2600" spc="-15" dirty="0">
                <a:solidFill>
                  <a:srgbClr val="437F85"/>
                </a:solidFill>
                <a:latin typeface="Georgia"/>
                <a:cs typeface="Georgia"/>
              </a:rPr>
              <a:t>leaf </a:t>
            </a:r>
            <a:r>
              <a:rPr sz="2600" spc="-5" dirty="0">
                <a:solidFill>
                  <a:srgbClr val="437F85"/>
                </a:solidFill>
                <a:latin typeface="Georgia"/>
                <a:cs typeface="Georgia"/>
              </a:rPr>
              <a:t>node is of </a:t>
            </a:r>
            <a:r>
              <a:rPr sz="2600" spc="-10" dirty="0">
                <a:solidFill>
                  <a:srgbClr val="437F85"/>
                </a:solidFill>
                <a:latin typeface="Georgia"/>
                <a:cs typeface="Georgia"/>
              </a:rPr>
              <a:t>the form </a:t>
            </a:r>
            <a:r>
              <a:rPr sz="2600" dirty="0">
                <a:solidFill>
                  <a:srgbClr val="437F85"/>
                </a:solidFill>
                <a:latin typeface="Georgia"/>
                <a:cs typeface="Georgia"/>
              </a:rPr>
              <a:t>&lt;&lt;K1, </a:t>
            </a:r>
            <a:r>
              <a:rPr sz="2600" spc="-5" dirty="0">
                <a:solidFill>
                  <a:srgbClr val="437F85"/>
                </a:solidFill>
                <a:latin typeface="Georgia"/>
                <a:cs typeface="Georgia"/>
              </a:rPr>
              <a:t>Pr1&gt;, &lt;K2,  Pr2&gt;, </a:t>
            </a:r>
            <a:r>
              <a:rPr sz="2600" spc="5" dirty="0">
                <a:solidFill>
                  <a:srgbClr val="437F85"/>
                </a:solidFill>
                <a:latin typeface="Georgia"/>
                <a:cs typeface="Georgia"/>
              </a:rPr>
              <a:t>..., </a:t>
            </a:r>
            <a:r>
              <a:rPr sz="2600" dirty="0">
                <a:solidFill>
                  <a:srgbClr val="437F85"/>
                </a:solidFill>
                <a:latin typeface="Georgia"/>
                <a:cs typeface="Georgia"/>
              </a:rPr>
              <a:t>&lt;Kq–1, </a:t>
            </a:r>
            <a:r>
              <a:rPr sz="2600" spc="-5" dirty="0">
                <a:solidFill>
                  <a:srgbClr val="437F85"/>
                </a:solidFill>
                <a:latin typeface="Georgia"/>
                <a:cs typeface="Georgia"/>
              </a:rPr>
              <a:t>Prq–1&gt;, Pnext&gt; </a:t>
            </a:r>
            <a:r>
              <a:rPr sz="2600" spc="-15" dirty="0">
                <a:solidFill>
                  <a:srgbClr val="437F85"/>
                </a:solidFill>
                <a:latin typeface="Georgia"/>
                <a:cs typeface="Georgia"/>
              </a:rPr>
              <a:t>where </a:t>
            </a:r>
            <a:r>
              <a:rPr sz="2600" spc="-5" dirty="0">
                <a:solidFill>
                  <a:srgbClr val="437F85"/>
                </a:solidFill>
                <a:latin typeface="Georgia"/>
                <a:cs typeface="Georgia"/>
              </a:rPr>
              <a:t>q </a:t>
            </a:r>
            <a:r>
              <a:rPr sz="2600" spc="-10" dirty="0">
                <a:solidFill>
                  <a:srgbClr val="437F85"/>
                </a:solidFill>
                <a:latin typeface="Georgia"/>
                <a:cs typeface="Georgia"/>
              </a:rPr>
              <a:t>≤ p,  </a:t>
            </a:r>
            <a:r>
              <a:rPr sz="2600" spc="-5" dirty="0">
                <a:solidFill>
                  <a:srgbClr val="437F85"/>
                </a:solidFill>
                <a:latin typeface="Georgia"/>
                <a:cs typeface="Georgia"/>
              </a:rPr>
              <a:t>each Pri </a:t>
            </a:r>
            <a:r>
              <a:rPr sz="2600" dirty="0">
                <a:solidFill>
                  <a:srgbClr val="437F85"/>
                </a:solidFill>
                <a:latin typeface="Georgia"/>
                <a:cs typeface="Georgia"/>
              </a:rPr>
              <a:t>is </a:t>
            </a:r>
            <a:r>
              <a:rPr sz="2600" spc="-5" dirty="0">
                <a:solidFill>
                  <a:srgbClr val="437F85"/>
                </a:solidFill>
                <a:latin typeface="Georgia"/>
                <a:cs typeface="Georgia"/>
              </a:rPr>
              <a:t>a data pointer, </a:t>
            </a:r>
            <a:r>
              <a:rPr sz="2600" spc="-10" dirty="0">
                <a:solidFill>
                  <a:srgbClr val="437F85"/>
                </a:solidFill>
                <a:latin typeface="Georgia"/>
                <a:cs typeface="Georgia"/>
              </a:rPr>
              <a:t>and Pnext </a:t>
            </a:r>
            <a:r>
              <a:rPr sz="2600" spc="-5" dirty="0">
                <a:solidFill>
                  <a:srgbClr val="437F85"/>
                </a:solidFill>
                <a:latin typeface="Georgia"/>
                <a:cs typeface="Georgia"/>
              </a:rPr>
              <a:t>points </a:t>
            </a:r>
            <a:r>
              <a:rPr sz="2600" dirty="0">
                <a:solidFill>
                  <a:srgbClr val="437F85"/>
                </a:solidFill>
                <a:latin typeface="Georgia"/>
                <a:cs typeface="Georgia"/>
              </a:rPr>
              <a:t>to  </a:t>
            </a:r>
            <a:r>
              <a:rPr sz="2600" spc="-10" dirty="0">
                <a:solidFill>
                  <a:srgbClr val="437F85"/>
                </a:solidFill>
                <a:latin typeface="Georgia"/>
                <a:cs typeface="Georgia"/>
              </a:rPr>
              <a:t>the next </a:t>
            </a:r>
            <a:r>
              <a:rPr sz="2600" spc="-15" dirty="0">
                <a:solidFill>
                  <a:srgbClr val="437F85"/>
                </a:solidFill>
                <a:latin typeface="Georgia"/>
                <a:cs typeface="Georgia"/>
              </a:rPr>
              <a:t>leaf </a:t>
            </a:r>
            <a:r>
              <a:rPr sz="2600" spc="-5" dirty="0">
                <a:solidFill>
                  <a:srgbClr val="437F85"/>
                </a:solidFill>
                <a:latin typeface="Georgia"/>
                <a:cs typeface="Georgia"/>
              </a:rPr>
              <a:t>node of </a:t>
            </a:r>
            <a:r>
              <a:rPr sz="2600" spc="-10" dirty="0">
                <a:solidFill>
                  <a:srgbClr val="437F85"/>
                </a:solidFill>
                <a:latin typeface="Georgia"/>
                <a:cs typeface="Georgia"/>
              </a:rPr>
              <a:t>the</a:t>
            </a:r>
            <a:r>
              <a:rPr sz="2600" spc="155" dirty="0">
                <a:solidFill>
                  <a:srgbClr val="437F85"/>
                </a:solidFill>
                <a:latin typeface="Georgia"/>
                <a:cs typeface="Georgia"/>
              </a:rPr>
              <a:t> </a:t>
            </a:r>
            <a:r>
              <a:rPr sz="2600" spc="-5" dirty="0">
                <a:solidFill>
                  <a:srgbClr val="437F85"/>
                </a:solidFill>
                <a:latin typeface="Georgia"/>
                <a:cs typeface="Georgia"/>
              </a:rPr>
              <a:t>B+-tree.</a:t>
            </a:r>
            <a:endParaRPr sz="2600" dirty="0">
              <a:latin typeface="Georgia"/>
              <a:cs typeface="Georgia"/>
            </a:endParaRPr>
          </a:p>
          <a:p>
            <a:pPr marL="829944" lvl="1" indent="-513080">
              <a:lnSpc>
                <a:spcPct val="100000"/>
              </a:lnSpc>
              <a:spcBef>
                <a:spcPts val="300"/>
              </a:spcBef>
              <a:buAutoNum type="arabicPeriod"/>
              <a:tabLst>
                <a:tab pos="829310" algn="l"/>
                <a:tab pos="829944" algn="l"/>
              </a:tabLst>
            </a:pPr>
            <a:r>
              <a:rPr sz="2600" spc="-5" dirty="0">
                <a:solidFill>
                  <a:srgbClr val="437F85"/>
                </a:solidFill>
                <a:latin typeface="Georgia"/>
                <a:cs typeface="Georgia"/>
              </a:rPr>
              <a:t>Within each </a:t>
            </a:r>
            <a:r>
              <a:rPr sz="2600" spc="-15" dirty="0">
                <a:solidFill>
                  <a:srgbClr val="437F85"/>
                </a:solidFill>
                <a:latin typeface="Georgia"/>
                <a:cs typeface="Georgia"/>
              </a:rPr>
              <a:t>leaf </a:t>
            </a:r>
            <a:r>
              <a:rPr sz="2600" spc="-5" dirty="0">
                <a:solidFill>
                  <a:srgbClr val="437F85"/>
                </a:solidFill>
                <a:latin typeface="Georgia"/>
                <a:cs typeface="Georgia"/>
              </a:rPr>
              <a:t>node, </a:t>
            </a:r>
            <a:r>
              <a:rPr sz="2600" dirty="0">
                <a:solidFill>
                  <a:srgbClr val="437F85"/>
                </a:solidFill>
                <a:latin typeface="Georgia"/>
                <a:cs typeface="Georgia"/>
              </a:rPr>
              <a:t>K1 </a:t>
            </a:r>
            <a:r>
              <a:rPr sz="2600" spc="-5" dirty="0">
                <a:solidFill>
                  <a:srgbClr val="437F85"/>
                </a:solidFill>
                <a:latin typeface="Georgia"/>
                <a:cs typeface="Georgia"/>
              </a:rPr>
              <a:t>≤ </a:t>
            </a:r>
            <a:r>
              <a:rPr sz="2600" dirty="0">
                <a:solidFill>
                  <a:srgbClr val="437F85"/>
                </a:solidFill>
                <a:latin typeface="Georgia"/>
                <a:cs typeface="Georgia"/>
              </a:rPr>
              <a:t>K2 </a:t>
            </a:r>
            <a:r>
              <a:rPr sz="2600" spc="5" dirty="0">
                <a:solidFill>
                  <a:srgbClr val="437F85"/>
                </a:solidFill>
                <a:latin typeface="Georgia"/>
                <a:cs typeface="Georgia"/>
              </a:rPr>
              <a:t>... </a:t>
            </a:r>
            <a:r>
              <a:rPr sz="2600" spc="-5" dirty="0">
                <a:solidFill>
                  <a:srgbClr val="437F85"/>
                </a:solidFill>
                <a:latin typeface="Georgia"/>
                <a:cs typeface="Georgia"/>
              </a:rPr>
              <a:t>, Kq−1, q ≤</a:t>
            </a:r>
            <a:r>
              <a:rPr sz="2600" spc="-30" dirty="0">
                <a:solidFill>
                  <a:srgbClr val="437F85"/>
                </a:solidFill>
                <a:latin typeface="Georgia"/>
                <a:cs typeface="Georgia"/>
              </a:rPr>
              <a:t> </a:t>
            </a:r>
            <a:r>
              <a:rPr sz="2600" spc="-10" dirty="0">
                <a:solidFill>
                  <a:srgbClr val="437F85"/>
                </a:solidFill>
                <a:latin typeface="Georgia"/>
                <a:cs typeface="Georgia"/>
              </a:rPr>
              <a:t>p.</a:t>
            </a:r>
            <a:endParaRPr sz="2600" dirty="0">
              <a:latin typeface="Georgia"/>
              <a:cs typeface="Georgia"/>
            </a:endParaRPr>
          </a:p>
          <a:p>
            <a:pPr marL="829310" marR="45720" lvl="1" indent="-512445">
              <a:lnSpc>
                <a:spcPct val="100000"/>
              </a:lnSpc>
              <a:spcBef>
                <a:spcPts val="290"/>
              </a:spcBef>
              <a:buAutoNum type="arabicPeriod"/>
              <a:tabLst>
                <a:tab pos="829310" algn="l"/>
                <a:tab pos="829944" algn="l"/>
              </a:tabLst>
            </a:pPr>
            <a:r>
              <a:rPr sz="2600" spc="-10" dirty="0">
                <a:solidFill>
                  <a:srgbClr val="437F85"/>
                </a:solidFill>
                <a:latin typeface="Georgia"/>
                <a:cs typeface="Georgia"/>
              </a:rPr>
              <a:t>Each </a:t>
            </a:r>
            <a:r>
              <a:rPr sz="2600" spc="-5" dirty="0">
                <a:solidFill>
                  <a:srgbClr val="437F85"/>
                </a:solidFill>
                <a:latin typeface="Georgia"/>
                <a:cs typeface="Georgia"/>
              </a:rPr>
              <a:t>Pri </a:t>
            </a:r>
            <a:r>
              <a:rPr sz="2600" dirty="0">
                <a:solidFill>
                  <a:srgbClr val="437F85"/>
                </a:solidFill>
                <a:latin typeface="Georgia"/>
                <a:cs typeface="Georgia"/>
              </a:rPr>
              <a:t>is </a:t>
            </a:r>
            <a:r>
              <a:rPr sz="2600" spc="-5" dirty="0">
                <a:solidFill>
                  <a:srgbClr val="437F85"/>
                </a:solidFill>
                <a:latin typeface="Georgia"/>
                <a:cs typeface="Georgia"/>
              </a:rPr>
              <a:t>a data pointer </a:t>
            </a:r>
            <a:r>
              <a:rPr sz="2600" spc="-10" dirty="0">
                <a:solidFill>
                  <a:srgbClr val="437F85"/>
                </a:solidFill>
                <a:latin typeface="Georgia"/>
                <a:cs typeface="Georgia"/>
              </a:rPr>
              <a:t>that </a:t>
            </a:r>
            <a:r>
              <a:rPr sz="2600" spc="-5" dirty="0">
                <a:solidFill>
                  <a:srgbClr val="437F85"/>
                </a:solidFill>
                <a:latin typeface="Georgia"/>
                <a:cs typeface="Georgia"/>
              </a:rPr>
              <a:t>points </a:t>
            </a:r>
            <a:r>
              <a:rPr sz="2600" dirty="0">
                <a:solidFill>
                  <a:srgbClr val="437F85"/>
                </a:solidFill>
                <a:latin typeface="Georgia"/>
                <a:cs typeface="Georgia"/>
              </a:rPr>
              <a:t>to </a:t>
            </a:r>
            <a:r>
              <a:rPr sz="2600" spc="-10" dirty="0">
                <a:solidFill>
                  <a:srgbClr val="437F85"/>
                </a:solidFill>
                <a:latin typeface="Georgia"/>
                <a:cs typeface="Georgia"/>
              </a:rPr>
              <a:t>the  record </a:t>
            </a:r>
            <a:r>
              <a:rPr sz="2600" spc="-15" dirty="0">
                <a:solidFill>
                  <a:srgbClr val="437F85"/>
                </a:solidFill>
                <a:latin typeface="Georgia"/>
                <a:cs typeface="Georgia"/>
              </a:rPr>
              <a:t>whose </a:t>
            </a:r>
            <a:r>
              <a:rPr sz="2600" spc="-10" dirty="0">
                <a:solidFill>
                  <a:srgbClr val="437F85"/>
                </a:solidFill>
                <a:latin typeface="Georgia"/>
                <a:cs typeface="Georgia"/>
              </a:rPr>
              <a:t>search field value </a:t>
            </a:r>
            <a:r>
              <a:rPr sz="2600" spc="-5" dirty="0">
                <a:solidFill>
                  <a:srgbClr val="437F85"/>
                </a:solidFill>
                <a:latin typeface="Georgia"/>
                <a:cs typeface="Georgia"/>
              </a:rPr>
              <a:t>is </a:t>
            </a:r>
            <a:r>
              <a:rPr sz="2600" dirty="0">
                <a:solidFill>
                  <a:srgbClr val="437F85"/>
                </a:solidFill>
                <a:latin typeface="Georgia"/>
                <a:cs typeface="Georgia"/>
              </a:rPr>
              <a:t>Ki </a:t>
            </a:r>
            <a:r>
              <a:rPr sz="2600" spc="-10" dirty="0">
                <a:solidFill>
                  <a:srgbClr val="437F85"/>
                </a:solidFill>
                <a:latin typeface="Georgia"/>
                <a:cs typeface="Georgia"/>
              </a:rPr>
              <a:t>or </a:t>
            </a:r>
            <a:r>
              <a:rPr sz="2600" dirty="0">
                <a:solidFill>
                  <a:srgbClr val="437F85"/>
                </a:solidFill>
                <a:latin typeface="Georgia"/>
                <a:cs typeface="Georgia"/>
              </a:rPr>
              <a:t>to </a:t>
            </a:r>
            <a:r>
              <a:rPr sz="2600" spc="-5" dirty="0">
                <a:solidFill>
                  <a:srgbClr val="437F85"/>
                </a:solidFill>
                <a:latin typeface="Georgia"/>
                <a:cs typeface="Georgia"/>
              </a:rPr>
              <a:t>a file  </a:t>
            </a:r>
            <a:r>
              <a:rPr sz="2600" spc="-10" dirty="0">
                <a:solidFill>
                  <a:srgbClr val="437F85"/>
                </a:solidFill>
                <a:latin typeface="Georgia"/>
                <a:cs typeface="Georgia"/>
              </a:rPr>
              <a:t>block </a:t>
            </a:r>
            <a:r>
              <a:rPr sz="2600" spc="-5" dirty="0">
                <a:solidFill>
                  <a:srgbClr val="437F85"/>
                </a:solidFill>
                <a:latin typeface="Georgia"/>
                <a:cs typeface="Georgia"/>
              </a:rPr>
              <a:t>containing </a:t>
            </a:r>
            <a:r>
              <a:rPr sz="2600" spc="-10" dirty="0">
                <a:solidFill>
                  <a:srgbClr val="437F85"/>
                </a:solidFill>
                <a:latin typeface="Georgia"/>
                <a:cs typeface="Georgia"/>
              </a:rPr>
              <a:t>the</a:t>
            </a:r>
            <a:r>
              <a:rPr sz="2600" spc="20" dirty="0">
                <a:solidFill>
                  <a:srgbClr val="437F85"/>
                </a:solidFill>
                <a:latin typeface="Georgia"/>
                <a:cs typeface="Georgia"/>
              </a:rPr>
              <a:t> </a:t>
            </a:r>
            <a:r>
              <a:rPr sz="2600" spc="-10" dirty="0">
                <a:solidFill>
                  <a:srgbClr val="437F85"/>
                </a:solidFill>
                <a:latin typeface="Georgia"/>
                <a:cs typeface="Georgia"/>
              </a:rPr>
              <a:t>record</a:t>
            </a:r>
            <a:endParaRPr sz="2600" dirty="0">
              <a:latin typeface="Georgia"/>
              <a:cs typeface="Georgia"/>
            </a:endParaRPr>
          </a:p>
          <a:p>
            <a:pPr marL="829944" lvl="1" indent="-513080">
              <a:lnSpc>
                <a:spcPct val="100000"/>
              </a:lnSpc>
              <a:spcBef>
                <a:spcPts val="295"/>
              </a:spcBef>
              <a:buAutoNum type="arabicPeriod"/>
              <a:tabLst>
                <a:tab pos="829310" algn="l"/>
                <a:tab pos="829944" algn="l"/>
              </a:tabLst>
            </a:pPr>
            <a:r>
              <a:rPr sz="2600" spc="-10" dirty="0">
                <a:solidFill>
                  <a:srgbClr val="437F85"/>
                </a:solidFill>
                <a:latin typeface="Georgia"/>
                <a:cs typeface="Georgia"/>
              </a:rPr>
              <a:t>Each </a:t>
            </a:r>
            <a:r>
              <a:rPr sz="2600" spc="-15" dirty="0">
                <a:solidFill>
                  <a:srgbClr val="437F85"/>
                </a:solidFill>
                <a:latin typeface="Georgia"/>
                <a:cs typeface="Georgia"/>
              </a:rPr>
              <a:t>leaf </a:t>
            </a:r>
            <a:r>
              <a:rPr sz="2600" spc="-5" dirty="0">
                <a:solidFill>
                  <a:srgbClr val="437F85"/>
                </a:solidFill>
                <a:latin typeface="Georgia"/>
                <a:cs typeface="Georgia"/>
              </a:rPr>
              <a:t>node </a:t>
            </a:r>
            <a:r>
              <a:rPr sz="2600" spc="-20" dirty="0">
                <a:solidFill>
                  <a:srgbClr val="437F85"/>
                </a:solidFill>
                <a:latin typeface="Georgia"/>
                <a:cs typeface="Georgia"/>
              </a:rPr>
              <a:t>has </a:t>
            </a:r>
            <a:r>
              <a:rPr sz="2600" spc="-10" dirty="0">
                <a:solidFill>
                  <a:srgbClr val="437F85"/>
                </a:solidFill>
                <a:latin typeface="Georgia"/>
                <a:cs typeface="Georgia"/>
              </a:rPr>
              <a:t>at </a:t>
            </a:r>
            <a:r>
              <a:rPr sz="2600" spc="-20" dirty="0">
                <a:solidFill>
                  <a:srgbClr val="437F85"/>
                </a:solidFill>
                <a:latin typeface="Georgia"/>
                <a:cs typeface="Georgia"/>
              </a:rPr>
              <a:t>least </a:t>
            </a:r>
            <a:r>
              <a:rPr sz="2600" spc="-235" dirty="0">
                <a:solidFill>
                  <a:srgbClr val="437F85"/>
                </a:solidFill>
                <a:latin typeface="Georgia"/>
                <a:cs typeface="Georgia"/>
              </a:rPr>
              <a:t>┌(p/2)┐</a:t>
            </a:r>
            <a:r>
              <a:rPr sz="2600" spc="-30" dirty="0">
                <a:solidFill>
                  <a:srgbClr val="437F85"/>
                </a:solidFill>
                <a:latin typeface="Georgia"/>
                <a:cs typeface="Georgia"/>
              </a:rPr>
              <a:t> </a:t>
            </a:r>
            <a:r>
              <a:rPr sz="2600" spc="-15" dirty="0">
                <a:solidFill>
                  <a:srgbClr val="437F85"/>
                </a:solidFill>
                <a:latin typeface="Georgia"/>
                <a:cs typeface="Georgia"/>
              </a:rPr>
              <a:t>values.</a:t>
            </a:r>
            <a:endParaRPr sz="2600" dirty="0">
              <a:latin typeface="Georgia"/>
              <a:cs typeface="Georgia"/>
            </a:endParaRPr>
          </a:p>
          <a:p>
            <a:pPr marL="829944" lvl="1" indent="-513080">
              <a:lnSpc>
                <a:spcPct val="100000"/>
              </a:lnSpc>
              <a:spcBef>
                <a:spcPts val="340"/>
              </a:spcBef>
              <a:buAutoNum type="arabicPeriod"/>
              <a:tabLst>
                <a:tab pos="829310" algn="l"/>
                <a:tab pos="829944" algn="l"/>
              </a:tabLst>
            </a:pPr>
            <a:r>
              <a:rPr sz="2600" spc="-20" dirty="0">
                <a:solidFill>
                  <a:srgbClr val="437F85"/>
                </a:solidFill>
                <a:latin typeface="Georgia"/>
                <a:cs typeface="Georgia"/>
              </a:rPr>
              <a:t>All </a:t>
            </a:r>
            <a:r>
              <a:rPr sz="2600" spc="-15" dirty="0">
                <a:solidFill>
                  <a:srgbClr val="437F85"/>
                </a:solidFill>
                <a:latin typeface="Georgia"/>
                <a:cs typeface="Georgia"/>
              </a:rPr>
              <a:t>leaf </a:t>
            </a:r>
            <a:r>
              <a:rPr sz="2600" spc="-5" dirty="0">
                <a:solidFill>
                  <a:srgbClr val="437F85"/>
                </a:solidFill>
                <a:latin typeface="Georgia"/>
                <a:cs typeface="Georgia"/>
              </a:rPr>
              <a:t>nodes </a:t>
            </a:r>
            <a:r>
              <a:rPr sz="2600" spc="-10" dirty="0">
                <a:solidFill>
                  <a:srgbClr val="437F85"/>
                </a:solidFill>
                <a:latin typeface="Georgia"/>
                <a:cs typeface="Georgia"/>
              </a:rPr>
              <a:t>are at the same</a:t>
            </a:r>
            <a:r>
              <a:rPr sz="2600" spc="265" dirty="0">
                <a:solidFill>
                  <a:srgbClr val="437F85"/>
                </a:solidFill>
                <a:latin typeface="Georgia"/>
                <a:cs typeface="Georgia"/>
              </a:rPr>
              <a:t> </a:t>
            </a:r>
            <a:r>
              <a:rPr sz="2600" spc="-15" dirty="0">
                <a:solidFill>
                  <a:srgbClr val="437F85"/>
                </a:solidFill>
                <a:latin typeface="Georgia"/>
                <a:cs typeface="Georgia"/>
              </a:rPr>
              <a:t>level.</a:t>
            </a:r>
            <a:endParaRPr sz="2600" dirty="0">
              <a:latin typeface="Georgia"/>
              <a:cs typeface="Georgia"/>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72696" y="990590"/>
            <a:ext cx="7152662" cy="396806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34132" y="5283452"/>
            <a:ext cx="6142567" cy="1706236"/>
          </a:xfrm>
          <a:prstGeom prst="rect">
            <a:avLst/>
          </a:prstGeom>
        </p:spPr>
        <p:txBody>
          <a:bodyPr vert="horz" wrap="square" lIns="0" tIns="13335" rIns="0" bIns="0" rtlCol="0">
            <a:spAutoFit/>
          </a:bodyPr>
          <a:lstStyle/>
          <a:p>
            <a:pPr marL="48895">
              <a:lnSpc>
                <a:spcPct val="100000"/>
              </a:lnSpc>
              <a:spcBef>
                <a:spcPts val="105"/>
              </a:spcBef>
            </a:pPr>
            <a:r>
              <a:rPr sz="2200" spc="-5" dirty="0">
                <a:latin typeface="Times New Roman"/>
                <a:cs typeface="Times New Roman"/>
              </a:rPr>
              <a:t>Figure </a:t>
            </a:r>
            <a:r>
              <a:rPr sz="2200" spc="5" dirty="0">
                <a:latin typeface="Times New Roman"/>
                <a:cs typeface="Times New Roman"/>
              </a:rPr>
              <a:t>5.8: </a:t>
            </a:r>
            <a:r>
              <a:rPr sz="2200" spc="-5" dirty="0">
                <a:latin typeface="Times New Roman"/>
                <a:cs typeface="Times New Roman"/>
              </a:rPr>
              <a:t>The </a:t>
            </a:r>
            <a:r>
              <a:rPr sz="2200" spc="-45" dirty="0">
                <a:latin typeface="Times New Roman"/>
                <a:cs typeface="Times New Roman"/>
              </a:rPr>
              <a:t>nodes </a:t>
            </a:r>
            <a:r>
              <a:rPr sz="2200" spc="-25" dirty="0">
                <a:latin typeface="Times New Roman"/>
                <a:cs typeface="Times New Roman"/>
              </a:rPr>
              <a:t>of </a:t>
            </a:r>
            <a:r>
              <a:rPr sz="2200" dirty="0">
                <a:latin typeface="Times New Roman"/>
                <a:cs typeface="Times New Roman"/>
              </a:rPr>
              <a:t>a </a:t>
            </a:r>
            <a:r>
              <a:rPr sz="2200" spc="-15" dirty="0">
                <a:latin typeface="Times New Roman"/>
                <a:cs typeface="Times New Roman"/>
              </a:rPr>
              <a:t>B+-tree. </a:t>
            </a:r>
            <a:r>
              <a:rPr sz="2200" dirty="0">
                <a:latin typeface="Times New Roman"/>
                <a:cs typeface="Times New Roman"/>
              </a:rPr>
              <a:t>(a) </a:t>
            </a:r>
            <a:r>
              <a:rPr sz="2200" spc="-15" dirty="0">
                <a:latin typeface="Times New Roman"/>
                <a:cs typeface="Times New Roman"/>
              </a:rPr>
              <a:t>Internal </a:t>
            </a:r>
            <a:r>
              <a:rPr sz="2200" spc="-35" dirty="0">
                <a:latin typeface="Times New Roman"/>
                <a:cs typeface="Times New Roman"/>
              </a:rPr>
              <a:t>node </a:t>
            </a:r>
            <a:r>
              <a:rPr sz="2200" spc="-25" dirty="0">
                <a:latin typeface="Times New Roman"/>
                <a:cs typeface="Times New Roman"/>
              </a:rPr>
              <a:t>of </a:t>
            </a:r>
            <a:r>
              <a:rPr sz="2200" dirty="0">
                <a:latin typeface="Times New Roman"/>
                <a:cs typeface="Times New Roman"/>
              </a:rPr>
              <a:t>a</a:t>
            </a:r>
            <a:r>
              <a:rPr sz="2200" spc="-360" dirty="0">
                <a:latin typeface="Times New Roman"/>
                <a:cs typeface="Times New Roman"/>
              </a:rPr>
              <a:t> </a:t>
            </a:r>
            <a:r>
              <a:rPr sz="2200" spc="-5" dirty="0">
                <a:latin typeface="Times New Roman"/>
                <a:cs typeface="Times New Roman"/>
              </a:rPr>
              <a:t>B+-tree</a:t>
            </a:r>
            <a:endParaRPr sz="2200">
              <a:latin typeface="Times New Roman"/>
              <a:cs typeface="Times New Roman"/>
            </a:endParaRPr>
          </a:p>
          <a:p>
            <a:pPr marL="2312035">
              <a:lnSpc>
                <a:spcPct val="100000"/>
              </a:lnSpc>
              <a:spcBef>
                <a:spcPts val="5"/>
              </a:spcBef>
            </a:pPr>
            <a:r>
              <a:rPr sz="2200" spc="-20" dirty="0">
                <a:latin typeface="Times New Roman"/>
                <a:cs typeface="Times New Roman"/>
              </a:rPr>
              <a:t>with </a:t>
            </a:r>
            <a:r>
              <a:rPr sz="2200" i="1" spc="5" dirty="0">
                <a:latin typeface="Times New Roman"/>
                <a:cs typeface="Times New Roman"/>
              </a:rPr>
              <a:t>q </a:t>
            </a:r>
            <a:r>
              <a:rPr sz="2200" spc="5" dirty="0">
                <a:latin typeface="Times New Roman"/>
                <a:cs typeface="Times New Roman"/>
              </a:rPr>
              <a:t>– 1 </a:t>
            </a:r>
            <a:r>
              <a:rPr sz="2200" spc="-5" dirty="0">
                <a:latin typeface="Times New Roman"/>
                <a:cs typeface="Times New Roman"/>
              </a:rPr>
              <a:t>search</a:t>
            </a:r>
            <a:r>
              <a:rPr sz="2200" spc="15" dirty="0">
                <a:latin typeface="Times New Roman"/>
                <a:cs typeface="Times New Roman"/>
              </a:rPr>
              <a:t> </a:t>
            </a:r>
            <a:r>
              <a:rPr sz="2200" spc="-20" dirty="0">
                <a:latin typeface="Times New Roman"/>
                <a:cs typeface="Times New Roman"/>
              </a:rPr>
              <a:t>values.</a:t>
            </a:r>
            <a:endParaRPr sz="2200">
              <a:latin typeface="Times New Roman"/>
              <a:cs typeface="Times New Roman"/>
            </a:endParaRPr>
          </a:p>
          <a:p>
            <a:pPr marL="3208655" marR="5080" indent="-3196590">
              <a:lnSpc>
                <a:spcPct val="100000"/>
              </a:lnSpc>
            </a:pPr>
            <a:r>
              <a:rPr sz="2200" spc="-5" dirty="0">
                <a:latin typeface="Times New Roman"/>
                <a:cs typeface="Times New Roman"/>
              </a:rPr>
              <a:t>(b) </a:t>
            </a:r>
            <a:r>
              <a:rPr sz="2200" spc="-10" dirty="0">
                <a:latin typeface="Times New Roman"/>
                <a:cs typeface="Times New Roman"/>
              </a:rPr>
              <a:t>Leaf </a:t>
            </a:r>
            <a:r>
              <a:rPr sz="2200" spc="-35" dirty="0">
                <a:latin typeface="Times New Roman"/>
                <a:cs typeface="Times New Roman"/>
              </a:rPr>
              <a:t>node </a:t>
            </a:r>
            <a:r>
              <a:rPr sz="2200" spc="-25" dirty="0">
                <a:latin typeface="Times New Roman"/>
                <a:cs typeface="Times New Roman"/>
              </a:rPr>
              <a:t>of </a:t>
            </a:r>
            <a:r>
              <a:rPr sz="2200" spc="5" dirty="0">
                <a:latin typeface="Times New Roman"/>
                <a:cs typeface="Times New Roman"/>
              </a:rPr>
              <a:t>a </a:t>
            </a:r>
            <a:r>
              <a:rPr sz="2200" spc="-10" dirty="0">
                <a:latin typeface="Times New Roman"/>
                <a:cs typeface="Times New Roman"/>
              </a:rPr>
              <a:t>B+-tree </a:t>
            </a:r>
            <a:r>
              <a:rPr sz="2200" spc="-20" dirty="0">
                <a:latin typeface="Times New Roman"/>
                <a:cs typeface="Times New Roman"/>
              </a:rPr>
              <a:t>with </a:t>
            </a:r>
            <a:r>
              <a:rPr sz="2200" i="1" spc="5" dirty="0">
                <a:latin typeface="Times New Roman"/>
                <a:cs typeface="Times New Roman"/>
              </a:rPr>
              <a:t>q </a:t>
            </a:r>
            <a:r>
              <a:rPr sz="2200" spc="5" dirty="0">
                <a:latin typeface="Times New Roman"/>
                <a:cs typeface="Times New Roman"/>
              </a:rPr>
              <a:t>– 1 </a:t>
            </a:r>
            <a:r>
              <a:rPr sz="2200" spc="-5" dirty="0">
                <a:latin typeface="Times New Roman"/>
                <a:cs typeface="Times New Roman"/>
              </a:rPr>
              <a:t>search </a:t>
            </a:r>
            <a:r>
              <a:rPr sz="2200" spc="-20" dirty="0">
                <a:latin typeface="Times New Roman"/>
                <a:cs typeface="Times New Roman"/>
              </a:rPr>
              <a:t>values </a:t>
            </a:r>
            <a:r>
              <a:rPr sz="2200" spc="-5" dirty="0">
                <a:latin typeface="Times New Roman"/>
                <a:cs typeface="Times New Roman"/>
              </a:rPr>
              <a:t>and </a:t>
            </a:r>
            <a:r>
              <a:rPr sz="2200" i="1" spc="5" dirty="0">
                <a:latin typeface="Times New Roman"/>
                <a:cs typeface="Times New Roman"/>
              </a:rPr>
              <a:t>q </a:t>
            </a:r>
            <a:r>
              <a:rPr sz="2200" spc="5" dirty="0">
                <a:latin typeface="Times New Roman"/>
                <a:cs typeface="Times New Roman"/>
              </a:rPr>
              <a:t>– 1 </a:t>
            </a:r>
            <a:r>
              <a:rPr sz="2200" spc="-5" dirty="0">
                <a:latin typeface="Times New Roman"/>
                <a:cs typeface="Times New Roman"/>
              </a:rPr>
              <a:t>data  </a:t>
            </a:r>
            <a:r>
              <a:rPr sz="2200" spc="-20" dirty="0">
                <a:latin typeface="Times New Roman"/>
                <a:cs typeface="Times New Roman"/>
              </a:rPr>
              <a:t>pointers.</a:t>
            </a:r>
            <a:endParaRPr sz="2200">
              <a:latin typeface="Times New Roman"/>
              <a:cs typeface="Times New Roman"/>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762000"/>
            <a:ext cx="8001000" cy="6080511"/>
          </a:xfrm>
          <a:prstGeom prst="rect">
            <a:avLst/>
          </a:prstGeom>
        </p:spPr>
        <p:txBody>
          <a:bodyPr vert="horz" wrap="square" lIns="0" tIns="10795" rIns="0" bIns="0" rtlCol="0">
            <a:spAutoFit/>
          </a:bodyPr>
          <a:lstStyle/>
          <a:p>
            <a:pPr marL="268605" marR="493395" indent="-256540">
              <a:lnSpc>
                <a:spcPct val="101099"/>
              </a:lnSpc>
              <a:spcBef>
                <a:spcPts val="85"/>
              </a:spcBef>
              <a:buClr>
                <a:srgbClr val="9F4DA2"/>
              </a:buClr>
              <a:buChar char="•"/>
              <a:tabLst>
                <a:tab pos="268605" algn="l"/>
                <a:tab pos="269240" algn="l"/>
              </a:tabLst>
            </a:pPr>
            <a:r>
              <a:rPr sz="2100" spc="5" dirty="0">
                <a:latin typeface="Georgia"/>
                <a:cs typeface="Georgia"/>
              </a:rPr>
              <a:t>When a </a:t>
            </a:r>
            <a:r>
              <a:rPr sz="2100" dirty="0">
                <a:latin typeface="Georgia"/>
                <a:cs typeface="Georgia"/>
              </a:rPr>
              <a:t>leaf </a:t>
            </a:r>
            <a:r>
              <a:rPr sz="2100" spc="5" dirty="0">
                <a:latin typeface="Georgia"/>
                <a:cs typeface="Georgia"/>
              </a:rPr>
              <a:t>node is </a:t>
            </a:r>
            <a:r>
              <a:rPr sz="2100" spc="-5" dirty="0">
                <a:latin typeface="Georgia"/>
                <a:cs typeface="Georgia"/>
              </a:rPr>
              <a:t>full </a:t>
            </a:r>
            <a:r>
              <a:rPr sz="2100" dirty="0">
                <a:latin typeface="Georgia"/>
                <a:cs typeface="Georgia"/>
              </a:rPr>
              <a:t>and </a:t>
            </a:r>
            <a:r>
              <a:rPr sz="2100" spc="5" dirty="0">
                <a:latin typeface="Georgia"/>
                <a:cs typeface="Georgia"/>
              </a:rPr>
              <a:t>a </a:t>
            </a:r>
            <a:r>
              <a:rPr sz="2100" dirty="0">
                <a:latin typeface="Georgia"/>
                <a:cs typeface="Georgia"/>
              </a:rPr>
              <a:t>new entry </a:t>
            </a:r>
            <a:r>
              <a:rPr sz="2100" spc="5" dirty="0">
                <a:latin typeface="Georgia"/>
                <a:cs typeface="Georgia"/>
              </a:rPr>
              <a:t>is </a:t>
            </a:r>
            <a:r>
              <a:rPr sz="2100" dirty="0">
                <a:latin typeface="Georgia"/>
                <a:cs typeface="Georgia"/>
              </a:rPr>
              <a:t>inserted there,</a:t>
            </a:r>
            <a:r>
              <a:rPr sz="2100" spc="-200" dirty="0">
                <a:latin typeface="Georgia"/>
                <a:cs typeface="Georgia"/>
              </a:rPr>
              <a:t> </a:t>
            </a:r>
            <a:r>
              <a:rPr sz="2100" spc="5" dirty="0">
                <a:latin typeface="Georgia"/>
                <a:cs typeface="Georgia"/>
              </a:rPr>
              <a:t>the  node </a:t>
            </a:r>
            <a:r>
              <a:rPr sz="2100" dirty="0">
                <a:latin typeface="Georgia"/>
                <a:cs typeface="Georgia"/>
              </a:rPr>
              <a:t>overflows and must </a:t>
            </a:r>
            <a:r>
              <a:rPr sz="2100" spc="10" dirty="0">
                <a:latin typeface="Georgia"/>
                <a:cs typeface="Georgia"/>
              </a:rPr>
              <a:t>be</a:t>
            </a:r>
            <a:r>
              <a:rPr sz="2100" spc="-120" dirty="0">
                <a:latin typeface="Georgia"/>
                <a:cs typeface="Georgia"/>
              </a:rPr>
              <a:t> </a:t>
            </a:r>
            <a:r>
              <a:rPr sz="2100" spc="5" dirty="0">
                <a:latin typeface="Georgia"/>
                <a:cs typeface="Georgia"/>
              </a:rPr>
              <a:t>split.</a:t>
            </a:r>
            <a:endParaRPr sz="2100" dirty="0">
              <a:latin typeface="Georgia"/>
              <a:cs typeface="Georgia"/>
            </a:endParaRPr>
          </a:p>
          <a:p>
            <a:pPr marL="268605" marR="462915" indent="-256540">
              <a:lnSpc>
                <a:spcPct val="100099"/>
              </a:lnSpc>
              <a:spcBef>
                <a:spcPts val="310"/>
              </a:spcBef>
              <a:buClr>
                <a:srgbClr val="9F4DA2"/>
              </a:buClr>
              <a:buChar char="•"/>
              <a:tabLst>
                <a:tab pos="268605" algn="l"/>
                <a:tab pos="269240" algn="l"/>
              </a:tabLst>
            </a:pPr>
            <a:r>
              <a:rPr sz="2100" spc="5" dirty="0">
                <a:latin typeface="Georgia"/>
                <a:cs typeface="Georgia"/>
              </a:rPr>
              <a:t>The </a:t>
            </a:r>
            <a:r>
              <a:rPr sz="2100" dirty="0">
                <a:latin typeface="Georgia"/>
                <a:cs typeface="Georgia"/>
              </a:rPr>
              <a:t>first j </a:t>
            </a:r>
            <a:r>
              <a:rPr sz="2100" spc="5" dirty="0">
                <a:latin typeface="Georgia"/>
                <a:cs typeface="Georgia"/>
              </a:rPr>
              <a:t>= </a:t>
            </a:r>
            <a:r>
              <a:rPr sz="2100" spc="-70" dirty="0">
                <a:latin typeface="Georgia"/>
                <a:cs typeface="Georgia"/>
              </a:rPr>
              <a:t>┌((pleaf </a:t>
            </a:r>
            <a:r>
              <a:rPr sz="2100" spc="5" dirty="0">
                <a:latin typeface="Georgia"/>
                <a:cs typeface="Georgia"/>
              </a:rPr>
              <a:t>+ </a:t>
            </a:r>
            <a:r>
              <a:rPr sz="2100" spc="-40" dirty="0">
                <a:latin typeface="Georgia"/>
                <a:cs typeface="Georgia"/>
              </a:rPr>
              <a:t>1)/2)┐entries </a:t>
            </a:r>
            <a:r>
              <a:rPr sz="2100" spc="5" dirty="0">
                <a:latin typeface="Georgia"/>
                <a:cs typeface="Georgia"/>
              </a:rPr>
              <a:t>in the </a:t>
            </a:r>
            <a:r>
              <a:rPr sz="2100" dirty="0">
                <a:latin typeface="Georgia"/>
                <a:cs typeface="Georgia"/>
              </a:rPr>
              <a:t>original </a:t>
            </a:r>
            <a:r>
              <a:rPr sz="2100" spc="5" dirty="0">
                <a:latin typeface="Georgia"/>
                <a:cs typeface="Georgia"/>
              </a:rPr>
              <a:t>node </a:t>
            </a:r>
            <a:r>
              <a:rPr sz="2100" dirty="0">
                <a:latin typeface="Georgia"/>
                <a:cs typeface="Georgia"/>
              </a:rPr>
              <a:t>are  kept there, and </a:t>
            </a:r>
            <a:r>
              <a:rPr sz="2100" spc="5" dirty="0">
                <a:latin typeface="Georgia"/>
                <a:cs typeface="Georgia"/>
              </a:rPr>
              <a:t>the </a:t>
            </a:r>
            <a:r>
              <a:rPr sz="2100" dirty="0">
                <a:latin typeface="Georgia"/>
                <a:cs typeface="Georgia"/>
              </a:rPr>
              <a:t>remaining </a:t>
            </a:r>
            <a:r>
              <a:rPr sz="2100" spc="-5" dirty="0">
                <a:latin typeface="Georgia"/>
                <a:cs typeface="Georgia"/>
              </a:rPr>
              <a:t>entries </a:t>
            </a:r>
            <a:r>
              <a:rPr sz="2100" dirty="0">
                <a:latin typeface="Georgia"/>
                <a:cs typeface="Georgia"/>
              </a:rPr>
              <a:t>are </a:t>
            </a:r>
            <a:r>
              <a:rPr sz="2100" spc="5" dirty="0">
                <a:latin typeface="Georgia"/>
                <a:cs typeface="Georgia"/>
              </a:rPr>
              <a:t>moved </a:t>
            </a:r>
            <a:r>
              <a:rPr sz="2100" dirty="0">
                <a:latin typeface="Georgia"/>
                <a:cs typeface="Georgia"/>
              </a:rPr>
              <a:t>to </a:t>
            </a:r>
            <a:r>
              <a:rPr sz="2100" spc="5" dirty="0">
                <a:latin typeface="Georgia"/>
                <a:cs typeface="Georgia"/>
              </a:rPr>
              <a:t>a </a:t>
            </a:r>
            <a:r>
              <a:rPr sz="2100" dirty="0">
                <a:latin typeface="Georgia"/>
                <a:cs typeface="Georgia"/>
              </a:rPr>
              <a:t>new</a:t>
            </a:r>
            <a:r>
              <a:rPr sz="2100" spc="-150" dirty="0">
                <a:latin typeface="Georgia"/>
                <a:cs typeface="Georgia"/>
              </a:rPr>
              <a:t> </a:t>
            </a:r>
            <a:r>
              <a:rPr sz="2100" dirty="0">
                <a:latin typeface="Georgia"/>
                <a:cs typeface="Georgia"/>
              </a:rPr>
              <a:t>leaf  node.</a:t>
            </a:r>
          </a:p>
          <a:p>
            <a:pPr marL="268605" marR="5080" indent="-256540">
              <a:lnSpc>
                <a:spcPct val="101099"/>
              </a:lnSpc>
              <a:spcBef>
                <a:spcPts val="240"/>
              </a:spcBef>
              <a:buClr>
                <a:srgbClr val="9F4DA2"/>
              </a:buClr>
              <a:buChar char="•"/>
              <a:tabLst>
                <a:tab pos="268605" algn="l"/>
                <a:tab pos="269240" algn="l"/>
              </a:tabLst>
            </a:pPr>
            <a:r>
              <a:rPr sz="2100" spc="5" dirty="0">
                <a:latin typeface="Georgia"/>
                <a:cs typeface="Georgia"/>
              </a:rPr>
              <a:t>The </a:t>
            </a:r>
            <a:r>
              <a:rPr sz="2100" dirty="0">
                <a:latin typeface="Georgia"/>
                <a:cs typeface="Georgia"/>
              </a:rPr>
              <a:t>jth search value </a:t>
            </a:r>
            <a:r>
              <a:rPr sz="2100" spc="5" dirty="0">
                <a:latin typeface="Georgia"/>
                <a:cs typeface="Georgia"/>
              </a:rPr>
              <a:t>is </a:t>
            </a:r>
            <a:r>
              <a:rPr sz="2100" dirty="0">
                <a:latin typeface="Georgia"/>
                <a:cs typeface="Georgia"/>
              </a:rPr>
              <a:t>replicated </a:t>
            </a:r>
            <a:r>
              <a:rPr sz="2100" spc="5" dirty="0">
                <a:latin typeface="Georgia"/>
                <a:cs typeface="Georgia"/>
              </a:rPr>
              <a:t>in the </a:t>
            </a:r>
            <a:r>
              <a:rPr sz="2100" spc="-5" dirty="0">
                <a:latin typeface="Georgia"/>
                <a:cs typeface="Georgia"/>
              </a:rPr>
              <a:t>parent </a:t>
            </a:r>
            <a:r>
              <a:rPr sz="2100" dirty="0">
                <a:latin typeface="Georgia"/>
                <a:cs typeface="Georgia"/>
              </a:rPr>
              <a:t>internal node,</a:t>
            </a:r>
            <a:r>
              <a:rPr sz="2100" spc="-180" dirty="0">
                <a:latin typeface="Georgia"/>
                <a:cs typeface="Georgia"/>
              </a:rPr>
              <a:t> </a:t>
            </a:r>
            <a:r>
              <a:rPr sz="2100" dirty="0">
                <a:latin typeface="Georgia"/>
                <a:cs typeface="Georgia"/>
              </a:rPr>
              <a:t>and  an </a:t>
            </a:r>
            <a:r>
              <a:rPr sz="2100" spc="-5" dirty="0">
                <a:latin typeface="Georgia"/>
                <a:cs typeface="Georgia"/>
              </a:rPr>
              <a:t>extra </a:t>
            </a:r>
            <a:r>
              <a:rPr sz="2100" dirty="0">
                <a:latin typeface="Georgia"/>
                <a:cs typeface="Georgia"/>
              </a:rPr>
              <a:t>pointer to </a:t>
            </a:r>
            <a:r>
              <a:rPr sz="2100" spc="5" dirty="0">
                <a:latin typeface="Georgia"/>
                <a:cs typeface="Georgia"/>
              </a:rPr>
              <a:t>the </a:t>
            </a:r>
            <a:r>
              <a:rPr sz="2100" dirty="0">
                <a:latin typeface="Georgia"/>
                <a:cs typeface="Georgia"/>
              </a:rPr>
              <a:t>new </a:t>
            </a:r>
            <a:r>
              <a:rPr sz="2100" spc="5" dirty="0">
                <a:latin typeface="Georgia"/>
                <a:cs typeface="Georgia"/>
              </a:rPr>
              <a:t>node is </a:t>
            </a:r>
            <a:r>
              <a:rPr sz="2100" spc="-5" dirty="0">
                <a:latin typeface="Georgia"/>
                <a:cs typeface="Georgia"/>
              </a:rPr>
              <a:t>created </a:t>
            </a:r>
            <a:r>
              <a:rPr sz="2100" spc="5" dirty="0">
                <a:latin typeface="Georgia"/>
                <a:cs typeface="Georgia"/>
              </a:rPr>
              <a:t>in the</a:t>
            </a:r>
            <a:r>
              <a:rPr sz="2100" spc="-130" dirty="0">
                <a:latin typeface="Georgia"/>
                <a:cs typeface="Georgia"/>
              </a:rPr>
              <a:t> </a:t>
            </a:r>
            <a:r>
              <a:rPr sz="2100" spc="-5" dirty="0">
                <a:latin typeface="Georgia"/>
                <a:cs typeface="Georgia"/>
              </a:rPr>
              <a:t>parent.</a:t>
            </a:r>
            <a:endParaRPr sz="2100" dirty="0">
              <a:latin typeface="Georgia"/>
              <a:cs typeface="Georgia"/>
            </a:endParaRPr>
          </a:p>
          <a:p>
            <a:pPr marL="268605" marR="895350" indent="-256540">
              <a:lnSpc>
                <a:spcPts val="2500"/>
              </a:lnSpc>
              <a:spcBef>
                <a:spcPts val="415"/>
              </a:spcBef>
              <a:buClr>
                <a:srgbClr val="9F4DA2"/>
              </a:buClr>
              <a:buChar char="•"/>
              <a:tabLst>
                <a:tab pos="268605" algn="l"/>
                <a:tab pos="269240" algn="l"/>
              </a:tabLst>
            </a:pPr>
            <a:r>
              <a:rPr sz="2100" dirty="0">
                <a:latin typeface="Georgia"/>
                <a:cs typeface="Georgia"/>
              </a:rPr>
              <a:t>These must </a:t>
            </a:r>
            <a:r>
              <a:rPr sz="2100" spc="10" dirty="0">
                <a:latin typeface="Georgia"/>
                <a:cs typeface="Georgia"/>
              </a:rPr>
              <a:t>be </a:t>
            </a:r>
            <a:r>
              <a:rPr sz="2100" dirty="0">
                <a:latin typeface="Georgia"/>
                <a:cs typeface="Georgia"/>
              </a:rPr>
              <a:t>inserted </a:t>
            </a:r>
            <a:r>
              <a:rPr sz="2100" spc="5" dirty="0">
                <a:latin typeface="Georgia"/>
                <a:cs typeface="Georgia"/>
              </a:rPr>
              <a:t>in the </a:t>
            </a:r>
            <a:r>
              <a:rPr sz="2100" spc="-5" dirty="0">
                <a:latin typeface="Georgia"/>
                <a:cs typeface="Georgia"/>
              </a:rPr>
              <a:t>parent </a:t>
            </a:r>
            <a:r>
              <a:rPr sz="2100" spc="5" dirty="0">
                <a:latin typeface="Georgia"/>
                <a:cs typeface="Georgia"/>
              </a:rPr>
              <a:t>node in </a:t>
            </a:r>
            <a:r>
              <a:rPr sz="2100" dirty="0">
                <a:latin typeface="Georgia"/>
                <a:cs typeface="Georgia"/>
              </a:rPr>
              <a:t>their</a:t>
            </a:r>
            <a:r>
              <a:rPr sz="2100" spc="-195" dirty="0">
                <a:latin typeface="Georgia"/>
                <a:cs typeface="Georgia"/>
              </a:rPr>
              <a:t> </a:t>
            </a:r>
            <a:r>
              <a:rPr sz="2100" dirty="0">
                <a:latin typeface="Georgia"/>
                <a:cs typeface="Georgia"/>
              </a:rPr>
              <a:t>correct  sequence.</a:t>
            </a:r>
          </a:p>
          <a:p>
            <a:pPr marL="268605" marR="344170" indent="-256540">
              <a:lnSpc>
                <a:spcPts val="2500"/>
              </a:lnSpc>
              <a:spcBef>
                <a:spcPts val="330"/>
              </a:spcBef>
              <a:buClr>
                <a:srgbClr val="9F4DA2"/>
              </a:buClr>
              <a:buChar char="•"/>
              <a:tabLst>
                <a:tab pos="268605" algn="l"/>
                <a:tab pos="269240" algn="l"/>
              </a:tabLst>
            </a:pPr>
            <a:r>
              <a:rPr sz="2100" dirty="0">
                <a:latin typeface="Georgia"/>
                <a:cs typeface="Georgia"/>
              </a:rPr>
              <a:t>If </a:t>
            </a:r>
            <a:r>
              <a:rPr sz="2100" spc="5" dirty="0">
                <a:latin typeface="Georgia"/>
                <a:cs typeface="Georgia"/>
              </a:rPr>
              <a:t>the </a:t>
            </a:r>
            <a:r>
              <a:rPr sz="2100" spc="-5" dirty="0">
                <a:latin typeface="Georgia"/>
                <a:cs typeface="Georgia"/>
              </a:rPr>
              <a:t>parent </a:t>
            </a:r>
            <a:r>
              <a:rPr sz="2100" dirty="0">
                <a:latin typeface="Georgia"/>
                <a:cs typeface="Georgia"/>
              </a:rPr>
              <a:t>internal </a:t>
            </a:r>
            <a:r>
              <a:rPr sz="2100" spc="5" dirty="0">
                <a:latin typeface="Georgia"/>
                <a:cs typeface="Georgia"/>
              </a:rPr>
              <a:t>node is </a:t>
            </a:r>
            <a:r>
              <a:rPr sz="2100" dirty="0">
                <a:latin typeface="Georgia"/>
                <a:cs typeface="Georgia"/>
              </a:rPr>
              <a:t>full, </a:t>
            </a:r>
            <a:r>
              <a:rPr sz="2100" spc="5" dirty="0">
                <a:latin typeface="Georgia"/>
                <a:cs typeface="Georgia"/>
              </a:rPr>
              <a:t>the </a:t>
            </a:r>
            <a:r>
              <a:rPr sz="2100" dirty="0">
                <a:latin typeface="Georgia"/>
                <a:cs typeface="Georgia"/>
              </a:rPr>
              <a:t>new value will </a:t>
            </a:r>
            <a:r>
              <a:rPr sz="2100" spc="-5" dirty="0">
                <a:latin typeface="Georgia"/>
                <a:cs typeface="Georgia"/>
              </a:rPr>
              <a:t>cause </a:t>
            </a:r>
            <a:r>
              <a:rPr sz="2100" dirty="0">
                <a:latin typeface="Georgia"/>
                <a:cs typeface="Georgia"/>
              </a:rPr>
              <a:t>it</a:t>
            </a:r>
            <a:r>
              <a:rPr sz="2100" spc="-185" dirty="0">
                <a:latin typeface="Georgia"/>
                <a:cs typeface="Georgia"/>
              </a:rPr>
              <a:t> </a:t>
            </a:r>
            <a:r>
              <a:rPr sz="2100" dirty="0">
                <a:latin typeface="Georgia"/>
                <a:cs typeface="Georgia"/>
              </a:rPr>
              <a:t>to  </a:t>
            </a:r>
            <a:r>
              <a:rPr sz="2100" spc="5" dirty="0">
                <a:latin typeface="Georgia"/>
                <a:cs typeface="Georgia"/>
              </a:rPr>
              <a:t>overflow also, </a:t>
            </a:r>
            <a:r>
              <a:rPr sz="2100" dirty="0">
                <a:latin typeface="Georgia"/>
                <a:cs typeface="Georgia"/>
              </a:rPr>
              <a:t>so it must </a:t>
            </a:r>
            <a:r>
              <a:rPr sz="2100" spc="10" dirty="0">
                <a:latin typeface="Georgia"/>
                <a:cs typeface="Georgia"/>
              </a:rPr>
              <a:t>be</a:t>
            </a:r>
            <a:r>
              <a:rPr sz="2100" spc="-180" dirty="0">
                <a:latin typeface="Georgia"/>
                <a:cs typeface="Georgia"/>
              </a:rPr>
              <a:t> </a:t>
            </a:r>
            <a:r>
              <a:rPr sz="2100" spc="5" dirty="0">
                <a:latin typeface="Georgia"/>
                <a:cs typeface="Georgia"/>
              </a:rPr>
              <a:t>split.</a:t>
            </a:r>
            <a:endParaRPr sz="2100" dirty="0">
              <a:latin typeface="Georgia"/>
              <a:cs typeface="Georgia"/>
            </a:endParaRPr>
          </a:p>
          <a:p>
            <a:pPr marL="268605" marR="533400" indent="-256540">
              <a:lnSpc>
                <a:spcPct val="100400"/>
              </a:lnSpc>
              <a:spcBef>
                <a:spcPts val="225"/>
              </a:spcBef>
              <a:buClr>
                <a:srgbClr val="9F4DA2"/>
              </a:buClr>
              <a:buChar char="•"/>
              <a:tabLst>
                <a:tab pos="268605" algn="l"/>
                <a:tab pos="269240" algn="l"/>
              </a:tabLst>
            </a:pPr>
            <a:r>
              <a:rPr sz="2100" spc="5" dirty="0">
                <a:latin typeface="Georgia"/>
                <a:cs typeface="Georgia"/>
              </a:rPr>
              <a:t>The </a:t>
            </a:r>
            <a:r>
              <a:rPr sz="2100" spc="-5" dirty="0">
                <a:latin typeface="Georgia"/>
                <a:cs typeface="Georgia"/>
              </a:rPr>
              <a:t>entries </a:t>
            </a:r>
            <a:r>
              <a:rPr sz="2100" spc="5" dirty="0">
                <a:latin typeface="Georgia"/>
                <a:cs typeface="Georgia"/>
              </a:rPr>
              <a:t>in the </a:t>
            </a:r>
            <a:r>
              <a:rPr sz="2100" dirty="0">
                <a:latin typeface="Georgia"/>
                <a:cs typeface="Georgia"/>
              </a:rPr>
              <a:t>internal </a:t>
            </a:r>
            <a:r>
              <a:rPr sz="2100" spc="5" dirty="0">
                <a:latin typeface="Georgia"/>
                <a:cs typeface="Georgia"/>
              </a:rPr>
              <a:t>node </a:t>
            </a:r>
            <a:r>
              <a:rPr sz="2100" spc="-5" dirty="0">
                <a:latin typeface="Georgia"/>
                <a:cs typeface="Georgia"/>
              </a:rPr>
              <a:t>up </a:t>
            </a:r>
            <a:r>
              <a:rPr sz="2100" dirty="0">
                <a:latin typeface="Georgia"/>
                <a:cs typeface="Georgia"/>
              </a:rPr>
              <a:t>to </a:t>
            </a:r>
            <a:r>
              <a:rPr sz="2100" spc="15" dirty="0">
                <a:latin typeface="Georgia"/>
                <a:cs typeface="Georgia"/>
              </a:rPr>
              <a:t>Pj—the </a:t>
            </a:r>
            <a:r>
              <a:rPr sz="2100" dirty="0">
                <a:latin typeface="Georgia"/>
                <a:cs typeface="Georgia"/>
              </a:rPr>
              <a:t>jth </a:t>
            </a:r>
            <a:r>
              <a:rPr sz="2100" spc="-5" dirty="0">
                <a:latin typeface="Georgia"/>
                <a:cs typeface="Georgia"/>
              </a:rPr>
              <a:t>tree</a:t>
            </a:r>
            <a:r>
              <a:rPr sz="2100" spc="-229" dirty="0">
                <a:latin typeface="Georgia"/>
                <a:cs typeface="Georgia"/>
              </a:rPr>
              <a:t> </a:t>
            </a:r>
            <a:r>
              <a:rPr sz="2100" dirty="0">
                <a:latin typeface="Georgia"/>
                <a:cs typeface="Georgia"/>
              </a:rPr>
              <a:t>pointer  </a:t>
            </a:r>
            <a:r>
              <a:rPr sz="2100" spc="-10" dirty="0">
                <a:latin typeface="Georgia"/>
                <a:cs typeface="Georgia"/>
              </a:rPr>
              <a:t>after </a:t>
            </a:r>
            <a:r>
              <a:rPr sz="2100" dirty="0">
                <a:latin typeface="Georgia"/>
                <a:cs typeface="Georgia"/>
              </a:rPr>
              <a:t>inserting </a:t>
            </a:r>
            <a:r>
              <a:rPr sz="2100" spc="5" dirty="0">
                <a:latin typeface="Georgia"/>
                <a:cs typeface="Georgia"/>
              </a:rPr>
              <a:t>the </a:t>
            </a:r>
            <a:r>
              <a:rPr sz="2100" dirty="0">
                <a:latin typeface="Georgia"/>
                <a:cs typeface="Georgia"/>
              </a:rPr>
              <a:t>new value and pointer, where j </a:t>
            </a:r>
            <a:r>
              <a:rPr sz="2100" spc="5" dirty="0">
                <a:latin typeface="Georgia"/>
                <a:cs typeface="Georgia"/>
              </a:rPr>
              <a:t>= </a:t>
            </a:r>
            <a:r>
              <a:rPr sz="2100" spc="-70" dirty="0">
                <a:latin typeface="DejaVu Sans"/>
                <a:cs typeface="DejaVu Sans"/>
              </a:rPr>
              <a:t>⎣</a:t>
            </a:r>
            <a:r>
              <a:rPr sz="2100" spc="-70" dirty="0">
                <a:latin typeface="Georgia"/>
                <a:cs typeface="Georgia"/>
              </a:rPr>
              <a:t>((p </a:t>
            </a:r>
            <a:r>
              <a:rPr sz="2100" spc="5" dirty="0">
                <a:latin typeface="Georgia"/>
                <a:cs typeface="Georgia"/>
              </a:rPr>
              <a:t>+  </a:t>
            </a:r>
            <a:r>
              <a:rPr sz="2100" spc="-20" dirty="0">
                <a:latin typeface="Georgia"/>
                <a:cs typeface="Georgia"/>
              </a:rPr>
              <a:t>1)/2)</a:t>
            </a:r>
            <a:r>
              <a:rPr sz="2100" spc="-20" dirty="0">
                <a:latin typeface="DejaVu Sans"/>
                <a:cs typeface="DejaVu Sans"/>
              </a:rPr>
              <a:t>⎦</a:t>
            </a:r>
            <a:r>
              <a:rPr sz="2100" spc="-20" dirty="0">
                <a:latin typeface="Georgia"/>
                <a:cs typeface="Georgia"/>
              </a:rPr>
              <a:t>—are </a:t>
            </a:r>
            <a:r>
              <a:rPr sz="2100" dirty="0">
                <a:latin typeface="Georgia"/>
                <a:cs typeface="Georgia"/>
              </a:rPr>
              <a:t>kept, </a:t>
            </a:r>
            <a:r>
              <a:rPr sz="2100" spc="5" dirty="0">
                <a:latin typeface="Georgia"/>
                <a:cs typeface="Georgia"/>
              </a:rPr>
              <a:t>while the </a:t>
            </a:r>
            <a:r>
              <a:rPr sz="2100" dirty="0">
                <a:latin typeface="Georgia"/>
                <a:cs typeface="Georgia"/>
              </a:rPr>
              <a:t>jth search value </a:t>
            </a:r>
            <a:r>
              <a:rPr sz="2100" spc="5" dirty="0">
                <a:latin typeface="Georgia"/>
                <a:cs typeface="Georgia"/>
              </a:rPr>
              <a:t>is moved </a:t>
            </a:r>
            <a:r>
              <a:rPr sz="2100" dirty="0">
                <a:latin typeface="Georgia"/>
                <a:cs typeface="Georgia"/>
              </a:rPr>
              <a:t>to </a:t>
            </a:r>
            <a:r>
              <a:rPr sz="2100" spc="5" dirty="0">
                <a:latin typeface="Georgia"/>
                <a:cs typeface="Georgia"/>
              </a:rPr>
              <a:t>the  </a:t>
            </a:r>
            <a:r>
              <a:rPr sz="2100" spc="-5" dirty="0">
                <a:latin typeface="Georgia"/>
                <a:cs typeface="Georgia"/>
              </a:rPr>
              <a:t>parent, </a:t>
            </a:r>
            <a:r>
              <a:rPr sz="2100" spc="5" dirty="0">
                <a:latin typeface="Georgia"/>
                <a:cs typeface="Georgia"/>
              </a:rPr>
              <a:t>not</a:t>
            </a:r>
            <a:r>
              <a:rPr sz="2100" spc="-10" dirty="0">
                <a:latin typeface="Georgia"/>
                <a:cs typeface="Georgia"/>
              </a:rPr>
              <a:t> </a:t>
            </a:r>
            <a:r>
              <a:rPr sz="2100" dirty="0">
                <a:latin typeface="Georgia"/>
                <a:cs typeface="Georgia"/>
              </a:rPr>
              <a:t>replicated.</a:t>
            </a:r>
          </a:p>
          <a:p>
            <a:pPr marL="268605" marR="122555" indent="-256540">
              <a:lnSpc>
                <a:spcPct val="101000"/>
              </a:lnSpc>
              <a:spcBef>
                <a:spcPts val="240"/>
              </a:spcBef>
              <a:buClr>
                <a:srgbClr val="9F4DA2"/>
              </a:buClr>
              <a:buChar char="•"/>
              <a:tabLst>
                <a:tab pos="268605" algn="l"/>
                <a:tab pos="269240" algn="l"/>
              </a:tabLst>
            </a:pPr>
            <a:r>
              <a:rPr sz="2100" spc="5" dirty="0">
                <a:latin typeface="Georgia"/>
                <a:cs typeface="Georgia"/>
              </a:rPr>
              <a:t>A </a:t>
            </a:r>
            <a:r>
              <a:rPr sz="2100" dirty="0">
                <a:latin typeface="Georgia"/>
                <a:cs typeface="Georgia"/>
              </a:rPr>
              <a:t>new internal </a:t>
            </a:r>
            <a:r>
              <a:rPr sz="2100" spc="5" dirty="0">
                <a:latin typeface="Georgia"/>
                <a:cs typeface="Georgia"/>
              </a:rPr>
              <a:t>node </a:t>
            </a:r>
            <a:r>
              <a:rPr sz="2100" dirty="0">
                <a:latin typeface="Georgia"/>
                <a:cs typeface="Georgia"/>
              </a:rPr>
              <a:t>will </a:t>
            </a:r>
            <a:r>
              <a:rPr sz="2100" spc="15" dirty="0">
                <a:latin typeface="Georgia"/>
                <a:cs typeface="Georgia"/>
              </a:rPr>
              <a:t>hold </a:t>
            </a:r>
            <a:r>
              <a:rPr sz="2100" spc="5" dirty="0">
                <a:latin typeface="Georgia"/>
                <a:cs typeface="Georgia"/>
              </a:rPr>
              <a:t>the </a:t>
            </a:r>
            <a:r>
              <a:rPr sz="2100" spc="-5" dirty="0">
                <a:latin typeface="Georgia"/>
                <a:cs typeface="Georgia"/>
              </a:rPr>
              <a:t>entries </a:t>
            </a:r>
            <a:r>
              <a:rPr sz="2100" dirty="0">
                <a:latin typeface="Georgia"/>
                <a:cs typeface="Georgia"/>
              </a:rPr>
              <a:t>from </a:t>
            </a:r>
            <a:r>
              <a:rPr sz="2100" spc="5" dirty="0">
                <a:latin typeface="Georgia"/>
                <a:cs typeface="Georgia"/>
              </a:rPr>
              <a:t>Pj+1 </a:t>
            </a:r>
            <a:r>
              <a:rPr sz="2100" dirty="0">
                <a:latin typeface="Georgia"/>
                <a:cs typeface="Georgia"/>
              </a:rPr>
              <a:t>to </a:t>
            </a:r>
            <a:r>
              <a:rPr sz="2100" spc="5" dirty="0">
                <a:latin typeface="Georgia"/>
                <a:cs typeface="Georgia"/>
              </a:rPr>
              <a:t>the </a:t>
            </a:r>
            <a:r>
              <a:rPr sz="2100" dirty="0">
                <a:latin typeface="Georgia"/>
                <a:cs typeface="Georgia"/>
              </a:rPr>
              <a:t>end</a:t>
            </a:r>
            <a:r>
              <a:rPr sz="2100" spc="-270" dirty="0">
                <a:latin typeface="Georgia"/>
                <a:cs typeface="Georgia"/>
              </a:rPr>
              <a:t> </a:t>
            </a:r>
            <a:r>
              <a:rPr sz="2100" spc="10" dirty="0">
                <a:latin typeface="Georgia"/>
                <a:cs typeface="Georgia"/>
              </a:rPr>
              <a:t>of  </a:t>
            </a:r>
            <a:r>
              <a:rPr sz="2100" spc="5" dirty="0">
                <a:latin typeface="Georgia"/>
                <a:cs typeface="Georgia"/>
              </a:rPr>
              <a:t>the </a:t>
            </a:r>
            <a:r>
              <a:rPr sz="2100" spc="-5" dirty="0">
                <a:latin typeface="Georgia"/>
                <a:cs typeface="Georgia"/>
              </a:rPr>
              <a:t>entries </a:t>
            </a:r>
            <a:r>
              <a:rPr sz="2100" spc="5" dirty="0">
                <a:latin typeface="Georgia"/>
                <a:cs typeface="Georgia"/>
              </a:rPr>
              <a:t>in the</a:t>
            </a:r>
            <a:r>
              <a:rPr sz="2100" spc="-105" dirty="0">
                <a:latin typeface="Georgia"/>
                <a:cs typeface="Georgia"/>
              </a:rPr>
              <a:t> </a:t>
            </a:r>
            <a:r>
              <a:rPr sz="2100" spc="5" dirty="0">
                <a:latin typeface="Georgia"/>
                <a:cs typeface="Georgia"/>
              </a:rPr>
              <a:t>node</a:t>
            </a:r>
            <a:endParaRPr sz="2100" dirty="0">
              <a:latin typeface="Georgia"/>
              <a:cs typeface="Georgia"/>
            </a:endParaRPr>
          </a:p>
          <a:p>
            <a:pPr marL="268605" indent="-256540">
              <a:lnSpc>
                <a:spcPct val="100000"/>
              </a:lnSpc>
              <a:spcBef>
                <a:spcPts val="315"/>
              </a:spcBef>
              <a:buClr>
                <a:srgbClr val="9F4DA2"/>
              </a:buClr>
              <a:buChar char="•"/>
              <a:tabLst>
                <a:tab pos="268605" algn="l"/>
                <a:tab pos="269240" algn="l"/>
              </a:tabLst>
            </a:pPr>
            <a:r>
              <a:rPr sz="2100" spc="5" dirty="0">
                <a:latin typeface="Georgia"/>
                <a:cs typeface="Georgia"/>
              </a:rPr>
              <a:t>This </a:t>
            </a:r>
            <a:r>
              <a:rPr sz="2100" dirty="0">
                <a:latin typeface="Georgia"/>
                <a:cs typeface="Georgia"/>
              </a:rPr>
              <a:t>splitting can </a:t>
            </a:r>
            <a:r>
              <a:rPr sz="2100" spc="-5" dirty="0">
                <a:latin typeface="Georgia"/>
                <a:cs typeface="Georgia"/>
              </a:rPr>
              <a:t>propagate </a:t>
            </a:r>
            <a:r>
              <a:rPr sz="2100" spc="5" dirty="0">
                <a:latin typeface="Georgia"/>
                <a:cs typeface="Georgia"/>
              </a:rPr>
              <a:t>all the </a:t>
            </a:r>
            <a:r>
              <a:rPr sz="2100" spc="-5" dirty="0">
                <a:latin typeface="Georgia"/>
                <a:cs typeface="Georgia"/>
              </a:rPr>
              <a:t>way up </a:t>
            </a:r>
            <a:r>
              <a:rPr sz="2100" dirty="0">
                <a:latin typeface="Georgia"/>
                <a:cs typeface="Georgia"/>
              </a:rPr>
              <a:t>to </a:t>
            </a:r>
            <a:r>
              <a:rPr sz="2100" spc="-5" dirty="0">
                <a:latin typeface="Georgia"/>
                <a:cs typeface="Georgia"/>
              </a:rPr>
              <a:t>create </a:t>
            </a:r>
            <a:r>
              <a:rPr sz="2100" spc="5" dirty="0">
                <a:latin typeface="Georgia"/>
                <a:cs typeface="Georgia"/>
              </a:rPr>
              <a:t>a </a:t>
            </a:r>
            <a:r>
              <a:rPr sz="2100" dirty="0">
                <a:latin typeface="Georgia"/>
                <a:cs typeface="Georgia"/>
              </a:rPr>
              <a:t>new</a:t>
            </a:r>
            <a:r>
              <a:rPr sz="2100" spc="-70" dirty="0">
                <a:latin typeface="Georgia"/>
                <a:cs typeface="Georgia"/>
              </a:rPr>
              <a:t> </a:t>
            </a:r>
            <a:r>
              <a:rPr sz="2100" spc="10" dirty="0">
                <a:latin typeface="Georgia"/>
                <a:cs typeface="Georgia"/>
              </a:rPr>
              <a:t>root</a:t>
            </a:r>
            <a:endParaRPr sz="2100" dirty="0">
              <a:latin typeface="Georgia"/>
              <a:cs typeface="Georgi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4085"/>
            <a:ext cx="8229600" cy="5640070"/>
          </a:xfrm>
        </p:spPr>
        <p:txBody>
          <a:bodyPr/>
          <a:lstStyle/>
          <a:p>
            <a:r>
              <a:rPr lang="en-US" dirty="0"/>
              <a:t>To retrieve all the attribute values of the selected </a:t>
            </a:r>
            <a:r>
              <a:rPr lang="en-US" dirty="0" err="1"/>
              <a:t>tuples</a:t>
            </a:r>
            <a:r>
              <a:rPr lang="en-US" dirty="0"/>
              <a:t>, we do not have to list the attribute names explicitly in SQL; </a:t>
            </a:r>
          </a:p>
          <a:p>
            <a:r>
              <a:rPr lang="en-US" dirty="0"/>
              <a:t>we just specify an asterisk (*), which stands for all the attributes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6" y="1347923"/>
            <a:ext cx="3263899" cy="1233030"/>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Building </a:t>
            </a:r>
            <a:r>
              <a:rPr sz="3950" spc="15" dirty="0">
                <a:solidFill>
                  <a:srgbClr val="424455"/>
                </a:solidFill>
                <a:latin typeface="Trebuchet MS"/>
                <a:cs typeface="Trebuchet MS"/>
              </a:rPr>
              <a:t>a</a:t>
            </a:r>
            <a:r>
              <a:rPr sz="3950" spc="-15" dirty="0">
                <a:solidFill>
                  <a:srgbClr val="424455"/>
                </a:solidFill>
                <a:latin typeface="Trebuchet MS"/>
                <a:cs typeface="Trebuchet MS"/>
              </a:rPr>
              <a:t> </a:t>
            </a:r>
            <a:r>
              <a:rPr sz="3950" spc="15" dirty="0">
                <a:solidFill>
                  <a:srgbClr val="424455"/>
                </a:solidFill>
                <a:latin typeface="Trebuchet MS"/>
                <a:cs typeface="Trebuchet MS"/>
              </a:rPr>
              <a:t>B+tree</a:t>
            </a:r>
            <a:endParaRPr sz="3950">
              <a:latin typeface="Trebuchet MS"/>
              <a:cs typeface="Trebuchet MS"/>
            </a:endParaRPr>
          </a:p>
        </p:txBody>
      </p:sp>
      <p:sp>
        <p:nvSpPr>
          <p:cNvPr id="4" name="object 4"/>
          <p:cNvSpPr/>
          <p:nvPr/>
        </p:nvSpPr>
        <p:spPr>
          <a:xfrm>
            <a:off x="1092209" y="2673801"/>
            <a:ext cx="6997740" cy="132667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3358" y="5123762"/>
            <a:ext cx="6219825" cy="1955022"/>
          </a:xfrm>
          <a:prstGeom prst="rect">
            <a:avLst/>
          </a:prstGeom>
        </p:spPr>
        <p:txBody>
          <a:bodyPr vert="horz" wrap="square" lIns="0" tIns="15875" rIns="0" bIns="0" rtlCol="0">
            <a:spAutoFit/>
          </a:bodyPr>
          <a:lstStyle/>
          <a:p>
            <a:pPr marL="12700" marR="5080">
              <a:lnSpc>
                <a:spcPct val="100000"/>
              </a:lnSpc>
              <a:spcBef>
                <a:spcPts val="125"/>
              </a:spcBef>
            </a:pPr>
            <a:r>
              <a:rPr sz="1800" spc="5" dirty="0">
                <a:latin typeface="Georgia"/>
                <a:cs typeface="Georgia"/>
              </a:rPr>
              <a:t>When </a:t>
            </a:r>
            <a:r>
              <a:rPr sz="1800" spc="10" dirty="0">
                <a:latin typeface="Georgia"/>
                <a:cs typeface="Georgia"/>
              </a:rPr>
              <a:t>we </a:t>
            </a:r>
            <a:r>
              <a:rPr sz="1800" spc="-5" dirty="0">
                <a:latin typeface="Georgia"/>
                <a:cs typeface="Georgia"/>
              </a:rPr>
              <a:t>come </a:t>
            </a:r>
            <a:r>
              <a:rPr sz="1800" spc="5" dirty="0">
                <a:latin typeface="Georgia"/>
                <a:cs typeface="Georgia"/>
              </a:rPr>
              <a:t>to </a:t>
            </a:r>
            <a:r>
              <a:rPr sz="1800" dirty="0">
                <a:latin typeface="Georgia"/>
                <a:cs typeface="Georgia"/>
              </a:rPr>
              <a:t>insert </a:t>
            </a:r>
            <a:r>
              <a:rPr sz="1800" spc="-5" dirty="0">
                <a:latin typeface="Georgia"/>
                <a:cs typeface="Georgia"/>
              </a:rPr>
              <a:t>Key </a:t>
            </a:r>
            <a:r>
              <a:rPr sz="1800" spc="10" dirty="0">
                <a:latin typeface="Georgia"/>
                <a:cs typeface="Georgia"/>
              </a:rPr>
              <a:t>3, we </a:t>
            </a:r>
            <a:r>
              <a:rPr sz="1800" spc="-5" dirty="0">
                <a:latin typeface="Georgia"/>
                <a:cs typeface="Georgia"/>
              </a:rPr>
              <a:t>find </a:t>
            </a:r>
            <a:r>
              <a:rPr sz="1800" dirty="0">
                <a:latin typeface="Georgia"/>
                <a:cs typeface="Georgia"/>
              </a:rPr>
              <a:t>that </a:t>
            </a:r>
            <a:r>
              <a:rPr sz="1800" spc="5" dirty="0">
                <a:latin typeface="Georgia"/>
                <a:cs typeface="Georgia"/>
              </a:rPr>
              <a:t>in </a:t>
            </a:r>
            <a:r>
              <a:rPr sz="1800" dirty="0">
                <a:latin typeface="Georgia"/>
                <a:cs typeface="Georgia"/>
              </a:rPr>
              <a:t>doing so </a:t>
            </a:r>
            <a:r>
              <a:rPr sz="1800" spc="10" dirty="0">
                <a:latin typeface="Georgia"/>
                <a:cs typeface="Georgia"/>
              </a:rPr>
              <a:t>we </a:t>
            </a:r>
            <a:r>
              <a:rPr sz="1800" spc="5" dirty="0">
                <a:latin typeface="Georgia"/>
                <a:cs typeface="Georgia"/>
              </a:rPr>
              <a:t>will </a:t>
            </a:r>
            <a:r>
              <a:rPr sz="1800" spc="-5" dirty="0">
                <a:latin typeface="Georgia"/>
                <a:cs typeface="Georgia"/>
              </a:rPr>
              <a:t>exceed </a:t>
            </a:r>
            <a:r>
              <a:rPr sz="1800" spc="5" dirty="0">
                <a:latin typeface="Georgia"/>
                <a:cs typeface="Georgia"/>
              </a:rPr>
              <a:t>the  </a:t>
            </a:r>
            <a:r>
              <a:rPr sz="1800" dirty="0">
                <a:latin typeface="Georgia"/>
                <a:cs typeface="Georgia"/>
              </a:rPr>
              <a:t>capacity </a:t>
            </a:r>
            <a:r>
              <a:rPr sz="1800" spc="-5" dirty="0">
                <a:latin typeface="Georgia"/>
                <a:cs typeface="Georgia"/>
              </a:rPr>
              <a:t>of </a:t>
            </a:r>
            <a:r>
              <a:rPr sz="1800" spc="5" dirty="0">
                <a:latin typeface="Georgia"/>
                <a:cs typeface="Georgia"/>
              </a:rPr>
              <a:t>the </a:t>
            </a:r>
            <a:r>
              <a:rPr sz="1800" dirty="0">
                <a:latin typeface="Georgia"/>
                <a:cs typeface="Georgia"/>
              </a:rPr>
              <a:t>root </a:t>
            </a:r>
            <a:r>
              <a:rPr sz="1800" spc="-5" dirty="0">
                <a:latin typeface="Georgia"/>
                <a:cs typeface="Georgia"/>
              </a:rPr>
              <a:t>node.Similar </a:t>
            </a:r>
            <a:r>
              <a:rPr sz="1800" spc="5" dirty="0">
                <a:latin typeface="Georgia"/>
                <a:cs typeface="Georgia"/>
              </a:rPr>
              <a:t>to </a:t>
            </a:r>
            <a:r>
              <a:rPr sz="1800" spc="10" dirty="0">
                <a:latin typeface="Georgia"/>
                <a:cs typeface="Georgia"/>
              </a:rPr>
              <a:t>a </a:t>
            </a:r>
            <a:r>
              <a:rPr sz="1800" dirty="0">
                <a:latin typeface="Georgia"/>
                <a:cs typeface="Georgia"/>
              </a:rPr>
              <a:t>normal </a:t>
            </a:r>
            <a:r>
              <a:rPr sz="1800" spc="10" dirty="0">
                <a:latin typeface="Georgia"/>
                <a:cs typeface="Georgia"/>
              </a:rPr>
              <a:t>B-tree </a:t>
            </a:r>
            <a:r>
              <a:rPr sz="1800" dirty="0">
                <a:latin typeface="Georgia"/>
                <a:cs typeface="Georgia"/>
              </a:rPr>
              <a:t>this </a:t>
            </a:r>
            <a:r>
              <a:rPr sz="1800" spc="-5" dirty="0">
                <a:latin typeface="Georgia"/>
                <a:cs typeface="Georgia"/>
              </a:rPr>
              <a:t>means </a:t>
            </a:r>
            <a:r>
              <a:rPr sz="1800" spc="10" dirty="0">
                <a:latin typeface="Georgia"/>
                <a:cs typeface="Georgia"/>
              </a:rPr>
              <a:t>we </a:t>
            </a:r>
            <a:r>
              <a:rPr sz="1800" spc="-5" dirty="0">
                <a:latin typeface="Georgia"/>
                <a:cs typeface="Georgia"/>
              </a:rPr>
              <a:t>need  </a:t>
            </a:r>
            <a:r>
              <a:rPr sz="1800" spc="5" dirty="0">
                <a:latin typeface="Georgia"/>
                <a:cs typeface="Georgia"/>
              </a:rPr>
              <a:t>to perform </a:t>
            </a:r>
            <a:r>
              <a:rPr sz="1800" spc="10" dirty="0">
                <a:latin typeface="Georgia"/>
                <a:cs typeface="Georgia"/>
              </a:rPr>
              <a:t>a </a:t>
            </a:r>
            <a:r>
              <a:rPr sz="1800" dirty="0">
                <a:latin typeface="Georgia"/>
                <a:cs typeface="Georgia"/>
              </a:rPr>
              <a:t>split operation. </a:t>
            </a:r>
            <a:r>
              <a:rPr sz="1800" spc="5" dirty="0">
                <a:latin typeface="Georgia"/>
                <a:cs typeface="Georgia"/>
              </a:rPr>
              <a:t>However, </a:t>
            </a:r>
            <a:r>
              <a:rPr sz="1800" dirty="0">
                <a:latin typeface="Georgia"/>
                <a:cs typeface="Georgia"/>
              </a:rPr>
              <a:t>unlike </a:t>
            </a:r>
            <a:r>
              <a:rPr sz="1800" spc="5" dirty="0">
                <a:latin typeface="Georgia"/>
                <a:cs typeface="Georgia"/>
              </a:rPr>
              <a:t>with </a:t>
            </a:r>
            <a:r>
              <a:rPr sz="1800" dirty="0">
                <a:latin typeface="Georgia"/>
                <a:cs typeface="Georgia"/>
              </a:rPr>
              <a:t>the </a:t>
            </a:r>
            <a:r>
              <a:rPr sz="1800" spc="5" dirty="0">
                <a:latin typeface="Georgia"/>
                <a:cs typeface="Georgia"/>
              </a:rPr>
              <a:t>B-tree, </a:t>
            </a:r>
            <a:r>
              <a:rPr sz="1800" spc="10" dirty="0">
                <a:latin typeface="Georgia"/>
                <a:cs typeface="Georgia"/>
              </a:rPr>
              <a:t>we </a:t>
            </a:r>
            <a:r>
              <a:rPr sz="1800" dirty="0">
                <a:latin typeface="Georgia"/>
                <a:cs typeface="Georgia"/>
              </a:rPr>
              <a:t>must  </a:t>
            </a:r>
            <a:r>
              <a:rPr sz="1800" spc="5" dirty="0">
                <a:latin typeface="Georgia"/>
                <a:cs typeface="Georgia"/>
              </a:rPr>
              <a:t>copy-up </a:t>
            </a:r>
            <a:r>
              <a:rPr sz="1800" dirty="0">
                <a:latin typeface="Georgia"/>
                <a:cs typeface="Georgia"/>
              </a:rPr>
              <a:t>the first </a:t>
            </a:r>
            <a:r>
              <a:rPr sz="1800" spc="-5" dirty="0">
                <a:latin typeface="Georgia"/>
                <a:cs typeface="Georgia"/>
              </a:rPr>
              <a:t>key </a:t>
            </a:r>
            <a:r>
              <a:rPr sz="1800" spc="5" dirty="0">
                <a:latin typeface="Georgia"/>
                <a:cs typeface="Georgia"/>
              </a:rPr>
              <a:t>in </a:t>
            </a:r>
            <a:r>
              <a:rPr sz="1800" dirty="0">
                <a:latin typeface="Georgia"/>
                <a:cs typeface="Georgia"/>
              </a:rPr>
              <a:t>the </a:t>
            </a:r>
            <a:r>
              <a:rPr sz="1800" spc="-5" dirty="0">
                <a:latin typeface="Georgia"/>
                <a:cs typeface="Georgia"/>
              </a:rPr>
              <a:t>new rightmost </a:t>
            </a:r>
            <a:r>
              <a:rPr sz="1800" dirty="0">
                <a:latin typeface="Georgia"/>
                <a:cs typeface="Georgia"/>
              </a:rPr>
              <a:t>leaf </a:t>
            </a:r>
            <a:r>
              <a:rPr sz="1800" spc="-5" dirty="0">
                <a:latin typeface="Georgia"/>
                <a:cs typeface="Georgia"/>
              </a:rPr>
              <a:t>node. </a:t>
            </a:r>
            <a:r>
              <a:rPr sz="1800" spc="20" dirty="0">
                <a:latin typeface="Georgia"/>
                <a:cs typeface="Georgia"/>
              </a:rPr>
              <a:t>As </a:t>
            </a:r>
            <a:r>
              <a:rPr sz="1800" spc="-5" dirty="0">
                <a:latin typeface="Georgia"/>
                <a:cs typeface="Georgia"/>
              </a:rPr>
              <a:t>mentioned, </a:t>
            </a:r>
            <a:r>
              <a:rPr sz="1800" dirty="0">
                <a:latin typeface="Georgia"/>
                <a:cs typeface="Georgia"/>
              </a:rPr>
              <a:t>this is  so</a:t>
            </a:r>
            <a:r>
              <a:rPr sz="1800" spc="15" dirty="0">
                <a:latin typeface="Georgia"/>
                <a:cs typeface="Georgia"/>
              </a:rPr>
              <a:t> </a:t>
            </a:r>
            <a:r>
              <a:rPr sz="1800" spc="10" dirty="0">
                <a:latin typeface="Georgia"/>
                <a:cs typeface="Georgia"/>
              </a:rPr>
              <a:t>we</a:t>
            </a:r>
            <a:r>
              <a:rPr sz="1800" spc="-25" dirty="0">
                <a:latin typeface="Georgia"/>
                <a:cs typeface="Georgia"/>
              </a:rPr>
              <a:t> </a:t>
            </a:r>
            <a:r>
              <a:rPr sz="1800" spc="5" dirty="0">
                <a:latin typeface="Georgia"/>
                <a:cs typeface="Georgia"/>
              </a:rPr>
              <a:t>can</a:t>
            </a:r>
            <a:r>
              <a:rPr sz="1800" spc="-25" dirty="0">
                <a:latin typeface="Georgia"/>
                <a:cs typeface="Georgia"/>
              </a:rPr>
              <a:t> </a:t>
            </a:r>
            <a:r>
              <a:rPr sz="1800" dirty="0">
                <a:latin typeface="Georgia"/>
                <a:cs typeface="Georgia"/>
              </a:rPr>
              <a:t>make</a:t>
            </a:r>
            <a:r>
              <a:rPr sz="1800" spc="-25" dirty="0">
                <a:latin typeface="Georgia"/>
                <a:cs typeface="Georgia"/>
              </a:rPr>
              <a:t> </a:t>
            </a:r>
            <a:r>
              <a:rPr sz="1800" spc="10" dirty="0">
                <a:latin typeface="Georgia"/>
                <a:cs typeface="Georgia"/>
              </a:rPr>
              <a:t>sure</a:t>
            </a:r>
            <a:r>
              <a:rPr sz="1800" spc="-20" dirty="0">
                <a:latin typeface="Georgia"/>
                <a:cs typeface="Georgia"/>
              </a:rPr>
              <a:t> </a:t>
            </a:r>
            <a:r>
              <a:rPr sz="1800" spc="10" dirty="0">
                <a:latin typeface="Georgia"/>
                <a:cs typeface="Georgia"/>
              </a:rPr>
              <a:t>we</a:t>
            </a:r>
            <a:r>
              <a:rPr sz="1800" spc="-25" dirty="0">
                <a:latin typeface="Georgia"/>
                <a:cs typeface="Georgia"/>
              </a:rPr>
              <a:t> </a:t>
            </a:r>
            <a:r>
              <a:rPr sz="1800" spc="5" dirty="0">
                <a:latin typeface="Georgia"/>
                <a:cs typeface="Georgia"/>
              </a:rPr>
              <a:t>have</a:t>
            </a:r>
            <a:r>
              <a:rPr sz="1800" spc="-20" dirty="0">
                <a:latin typeface="Georgia"/>
                <a:cs typeface="Georgia"/>
              </a:rPr>
              <a:t> </a:t>
            </a:r>
            <a:r>
              <a:rPr sz="1800" spc="10" dirty="0">
                <a:latin typeface="Georgia"/>
                <a:cs typeface="Georgia"/>
              </a:rPr>
              <a:t>a</a:t>
            </a:r>
            <a:r>
              <a:rPr sz="1800" spc="-10" dirty="0">
                <a:latin typeface="Georgia"/>
                <a:cs typeface="Georgia"/>
              </a:rPr>
              <a:t> </a:t>
            </a:r>
            <a:r>
              <a:rPr sz="1800" spc="10" dirty="0">
                <a:latin typeface="Georgia"/>
                <a:cs typeface="Georgia"/>
              </a:rPr>
              <a:t>key/value</a:t>
            </a:r>
            <a:r>
              <a:rPr sz="1800" spc="-75" dirty="0">
                <a:latin typeface="Georgia"/>
                <a:cs typeface="Georgia"/>
              </a:rPr>
              <a:t> </a:t>
            </a:r>
            <a:r>
              <a:rPr sz="1800" spc="5" dirty="0">
                <a:latin typeface="Georgia"/>
                <a:cs typeface="Georgia"/>
              </a:rPr>
              <a:t>pair</a:t>
            </a:r>
            <a:r>
              <a:rPr sz="1800" spc="-85" dirty="0">
                <a:latin typeface="Georgia"/>
                <a:cs typeface="Georgia"/>
              </a:rPr>
              <a:t> </a:t>
            </a:r>
            <a:r>
              <a:rPr sz="1800" spc="-5" dirty="0">
                <a:latin typeface="Georgia"/>
                <a:cs typeface="Georgia"/>
              </a:rPr>
              <a:t>for</a:t>
            </a:r>
            <a:r>
              <a:rPr sz="1800" spc="15" dirty="0">
                <a:latin typeface="Georgia"/>
                <a:cs typeface="Georgia"/>
              </a:rPr>
              <a:t> </a:t>
            </a:r>
            <a:r>
              <a:rPr sz="1800" spc="-5" dirty="0">
                <a:latin typeface="Georgia"/>
                <a:cs typeface="Georgia"/>
              </a:rPr>
              <a:t>Key</a:t>
            </a:r>
            <a:r>
              <a:rPr sz="1800" spc="5" dirty="0">
                <a:latin typeface="Georgia"/>
                <a:cs typeface="Georgia"/>
              </a:rPr>
              <a:t> </a:t>
            </a:r>
            <a:r>
              <a:rPr sz="1800" spc="10" dirty="0">
                <a:latin typeface="Georgia"/>
                <a:cs typeface="Georgia"/>
              </a:rPr>
              <a:t>2</a:t>
            </a:r>
            <a:r>
              <a:rPr sz="1800" spc="-10" dirty="0">
                <a:latin typeface="Georgia"/>
                <a:cs typeface="Georgia"/>
              </a:rPr>
              <a:t> </a:t>
            </a:r>
            <a:r>
              <a:rPr sz="1800" spc="5" dirty="0">
                <a:latin typeface="Georgia"/>
                <a:cs typeface="Georgia"/>
              </a:rPr>
              <a:t>in</a:t>
            </a:r>
            <a:r>
              <a:rPr sz="1800" spc="-35" dirty="0">
                <a:latin typeface="Georgia"/>
                <a:cs typeface="Georgia"/>
              </a:rPr>
              <a:t> </a:t>
            </a:r>
            <a:r>
              <a:rPr sz="1800" spc="5" dirty="0">
                <a:latin typeface="Georgia"/>
                <a:cs typeface="Georgia"/>
              </a:rPr>
              <a:t>the</a:t>
            </a:r>
            <a:r>
              <a:rPr sz="1800" spc="25" dirty="0">
                <a:latin typeface="Georgia"/>
                <a:cs typeface="Georgia"/>
              </a:rPr>
              <a:t> </a:t>
            </a:r>
            <a:r>
              <a:rPr sz="1800" dirty="0">
                <a:latin typeface="Georgia"/>
                <a:cs typeface="Georgia"/>
              </a:rPr>
              <a:t>leaf</a:t>
            </a:r>
            <a:r>
              <a:rPr sz="1800" spc="-25" dirty="0">
                <a:latin typeface="Georgia"/>
                <a:cs typeface="Georgia"/>
              </a:rPr>
              <a:t> </a:t>
            </a:r>
            <a:r>
              <a:rPr sz="1800" spc="-5" dirty="0">
                <a:latin typeface="Georgia"/>
                <a:cs typeface="Georgia"/>
              </a:rPr>
              <a:t>nodes:</a:t>
            </a:r>
            <a:endParaRPr sz="1800">
              <a:latin typeface="Georgia"/>
              <a:cs typeface="Georgia"/>
            </a:endParaRPr>
          </a:p>
        </p:txBody>
      </p:sp>
      <p:sp>
        <p:nvSpPr>
          <p:cNvPr id="4" name="object 4"/>
          <p:cNvSpPr/>
          <p:nvPr/>
        </p:nvSpPr>
        <p:spPr>
          <a:xfrm>
            <a:off x="1891959" y="2066386"/>
            <a:ext cx="5170262" cy="23710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9888" y="4978399"/>
            <a:ext cx="6026679" cy="1124026"/>
          </a:xfrm>
          <a:prstGeom prst="rect">
            <a:avLst/>
          </a:prstGeom>
        </p:spPr>
        <p:txBody>
          <a:bodyPr vert="horz" wrap="square" lIns="0" tIns="15875" rIns="0" bIns="0" rtlCol="0">
            <a:spAutoFit/>
          </a:bodyPr>
          <a:lstStyle/>
          <a:p>
            <a:pPr marL="12700">
              <a:lnSpc>
                <a:spcPct val="100000"/>
              </a:lnSpc>
              <a:spcBef>
                <a:spcPts val="125"/>
              </a:spcBef>
            </a:pPr>
            <a:r>
              <a:rPr sz="1800" dirty="0">
                <a:latin typeface="Georgia"/>
                <a:cs typeface="Georgia"/>
              </a:rPr>
              <a:t>Next, </a:t>
            </a:r>
            <a:r>
              <a:rPr sz="1800" spc="10" dirty="0">
                <a:latin typeface="Georgia"/>
                <a:cs typeface="Georgia"/>
              </a:rPr>
              <a:t>we add </a:t>
            </a:r>
            <a:r>
              <a:rPr sz="1800" dirty="0">
                <a:latin typeface="Georgia"/>
                <a:cs typeface="Georgia"/>
              </a:rPr>
              <a:t>Key </a:t>
            </a:r>
            <a:r>
              <a:rPr sz="1800" spc="10" dirty="0">
                <a:latin typeface="Georgia"/>
                <a:cs typeface="Georgia"/>
              </a:rPr>
              <a:t>4 </a:t>
            </a:r>
            <a:r>
              <a:rPr sz="1800" spc="5" dirty="0">
                <a:latin typeface="Georgia"/>
                <a:cs typeface="Georgia"/>
              </a:rPr>
              <a:t>to </a:t>
            </a:r>
            <a:r>
              <a:rPr sz="1800" dirty="0">
                <a:latin typeface="Georgia"/>
                <a:cs typeface="Georgia"/>
              </a:rPr>
              <a:t>the </a:t>
            </a:r>
            <a:r>
              <a:rPr sz="1800" spc="-5" dirty="0">
                <a:latin typeface="Georgia"/>
                <a:cs typeface="Georgia"/>
              </a:rPr>
              <a:t>rightmost </a:t>
            </a:r>
            <a:r>
              <a:rPr sz="1800" dirty="0">
                <a:latin typeface="Georgia"/>
                <a:cs typeface="Georgia"/>
              </a:rPr>
              <a:t>leaf </a:t>
            </a:r>
            <a:r>
              <a:rPr sz="1800" spc="-5" dirty="0">
                <a:latin typeface="Georgia"/>
                <a:cs typeface="Georgia"/>
              </a:rPr>
              <a:t>node. Since </a:t>
            </a:r>
            <a:r>
              <a:rPr sz="1800" spc="5" dirty="0">
                <a:latin typeface="Georgia"/>
                <a:cs typeface="Georgia"/>
              </a:rPr>
              <a:t>it’s full, </a:t>
            </a:r>
            <a:r>
              <a:rPr sz="1800" spc="10" dirty="0">
                <a:latin typeface="Georgia"/>
                <a:cs typeface="Georgia"/>
              </a:rPr>
              <a:t>we </a:t>
            </a:r>
            <a:r>
              <a:rPr sz="1800" spc="-5" dirty="0">
                <a:latin typeface="Georgia"/>
                <a:cs typeface="Georgia"/>
              </a:rPr>
              <a:t>need</a:t>
            </a:r>
            <a:r>
              <a:rPr sz="1800" spc="-180" dirty="0">
                <a:latin typeface="Georgia"/>
                <a:cs typeface="Georgia"/>
              </a:rPr>
              <a:t> </a:t>
            </a:r>
            <a:r>
              <a:rPr sz="1800" spc="5" dirty="0">
                <a:latin typeface="Georgia"/>
                <a:cs typeface="Georgia"/>
              </a:rPr>
              <a:t>to</a:t>
            </a:r>
            <a:endParaRPr sz="1800">
              <a:latin typeface="Georgia"/>
              <a:cs typeface="Georgia"/>
            </a:endParaRPr>
          </a:p>
          <a:p>
            <a:pPr marL="12700">
              <a:lnSpc>
                <a:spcPct val="100000"/>
              </a:lnSpc>
            </a:pPr>
            <a:r>
              <a:rPr sz="1800" spc="10" dirty="0">
                <a:latin typeface="Georgia"/>
                <a:cs typeface="Georgia"/>
              </a:rPr>
              <a:t>perform </a:t>
            </a:r>
            <a:r>
              <a:rPr sz="1800" spc="-5" dirty="0">
                <a:latin typeface="Georgia"/>
                <a:cs typeface="Georgia"/>
              </a:rPr>
              <a:t>another </a:t>
            </a:r>
            <a:r>
              <a:rPr sz="1800" spc="10" dirty="0">
                <a:latin typeface="Georgia"/>
                <a:cs typeface="Georgia"/>
              </a:rPr>
              <a:t>a </a:t>
            </a:r>
            <a:r>
              <a:rPr sz="1800" spc="5" dirty="0">
                <a:latin typeface="Georgia"/>
                <a:cs typeface="Georgia"/>
              </a:rPr>
              <a:t>split </a:t>
            </a:r>
            <a:r>
              <a:rPr sz="1800" dirty="0">
                <a:latin typeface="Georgia"/>
                <a:cs typeface="Georgia"/>
              </a:rPr>
              <a:t>operation and </a:t>
            </a:r>
            <a:r>
              <a:rPr sz="1800" spc="10" dirty="0">
                <a:latin typeface="Georgia"/>
                <a:cs typeface="Georgia"/>
              </a:rPr>
              <a:t>copy-up </a:t>
            </a:r>
            <a:r>
              <a:rPr sz="1800" spc="-5" dirty="0">
                <a:latin typeface="Georgia"/>
                <a:cs typeface="Georgia"/>
              </a:rPr>
              <a:t>Key </a:t>
            </a:r>
            <a:r>
              <a:rPr sz="1800" spc="10" dirty="0">
                <a:latin typeface="Georgia"/>
                <a:cs typeface="Georgia"/>
              </a:rPr>
              <a:t>3 </a:t>
            </a:r>
            <a:r>
              <a:rPr sz="1800" spc="5" dirty="0">
                <a:latin typeface="Georgia"/>
                <a:cs typeface="Georgia"/>
              </a:rPr>
              <a:t>to the </a:t>
            </a:r>
            <a:r>
              <a:rPr sz="1800" dirty="0">
                <a:latin typeface="Georgia"/>
                <a:cs typeface="Georgia"/>
              </a:rPr>
              <a:t>root</a:t>
            </a:r>
            <a:r>
              <a:rPr sz="1800" spc="-285" dirty="0">
                <a:latin typeface="Georgia"/>
                <a:cs typeface="Georgia"/>
              </a:rPr>
              <a:t> </a:t>
            </a:r>
            <a:r>
              <a:rPr sz="1800" dirty="0">
                <a:latin typeface="Georgia"/>
                <a:cs typeface="Georgia"/>
              </a:rPr>
              <a:t>node:</a:t>
            </a:r>
            <a:endParaRPr sz="1800">
              <a:latin typeface="Georgia"/>
              <a:cs typeface="Georgia"/>
            </a:endParaRPr>
          </a:p>
        </p:txBody>
      </p:sp>
      <p:sp>
        <p:nvSpPr>
          <p:cNvPr id="4" name="object 4"/>
          <p:cNvSpPr/>
          <p:nvPr/>
        </p:nvSpPr>
        <p:spPr>
          <a:xfrm>
            <a:off x="1179643" y="2412629"/>
            <a:ext cx="6558843" cy="23019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96232" y="1435468"/>
            <a:ext cx="6595353" cy="31516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18623" y="4673345"/>
            <a:ext cx="7204075" cy="1951355"/>
          </a:xfrm>
          <a:prstGeom prst="rect">
            <a:avLst/>
          </a:prstGeom>
        </p:spPr>
        <p:txBody>
          <a:bodyPr vert="horz" wrap="square" lIns="0" tIns="15875" rIns="0" bIns="0" rtlCol="0">
            <a:spAutoFit/>
          </a:bodyPr>
          <a:lstStyle/>
          <a:p>
            <a:pPr marL="12700" marR="5080">
              <a:lnSpc>
                <a:spcPct val="100000"/>
              </a:lnSpc>
              <a:spcBef>
                <a:spcPts val="125"/>
              </a:spcBef>
            </a:pPr>
            <a:r>
              <a:rPr sz="1800" dirty="0">
                <a:latin typeface="Georgia"/>
                <a:cs typeface="Georgia"/>
              </a:rPr>
              <a:t>Now, </a:t>
            </a:r>
            <a:r>
              <a:rPr sz="1800" spc="5" dirty="0">
                <a:latin typeface="Georgia"/>
                <a:cs typeface="Georgia"/>
              </a:rPr>
              <a:t>let’s </a:t>
            </a:r>
            <a:r>
              <a:rPr sz="1800" spc="10" dirty="0">
                <a:latin typeface="Georgia"/>
                <a:cs typeface="Georgia"/>
              </a:rPr>
              <a:t>add 5 </a:t>
            </a:r>
            <a:r>
              <a:rPr sz="1800" spc="5" dirty="0">
                <a:latin typeface="Georgia"/>
                <a:cs typeface="Georgia"/>
              </a:rPr>
              <a:t>to </a:t>
            </a:r>
            <a:r>
              <a:rPr sz="1800" dirty="0">
                <a:latin typeface="Georgia"/>
                <a:cs typeface="Georgia"/>
              </a:rPr>
              <a:t>the </a:t>
            </a:r>
            <a:r>
              <a:rPr sz="1800" spc="-5" dirty="0">
                <a:latin typeface="Georgia"/>
                <a:cs typeface="Georgia"/>
              </a:rPr>
              <a:t>rightmost </a:t>
            </a:r>
            <a:r>
              <a:rPr sz="1800" dirty="0">
                <a:latin typeface="Georgia"/>
                <a:cs typeface="Georgia"/>
              </a:rPr>
              <a:t>leaf </a:t>
            </a:r>
            <a:r>
              <a:rPr sz="1800" spc="-5" dirty="0">
                <a:latin typeface="Georgia"/>
                <a:cs typeface="Georgia"/>
              </a:rPr>
              <a:t>node. Once </a:t>
            </a:r>
            <a:r>
              <a:rPr sz="1800" dirty="0">
                <a:latin typeface="Georgia"/>
                <a:cs typeface="Georgia"/>
              </a:rPr>
              <a:t>again </a:t>
            </a:r>
            <a:r>
              <a:rPr sz="1800" spc="5" dirty="0">
                <a:latin typeface="Georgia"/>
                <a:cs typeface="Georgia"/>
              </a:rPr>
              <a:t>to </a:t>
            </a:r>
            <a:r>
              <a:rPr sz="1800" spc="-5" dirty="0">
                <a:latin typeface="Georgia"/>
                <a:cs typeface="Georgia"/>
              </a:rPr>
              <a:t>keep </a:t>
            </a:r>
            <a:r>
              <a:rPr sz="1800" dirty="0">
                <a:latin typeface="Georgia"/>
                <a:cs typeface="Georgia"/>
              </a:rPr>
              <a:t>the </a:t>
            </a:r>
            <a:r>
              <a:rPr sz="1800" spc="5" dirty="0">
                <a:latin typeface="Georgia"/>
                <a:cs typeface="Georgia"/>
              </a:rPr>
              <a:t>order, we’ll </a:t>
            </a:r>
            <a:r>
              <a:rPr sz="1800" dirty="0">
                <a:latin typeface="Georgia"/>
                <a:cs typeface="Georgia"/>
              </a:rPr>
              <a:t>split  the leaf node and </a:t>
            </a:r>
            <a:r>
              <a:rPr sz="1800" spc="10" dirty="0">
                <a:latin typeface="Georgia"/>
                <a:cs typeface="Georgia"/>
              </a:rPr>
              <a:t>copy-up </a:t>
            </a:r>
            <a:r>
              <a:rPr sz="1800" spc="-5" dirty="0">
                <a:latin typeface="Georgia"/>
                <a:cs typeface="Georgia"/>
              </a:rPr>
              <a:t>4. Since </a:t>
            </a:r>
            <a:r>
              <a:rPr sz="1800" dirty="0">
                <a:latin typeface="Georgia"/>
                <a:cs typeface="Georgia"/>
              </a:rPr>
              <a:t>that </a:t>
            </a:r>
            <a:r>
              <a:rPr sz="1800" spc="5" dirty="0">
                <a:latin typeface="Georgia"/>
                <a:cs typeface="Georgia"/>
              </a:rPr>
              <a:t>will </a:t>
            </a:r>
            <a:r>
              <a:rPr sz="1800" dirty="0">
                <a:latin typeface="Georgia"/>
                <a:cs typeface="Georgia"/>
              </a:rPr>
              <a:t>overflow the root </a:t>
            </a:r>
            <a:r>
              <a:rPr sz="1800" spc="-5" dirty="0">
                <a:latin typeface="Georgia"/>
                <a:cs typeface="Georgia"/>
              </a:rPr>
              <a:t>node, </a:t>
            </a:r>
            <a:r>
              <a:rPr sz="1800" spc="5" dirty="0">
                <a:latin typeface="Georgia"/>
                <a:cs typeface="Georgia"/>
              </a:rPr>
              <a:t>we’ll have to  </a:t>
            </a:r>
            <a:r>
              <a:rPr sz="1800" spc="10" dirty="0">
                <a:latin typeface="Georgia"/>
                <a:cs typeface="Georgia"/>
              </a:rPr>
              <a:t>perform </a:t>
            </a:r>
            <a:r>
              <a:rPr sz="1800" spc="-5" dirty="0">
                <a:latin typeface="Georgia"/>
                <a:cs typeface="Georgia"/>
              </a:rPr>
              <a:t>another </a:t>
            </a:r>
            <a:r>
              <a:rPr sz="1800" spc="5" dirty="0">
                <a:latin typeface="Georgia"/>
                <a:cs typeface="Georgia"/>
              </a:rPr>
              <a:t>split </a:t>
            </a:r>
            <a:r>
              <a:rPr sz="1800" dirty="0">
                <a:latin typeface="Georgia"/>
                <a:cs typeface="Georgia"/>
              </a:rPr>
              <a:t>operation splitting </a:t>
            </a:r>
            <a:r>
              <a:rPr sz="1800" spc="5" dirty="0">
                <a:latin typeface="Georgia"/>
                <a:cs typeface="Georgia"/>
              </a:rPr>
              <a:t>the </a:t>
            </a:r>
            <a:r>
              <a:rPr sz="1800" dirty="0">
                <a:latin typeface="Georgia"/>
                <a:cs typeface="Georgia"/>
              </a:rPr>
              <a:t>root node into </a:t>
            </a:r>
            <a:r>
              <a:rPr sz="1800" spc="5" dirty="0">
                <a:latin typeface="Georgia"/>
                <a:cs typeface="Georgia"/>
              </a:rPr>
              <a:t>two </a:t>
            </a:r>
            <a:r>
              <a:rPr sz="1800" dirty="0">
                <a:latin typeface="Georgia"/>
                <a:cs typeface="Georgia"/>
              </a:rPr>
              <a:t>nodes and</a:t>
            </a:r>
            <a:r>
              <a:rPr sz="1800" spc="-235" dirty="0">
                <a:latin typeface="Georgia"/>
                <a:cs typeface="Georgia"/>
              </a:rPr>
              <a:t> </a:t>
            </a:r>
            <a:r>
              <a:rPr sz="1800" dirty="0">
                <a:latin typeface="Georgia"/>
                <a:cs typeface="Georgia"/>
              </a:rPr>
              <a:t>promoting  </a:t>
            </a:r>
            <a:r>
              <a:rPr sz="1800" spc="10" dirty="0">
                <a:latin typeface="Georgia"/>
                <a:cs typeface="Georgia"/>
              </a:rPr>
              <a:t>3 </a:t>
            </a:r>
            <a:r>
              <a:rPr sz="1800" dirty="0">
                <a:latin typeface="Georgia"/>
                <a:cs typeface="Georgia"/>
              </a:rPr>
              <a:t>into </a:t>
            </a:r>
            <a:r>
              <a:rPr sz="1800" spc="10" dirty="0">
                <a:latin typeface="Georgia"/>
                <a:cs typeface="Georgia"/>
              </a:rPr>
              <a:t>a </a:t>
            </a:r>
            <a:r>
              <a:rPr sz="1800" dirty="0">
                <a:latin typeface="Georgia"/>
                <a:cs typeface="Georgia"/>
              </a:rPr>
              <a:t>new root</a:t>
            </a:r>
            <a:r>
              <a:rPr sz="1800" spc="-45" dirty="0">
                <a:latin typeface="Georgia"/>
                <a:cs typeface="Georgia"/>
              </a:rPr>
              <a:t> </a:t>
            </a:r>
            <a:r>
              <a:rPr sz="1800" dirty="0">
                <a:latin typeface="Georgia"/>
                <a:cs typeface="Georgia"/>
              </a:rPr>
              <a:t>node</a:t>
            </a:r>
            <a:endParaRPr sz="1800">
              <a:latin typeface="Georgia"/>
              <a:cs typeface="Georgia"/>
            </a:endParaRPr>
          </a:p>
          <a:p>
            <a:pPr marL="12700" marR="172720">
              <a:lnSpc>
                <a:spcPct val="100000"/>
              </a:lnSpc>
              <a:spcBef>
                <a:spcPts val="5"/>
              </a:spcBef>
            </a:pPr>
            <a:r>
              <a:rPr sz="1800" dirty="0">
                <a:latin typeface="Georgia"/>
                <a:cs typeface="Georgia"/>
              </a:rPr>
              <a:t>Notice </a:t>
            </a:r>
            <a:r>
              <a:rPr sz="1800" spc="5" dirty="0">
                <a:latin typeface="Georgia"/>
                <a:cs typeface="Georgia"/>
              </a:rPr>
              <a:t>the </a:t>
            </a:r>
            <a:r>
              <a:rPr sz="1800" dirty="0">
                <a:latin typeface="Georgia"/>
                <a:cs typeface="Georgia"/>
              </a:rPr>
              <a:t>difference between splitting </a:t>
            </a:r>
            <a:r>
              <a:rPr sz="1800" spc="10" dirty="0">
                <a:latin typeface="Georgia"/>
                <a:cs typeface="Georgia"/>
              </a:rPr>
              <a:t>a </a:t>
            </a:r>
            <a:r>
              <a:rPr sz="1800" dirty="0">
                <a:latin typeface="Georgia"/>
                <a:cs typeface="Georgia"/>
              </a:rPr>
              <a:t>leaf node and splitting </a:t>
            </a:r>
            <a:r>
              <a:rPr sz="1800" spc="5" dirty="0">
                <a:latin typeface="Georgia"/>
                <a:cs typeface="Georgia"/>
              </a:rPr>
              <a:t>an </a:t>
            </a:r>
            <a:r>
              <a:rPr sz="1800" dirty="0">
                <a:latin typeface="Georgia"/>
                <a:cs typeface="Georgia"/>
              </a:rPr>
              <a:t>internal node.  </a:t>
            </a:r>
            <a:r>
              <a:rPr sz="1800" spc="5" dirty="0">
                <a:latin typeface="Georgia"/>
                <a:cs typeface="Georgia"/>
              </a:rPr>
              <a:t>When </a:t>
            </a:r>
            <a:r>
              <a:rPr sz="1800" spc="10" dirty="0">
                <a:latin typeface="Georgia"/>
                <a:cs typeface="Georgia"/>
              </a:rPr>
              <a:t>we </a:t>
            </a:r>
            <a:r>
              <a:rPr sz="1800" dirty="0">
                <a:latin typeface="Georgia"/>
                <a:cs typeface="Georgia"/>
              </a:rPr>
              <a:t>split the </a:t>
            </a:r>
            <a:r>
              <a:rPr sz="1800" spc="-5" dirty="0">
                <a:latin typeface="Georgia"/>
                <a:cs typeface="Georgia"/>
              </a:rPr>
              <a:t>internal </a:t>
            </a:r>
            <a:r>
              <a:rPr sz="1800" dirty="0">
                <a:latin typeface="Georgia"/>
                <a:cs typeface="Georgia"/>
              </a:rPr>
              <a:t>node </a:t>
            </a:r>
            <a:r>
              <a:rPr sz="1800" spc="5" dirty="0">
                <a:latin typeface="Georgia"/>
                <a:cs typeface="Georgia"/>
              </a:rPr>
              <a:t>in </a:t>
            </a:r>
            <a:r>
              <a:rPr sz="1800" dirty="0">
                <a:latin typeface="Georgia"/>
                <a:cs typeface="Georgia"/>
              </a:rPr>
              <a:t>the </a:t>
            </a:r>
            <a:r>
              <a:rPr sz="1800" spc="-10" dirty="0">
                <a:latin typeface="Georgia"/>
                <a:cs typeface="Georgia"/>
              </a:rPr>
              <a:t>second </a:t>
            </a:r>
            <a:r>
              <a:rPr sz="1800" dirty="0">
                <a:latin typeface="Georgia"/>
                <a:cs typeface="Georgia"/>
              </a:rPr>
              <a:t>split operation </a:t>
            </a:r>
            <a:r>
              <a:rPr sz="1800" spc="10" dirty="0">
                <a:latin typeface="Georgia"/>
                <a:cs typeface="Georgia"/>
              </a:rPr>
              <a:t>we </a:t>
            </a:r>
            <a:r>
              <a:rPr sz="1800" spc="5" dirty="0">
                <a:latin typeface="Georgia"/>
                <a:cs typeface="Georgia"/>
              </a:rPr>
              <a:t>didn’t </a:t>
            </a:r>
            <a:r>
              <a:rPr sz="1800" spc="15" dirty="0">
                <a:latin typeface="Georgia"/>
                <a:cs typeface="Georgia"/>
              </a:rPr>
              <a:t>copy-up</a:t>
            </a:r>
            <a:r>
              <a:rPr sz="1800" spc="-295" dirty="0">
                <a:latin typeface="Georgia"/>
                <a:cs typeface="Georgia"/>
              </a:rPr>
              <a:t> </a:t>
            </a:r>
            <a:r>
              <a:rPr sz="1800" dirty="0">
                <a:latin typeface="Georgia"/>
                <a:cs typeface="Georgia"/>
              </a:rPr>
              <a:t>Key  </a:t>
            </a:r>
            <a:r>
              <a:rPr sz="1800" spc="5" dirty="0">
                <a:latin typeface="Georgia"/>
                <a:cs typeface="Georgia"/>
              </a:rPr>
              <a:t>3.</a:t>
            </a:r>
            <a:endParaRPr sz="1800">
              <a:latin typeface="Georgia"/>
              <a:cs typeface="Georgia"/>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92126" y="2365932"/>
            <a:ext cx="7482273" cy="265424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18624" y="5435902"/>
            <a:ext cx="6612996" cy="847027"/>
          </a:xfrm>
          <a:prstGeom prst="rect">
            <a:avLst/>
          </a:prstGeom>
        </p:spPr>
        <p:txBody>
          <a:bodyPr vert="horz" wrap="square" lIns="0" tIns="15875" rIns="0" bIns="0" rtlCol="0">
            <a:spAutoFit/>
          </a:bodyPr>
          <a:lstStyle/>
          <a:p>
            <a:pPr marL="12700">
              <a:lnSpc>
                <a:spcPct val="100000"/>
              </a:lnSpc>
              <a:spcBef>
                <a:spcPts val="125"/>
              </a:spcBef>
            </a:pPr>
            <a:r>
              <a:rPr sz="1800" spc="15" dirty="0">
                <a:latin typeface="Georgia"/>
                <a:cs typeface="Georgia"/>
              </a:rPr>
              <a:t>In</a:t>
            </a:r>
            <a:r>
              <a:rPr sz="1800" spc="-30" dirty="0">
                <a:latin typeface="Georgia"/>
                <a:cs typeface="Georgia"/>
              </a:rPr>
              <a:t> </a:t>
            </a:r>
            <a:r>
              <a:rPr sz="1800" spc="5" dirty="0">
                <a:latin typeface="Georgia"/>
                <a:cs typeface="Georgia"/>
              </a:rPr>
              <a:t>the</a:t>
            </a:r>
            <a:r>
              <a:rPr sz="1800" spc="-25" dirty="0">
                <a:latin typeface="Georgia"/>
                <a:cs typeface="Georgia"/>
              </a:rPr>
              <a:t> </a:t>
            </a:r>
            <a:r>
              <a:rPr sz="1800" dirty="0">
                <a:latin typeface="Georgia"/>
                <a:cs typeface="Georgia"/>
              </a:rPr>
              <a:t>same</a:t>
            </a:r>
            <a:r>
              <a:rPr sz="1800" spc="25" dirty="0">
                <a:latin typeface="Georgia"/>
                <a:cs typeface="Georgia"/>
              </a:rPr>
              <a:t> </a:t>
            </a:r>
            <a:r>
              <a:rPr sz="1800" spc="10" dirty="0">
                <a:latin typeface="Georgia"/>
                <a:cs typeface="Georgia"/>
              </a:rPr>
              <a:t>way,</a:t>
            </a:r>
            <a:r>
              <a:rPr sz="1800" spc="-65" dirty="0">
                <a:latin typeface="Georgia"/>
                <a:cs typeface="Georgia"/>
              </a:rPr>
              <a:t> </a:t>
            </a:r>
            <a:r>
              <a:rPr sz="1800" spc="10" dirty="0">
                <a:latin typeface="Georgia"/>
                <a:cs typeface="Georgia"/>
              </a:rPr>
              <a:t>we</a:t>
            </a:r>
            <a:r>
              <a:rPr sz="1800" spc="-25" dirty="0">
                <a:latin typeface="Georgia"/>
                <a:cs typeface="Georgia"/>
              </a:rPr>
              <a:t> </a:t>
            </a:r>
            <a:r>
              <a:rPr sz="1800" spc="-5" dirty="0">
                <a:latin typeface="Georgia"/>
                <a:cs typeface="Georgia"/>
              </a:rPr>
              <a:t>keep</a:t>
            </a:r>
            <a:r>
              <a:rPr sz="1800" spc="10" dirty="0">
                <a:latin typeface="Georgia"/>
                <a:cs typeface="Georgia"/>
              </a:rPr>
              <a:t> </a:t>
            </a:r>
            <a:r>
              <a:rPr sz="1800" spc="5" dirty="0">
                <a:latin typeface="Georgia"/>
                <a:cs typeface="Georgia"/>
              </a:rPr>
              <a:t>adding</a:t>
            </a:r>
            <a:r>
              <a:rPr sz="1800" spc="-75" dirty="0">
                <a:latin typeface="Georgia"/>
                <a:cs typeface="Georgia"/>
              </a:rPr>
              <a:t> </a:t>
            </a:r>
            <a:r>
              <a:rPr sz="1800" spc="5" dirty="0">
                <a:latin typeface="Georgia"/>
                <a:cs typeface="Georgia"/>
              </a:rPr>
              <a:t>the</a:t>
            </a:r>
            <a:r>
              <a:rPr sz="1800" spc="20" dirty="0">
                <a:latin typeface="Georgia"/>
                <a:cs typeface="Georgia"/>
              </a:rPr>
              <a:t> </a:t>
            </a:r>
            <a:r>
              <a:rPr sz="1800" spc="5" dirty="0">
                <a:latin typeface="Georgia"/>
                <a:cs typeface="Georgia"/>
              </a:rPr>
              <a:t>keys</a:t>
            </a:r>
            <a:r>
              <a:rPr sz="1800" spc="-20" dirty="0">
                <a:latin typeface="Georgia"/>
                <a:cs typeface="Georgia"/>
              </a:rPr>
              <a:t> </a:t>
            </a:r>
            <a:r>
              <a:rPr sz="1800" spc="5" dirty="0">
                <a:latin typeface="Georgia"/>
                <a:cs typeface="Georgia"/>
              </a:rPr>
              <a:t>from</a:t>
            </a:r>
            <a:r>
              <a:rPr sz="1800" spc="-25" dirty="0">
                <a:latin typeface="Georgia"/>
                <a:cs typeface="Georgia"/>
              </a:rPr>
              <a:t> </a:t>
            </a:r>
            <a:r>
              <a:rPr sz="1800" spc="10" dirty="0">
                <a:latin typeface="Georgia"/>
                <a:cs typeface="Georgia"/>
              </a:rPr>
              <a:t>6</a:t>
            </a:r>
            <a:r>
              <a:rPr sz="1800" spc="-35" dirty="0">
                <a:latin typeface="Georgia"/>
                <a:cs typeface="Georgia"/>
              </a:rPr>
              <a:t> </a:t>
            </a:r>
            <a:r>
              <a:rPr sz="1800" spc="5" dirty="0">
                <a:latin typeface="Georgia"/>
                <a:cs typeface="Georgia"/>
              </a:rPr>
              <a:t>to</a:t>
            </a:r>
            <a:r>
              <a:rPr sz="1800" spc="-25" dirty="0">
                <a:latin typeface="Georgia"/>
                <a:cs typeface="Georgia"/>
              </a:rPr>
              <a:t> </a:t>
            </a:r>
            <a:r>
              <a:rPr sz="1800" spc="-5" dirty="0">
                <a:latin typeface="Georgia"/>
                <a:cs typeface="Georgia"/>
              </a:rPr>
              <a:t>10,</a:t>
            </a:r>
            <a:r>
              <a:rPr sz="1800" spc="30" dirty="0">
                <a:latin typeface="Georgia"/>
                <a:cs typeface="Georgia"/>
              </a:rPr>
              <a:t> </a:t>
            </a:r>
            <a:r>
              <a:rPr sz="1800" dirty="0">
                <a:latin typeface="Georgia"/>
                <a:cs typeface="Georgia"/>
              </a:rPr>
              <a:t>each</a:t>
            </a:r>
            <a:r>
              <a:rPr sz="1800" spc="-10" dirty="0">
                <a:latin typeface="Georgia"/>
                <a:cs typeface="Georgia"/>
              </a:rPr>
              <a:t> </a:t>
            </a:r>
            <a:r>
              <a:rPr sz="1800" dirty="0">
                <a:latin typeface="Georgia"/>
                <a:cs typeface="Georgia"/>
              </a:rPr>
              <a:t>time</a:t>
            </a:r>
            <a:r>
              <a:rPr sz="1800" spc="-20" dirty="0">
                <a:latin typeface="Georgia"/>
                <a:cs typeface="Georgia"/>
              </a:rPr>
              <a:t> </a:t>
            </a:r>
            <a:r>
              <a:rPr sz="1800" dirty="0">
                <a:latin typeface="Georgia"/>
                <a:cs typeface="Georgia"/>
              </a:rPr>
              <a:t>splitting</a:t>
            </a:r>
            <a:r>
              <a:rPr sz="1800" spc="-25" dirty="0">
                <a:latin typeface="Georgia"/>
                <a:cs typeface="Georgia"/>
              </a:rPr>
              <a:t> </a:t>
            </a:r>
            <a:r>
              <a:rPr sz="1800" dirty="0">
                <a:latin typeface="Georgia"/>
                <a:cs typeface="Georgia"/>
              </a:rPr>
              <a:t>and</a:t>
            </a:r>
            <a:endParaRPr sz="1800">
              <a:latin typeface="Georgia"/>
              <a:cs typeface="Georgia"/>
            </a:endParaRPr>
          </a:p>
          <a:p>
            <a:pPr marL="12700">
              <a:lnSpc>
                <a:spcPct val="100000"/>
              </a:lnSpc>
            </a:pPr>
            <a:r>
              <a:rPr sz="1800" dirty="0">
                <a:latin typeface="Georgia"/>
                <a:cs typeface="Georgia"/>
              </a:rPr>
              <a:t>copying-up </a:t>
            </a:r>
            <a:r>
              <a:rPr sz="1800" spc="5" dirty="0">
                <a:latin typeface="Georgia"/>
                <a:cs typeface="Georgia"/>
              </a:rPr>
              <a:t>when </a:t>
            </a:r>
            <a:r>
              <a:rPr sz="1800" spc="-5" dirty="0">
                <a:latin typeface="Georgia"/>
                <a:cs typeface="Georgia"/>
              </a:rPr>
              <a:t>necessary </a:t>
            </a:r>
            <a:r>
              <a:rPr sz="1800" dirty="0">
                <a:latin typeface="Georgia"/>
                <a:cs typeface="Georgia"/>
              </a:rPr>
              <a:t>until </a:t>
            </a:r>
            <a:r>
              <a:rPr sz="1800" spc="10" dirty="0">
                <a:latin typeface="Georgia"/>
                <a:cs typeface="Georgia"/>
              </a:rPr>
              <a:t>we </a:t>
            </a:r>
            <a:r>
              <a:rPr sz="1800" spc="5" dirty="0">
                <a:latin typeface="Georgia"/>
                <a:cs typeface="Georgia"/>
              </a:rPr>
              <a:t>have </a:t>
            </a:r>
            <a:r>
              <a:rPr sz="1800" dirty="0">
                <a:latin typeface="Georgia"/>
                <a:cs typeface="Georgia"/>
              </a:rPr>
              <a:t>reached </a:t>
            </a:r>
            <a:r>
              <a:rPr sz="1800" spc="5" dirty="0">
                <a:latin typeface="Georgia"/>
                <a:cs typeface="Georgia"/>
              </a:rPr>
              <a:t>our </a:t>
            </a:r>
            <a:r>
              <a:rPr sz="1800" spc="-5" dirty="0">
                <a:latin typeface="Georgia"/>
                <a:cs typeface="Georgia"/>
              </a:rPr>
              <a:t>final</a:t>
            </a:r>
            <a:r>
              <a:rPr sz="1800" spc="-235" dirty="0">
                <a:latin typeface="Georgia"/>
                <a:cs typeface="Georgia"/>
              </a:rPr>
              <a:t> </a:t>
            </a:r>
            <a:r>
              <a:rPr sz="1800" dirty="0">
                <a:latin typeface="Georgia"/>
                <a:cs typeface="Georgia"/>
              </a:rPr>
              <a:t>tree:</a:t>
            </a:r>
            <a:endParaRPr sz="1800">
              <a:latin typeface="Georgia"/>
              <a:cs typeface="Georgia"/>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076" y="1347923"/>
            <a:ext cx="7680854" cy="3200235"/>
          </a:xfrm>
          <a:prstGeom prst="rect">
            <a:avLst/>
          </a:prstGeom>
        </p:spPr>
        <p:txBody>
          <a:bodyPr vert="horz" wrap="square" lIns="0" tIns="17145" rIns="0" bIns="0" rtlCol="0">
            <a:spAutoFit/>
          </a:bodyPr>
          <a:lstStyle/>
          <a:p>
            <a:pPr marL="12700">
              <a:lnSpc>
                <a:spcPct val="100000"/>
              </a:lnSpc>
              <a:spcBef>
                <a:spcPts val="135"/>
              </a:spcBef>
            </a:pPr>
            <a:r>
              <a:rPr sz="3950" spc="10" dirty="0">
                <a:solidFill>
                  <a:srgbClr val="424455"/>
                </a:solidFill>
                <a:latin typeface="Trebuchet MS"/>
                <a:cs typeface="Trebuchet MS"/>
              </a:rPr>
              <a:t>Searching </a:t>
            </a:r>
            <a:r>
              <a:rPr sz="3950" spc="15" dirty="0">
                <a:solidFill>
                  <a:srgbClr val="424455"/>
                </a:solidFill>
                <a:latin typeface="Trebuchet MS"/>
                <a:cs typeface="Trebuchet MS"/>
              </a:rPr>
              <a:t>a</a:t>
            </a:r>
            <a:r>
              <a:rPr sz="3950" spc="70" dirty="0">
                <a:solidFill>
                  <a:srgbClr val="424455"/>
                </a:solidFill>
                <a:latin typeface="Trebuchet MS"/>
                <a:cs typeface="Trebuchet MS"/>
              </a:rPr>
              <a:t> </a:t>
            </a:r>
            <a:r>
              <a:rPr sz="3950" spc="15" dirty="0">
                <a:solidFill>
                  <a:srgbClr val="424455"/>
                </a:solidFill>
                <a:latin typeface="Trebuchet MS"/>
                <a:cs typeface="Trebuchet MS"/>
              </a:rPr>
              <a:t>B+tree</a:t>
            </a:r>
            <a:endParaRPr sz="3950">
              <a:latin typeface="Trebuchet MS"/>
              <a:cs typeface="Trebuchet MS"/>
            </a:endParaRPr>
          </a:p>
          <a:p>
            <a:pPr marL="378460" marR="733425" indent="-256540">
              <a:lnSpc>
                <a:spcPct val="100000"/>
              </a:lnSpc>
              <a:spcBef>
                <a:spcPts val="2505"/>
              </a:spcBef>
              <a:buClr>
                <a:srgbClr val="9F4DA2"/>
              </a:buClr>
              <a:buChar char="•"/>
              <a:tabLst>
                <a:tab pos="378460" algn="l"/>
                <a:tab pos="379095" algn="l"/>
              </a:tabLst>
            </a:pPr>
            <a:r>
              <a:rPr sz="2400" dirty="0">
                <a:latin typeface="Georgia"/>
                <a:cs typeface="Georgia"/>
              </a:rPr>
              <a:t>Searching </a:t>
            </a:r>
            <a:r>
              <a:rPr sz="2400" spc="-10" dirty="0">
                <a:latin typeface="Georgia"/>
                <a:cs typeface="Georgia"/>
              </a:rPr>
              <a:t>for </a:t>
            </a:r>
            <a:r>
              <a:rPr sz="2400" dirty="0">
                <a:latin typeface="Georgia"/>
                <a:cs typeface="Georgia"/>
              </a:rPr>
              <a:t>a </a:t>
            </a:r>
            <a:r>
              <a:rPr sz="2400" spc="5" dirty="0">
                <a:latin typeface="Georgia"/>
                <a:cs typeface="Georgia"/>
              </a:rPr>
              <a:t>specific </a:t>
            </a:r>
            <a:r>
              <a:rPr sz="2400" spc="-5" dirty="0">
                <a:latin typeface="Georgia"/>
                <a:cs typeface="Georgia"/>
              </a:rPr>
              <a:t>key </a:t>
            </a:r>
            <a:r>
              <a:rPr sz="2400" spc="5" dirty="0">
                <a:latin typeface="Georgia"/>
                <a:cs typeface="Georgia"/>
              </a:rPr>
              <a:t>within </a:t>
            </a:r>
            <a:r>
              <a:rPr sz="2400" dirty="0">
                <a:latin typeface="Georgia"/>
                <a:cs typeface="Georgia"/>
              </a:rPr>
              <a:t>a </a:t>
            </a:r>
            <a:r>
              <a:rPr sz="2400" spc="-10" dirty="0">
                <a:latin typeface="Georgia"/>
                <a:cs typeface="Georgia"/>
              </a:rPr>
              <a:t>B+tree </a:t>
            </a:r>
            <a:r>
              <a:rPr sz="2400" spc="5" dirty="0">
                <a:latin typeface="Georgia"/>
                <a:cs typeface="Georgia"/>
              </a:rPr>
              <a:t>is </a:t>
            </a:r>
            <a:r>
              <a:rPr sz="2400" spc="-10" dirty="0">
                <a:latin typeface="Georgia"/>
                <a:cs typeface="Georgia"/>
              </a:rPr>
              <a:t>very </a:t>
            </a:r>
            <a:r>
              <a:rPr sz="2400" dirty="0">
                <a:latin typeface="Georgia"/>
                <a:cs typeface="Georgia"/>
              </a:rPr>
              <a:t>similar</a:t>
            </a:r>
            <a:r>
              <a:rPr sz="2400" spc="-190" dirty="0">
                <a:latin typeface="Georgia"/>
                <a:cs typeface="Georgia"/>
              </a:rPr>
              <a:t> </a:t>
            </a:r>
            <a:r>
              <a:rPr sz="2400" spc="-10" dirty="0">
                <a:latin typeface="Georgia"/>
                <a:cs typeface="Georgia"/>
              </a:rPr>
              <a:t>to  </a:t>
            </a:r>
            <a:r>
              <a:rPr sz="2400" spc="5" dirty="0">
                <a:latin typeface="Georgia"/>
                <a:cs typeface="Georgia"/>
              </a:rPr>
              <a:t>searching </a:t>
            </a:r>
            <a:r>
              <a:rPr sz="2400" spc="-10" dirty="0">
                <a:latin typeface="Georgia"/>
                <a:cs typeface="Georgia"/>
              </a:rPr>
              <a:t>for </a:t>
            </a:r>
            <a:r>
              <a:rPr sz="2400" dirty="0">
                <a:latin typeface="Georgia"/>
                <a:cs typeface="Georgia"/>
              </a:rPr>
              <a:t>a key in a </a:t>
            </a:r>
            <a:r>
              <a:rPr sz="2400" spc="-5" dirty="0">
                <a:latin typeface="Georgia"/>
                <a:cs typeface="Georgia"/>
              </a:rPr>
              <a:t>normal</a:t>
            </a:r>
            <a:r>
              <a:rPr sz="2400" spc="-90" dirty="0">
                <a:latin typeface="Georgia"/>
                <a:cs typeface="Georgia"/>
              </a:rPr>
              <a:t> </a:t>
            </a:r>
            <a:r>
              <a:rPr sz="2400" dirty="0">
                <a:latin typeface="Georgia"/>
                <a:cs typeface="Georgia"/>
              </a:rPr>
              <a:t>B-tree.</a:t>
            </a:r>
            <a:endParaRPr sz="2400">
              <a:latin typeface="Georgia"/>
              <a:cs typeface="Georgia"/>
            </a:endParaRPr>
          </a:p>
          <a:p>
            <a:pPr marL="378460" indent="-257175">
              <a:lnSpc>
                <a:spcPct val="100000"/>
              </a:lnSpc>
              <a:spcBef>
                <a:spcPts val="340"/>
              </a:spcBef>
              <a:buClr>
                <a:srgbClr val="9F4DA2"/>
              </a:buClr>
              <a:buChar char="•"/>
              <a:tabLst>
                <a:tab pos="378460" algn="l"/>
                <a:tab pos="379095" algn="l"/>
              </a:tabLst>
            </a:pPr>
            <a:r>
              <a:rPr sz="2400" spc="-15" dirty="0">
                <a:latin typeface="Georgia"/>
                <a:cs typeface="Georgia"/>
              </a:rPr>
              <a:t>Let’s </a:t>
            </a:r>
            <a:r>
              <a:rPr sz="2400" dirty="0">
                <a:latin typeface="Georgia"/>
                <a:cs typeface="Georgia"/>
              </a:rPr>
              <a:t>see </a:t>
            </a:r>
            <a:r>
              <a:rPr sz="2400" spc="5" dirty="0">
                <a:latin typeface="Georgia"/>
                <a:cs typeface="Georgia"/>
              </a:rPr>
              <a:t>what it would </a:t>
            </a:r>
            <a:r>
              <a:rPr sz="2400" spc="-5" dirty="0">
                <a:latin typeface="Georgia"/>
                <a:cs typeface="Georgia"/>
              </a:rPr>
              <a:t>be like </a:t>
            </a:r>
            <a:r>
              <a:rPr sz="2400" spc="-10" dirty="0">
                <a:latin typeface="Georgia"/>
                <a:cs typeface="Georgia"/>
              </a:rPr>
              <a:t>to </a:t>
            </a:r>
            <a:r>
              <a:rPr sz="2400" spc="-5" dirty="0">
                <a:latin typeface="Georgia"/>
                <a:cs typeface="Georgia"/>
              </a:rPr>
              <a:t>search </a:t>
            </a:r>
            <a:r>
              <a:rPr sz="2400" spc="-10" dirty="0">
                <a:latin typeface="Georgia"/>
                <a:cs typeface="Georgia"/>
              </a:rPr>
              <a:t>for </a:t>
            </a:r>
            <a:r>
              <a:rPr sz="2400" spc="-5" dirty="0">
                <a:latin typeface="Georgia"/>
                <a:cs typeface="Georgia"/>
              </a:rPr>
              <a:t>Key </a:t>
            </a:r>
            <a:r>
              <a:rPr sz="2400" dirty="0">
                <a:latin typeface="Georgia"/>
                <a:cs typeface="Georgia"/>
              </a:rPr>
              <a:t>6 </a:t>
            </a:r>
            <a:r>
              <a:rPr sz="2400" spc="-10" dirty="0">
                <a:latin typeface="Georgia"/>
                <a:cs typeface="Georgia"/>
              </a:rPr>
              <a:t>again </a:t>
            </a:r>
            <a:r>
              <a:rPr sz="2400" spc="15" dirty="0">
                <a:latin typeface="Georgia"/>
                <a:cs typeface="Georgia"/>
              </a:rPr>
              <a:t>but </a:t>
            </a:r>
            <a:r>
              <a:rPr sz="2400" spc="-5" dirty="0">
                <a:latin typeface="Georgia"/>
                <a:cs typeface="Georgia"/>
              </a:rPr>
              <a:t>on</a:t>
            </a:r>
            <a:r>
              <a:rPr sz="2400" spc="-55" dirty="0">
                <a:latin typeface="Georgia"/>
                <a:cs typeface="Georgia"/>
              </a:rPr>
              <a:t> </a:t>
            </a:r>
            <a:r>
              <a:rPr sz="2400" spc="5" dirty="0">
                <a:latin typeface="Georgia"/>
                <a:cs typeface="Georgia"/>
              </a:rPr>
              <a:t>the</a:t>
            </a:r>
            <a:endParaRPr sz="2400">
              <a:latin typeface="Georgia"/>
              <a:cs typeface="Georgia"/>
            </a:endParaRPr>
          </a:p>
          <a:p>
            <a:pPr marL="378460">
              <a:lnSpc>
                <a:spcPct val="100000"/>
              </a:lnSpc>
              <a:spcBef>
                <a:spcPts val="5"/>
              </a:spcBef>
            </a:pPr>
            <a:r>
              <a:rPr sz="2400" spc="-10" dirty="0">
                <a:latin typeface="Georgia"/>
                <a:cs typeface="Georgia"/>
              </a:rPr>
              <a:t>B+tree:</a:t>
            </a:r>
            <a:endParaRPr sz="2400">
              <a:latin typeface="Georgia"/>
              <a:cs typeface="Georgia"/>
            </a:endParaRPr>
          </a:p>
        </p:txBody>
      </p:sp>
      <p:sp>
        <p:nvSpPr>
          <p:cNvPr id="4" name="object 4"/>
          <p:cNvSpPr/>
          <p:nvPr/>
        </p:nvSpPr>
        <p:spPr>
          <a:xfrm>
            <a:off x="867875" y="3964360"/>
            <a:ext cx="7473389" cy="26085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7593" y="984956"/>
            <a:ext cx="8434388" cy="5641288"/>
          </a:xfrm>
          <a:prstGeom prst="rect">
            <a:avLst/>
          </a:prstGeom>
        </p:spPr>
        <p:txBody>
          <a:bodyPr vert="horz" wrap="square" lIns="0" tIns="8890" rIns="0" bIns="0" rtlCol="0">
            <a:spAutoFit/>
          </a:bodyPr>
          <a:lstStyle/>
          <a:p>
            <a:pPr marL="268605" marR="198120" indent="-256540" algn="just">
              <a:lnSpc>
                <a:spcPct val="101899"/>
              </a:lnSpc>
              <a:spcBef>
                <a:spcPts val="70"/>
              </a:spcBef>
              <a:buClr>
                <a:srgbClr val="9F4DA2"/>
              </a:buClr>
              <a:buChar char="•"/>
              <a:tabLst>
                <a:tab pos="269240" algn="l"/>
              </a:tabLst>
            </a:pPr>
            <a:r>
              <a:rPr sz="2750" spc="20" dirty="0">
                <a:latin typeface="Georgia"/>
                <a:cs typeface="Georgia"/>
              </a:rPr>
              <a:t>The </a:t>
            </a:r>
            <a:r>
              <a:rPr sz="2750" spc="10" dirty="0">
                <a:latin typeface="Georgia"/>
                <a:cs typeface="Georgia"/>
              </a:rPr>
              <a:t>shaded </a:t>
            </a:r>
            <a:r>
              <a:rPr sz="2750" spc="5" dirty="0">
                <a:latin typeface="Georgia"/>
                <a:cs typeface="Georgia"/>
              </a:rPr>
              <a:t>nodes </a:t>
            </a:r>
            <a:r>
              <a:rPr sz="2750" spc="15" dirty="0">
                <a:latin typeface="Georgia"/>
                <a:cs typeface="Georgia"/>
              </a:rPr>
              <a:t>show </a:t>
            </a:r>
            <a:r>
              <a:rPr sz="2750" spc="5" dirty="0">
                <a:latin typeface="Georgia"/>
                <a:cs typeface="Georgia"/>
              </a:rPr>
              <a:t>us </a:t>
            </a:r>
            <a:r>
              <a:rPr sz="2750" spc="15" dirty="0">
                <a:latin typeface="Georgia"/>
                <a:cs typeface="Georgia"/>
              </a:rPr>
              <a:t>the </a:t>
            </a:r>
            <a:r>
              <a:rPr sz="2750" spc="10" dirty="0">
                <a:latin typeface="Georgia"/>
                <a:cs typeface="Georgia"/>
              </a:rPr>
              <a:t>path </a:t>
            </a:r>
            <a:r>
              <a:rPr sz="2750" spc="20" dirty="0">
                <a:latin typeface="Georgia"/>
                <a:cs typeface="Georgia"/>
              </a:rPr>
              <a:t>we </a:t>
            </a:r>
            <a:r>
              <a:rPr sz="2750" spc="15" dirty="0">
                <a:latin typeface="Georgia"/>
                <a:cs typeface="Georgia"/>
              </a:rPr>
              <a:t>have </a:t>
            </a:r>
            <a:r>
              <a:rPr sz="2750" spc="10" dirty="0">
                <a:latin typeface="Georgia"/>
                <a:cs typeface="Georgia"/>
              </a:rPr>
              <a:t>taken </a:t>
            </a:r>
            <a:r>
              <a:rPr sz="2750" spc="15" dirty="0">
                <a:latin typeface="Georgia"/>
                <a:cs typeface="Georgia"/>
              </a:rPr>
              <a:t>in </a:t>
            </a:r>
            <a:r>
              <a:rPr sz="2750" spc="10" dirty="0">
                <a:latin typeface="Georgia"/>
                <a:cs typeface="Georgia"/>
              </a:rPr>
              <a:t>order to  find </a:t>
            </a:r>
            <a:r>
              <a:rPr sz="2750" spc="5" dirty="0">
                <a:latin typeface="Georgia"/>
                <a:cs typeface="Georgia"/>
              </a:rPr>
              <a:t>our </a:t>
            </a:r>
            <a:r>
              <a:rPr sz="2750" spc="10" dirty="0">
                <a:latin typeface="Georgia"/>
                <a:cs typeface="Georgia"/>
              </a:rPr>
              <a:t>match. </a:t>
            </a:r>
            <a:r>
              <a:rPr sz="2750" spc="5" dirty="0">
                <a:latin typeface="Georgia"/>
                <a:cs typeface="Georgia"/>
              </a:rPr>
              <a:t>Deduction </a:t>
            </a:r>
            <a:r>
              <a:rPr sz="2750" spc="15" dirty="0">
                <a:latin typeface="Georgia"/>
                <a:cs typeface="Georgia"/>
              </a:rPr>
              <a:t>tells </a:t>
            </a:r>
            <a:r>
              <a:rPr sz="2750" spc="5" dirty="0">
                <a:latin typeface="Georgia"/>
                <a:cs typeface="Georgia"/>
              </a:rPr>
              <a:t>us </a:t>
            </a:r>
            <a:r>
              <a:rPr sz="2750" spc="10" dirty="0">
                <a:latin typeface="Georgia"/>
                <a:cs typeface="Georgia"/>
              </a:rPr>
              <a:t>that searching </a:t>
            </a:r>
            <a:r>
              <a:rPr sz="2750" spc="15" dirty="0">
                <a:latin typeface="Georgia"/>
                <a:cs typeface="Georgia"/>
              </a:rPr>
              <a:t>within a  </a:t>
            </a:r>
            <a:r>
              <a:rPr sz="2750" spc="10" dirty="0">
                <a:latin typeface="Georgia"/>
                <a:cs typeface="Georgia"/>
              </a:rPr>
              <a:t>B+tree means that </a:t>
            </a:r>
            <a:r>
              <a:rPr sz="2750" spc="20" dirty="0">
                <a:latin typeface="Georgia"/>
                <a:cs typeface="Georgia"/>
              </a:rPr>
              <a:t>we </a:t>
            </a:r>
            <a:r>
              <a:rPr sz="2750" spc="10" dirty="0">
                <a:latin typeface="Georgia"/>
                <a:cs typeface="Georgia"/>
              </a:rPr>
              <a:t>must </a:t>
            </a:r>
            <a:r>
              <a:rPr sz="2750" spc="25" dirty="0">
                <a:latin typeface="Georgia"/>
                <a:cs typeface="Georgia"/>
              </a:rPr>
              <a:t>go </a:t>
            </a:r>
            <a:r>
              <a:rPr sz="2750" spc="10" dirty="0">
                <a:latin typeface="Georgia"/>
                <a:cs typeface="Georgia"/>
              </a:rPr>
              <a:t>all </a:t>
            </a:r>
            <a:r>
              <a:rPr sz="2750" spc="15" dirty="0">
                <a:latin typeface="Georgia"/>
                <a:cs typeface="Georgia"/>
              </a:rPr>
              <a:t>the way </a:t>
            </a:r>
            <a:r>
              <a:rPr sz="2750" spc="10" dirty="0">
                <a:latin typeface="Georgia"/>
                <a:cs typeface="Georgia"/>
              </a:rPr>
              <a:t>down to </a:t>
            </a:r>
            <a:r>
              <a:rPr sz="2750" spc="15" dirty="0">
                <a:latin typeface="Georgia"/>
                <a:cs typeface="Georgia"/>
              </a:rPr>
              <a:t>a </a:t>
            </a:r>
            <a:r>
              <a:rPr sz="2750" spc="10" dirty="0">
                <a:latin typeface="Georgia"/>
                <a:cs typeface="Georgia"/>
              </a:rPr>
              <a:t>leaf </a:t>
            </a:r>
            <a:r>
              <a:rPr sz="2750" spc="5" dirty="0">
                <a:latin typeface="Georgia"/>
                <a:cs typeface="Georgia"/>
              </a:rPr>
              <a:t>node  </a:t>
            </a:r>
            <a:r>
              <a:rPr sz="2750" spc="10" dirty="0">
                <a:latin typeface="Georgia"/>
                <a:cs typeface="Georgia"/>
              </a:rPr>
              <a:t>to </a:t>
            </a:r>
            <a:r>
              <a:rPr sz="2750" spc="15" dirty="0">
                <a:latin typeface="Georgia"/>
                <a:cs typeface="Georgia"/>
              </a:rPr>
              <a:t>get </a:t>
            </a:r>
            <a:r>
              <a:rPr sz="2750" spc="10" dirty="0">
                <a:latin typeface="Georgia"/>
                <a:cs typeface="Georgia"/>
              </a:rPr>
              <a:t>the satellite </a:t>
            </a:r>
            <a:r>
              <a:rPr sz="2750" dirty="0">
                <a:latin typeface="Georgia"/>
                <a:cs typeface="Georgia"/>
              </a:rPr>
              <a:t>data. </a:t>
            </a:r>
            <a:r>
              <a:rPr sz="2750" spc="20" dirty="0">
                <a:latin typeface="Georgia"/>
                <a:cs typeface="Georgia"/>
              </a:rPr>
              <a:t>As </a:t>
            </a:r>
            <a:r>
              <a:rPr sz="2750" spc="10" dirty="0">
                <a:latin typeface="Georgia"/>
                <a:cs typeface="Georgia"/>
              </a:rPr>
              <a:t>opposed to </a:t>
            </a:r>
            <a:r>
              <a:rPr sz="2750" spc="20" dirty="0">
                <a:latin typeface="Georgia"/>
                <a:cs typeface="Georgia"/>
              </a:rPr>
              <a:t>B-trees </a:t>
            </a:r>
            <a:r>
              <a:rPr sz="2750" spc="15" dirty="0">
                <a:latin typeface="Georgia"/>
                <a:cs typeface="Georgia"/>
              </a:rPr>
              <a:t>where </a:t>
            </a:r>
            <a:r>
              <a:rPr sz="2750" spc="25" dirty="0">
                <a:latin typeface="Georgia"/>
                <a:cs typeface="Georgia"/>
              </a:rPr>
              <a:t>we </a:t>
            </a:r>
            <a:r>
              <a:rPr sz="2750" spc="5" dirty="0">
                <a:latin typeface="Georgia"/>
                <a:cs typeface="Georgia"/>
              </a:rPr>
              <a:t>could  </a:t>
            </a:r>
            <a:r>
              <a:rPr sz="2750" spc="10" dirty="0">
                <a:latin typeface="Georgia"/>
                <a:cs typeface="Georgia"/>
              </a:rPr>
              <a:t>find </a:t>
            </a:r>
            <a:r>
              <a:rPr sz="2750" spc="15" dirty="0">
                <a:latin typeface="Georgia"/>
                <a:cs typeface="Georgia"/>
              </a:rPr>
              <a:t>the </a:t>
            </a:r>
            <a:r>
              <a:rPr sz="2750" spc="5" dirty="0">
                <a:latin typeface="Georgia"/>
                <a:cs typeface="Georgia"/>
              </a:rPr>
              <a:t>data at any</a:t>
            </a:r>
            <a:r>
              <a:rPr sz="2750" spc="155" dirty="0">
                <a:latin typeface="Georgia"/>
                <a:cs typeface="Georgia"/>
              </a:rPr>
              <a:t> </a:t>
            </a:r>
            <a:r>
              <a:rPr sz="2750" spc="15" dirty="0">
                <a:latin typeface="Georgia"/>
                <a:cs typeface="Georgia"/>
              </a:rPr>
              <a:t>level.</a:t>
            </a:r>
            <a:endParaRPr sz="2750" dirty="0">
              <a:latin typeface="Georgia"/>
              <a:cs typeface="Georgia"/>
            </a:endParaRPr>
          </a:p>
          <a:p>
            <a:pPr marL="268605" marR="5080" indent="-256540" algn="just">
              <a:lnSpc>
                <a:spcPct val="101899"/>
              </a:lnSpc>
              <a:spcBef>
                <a:spcPts val="340"/>
              </a:spcBef>
              <a:buClr>
                <a:srgbClr val="9F4DA2"/>
              </a:buClr>
              <a:buChar char="•"/>
              <a:tabLst>
                <a:tab pos="269240" algn="l"/>
              </a:tabLst>
            </a:pPr>
            <a:r>
              <a:rPr sz="2750" spc="20" dirty="0">
                <a:latin typeface="Georgia"/>
                <a:cs typeface="Georgia"/>
              </a:rPr>
              <a:t>In </a:t>
            </a:r>
            <a:r>
              <a:rPr sz="2750" spc="5" dirty="0">
                <a:latin typeface="Georgia"/>
                <a:cs typeface="Georgia"/>
              </a:rPr>
              <a:t>addition </a:t>
            </a:r>
            <a:r>
              <a:rPr sz="2750" spc="10" dirty="0">
                <a:latin typeface="Georgia"/>
                <a:cs typeface="Georgia"/>
              </a:rPr>
              <a:t>to </a:t>
            </a:r>
            <a:r>
              <a:rPr sz="2750" dirty="0">
                <a:latin typeface="Georgia"/>
                <a:cs typeface="Georgia"/>
              </a:rPr>
              <a:t>exact </a:t>
            </a:r>
            <a:r>
              <a:rPr sz="2750" spc="15" dirty="0">
                <a:latin typeface="Georgia"/>
                <a:cs typeface="Georgia"/>
              </a:rPr>
              <a:t>key </a:t>
            </a:r>
            <a:r>
              <a:rPr sz="2750" spc="10" dirty="0">
                <a:latin typeface="Georgia"/>
                <a:cs typeface="Georgia"/>
              </a:rPr>
              <a:t>match </a:t>
            </a:r>
            <a:r>
              <a:rPr sz="2750" spc="5" dirty="0">
                <a:latin typeface="Georgia"/>
                <a:cs typeface="Georgia"/>
              </a:rPr>
              <a:t>queries, </a:t>
            </a:r>
            <a:r>
              <a:rPr sz="2750" spc="10" dirty="0">
                <a:latin typeface="Georgia"/>
                <a:cs typeface="Georgia"/>
              </a:rPr>
              <a:t>B+trees </a:t>
            </a:r>
            <a:r>
              <a:rPr sz="2750" spc="5" dirty="0">
                <a:latin typeface="Georgia"/>
                <a:cs typeface="Georgia"/>
              </a:rPr>
              <a:t>support </a:t>
            </a:r>
            <a:r>
              <a:rPr sz="2750" spc="15" dirty="0">
                <a:latin typeface="Georgia"/>
                <a:cs typeface="Georgia"/>
              </a:rPr>
              <a:t>range  </a:t>
            </a:r>
            <a:r>
              <a:rPr sz="2750" spc="5" dirty="0">
                <a:latin typeface="Georgia"/>
                <a:cs typeface="Georgia"/>
              </a:rPr>
              <a:t>queries. </a:t>
            </a:r>
            <a:r>
              <a:rPr sz="2750" spc="20" dirty="0">
                <a:latin typeface="Georgia"/>
                <a:cs typeface="Georgia"/>
              </a:rPr>
              <a:t>This </a:t>
            </a:r>
            <a:r>
              <a:rPr sz="2750" spc="10" dirty="0">
                <a:latin typeface="Georgia"/>
                <a:cs typeface="Georgia"/>
              </a:rPr>
              <a:t>is </a:t>
            </a:r>
            <a:r>
              <a:rPr sz="2750" spc="5" dirty="0">
                <a:latin typeface="Georgia"/>
                <a:cs typeface="Georgia"/>
              </a:rPr>
              <a:t>enabled </a:t>
            </a:r>
            <a:r>
              <a:rPr sz="2750" dirty="0">
                <a:latin typeface="Georgia"/>
                <a:cs typeface="Georgia"/>
              </a:rPr>
              <a:t>by </a:t>
            </a:r>
            <a:r>
              <a:rPr sz="2750" spc="15" dirty="0">
                <a:latin typeface="Georgia"/>
                <a:cs typeface="Georgia"/>
              </a:rPr>
              <a:t>the </a:t>
            </a:r>
            <a:r>
              <a:rPr sz="2750" dirty="0">
                <a:latin typeface="Georgia"/>
                <a:cs typeface="Georgia"/>
              </a:rPr>
              <a:t>fact </a:t>
            </a:r>
            <a:r>
              <a:rPr sz="2750" spc="10" dirty="0">
                <a:latin typeface="Georgia"/>
                <a:cs typeface="Georgia"/>
              </a:rPr>
              <a:t>that the B+tree leaf </a:t>
            </a:r>
            <a:r>
              <a:rPr sz="2750" spc="5" dirty="0">
                <a:latin typeface="Georgia"/>
                <a:cs typeface="Georgia"/>
              </a:rPr>
              <a:t>nodes  </a:t>
            </a:r>
            <a:r>
              <a:rPr sz="2750" spc="10" dirty="0">
                <a:latin typeface="Georgia"/>
                <a:cs typeface="Georgia"/>
              </a:rPr>
              <a:t>are all </a:t>
            </a:r>
            <a:r>
              <a:rPr sz="2750" spc="15" dirty="0">
                <a:latin typeface="Georgia"/>
                <a:cs typeface="Georgia"/>
              </a:rPr>
              <a:t>linked </a:t>
            </a:r>
            <a:r>
              <a:rPr sz="2750" spc="10" dirty="0">
                <a:latin typeface="Georgia"/>
                <a:cs typeface="Georgia"/>
              </a:rPr>
              <a:t>together. </a:t>
            </a:r>
            <a:r>
              <a:rPr sz="2750" spc="20" dirty="0">
                <a:latin typeface="Georgia"/>
                <a:cs typeface="Georgia"/>
              </a:rPr>
              <a:t>To </a:t>
            </a:r>
            <a:r>
              <a:rPr sz="2750" spc="15" dirty="0">
                <a:latin typeface="Georgia"/>
                <a:cs typeface="Georgia"/>
              </a:rPr>
              <a:t>perform a range </a:t>
            </a:r>
            <a:r>
              <a:rPr sz="2750" spc="5" dirty="0">
                <a:latin typeface="Georgia"/>
                <a:cs typeface="Georgia"/>
              </a:rPr>
              <a:t>query </a:t>
            </a:r>
            <a:r>
              <a:rPr sz="2750" spc="10" dirty="0">
                <a:latin typeface="Georgia"/>
                <a:cs typeface="Georgia"/>
              </a:rPr>
              <a:t>all </a:t>
            </a:r>
            <a:r>
              <a:rPr sz="2750" spc="20" dirty="0">
                <a:latin typeface="Georgia"/>
                <a:cs typeface="Georgia"/>
              </a:rPr>
              <a:t>we </a:t>
            </a:r>
            <a:r>
              <a:rPr sz="2750" spc="10" dirty="0">
                <a:latin typeface="Georgia"/>
                <a:cs typeface="Georgia"/>
              </a:rPr>
              <a:t>need to  do</a:t>
            </a:r>
            <a:r>
              <a:rPr sz="2750" spc="30" dirty="0">
                <a:latin typeface="Georgia"/>
                <a:cs typeface="Georgia"/>
              </a:rPr>
              <a:t> </a:t>
            </a:r>
            <a:r>
              <a:rPr sz="2750" spc="10" dirty="0">
                <a:latin typeface="Georgia"/>
                <a:cs typeface="Georgia"/>
              </a:rPr>
              <a:t>is:</a:t>
            </a:r>
            <a:endParaRPr sz="2750" dirty="0">
              <a:latin typeface="Georgia"/>
              <a:cs typeface="Georgia"/>
            </a:endParaRPr>
          </a:p>
          <a:p>
            <a:pPr marL="317500" algn="just">
              <a:lnSpc>
                <a:spcPct val="100000"/>
              </a:lnSpc>
              <a:spcBef>
                <a:spcPts val="310"/>
              </a:spcBef>
              <a:tabLst>
                <a:tab pos="561340" algn="l"/>
              </a:tabLst>
            </a:pPr>
            <a:r>
              <a:rPr sz="2600" spc="-5" dirty="0">
                <a:solidFill>
                  <a:srgbClr val="437F85"/>
                </a:solidFill>
                <a:latin typeface="Georgia"/>
                <a:cs typeface="Georgia"/>
              </a:rPr>
              <a:t>▫	</a:t>
            </a:r>
            <a:r>
              <a:rPr sz="2600" dirty="0">
                <a:solidFill>
                  <a:srgbClr val="437F85"/>
                </a:solidFill>
                <a:latin typeface="Georgia"/>
                <a:cs typeface="Georgia"/>
              </a:rPr>
              <a:t>find </a:t>
            </a:r>
            <a:r>
              <a:rPr sz="2600" spc="-15" dirty="0">
                <a:solidFill>
                  <a:srgbClr val="437F85"/>
                </a:solidFill>
                <a:latin typeface="Georgia"/>
                <a:cs typeface="Georgia"/>
              </a:rPr>
              <a:t>an </a:t>
            </a:r>
            <a:r>
              <a:rPr sz="2600" spc="-10" dirty="0">
                <a:solidFill>
                  <a:srgbClr val="437F85"/>
                </a:solidFill>
                <a:latin typeface="Georgia"/>
                <a:cs typeface="Georgia"/>
              </a:rPr>
              <a:t>exact </a:t>
            </a:r>
            <a:r>
              <a:rPr sz="2600" dirty="0">
                <a:solidFill>
                  <a:srgbClr val="437F85"/>
                </a:solidFill>
                <a:latin typeface="Georgia"/>
                <a:cs typeface="Georgia"/>
              </a:rPr>
              <a:t>match </a:t>
            </a:r>
            <a:r>
              <a:rPr sz="2600" spc="-10" dirty="0">
                <a:solidFill>
                  <a:srgbClr val="437F85"/>
                </a:solidFill>
                <a:latin typeface="Georgia"/>
                <a:cs typeface="Georgia"/>
              </a:rPr>
              <a:t>search </a:t>
            </a:r>
            <a:r>
              <a:rPr sz="2600" dirty="0">
                <a:solidFill>
                  <a:srgbClr val="437F85"/>
                </a:solidFill>
                <a:latin typeface="Georgia"/>
                <a:cs typeface="Georgia"/>
              </a:rPr>
              <a:t>for </a:t>
            </a:r>
            <a:r>
              <a:rPr sz="2600" spc="-10" dirty="0">
                <a:solidFill>
                  <a:srgbClr val="437F85"/>
                </a:solidFill>
                <a:latin typeface="Georgia"/>
                <a:cs typeface="Georgia"/>
              </a:rPr>
              <a:t>the </a:t>
            </a:r>
            <a:r>
              <a:rPr sz="2600" spc="-15" dirty="0">
                <a:solidFill>
                  <a:srgbClr val="437F85"/>
                </a:solidFill>
                <a:latin typeface="Georgia"/>
                <a:cs typeface="Georgia"/>
              </a:rPr>
              <a:t>lowest</a:t>
            </a:r>
            <a:r>
              <a:rPr sz="2600" spc="110" dirty="0">
                <a:solidFill>
                  <a:srgbClr val="437F85"/>
                </a:solidFill>
                <a:latin typeface="Georgia"/>
                <a:cs typeface="Georgia"/>
              </a:rPr>
              <a:t> </a:t>
            </a:r>
            <a:r>
              <a:rPr sz="2600" spc="-5" dirty="0">
                <a:solidFill>
                  <a:srgbClr val="437F85"/>
                </a:solidFill>
                <a:latin typeface="Georgia"/>
                <a:cs typeface="Georgia"/>
              </a:rPr>
              <a:t>key</a:t>
            </a:r>
            <a:endParaRPr sz="2600" dirty="0">
              <a:latin typeface="Georgia"/>
              <a:cs typeface="Georgia"/>
            </a:endParaRPr>
          </a:p>
          <a:p>
            <a:pPr marL="561340" marR="147955" indent="-244475" algn="just">
              <a:lnSpc>
                <a:spcPct val="100000"/>
              </a:lnSpc>
              <a:spcBef>
                <a:spcPts val="290"/>
              </a:spcBef>
              <a:tabLst>
                <a:tab pos="561340" algn="l"/>
              </a:tabLst>
            </a:pPr>
            <a:r>
              <a:rPr sz="2600" spc="-5" dirty="0">
                <a:solidFill>
                  <a:srgbClr val="437F85"/>
                </a:solidFill>
                <a:latin typeface="Georgia"/>
                <a:cs typeface="Georgia"/>
              </a:rPr>
              <a:t>▫	</a:t>
            </a:r>
            <a:r>
              <a:rPr sz="2600" spc="-10" dirty="0">
                <a:solidFill>
                  <a:srgbClr val="437F85"/>
                </a:solidFill>
                <a:latin typeface="Georgia"/>
                <a:cs typeface="Georgia"/>
              </a:rPr>
              <a:t>and </a:t>
            </a:r>
            <a:r>
              <a:rPr sz="2600" spc="-5" dirty="0">
                <a:solidFill>
                  <a:srgbClr val="437F85"/>
                </a:solidFill>
                <a:latin typeface="Georgia"/>
                <a:cs typeface="Georgia"/>
              </a:rPr>
              <a:t>from </a:t>
            </a:r>
            <a:r>
              <a:rPr sz="2600" spc="-10" dirty="0">
                <a:solidFill>
                  <a:srgbClr val="437F85"/>
                </a:solidFill>
                <a:latin typeface="Georgia"/>
                <a:cs typeface="Georgia"/>
              </a:rPr>
              <a:t>there, </a:t>
            </a:r>
            <a:r>
              <a:rPr sz="2600" spc="-15" dirty="0">
                <a:solidFill>
                  <a:srgbClr val="437F85"/>
                </a:solidFill>
                <a:latin typeface="Georgia"/>
                <a:cs typeface="Georgia"/>
              </a:rPr>
              <a:t>follow </a:t>
            </a:r>
            <a:r>
              <a:rPr sz="2600" spc="-10" dirty="0">
                <a:solidFill>
                  <a:srgbClr val="437F85"/>
                </a:solidFill>
                <a:latin typeface="Georgia"/>
                <a:cs typeface="Georgia"/>
              </a:rPr>
              <a:t>the linked </a:t>
            </a:r>
            <a:r>
              <a:rPr sz="2600" spc="-15" dirty="0">
                <a:solidFill>
                  <a:srgbClr val="437F85"/>
                </a:solidFill>
                <a:latin typeface="Georgia"/>
                <a:cs typeface="Georgia"/>
              </a:rPr>
              <a:t>list </a:t>
            </a:r>
            <a:r>
              <a:rPr sz="2600" spc="-5" dirty="0">
                <a:solidFill>
                  <a:srgbClr val="437F85"/>
                </a:solidFill>
                <a:latin typeface="Georgia"/>
                <a:cs typeface="Georgia"/>
              </a:rPr>
              <a:t>until </a:t>
            </a:r>
            <a:r>
              <a:rPr sz="2600" spc="-10" dirty="0">
                <a:solidFill>
                  <a:srgbClr val="437F85"/>
                </a:solidFill>
                <a:latin typeface="Georgia"/>
                <a:cs typeface="Georgia"/>
              </a:rPr>
              <a:t>we </a:t>
            </a:r>
            <a:r>
              <a:rPr sz="2600" spc="-5" dirty="0">
                <a:solidFill>
                  <a:srgbClr val="437F85"/>
                </a:solidFill>
                <a:latin typeface="Georgia"/>
                <a:cs typeface="Georgia"/>
              </a:rPr>
              <a:t>reach </a:t>
            </a:r>
            <a:r>
              <a:rPr sz="2600" spc="-10" dirty="0">
                <a:solidFill>
                  <a:srgbClr val="437F85"/>
                </a:solidFill>
                <a:latin typeface="Georgia"/>
                <a:cs typeface="Georgia"/>
              </a:rPr>
              <a:t>the </a:t>
            </a:r>
            <a:r>
              <a:rPr sz="2600" spc="-15" dirty="0">
                <a:solidFill>
                  <a:srgbClr val="437F85"/>
                </a:solidFill>
                <a:latin typeface="Georgia"/>
                <a:cs typeface="Georgia"/>
              </a:rPr>
              <a:t>leaf </a:t>
            </a:r>
            <a:r>
              <a:rPr sz="2600" spc="-5" dirty="0">
                <a:solidFill>
                  <a:srgbClr val="437F85"/>
                </a:solidFill>
                <a:latin typeface="Georgia"/>
                <a:cs typeface="Georgia"/>
              </a:rPr>
              <a:t>node  </a:t>
            </a:r>
            <a:r>
              <a:rPr sz="2600" dirty="0">
                <a:solidFill>
                  <a:srgbClr val="437F85"/>
                </a:solidFill>
                <a:latin typeface="Georgia"/>
                <a:cs typeface="Georgia"/>
              </a:rPr>
              <a:t>with </a:t>
            </a:r>
            <a:r>
              <a:rPr sz="2600" spc="-10" dirty="0">
                <a:solidFill>
                  <a:srgbClr val="437F85"/>
                </a:solidFill>
                <a:latin typeface="Georgia"/>
                <a:cs typeface="Georgia"/>
              </a:rPr>
              <a:t>the </a:t>
            </a:r>
            <a:r>
              <a:rPr sz="2600" spc="-5" dirty="0">
                <a:solidFill>
                  <a:srgbClr val="437F85"/>
                </a:solidFill>
                <a:latin typeface="Georgia"/>
                <a:cs typeface="Georgia"/>
              </a:rPr>
              <a:t>maximum</a:t>
            </a:r>
            <a:r>
              <a:rPr sz="2600" spc="-30" dirty="0">
                <a:solidFill>
                  <a:srgbClr val="437F85"/>
                </a:solidFill>
                <a:latin typeface="Georgia"/>
                <a:cs typeface="Georgia"/>
              </a:rPr>
              <a:t> </a:t>
            </a:r>
            <a:r>
              <a:rPr sz="2600" spc="-5" dirty="0">
                <a:solidFill>
                  <a:srgbClr val="437F85"/>
                </a:solidFill>
                <a:latin typeface="Georgia"/>
                <a:cs typeface="Georgia"/>
              </a:rPr>
              <a:t>key</a:t>
            </a:r>
            <a:endParaRPr sz="2600" dirty="0">
              <a:latin typeface="Georgia"/>
              <a:cs typeface="Georgia"/>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123" y="51978"/>
            <a:ext cx="6191250" cy="1244571"/>
          </a:xfrm>
          <a:prstGeom prst="rect">
            <a:avLst/>
          </a:prstGeom>
        </p:spPr>
        <p:txBody>
          <a:bodyPr vert="horz" wrap="square" lIns="0" tIns="13335" rIns="0" bIns="0" rtlCol="0">
            <a:spAutoFit/>
          </a:bodyPr>
          <a:lstStyle/>
          <a:p>
            <a:pPr marL="12700">
              <a:lnSpc>
                <a:spcPct val="100000"/>
              </a:lnSpc>
              <a:spcBef>
                <a:spcPts val="105"/>
              </a:spcBef>
            </a:pPr>
            <a:r>
              <a:rPr spc="-5" dirty="0"/>
              <a:t>Example </a:t>
            </a:r>
            <a:r>
              <a:rPr spc="-10" dirty="0"/>
              <a:t>of an Insertion in </a:t>
            </a:r>
            <a:r>
              <a:rPr dirty="0"/>
              <a:t>a</a:t>
            </a:r>
            <a:r>
              <a:rPr spc="55" dirty="0"/>
              <a:t> </a:t>
            </a:r>
            <a:r>
              <a:rPr dirty="0"/>
              <a:t>B+-tree</a:t>
            </a:r>
          </a:p>
        </p:txBody>
      </p:sp>
      <p:sp>
        <p:nvSpPr>
          <p:cNvPr id="4" name="object 4"/>
          <p:cNvSpPr/>
          <p:nvPr/>
        </p:nvSpPr>
        <p:spPr>
          <a:xfrm>
            <a:off x="861897" y="1056495"/>
            <a:ext cx="7485447" cy="513938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674919" y="6304582"/>
            <a:ext cx="5629275" cy="847027"/>
          </a:xfrm>
          <a:prstGeom prst="rect">
            <a:avLst/>
          </a:prstGeom>
        </p:spPr>
        <p:txBody>
          <a:bodyPr vert="horz" wrap="square" lIns="0" tIns="15875" rIns="0" bIns="0" rtlCol="0">
            <a:spAutoFit/>
          </a:bodyPr>
          <a:lstStyle/>
          <a:p>
            <a:pPr algn="ctr">
              <a:lnSpc>
                <a:spcPct val="100000"/>
              </a:lnSpc>
              <a:spcBef>
                <a:spcPts val="125"/>
              </a:spcBef>
            </a:pPr>
            <a:r>
              <a:rPr sz="1800" spc="5" dirty="0">
                <a:latin typeface="Times New Roman"/>
                <a:cs typeface="Times New Roman"/>
              </a:rPr>
              <a:t>Figure</a:t>
            </a:r>
            <a:r>
              <a:rPr sz="1800" spc="-65" dirty="0">
                <a:latin typeface="Times New Roman"/>
                <a:cs typeface="Times New Roman"/>
              </a:rPr>
              <a:t> </a:t>
            </a:r>
            <a:r>
              <a:rPr sz="1800" spc="15" dirty="0">
                <a:latin typeface="Times New Roman"/>
                <a:cs typeface="Times New Roman"/>
              </a:rPr>
              <a:t>5.9:</a:t>
            </a:r>
            <a:r>
              <a:rPr sz="1800" spc="-145" dirty="0">
                <a:latin typeface="Times New Roman"/>
                <a:cs typeface="Times New Roman"/>
              </a:rPr>
              <a:t> </a:t>
            </a:r>
            <a:r>
              <a:rPr sz="1800" spc="-25" dirty="0">
                <a:latin typeface="Times New Roman"/>
                <a:cs typeface="Times New Roman"/>
              </a:rPr>
              <a:t>An</a:t>
            </a:r>
            <a:r>
              <a:rPr sz="1800" spc="25" dirty="0">
                <a:latin typeface="Times New Roman"/>
                <a:cs typeface="Times New Roman"/>
              </a:rPr>
              <a:t> </a:t>
            </a:r>
            <a:r>
              <a:rPr sz="1800" spc="10" dirty="0">
                <a:latin typeface="Times New Roman"/>
                <a:cs typeface="Times New Roman"/>
              </a:rPr>
              <a:t>example</a:t>
            </a:r>
            <a:r>
              <a:rPr sz="1800" spc="-65" dirty="0">
                <a:latin typeface="Times New Roman"/>
                <a:cs typeface="Times New Roman"/>
              </a:rPr>
              <a:t> </a:t>
            </a:r>
            <a:r>
              <a:rPr sz="1800" spc="-15" dirty="0">
                <a:latin typeface="Times New Roman"/>
                <a:cs typeface="Times New Roman"/>
              </a:rPr>
              <a:t>of</a:t>
            </a:r>
            <a:r>
              <a:rPr sz="1800" spc="-5" dirty="0">
                <a:latin typeface="Times New Roman"/>
                <a:cs typeface="Times New Roman"/>
              </a:rPr>
              <a:t> </a:t>
            </a:r>
            <a:r>
              <a:rPr sz="1800" spc="10" dirty="0">
                <a:latin typeface="Times New Roman"/>
                <a:cs typeface="Times New Roman"/>
              </a:rPr>
              <a:t>insertion</a:t>
            </a:r>
            <a:r>
              <a:rPr sz="1800" spc="-120" dirty="0">
                <a:latin typeface="Times New Roman"/>
                <a:cs typeface="Times New Roman"/>
              </a:rPr>
              <a:t> </a:t>
            </a:r>
            <a:r>
              <a:rPr sz="1800" spc="15" dirty="0">
                <a:latin typeface="Times New Roman"/>
                <a:cs typeface="Times New Roman"/>
              </a:rPr>
              <a:t>in</a:t>
            </a:r>
            <a:r>
              <a:rPr sz="1800" spc="-70" dirty="0">
                <a:latin typeface="Times New Roman"/>
                <a:cs typeface="Times New Roman"/>
              </a:rPr>
              <a:t> </a:t>
            </a:r>
            <a:r>
              <a:rPr sz="1800" spc="10" dirty="0">
                <a:latin typeface="Times New Roman"/>
                <a:cs typeface="Times New Roman"/>
              </a:rPr>
              <a:t>a</a:t>
            </a:r>
            <a:r>
              <a:rPr sz="1800" spc="-15" dirty="0">
                <a:latin typeface="Times New Roman"/>
                <a:cs typeface="Times New Roman"/>
              </a:rPr>
              <a:t> </a:t>
            </a:r>
            <a:r>
              <a:rPr sz="1800" spc="10" dirty="0">
                <a:latin typeface="Times New Roman"/>
                <a:cs typeface="Times New Roman"/>
              </a:rPr>
              <a:t>B+-tree</a:t>
            </a:r>
            <a:r>
              <a:rPr sz="1800" spc="-10" dirty="0">
                <a:latin typeface="Times New Roman"/>
                <a:cs typeface="Times New Roman"/>
              </a:rPr>
              <a:t> </a:t>
            </a:r>
            <a:r>
              <a:rPr sz="1800" spc="10" dirty="0">
                <a:latin typeface="Times New Roman"/>
                <a:cs typeface="Times New Roman"/>
              </a:rPr>
              <a:t>with</a:t>
            </a:r>
            <a:r>
              <a:rPr sz="1800" spc="-60" dirty="0">
                <a:latin typeface="Times New Roman"/>
                <a:cs typeface="Times New Roman"/>
              </a:rPr>
              <a:t> </a:t>
            </a:r>
            <a:r>
              <a:rPr sz="1800" i="1" spc="10" dirty="0">
                <a:latin typeface="Times New Roman"/>
                <a:cs typeface="Times New Roman"/>
              </a:rPr>
              <a:t>p</a:t>
            </a:r>
            <a:r>
              <a:rPr sz="1800" i="1" spc="-15" dirty="0">
                <a:latin typeface="Times New Roman"/>
                <a:cs typeface="Times New Roman"/>
              </a:rPr>
              <a:t> </a:t>
            </a:r>
            <a:r>
              <a:rPr sz="1800" spc="15" dirty="0">
                <a:latin typeface="Times New Roman"/>
                <a:cs typeface="Times New Roman"/>
              </a:rPr>
              <a:t>=</a:t>
            </a:r>
            <a:r>
              <a:rPr sz="1800" spc="-40" dirty="0">
                <a:latin typeface="Times New Roman"/>
                <a:cs typeface="Times New Roman"/>
              </a:rPr>
              <a:t> </a:t>
            </a:r>
            <a:r>
              <a:rPr sz="1800" spc="10" dirty="0">
                <a:latin typeface="Times New Roman"/>
                <a:cs typeface="Times New Roman"/>
              </a:rPr>
              <a:t>3</a:t>
            </a:r>
            <a:r>
              <a:rPr sz="1800" spc="-20" dirty="0">
                <a:latin typeface="Times New Roman"/>
                <a:cs typeface="Times New Roman"/>
              </a:rPr>
              <a:t> </a:t>
            </a:r>
            <a:r>
              <a:rPr sz="1800" spc="10" dirty="0">
                <a:latin typeface="Times New Roman"/>
                <a:cs typeface="Times New Roman"/>
              </a:rPr>
              <a:t>and</a:t>
            </a:r>
            <a:r>
              <a:rPr sz="1800" spc="-15" dirty="0">
                <a:latin typeface="Times New Roman"/>
                <a:cs typeface="Times New Roman"/>
              </a:rPr>
              <a:t> </a:t>
            </a:r>
            <a:r>
              <a:rPr sz="1800" i="1" spc="10" dirty="0">
                <a:latin typeface="Times New Roman"/>
                <a:cs typeface="Times New Roman"/>
              </a:rPr>
              <a:t>p</a:t>
            </a:r>
            <a:r>
              <a:rPr sz="1800" spc="10" dirty="0">
                <a:latin typeface="Times New Roman"/>
                <a:cs typeface="Times New Roman"/>
              </a:rPr>
              <a:t>leaf</a:t>
            </a:r>
            <a:r>
              <a:rPr sz="1800" spc="-100" dirty="0">
                <a:latin typeface="Times New Roman"/>
                <a:cs typeface="Times New Roman"/>
              </a:rPr>
              <a:t> </a:t>
            </a:r>
            <a:r>
              <a:rPr sz="1800" spc="15" dirty="0">
                <a:latin typeface="Times New Roman"/>
                <a:cs typeface="Times New Roman"/>
              </a:rPr>
              <a:t>=</a:t>
            </a:r>
            <a:r>
              <a:rPr sz="1800" spc="5" dirty="0">
                <a:latin typeface="Times New Roman"/>
                <a:cs typeface="Times New Roman"/>
              </a:rPr>
              <a:t> 2.</a:t>
            </a:r>
            <a:endParaRPr sz="1800">
              <a:latin typeface="Times New Roman"/>
              <a:cs typeface="Times New Roman"/>
            </a:endParaRPr>
          </a:p>
          <a:p>
            <a:pPr algn="ctr">
              <a:lnSpc>
                <a:spcPct val="100000"/>
              </a:lnSpc>
            </a:pPr>
            <a:r>
              <a:rPr sz="1800" spc="5" dirty="0">
                <a:latin typeface="Times New Roman"/>
                <a:cs typeface="Times New Roman"/>
              </a:rPr>
              <a:t>The</a:t>
            </a:r>
            <a:r>
              <a:rPr sz="1800" spc="-15" dirty="0">
                <a:latin typeface="Times New Roman"/>
                <a:cs typeface="Times New Roman"/>
              </a:rPr>
              <a:t> </a:t>
            </a:r>
            <a:r>
              <a:rPr sz="1800" spc="5" dirty="0">
                <a:latin typeface="Times New Roman"/>
                <a:cs typeface="Times New Roman"/>
              </a:rPr>
              <a:t>values</a:t>
            </a:r>
            <a:r>
              <a:rPr sz="1800" spc="-60" dirty="0">
                <a:latin typeface="Times New Roman"/>
                <a:cs typeface="Times New Roman"/>
              </a:rPr>
              <a:t> </a:t>
            </a:r>
            <a:r>
              <a:rPr sz="1800" spc="10" dirty="0">
                <a:latin typeface="Times New Roman"/>
                <a:cs typeface="Times New Roman"/>
              </a:rPr>
              <a:t>were</a:t>
            </a:r>
            <a:r>
              <a:rPr sz="1800" spc="-65" dirty="0">
                <a:latin typeface="Times New Roman"/>
                <a:cs typeface="Times New Roman"/>
              </a:rPr>
              <a:t> </a:t>
            </a:r>
            <a:r>
              <a:rPr sz="1800" spc="15" dirty="0">
                <a:latin typeface="Times New Roman"/>
                <a:cs typeface="Times New Roman"/>
              </a:rPr>
              <a:t>inserted</a:t>
            </a:r>
            <a:r>
              <a:rPr sz="1800" spc="-160" dirty="0">
                <a:latin typeface="Times New Roman"/>
                <a:cs typeface="Times New Roman"/>
              </a:rPr>
              <a:t> </a:t>
            </a:r>
            <a:r>
              <a:rPr sz="1800" spc="15" dirty="0">
                <a:latin typeface="Times New Roman"/>
                <a:cs typeface="Times New Roman"/>
              </a:rPr>
              <a:t>in</a:t>
            </a:r>
            <a:r>
              <a:rPr sz="1800" spc="-20" dirty="0">
                <a:latin typeface="Times New Roman"/>
                <a:cs typeface="Times New Roman"/>
              </a:rPr>
              <a:t> </a:t>
            </a:r>
            <a:r>
              <a:rPr sz="1800" spc="15" dirty="0">
                <a:latin typeface="Times New Roman"/>
                <a:cs typeface="Times New Roman"/>
              </a:rPr>
              <a:t>the</a:t>
            </a:r>
            <a:r>
              <a:rPr sz="1800" spc="-60" dirty="0">
                <a:latin typeface="Times New Roman"/>
                <a:cs typeface="Times New Roman"/>
              </a:rPr>
              <a:t> </a:t>
            </a:r>
            <a:r>
              <a:rPr sz="1800" dirty="0">
                <a:latin typeface="Times New Roman"/>
                <a:cs typeface="Times New Roman"/>
              </a:rPr>
              <a:t>order </a:t>
            </a:r>
            <a:r>
              <a:rPr sz="1800" spc="5" dirty="0">
                <a:latin typeface="Times New Roman"/>
                <a:cs typeface="Times New Roman"/>
              </a:rPr>
              <a:t>8,</a:t>
            </a:r>
            <a:r>
              <a:rPr sz="1800" spc="-50" dirty="0">
                <a:latin typeface="Times New Roman"/>
                <a:cs typeface="Times New Roman"/>
              </a:rPr>
              <a:t> </a:t>
            </a:r>
            <a:r>
              <a:rPr sz="1800" spc="5" dirty="0">
                <a:latin typeface="Times New Roman"/>
                <a:cs typeface="Times New Roman"/>
              </a:rPr>
              <a:t>5,</a:t>
            </a:r>
            <a:r>
              <a:rPr sz="1800" dirty="0">
                <a:latin typeface="Times New Roman"/>
                <a:cs typeface="Times New Roman"/>
              </a:rPr>
              <a:t> </a:t>
            </a:r>
            <a:r>
              <a:rPr sz="1800" spc="5" dirty="0">
                <a:latin typeface="Times New Roman"/>
                <a:cs typeface="Times New Roman"/>
              </a:rPr>
              <a:t>1,</a:t>
            </a:r>
            <a:r>
              <a:rPr sz="1800" spc="-50" dirty="0">
                <a:latin typeface="Times New Roman"/>
                <a:cs typeface="Times New Roman"/>
              </a:rPr>
              <a:t> </a:t>
            </a:r>
            <a:r>
              <a:rPr sz="1800" spc="5" dirty="0">
                <a:latin typeface="Times New Roman"/>
                <a:cs typeface="Times New Roman"/>
              </a:rPr>
              <a:t>7,</a:t>
            </a:r>
            <a:r>
              <a:rPr sz="1800" dirty="0">
                <a:latin typeface="Times New Roman"/>
                <a:cs typeface="Times New Roman"/>
              </a:rPr>
              <a:t> </a:t>
            </a:r>
            <a:r>
              <a:rPr sz="1800" spc="5" dirty="0">
                <a:latin typeface="Times New Roman"/>
                <a:cs typeface="Times New Roman"/>
              </a:rPr>
              <a:t>3,</a:t>
            </a:r>
            <a:r>
              <a:rPr sz="1800" spc="-45" dirty="0">
                <a:latin typeface="Times New Roman"/>
                <a:cs typeface="Times New Roman"/>
              </a:rPr>
              <a:t> </a:t>
            </a:r>
            <a:r>
              <a:rPr sz="1800" spc="10" dirty="0">
                <a:latin typeface="Times New Roman"/>
                <a:cs typeface="Times New Roman"/>
              </a:rPr>
              <a:t>12,</a:t>
            </a:r>
            <a:r>
              <a:rPr sz="1800" spc="-50" dirty="0">
                <a:latin typeface="Times New Roman"/>
                <a:cs typeface="Times New Roman"/>
              </a:rPr>
              <a:t> </a:t>
            </a:r>
            <a:r>
              <a:rPr sz="1800" spc="5" dirty="0">
                <a:latin typeface="Times New Roman"/>
                <a:cs typeface="Times New Roman"/>
              </a:rPr>
              <a:t>9,</a:t>
            </a:r>
            <a:r>
              <a:rPr sz="1800" dirty="0">
                <a:latin typeface="Times New Roman"/>
                <a:cs typeface="Times New Roman"/>
              </a:rPr>
              <a:t> </a:t>
            </a:r>
            <a:r>
              <a:rPr sz="1800" spc="10" dirty="0">
                <a:latin typeface="Times New Roman"/>
                <a:cs typeface="Times New Roman"/>
              </a:rPr>
              <a:t>6</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167" y="1470479"/>
            <a:ext cx="8430683" cy="6152966"/>
          </a:xfrm>
          <a:prstGeom prst="rect">
            <a:avLst/>
          </a:prstGeom>
        </p:spPr>
        <p:txBody>
          <a:bodyPr vert="horz" wrap="square" lIns="0" tIns="12700" rIns="0" bIns="0" rtlCol="0">
            <a:spAutoFit/>
          </a:bodyPr>
          <a:lstStyle/>
          <a:p>
            <a:pPr marL="268605" marR="496570" indent="-256540">
              <a:lnSpc>
                <a:spcPct val="100000"/>
              </a:lnSpc>
              <a:spcBef>
                <a:spcPts val="100"/>
              </a:spcBef>
              <a:buClr>
                <a:srgbClr val="9F4DA2"/>
              </a:buClr>
              <a:buChar char="•"/>
              <a:tabLst>
                <a:tab pos="268605" algn="l"/>
                <a:tab pos="269240" algn="l"/>
              </a:tabLst>
            </a:pPr>
            <a:r>
              <a:rPr sz="2400" spc="10" dirty="0">
                <a:latin typeface="Georgia"/>
                <a:cs typeface="Georgia"/>
              </a:rPr>
              <a:t>When </a:t>
            </a:r>
            <a:r>
              <a:rPr sz="2400" spc="-5" dirty="0">
                <a:latin typeface="Georgia"/>
                <a:cs typeface="Georgia"/>
              </a:rPr>
              <a:t>an </a:t>
            </a:r>
            <a:r>
              <a:rPr sz="2400" spc="-10" dirty="0">
                <a:latin typeface="Georgia"/>
                <a:cs typeface="Georgia"/>
              </a:rPr>
              <a:t>entry </a:t>
            </a:r>
            <a:r>
              <a:rPr sz="2400" dirty="0">
                <a:latin typeface="Georgia"/>
                <a:cs typeface="Georgia"/>
              </a:rPr>
              <a:t>is </a:t>
            </a:r>
            <a:r>
              <a:rPr sz="2400" spc="-10" dirty="0">
                <a:latin typeface="Georgia"/>
                <a:cs typeface="Georgia"/>
              </a:rPr>
              <a:t>deleted, </a:t>
            </a:r>
            <a:r>
              <a:rPr sz="2400" spc="5" dirty="0">
                <a:latin typeface="Georgia"/>
                <a:cs typeface="Georgia"/>
              </a:rPr>
              <a:t>it </a:t>
            </a:r>
            <a:r>
              <a:rPr sz="2400" dirty="0">
                <a:latin typeface="Georgia"/>
                <a:cs typeface="Georgia"/>
              </a:rPr>
              <a:t>is </a:t>
            </a:r>
            <a:r>
              <a:rPr sz="2400" spc="-5" dirty="0">
                <a:latin typeface="Georgia"/>
                <a:cs typeface="Georgia"/>
              </a:rPr>
              <a:t>always </a:t>
            </a:r>
            <a:r>
              <a:rPr sz="2400" spc="-10" dirty="0">
                <a:latin typeface="Georgia"/>
                <a:cs typeface="Georgia"/>
              </a:rPr>
              <a:t>removed </a:t>
            </a:r>
            <a:r>
              <a:rPr sz="2400" spc="-15" dirty="0">
                <a:latin typeface="Georgia"/>
                <a:cs typeface="Georgia"/>
              </a:rPr>
              <a:t>from </a:t>
            </a:r>
            <a:r>
              <a:rPr sz="2400" spc="5" dirty="0">
                <a:latin typeface="Georgia"/>
                <a:cs typeface="Georgia"/>
              </a:rPr>
              <a:t>the </a:t>
            </a:r>
            <a:r>
              <a:rPr sz="2400" spc="-10" dirty="0">
                <a:latin typeface="Georgia"/>
                <a:cs typeface="Georgia"/>
              </a:rPr>
              <a:t>leaf level. If </a:t>
            </a:r>
            <a:r>
              <a:rPr sz="2400" dirty="0">
                <a:latin typeface="Georgia"/>
                <a:cs typeface="Georgia"/>
              </a:rPr>
              <a:t>it  </a:t>
            </a:r>
            <a:r>
              <a:rPr sz="2400" spc="10" dirty="0">
                <a:latin typeface="Georgia"/>
                <a:cs typeface="Georgia"/>
              </a:rPr>
              <a:t>happens </a:t>
            </a:r>
            <a:r>
              <a:rPr sz="2400" spc="-10" dirty="0">
                <a:latin typeface="Georgia"/>
                <a:cs typeface="Georgia"/>
              </a:rPr>
              <a:t>to </a:t>
            </a:r>
            <a:r>
              <a:rPr sz="2400" spc="15" dirty="0">
                <a:latin typeface="Georgia"/>
                <a:cs typeface="Georgia"/>
              </a:rPr>
              <a:t>occur </a:t>
            </a:r>
            <a:r>
              <a:rPr sz="2400" spc="5" dirty="0">
                <a:latin typeface="Georgia"/>
                <a:cs typeface="Georgia"/>
              </a:rPr>
              <a:t>in </a:t>
            </a:r>
            <a:r>
              <a:rPr sz="2400" spc="-5" dirty="0">
                <a:latin typeface="Georgia"/>
                <a:cs typeface="Georgia"/>
              </a:rPr>
              <a:t>an internal </a:t>
            </a:r>
            <a:r>
              <a:rPr sz="2400" dirty="0">
                <a:latin typeface="Georgia"/>
                <a:cs typeface="Georgia"/>
              </a:rPr>
              <a:t>node, </a:t>
            </a:r>
            <a:r>
              <a:rPr sz="2400" spc="5" dirty="0">
                <a:latin typeface="Georgia"/>
                <a:cs typeface="Georgia"/>
              </a:rPr>
              <a:t>it </a:t>
            </a:r>
            <a:r>
              <a:rPr sz="2400" spc="15" dirty="0">
                <a:latin typeface="Georgia"/>
                <a:cs typeface="Georgia"/>
              </a:rPr>
              <a:t>must </a:t>
            </a:r>
            <a:r>
              <a:rPr sz="2400" spc="-5" dirty="0">
                <a:latin typeface="Georgia"/>
                <a:cs typeface="Georgia"/>
              </a:rPr>
              <a:t>also be </a:t>
            </a:r>
            <a:r>
              <a:rPr sz="2400" spc="-10" dirty="0">
                <a:latin typeface="Georgia"/>
                <a:cs typeface="Georgia"/>
              </a:rPr>
              <a:t>removed </a:t>
            </a:r>
            <a:r>
              <a:rPr sz="2400" spc="-15" dirty="0">
                <a:latin typeface="Georgia"/>
                <a:cs typeface="Georgia"/>
              </a:rPr>
              <a:t>from  </a:t>
            </a:r>
            <a:r>
              <a:rPr sz="2400" spc="-5" dirty="0">
                <a:latin typeface="Georgia"/>
                <a:cs typeface="Georgia"/>
              </a:rPr>
              <a:t>there.</a:t>
            </a:r>
            <a:endParaRPr sz="2400">
              <a:latin typeface="Georgia"/>
              <a:cs typeface="Georgia"/>
            </a:endParaRPr>
          </a:p>
          <a:p>
            <a:pPr marL="268605" marR="409575" indent="-256540">
              <a:lnSpc>
                <a:spcPct val="100000"/>
              </a:lnSpc>
              <a:spcBef>
                <a:spcPts val="345"/>
              </a:spcBef>
              <a:buClr>
                <a:srgbClr val="9F4DA2"/>
              </a:buClr>
              <a:buChar char="•"/>
              <a:tabLst>
                <a:tab pos="268605" algn="l"/>
                <a:tab pos="269240" algn="l"/>
              </a:tabLst>
            </a:pPr>
            <a:r>
              <a:rPr sz="2400" spc="-15" dirty="0">
                <a:latin typeface="Georgia"/>
                <a:cs typeface="Georgia"/>
              </a:rPr>
              <a:t>In </a:t>
            </a:r>
            <a:r>
              <a:rPr sz="2400" spc="5" dirty="0">
                <a:latin typeface="Georgia"/>
                <a:cs typeface="Georgia"/>
              </a:rPr>
              <a:t>the </a:t>
            </a:r>
            <a:r>
              <a:rPr sz="2400" spc="-10" dirty="0">
                <a:latin typeface="Georgia"/>
                <a:cs typeface="Georgia"/>
              </a:rPr>
              <a:t>latter </a:t>
            </a:r>
            <a:r>
              <a:rPr sz="2400" dirty="0">
                <a:latin typeface="Georgia"/>
                <a:cs typeface="Georgia"/>
              </a:rPr>
              <a:t>case, </a:t>
            </a:r>
            <a:r>
              <a:rPr sz="2400" spc="5" dirty="0">
                <a:latin typeface="Georgia"/>
                <a:cs typeface="Georgia"/>
              </a:rPr>
              <a:t>the value </a:t>
            </a:r>
            <a:r>
              <a:rPr sz="2400" spc="-10" dirty="0">
                <a:latin typeface="Georgia"/>
                <a:cs typeface="Georgia"/>
              </a:rPr>
              <a:t>to </a:t>
            </a:r>
            <a:r>
              <a:rPr sz="2400" spc="-5" dirty="0">
                <a:latin typeface="Georgia"/>
                <a:cs typeface="Georgia"/>
              </a:rPr>
              <a:t>its </a:t>
            </a:r>
            <a:r>
              <a:rPr sz="2400" spc="-15" dirty="0">
                <a:latin typeface="Georgia"/>
                <a:cs typeface="Georgia"/>
              </a:rPr>
              <a:t>left </a:t>
            </a:r>
            <a:r>
              <a:rPr sz="2400" spc="5" dirty="0">
                <a:latin typeface="Georgia"/>
                <a:cs typeface="Georgia"/>
              </a:rPr>
              <a:t>in the </a:t>
            </a:r>
            <a:r>
              <a:rPr sz="2400" spc="-10" dirty="0">
                <a:latin typeface="Georgia"/>
                <a:cs typeface="Georgia"/>
              </a:rPr>
              <a:t>leaf </a:t>
            </a:r>
            <a:r>
              <a:rPr sz="2400" spc="5" dirty="0">
                <a:latin typeface="Georgia"/>
                <a:cs typeface="Georgia"/>
              </a:rPr>
              <a:t>node </a:t>
            </a:r>
            <a:r>
              <a:rPr sz="2400" spc="15" dirty="0">
                <a:latin typeface="Georgia"/>
                <a:cs typeface="Georgia"/>
              </a:rPr>
              <a:t>must </a:t>
            </a:r>
            <a:r>
              <a:rPr sz="2400" spc="-5" dirty="0">
                <a:latin typeface="Georgia"/>
                <a:cs typeface="Georgia"/>
              </a:rPr>
              <a:t>replace </a:t>
            </a:r>
            <a:r>
              <a:rPr sz="2400" spc="5" dirty="0">
                <a:latin typeface="Georgia"/>
                <a:cs typeface="Georgia"/>
              </a:rPr>
              <a:t>it </a:t>
            </a:r>
            <a:r>
              <a:rPr sz="2400" dirty="0">
                <a:latin typeface="Georgia"/>
                <a:cs typeface="Georgia"/>
              </a:rPr>
              <a:t>in  </a:t>
            </a:r>
            <a:r>
              <a:rPr sz="2400" spc="5" dirty="0">
                <a:latin typeface="Georgia"/>
                <a:cs typeface="Georgia"/>
              </a:rPr>
              <a:t>the </a:t>
            </a:r>
            <a:r>
              <a:rPr sz="2400" spc="-5" dirty="0">
                <a:latin typeface="Georgia"/>
                <a:cs typeface="Georgia"/>
              </a:rPr>
              <a:t>internal </a:t>
            </a:r>
            <a:r>
              <a:rPr sz="2400" spc="5" dirty="0">
                <a:latin typeface="Georgia"/>
                <a:cs typeface="Georgia"/>
              </a:rPr>
              <a:t>node because </a:t>
            </a:r>
            <a:r>
              <a:rPr sz="2400" dirty="0">
                <a:latin typeface="Georgia"/>
                <a:cs typeface="Georgia"/>
              </a:rPr>
              <a:t>that </a:t>
            </a:r>
            <a:r>
              <a:rPr sz="2400" spc="5" dirty="0">
                <a:latin typeface="Georgia"/>
                <a:cs typeface="Georgia"/>
              </a:rPr>
              <a:t>value is </a:t>
            </a:r>
            <a:r>
              <a:rPr sz="2400" dirty="0">
                <a:latin typeface="Georgia"/>
                <a:cs typeface="Georgia"/>
              </a:rPr>
              <a:t>now </a:t>
            </a:r>
            <a:r>
              <a:rPr sz="2400" spc="5" dirty="0">
                <a:latin typeface="Georgia"/>
                <a:cs typeface="Georgia"/>
              </a:rPr>
              <a:t>the </a:t>
            </a:r>
            <a:r>
              <a:rPr sz="2400" dirty="0">
                <a:latin typeface="Georgia"/>
                <a:cs typeface="Georgia"/>
              </a:rPr>
              <a:t>rightmost </a:t>
            </a:r>
            <a:r>
              <a:rPr sz="2400" spc="-10" dirty="0">
                <a:latin typeface="Georgia"/>
                <a:cs typeface="Georgia"/>
              </a:rPr>
              <a:t>entry </a:t>
            </a:r>
            <a:r>
              <a:rPr sz="2400" dirty="0">
                <a:latin typeface="Georgia"/>
                <a:cs typeface="Georgia"/>
              </a:rPr>
              <a:t>in </a:t>
            </a:r>
            <a:r>
              <a:rPr sz="2400" spc="5" dirty="0">
                <a:latin typeface="Georgia"/>
                <a:cs typeface="Georgia"/>
              </a:rPr>
              <a:t>the  </a:t>
            </a:r>
            <a:r>
              <a:rPr sz="2400" dirty="0">
                <a:latin typeface="Georgia"/>
                <a:cs typeface="Georgia"/>
              </a:rPr>
              <a:t>subtree.</a:t>
            </a:r>
            <a:endParaRPr sz="2400">
              <a:latin typeface="Georgia"/>
              <a:cs typeface="Georgia"/>
            </a:endParaRPr>
          </a:p>
          <a:p>
            <a:pPr marL="268605" marR="289560" indent="-256540">
              <a:lnSpc>
                <a:spcPct val="100000"/>
              </a:lnSpc>
              <a:spcBef>
                <a:spcPts val="295"/>
              </a:spcBef>
              <a:buClr>
                <a:srgbClr val="9F4DA2"/>
              </a:buClr>
              <a:buChar char="•"/>
              <a:tabLst>
                <a:tab pos="268605" algn="l"/>
                <a:tab pos="269240" algn="l"/>
              </a:tabLst>
            </a:pPr>
            <a:r>
              <a:rPr sz="2400" spc="-10" dirty="0">
                <a:latin typeface="Georgia"/>
                <a:cs typeface="Georgia"/>
              </a:rPr>
              <a:t>Deletion </a:t>
            </a:r>
            <a:r>
              <a:rPr sz="2400" spc="-5" dirty="0">
                <a:latin typeface="Georgia"/>
                <a:cs typeface="Georgia"/>
              </a:rPr>
              <a:t>may </a:t>
            </a:r>
            <a:r>
              <a:rPr sz="2400" spc="10" dirty="0">
                <a:latin typeface="Georgia"/>
                <a:cs typeface="Georgia"/>
              </a:rPr>
              <a:t>cause </a:t>
            </a:r>
            <a:r>
              <a:rPr sz="2400" dirty="0">
                <a:latin typeface="Georgia"/>
                <a:cs typeface="Georgia"/>
              </a:rPr>
              <a:t>underflow </a:t>
            </a:r>
            <a:r>
              <a:rPr sz="2400" spc="-5" dirty="0">
                <a:latin typeface="Georgia"/>
                <a:cs typeface="Georgia"/>
              </a:rPr>
              <a:t>by </a:t>
            </a:r>
            <a:r>
              <a:rPr sz="2400" spc="5" dirty="0">
                <a:latin typeface="Georgia"/>
                <a:cs typeface="Georgia"/>
              </a:rPr>
              <a:t>reducing the </a:t>
            </a:r>
            <a:r>
              <a:rPr sz="2400" spc="10" dirty="0">
                <a:latin typeface="Georgia"/>
                <a:cs typeface="Georgia"/>
              </a:rPr>
              <a:t>number </a:t>
            </a:r>
            <a:r>
              <a:rPr sz="2400" spc="-5" dirty="0">
                <a:latin typeface="Georgia"/>
                <a:cs typeface="Georgia"/>
              </a:rPr>
              <a:t>of entries </a:t>
            </a:r>
            <a:r>
              <a:rPr sz="2400" dirty="0">
                <a:latin typeface="Georgia"/>
                <a:cs typeface="Georgia"/>
              </a:rPr>
              <a:t>in</a:t>
            </a:r>
            <a:r>
              <a:rPr sz="2400" spc="-265" dirty="0">
                <a:latin typeface="Georgia"/>
                <a:cs typeface="Georgia"/>
              </a:rPr>
              <a:t> </a:t>
            </a:r>
            <a:r>
              <a:rPr sz="2400" spc="5" dirty="0">
                <a:latin typeface="Georgia"/>
                <a:cs typeface="Georgia"/>
              </a:rPr>
              <a:t>the  </a:t>
            </a:r>
            <a:r>
              <a:rPr sz="2400" spc="-10" dirty="0">
                <a:latin typeface="Georgia"/>
                <a:cs typeface="Georgia"/>
              </a:rPr>
              <a:t>leaf </a:t>
            </a:r>
            <a:r>
              <a:rPr sz="2400" spc="5" dirty="0">
                <a:latin typeface="Georgia"/>
                <a:cs typeface="Georgia"/>
              </a:rPr>
              <a:t>node </a:t>
            </a:r>
            <a:r>
              <a:rPr sz="2400" spc="-10" dirty="0">
                <a:latin typeface="Georgia"/>
                <a:cs typeface="Georgia"/>
              </a:rPr>
              <a:t>to below </a:t>
            </a:r>
            <a:r>
              <a:rPr sz="2400" spc="5" dirty="0">
                <a:latin typeface="Georgia"/>
                <a:cs typeface="Georgia"/>
              </a:rPr>
              <a:t>the </a:t>
            </a:r>
            <a:r>
              <a:rPr sz="2400" spc="10" dirty="0">
                <a:latin typeface="Georgia"/>
                <a:cs typeface="Georgia"/>
              </a:rPr>
              <a:t>minimum</a:t>
            </a:r>
            <a:r>
              <a:rPr sz="2400" spc="-135" dirty="0">
                <a:latin typeface="Georgia"/>
                <a:cs typeface="Georgia"/>
              </a:rPr>
              <a:t> </a:t>
            </a:r>
            <a:r>
              <a:rPr sz="2400" dirty="0">
                <a:latin typeface="Georgia"/>
                <a:cs typeface="Georgia"/>
              </a:rPr>
              <a:t>required.</a:t>
            </a:r>
            <a:endParaRPr sz="2400">
              <a:latin typeface="Georgia"/>
              <a:cs typeface="Georgia"/>
            </a:endParaRPr>
          </a:p>
          <a:p>
            <a:pPr marL="268605" indent="-256540">
              <a:lnSpc>
                <a:spcPct val="100000"/>
              </a:lnSpc>
              <a:spcBef>
                <a:spcPts val="295"/>
              </a:spcBef>
              <a:buClr>
                <a:srgbClr val="9F4DA2"/>
              </a:buClr>
              <a:buChar char="•"/>
              <a:tabLst>
                <a:tab pos="268605" algn="l"/>
                <a:tab pos="269240" algn="l"/>
              </a:tabLst>
            </a:pPr>
            <a:r>
              <a:rPr sz="2400" spc="-15" dirty="0">
                <a:latin typeface="Georgia"/>
                <a:cs typeface="Georgia"/>
              </a:rPr>
              <a:t>In </a:t>
            </a:r>
            <a:r>
              <a:rPr sz="2400" spc="5" dirty="0">
                <a:latin typeface="Georgia"/>
                <a:cs typeface="Georgia"/>
              </a:rPr>
              <a:t>this </a:t>
            </a:r>
            <a:r>
              <a:rPr sz="2400" dirty="0">
                <a:latin typeface="Georgia"/>
                <a:cs typeface="Georgia"/>
              </a:rPr>
              <a:t>case, we </a:t>
            </a:r>
            <a:r>
              <a:rPr sz="2400" spc="-15" dirty="0">
                <a:latin typeface="Georgia"/>
                <a:cs typeface="Georgia"/>
              </a:rPr>
              <a:t>try </a:t>
            </a:r>
            <a:r>
              <a:rPr sz="2400" spc="-10" dirty="0">
                <a:latin typeface="Georgia"/>
                <a:cs typeface="Georgia"/>
              </a:rPr>
              <a:t>to </a:t>
            </a:r>
            <a:r>
              <a:rPr sz="2400" dirty="0">
                <a:latin typeface="Georgia"/>
                <a:cs typeface="Georgia"/>
              </a:rPr>
              <a:t>find a </a:t>
            </a:r>
            <a:r>
              <a:rPr sz="2400" spc="5" dirty="0">
                <a:latin typeface="Georgia"/>
                <a:cs typeface="Georgia"/>
              </a:rPr>
              <a:t>sibling </a:t>
            </a:r>
            <a:r>
              <a:rPr sz="2400" spc="-10" dirty="0">
                <a:latin typeface="Georgia"/>
                <a:cs typeface="Georgia"/>
              </a:rPr>
              <a:t>leaf</a:t>
            </a:r>
            <a:r>
              <a:rPr sz="2400" spc="-95" dirty="0">
                <a:latin typeface="Georgia"/>
                <a:cs typeface="Georgia"/>
              </a:rPr>
              <a:t> </a:t>
            </a:r>
            <a:r>
              <a:rPr sz="2400" spc="5" dirty="0">
                <a:latin typeface="Georgia"/>
                <a:cs typeface="Georgia"/>
              </a:rPr>
              <a:t>node</a:t>
            </a:r>
            <a:endParaRPr sz="2400">
              <a:latin typeface="Georgia"/>
              <a:cs typeface="Georgia"/>
            </a:endParaRPr>
          </a:p>
          <a:p>
            <a:pPr marL="317500">
              <a:lnSpc>
                <a:spcPct val="100000"/>
              </a:lnSpc>
              <a:spcBef>
                <a:spcPts val="290"/>
              </a:spcBef>
              <a:tabLst>
                <a:tab pos="561340" algn="l"/>
              </a:tabLst>
            </a:pPr>
            <a:r>
              <a:rPr sz="2400" dirty="0">
                <a:solidFill>
                  <a:srgbClr val="437F85"/>
                </a:solidFill>
                <a:latin typeface="Georgia"/>
                <a:cs typeface="Georgia"/>
              </a:rPr>
              <a:t>▫	a </a:t>
            </a:r>
            <a:r>
              <a:rPr sz="2400" spc="-15" dirty="0">
                <a:solidFill>
                  <a:srgbClr val="437F85"/>
                </a:solidFill>
                <a:latin typeface="Georgia"/>
                <a:cs typeface="Georgia"/>
              </a:rPr>
              <a:t>leaf </a:t>
            </a:r>
            <a:r>
              <a:rPr sz="2400" spc="5" dirty="0">
                <a:solidFill>
                  <a:srgbClr val="437F85"/>
                </a:solidFill>
                <a:latin typeface="Georgia"/>
                <a:cs typeface="Georgia"/>
              </a:rPr>
              <a:t>node </a:t>
            </a:r>
            <a:r>
              <a:rPr sz="2400" spc="-5" dirty="0">
                <a:solidFill>
                  <a:srgbClr val="437F85"/>
                </a:solidFill>
                <a:latin typeface="Georgia"/>
                <a:cs typeface="Georgia"/>
              </a:rPr>
              <a:t>directly </a:t>
            </a:r>
            <a:r>
              <a:rPr sz="2400" spc="-10" dirty="0">
                <a:solidFill>
                  <a:srgbClr val="437F85"/>
                </a:solidFill>
                <a:latin typeface="Georgia"/>
                <a:cs typeface="Georgia"/>
              </a:rPr>
              <a:t>to </a:t>
            </a:r>
            <a:r>
              <a:rPr sz="2400" spc="5" dirty="0">
                <a:solidFill>
                  <a:srgbClr val="437F85"/>
                </a:solidFill>
                <a:latin typeface="Georgia"/>
                <a:cs typeface="Georgia"/>
              </a:rPr>
              <a:t>the </a:t>
            </a:r>
            <a:r>
              <a:rPr sz="2400" spc="-15" dirty="0">
                <a:solidFill>
                  <a:srgbClr val="437F85"/>
                </a:solidFill>
                <a:latin typeface="Georgia"/>
                <a:cs typeface="Georgia"/>
              </a:rPr>
              <a:t>left </a:t>
            </a:r>
            <a:r>
              <a:rPr sz="2400" spc="-5" dirty="0">
                <a:solidFill>
                  <a:srgbClr val="437F85"/>
                </a:solidFill>
                <a:latin typeface="Georgia"/>
                <a:cs typeface="Georgia"/>
              </a:rPr>
              <a:t>or </a:t>
            </a:r>
            <a:r>
              <a:rPr sz="2400" spc="-10" dirty="0">
                <a:solidFill>
                  <a:srgbClr val="437F85"/>
                </a:solidFill>
                <a:latin typeface="Georgia"/>
                <a:cs typeface="Georgia"/>
              </a:rPr>
              <a:t>to </a:t>
            </a:r>
            <a:r>
              <a:rPr sz="2400" spc="5" dirty="0">
                <a:solidFill>
                  <a:srgbClr val="437F85"/>
                </a:solidFill>
                <a:latin typeface="Georgia"/>
                <a:cs typeface="Georgia"/>
              </a:rPr>
              <a:t>the </a:t>
            </a:r>
            <a:r>
              <a:rPr sz="2400" dirty="0">
                <a:solidFill>
                  <a:srgbClr val="437F85"/>
                </a:solidFill>
                <a:latin typeface="Georgia"/>
                <a:cs typeface="Georgia"/>
              </a:rPr>
              <a:t>right </a:t>
            </a:r>
            <a:r>
              <a:rPr sz="2400" spc="-5" dirty="0">
                <a:solidFill>
                  <a:srgbClr val="437F85"/>
                </a:solidFill>
                <a:latin typeface="Georgia"/>
                <a:cs typeface="Georgia"/>
              </a:rPr>
              <a:t>of </a:t>
            </a:r>
            <a:r>
              <a:rPr sz="2400" spc="5" dirty="0">
                <a:solidFill>
                  <a:srgbClr val="437F85"/>
                </a:solidFill>
                <a:latin typeface="Georgia"/>
                <a:cs typeface="Georgia"/>
              </a:rPr>
              <a:t>the node </a:t>
            </a:r>
            <a:r>
              <a:rPr sz="2400" spc="-5" dirty="0">
                <a:solidFill>
                  <a:srgbClr val="437F85"/>
                </a:solidFill>
                <a:latin typeface="Georgia"/>
                <a:cs typeface="Georgia"/>
              </a:rPr>
              <a:t>with</a:t>
            </a:r>
            <a:r>
              <a:rPr sz="2400" spc="-35" dirty="0">
                <a:solidFill>
                  <a:srgbClr val="437F85"/>
                </a:solidFill>
                <a:latin typeface="Georgia"/>
                <a:cs typeface="Georgia"/>
              </a:rPr>
              <a:t> </a:t>
            </a:r>
            <a:r>
              <a:rPr sz="2400" spc="-5" dirty="0">
                <a:solidFill>
                  <a:srgbClr val="437F85"/>
                </a:solidFill>
                <a:latin typeface="Georgia"/>
                <a:cs typeface="Georgia"/>
              </a:rPr>
              <a:t>underflow</a:t>
            </a:r>
            <a:endParaRPr sz="2400">
              <a:latin typeface="Georgia"/>
              <a:cs typeface="Georgia"/>
            </a:endParaRPr>
          </a:p>
          <a:p>
            <a:pPr marL="561340">
              <a:lnSpc>
                <a:spcPct val="100000"/>
              </a:lnSpc>
            </a:pPr>
            <a:r>
              <a:rPr sz="2400" dirty="0">
                <a:solidFill>
                  <a:srgbClr val="437F85"/>
                </a:solidFill>
                <a:latin typeface="Georgia"/>
                <a:cs typeface="Georgia"/>
              </a:rPr>
              <a:t>and</a:t>
            </a:r>
            <a:endParaRPr sz="2400">
              <a:latin typeface="Georgia"/>
              <a:cs typeface="Georgia"/>
            </a:endParaRPr>
          </a:p>
          <a:p>
            <a:pPr marL="561340" marR="88265" indent="-243840">
              <a:lnSpc>
                <a:spcPct val="100000"/>
              </a:lnSpc>
              <a:spcBef>
                <a:spcPts val="345"/>
              </a:spcBef>
              <a:tabLst>
                <a:tab pos="561340" algn="l"/>
              </a:tabLst>
            </a:pPr>
            <a:r>
              <a:rPr sz="2400" dirty="0">
                <a:solidFill>
                  <a:srgbClr val="437F85"/>
                </a:solidFill>
                <a:latin typeface="Georgia"/>
                <a:cs typeface="Georgia"/>
              </a:rPr>
              <a:t>▫	redistribute </a:t>
            </a:r>
            <a:r>
              <a:rPr sz="2400" spc="5" dirty="0">
                <a:solidFill>
                  <a:srgbClr val="437F85"/>
                </a:solidFill>
                <a:latin typeface="Georgia"/>
                <a:cs typeface="Georgia"/>
              </a:rPr>
              <a:t>the </a:t>
            </a:r>
            <a:r>
              <a:rPr sz="2400" spc="-5" dirty="0">
                <a:solidFill>
                  <a:srgbClr val="437F85"/>
                </a:solidFill>
                <a:latin typeface="Georgia"/>
                <a:cs typeface="Georgia"/>
              </a:rPr>
              <a:t>entries </a:t>
            </a:r>
            <a:r>
              <a:rPr sz="2400" dirty="0">
                <a:solidFill>
                  <a:srgbClr val="437F85"/>
                </a:solidFill>
                <a:latin typeface="Georgia"/>
                <a:cs typeface="Georgia"/>
              </a:rPr>
              <a:t>among </a:t>
            </a:r>
            <a:r>
              <a:rPr sz="2400" spc="5" dirty="0">
                <a:solidFill>
                  <a:srgbClr val="437F85"/>
                </a:solidFill>
                <a:latin typeface="Georgia"/>
                <a:cs typeface="Georgia"/>
              </a:rPr>
              <a:t>the node </a:t>
            </a:r>
            <a:r>
              <a:rPr sz="2400" dirty="0">
                <a:solidFill>
                  <a:srgbClr val="437F85"/>
                </a:solidFill>
                <a:latin typeface="Georgia"/>
                <a:cs typeface="Georgia"/>
              </a:rPr>
              <a:t>and </a:t>
            </a:r>
            <a:r>
              <a:rPr sz="2400" spc="-5" dirty="0">
                <a:solidFill>
                  <a:srgbClr val="437F85"/>
                </a:solidFill>
                <a:latin typeface="Georgia"/>
                <a:cs typeface="Georgia"/>
              </a:rPr>
              <a:t>its </a:t>
            </a:r>
            <a:r>
              <a:rPr sz="2400" spc="5" dirty="0">
                <a:solidFill>
                  <a:srgbClr val="437F85"/>
                </a:solidFill>
                <a:latin typeface="Georgia"/>
                <a:cs typeface="Georgia"/>
              </a:rPr>
              <a:t>sibling so </a:t>
            </a:r>
            <a:r>
              <a:rPr sz="2400" dirty="0">
                <a:solidFill>
                  <a:srgbClr val="437F85"/>
                </a:solidFill>
                <a:latin typeface="Georgia"/>
                <a:cs typeface="Georgia"/>
              </a:rPr>
              <a:t>that </a:t>
            </a:r>
            <a:r>
              <a:rPr sz="2400" spc="-5" dirty="0">
                <a:solidFill>
                  <a:srgbClr val="437F85"/>
                </a:solidFill>
                <a:latin typeface="Georgia"/>
                <a:cs typeface="Georgia"/>
              </a:rPr>
              <a:t>both</a:t>
            </a:r>
            <a:r>
              <a:rPr sz="2400" spc="-280" dirty="0">
                <a:solidFill>
                  <a:srgbClr val="437F85"/>
                </a:solidFill>
                <a:latin typeface="Georgia"/>
                <a:cs typeface="Georgia"/>
              </a:rPr>
              <a:t> </a:t>
            </a:r>
            <a:r>
              <a:rPr sz="2400" spc="-15" dirty="0">
                <a:solidFill>
                  <a:srgbClr val="437F85"/>
                </a:solidFill>
                <a:latin typeface="Georgia"/>
                <a:cs typeface="Georgia"/>
              </a:rPr>
              <a:t>are  </a:t>
            </a:r>
            <a:r>
              <a:rPr sz="2400" spc="-5" dirty="0">
                <a:solidFill>
                  <a:srgbClr val="437F85"/>
                </a:solidFill>
                <a:latin typeface="Georgia"/>
                <a:cs typeface="Georgia"/>
              </a:rPr>
              <a:t>at least </a:t>
            </a:r>
            <a:r>
              <a:rPr sz="2400" dirty="0">
                <a:solidFill>
                  <a:srgbClr val="437F85"/>
                </a:solidFill>
                <a:latin typeface="Georgia"/>
                <a:cs typeface="Georgia"/>
              </a:rPr>
              <a:t>half</a:t>
            </a:r>
            <a:r>
              <a:rPr sz="2400" spc="5" dirty="0">
                <a:solidFill>
                  <a:srgbClr val="437F85"/>
                </a:solidFill>
                <a:latin typeface="Georgia"/>
                <a:cs typeface="Georgia"/>
              </a:rPr>
              <a:t> </a:t>
            </a:r>
            <a:r>
              <a:rPr sz="2400" dirty="0">
                <a:solidFill>
                  <a:srgbClr val="437F85"/>
                </a:solidFill>
                <a:latin typeface="Georgia"/>
                <a:cs typeface="Georgia"/>
              </a:rPr>
              <a:t>full;</a:t>
            </a:r>
            <a:endParaRPr sz="2400">
              <a:latin typeface="Georgia"/>
              <a:cs typeface="Georgia"/>
            </a:endParaRPr>
          </a:p>
          <a:p>
            <a:pPr marL="317500">
              <a:lnSpc>
                <a:spcPct val="100000"/>
              </a:lnSpc>
              <a:spcBef>
                <a:spcPts val="290"/>
              </a:spcBef>
              <a:tabLst>
                <a:tab pos="561340" algn="l"/>
              </a:tabLst>
            </a:pPr>
            <a:r>
              <a:rPr sz="2400" dirty="0">
                <a:solidFill>
                  <a:srgbClr val="437F85"/>
                </a:solidFill>
                <a:latin typeface="Georgia"/>
                <a:cs typeface="Georgia"/>
              </a:rPr>
              <a:t>▫	otherwise, </a:t>
            </a:r>
            <a:r>
              <a:rPr sz="2400" spc="5" dirty="0">
                <a:solidFill>
                  <a:srgbClr val="437F85"/>
                </a:solidFill>
                <a:latin typeface="Georgia"/>
                <a:cs typeface="Georgia"/>
              </a:rPr>
              <a:t>the node is </a:t>
            </a:r>
            <a:r>
              <a:rPr sz="2400" spc="-10" dirty="0">
                <a:solidFill>
                  <a:srgbClr val="437F85"/>
                </a:solidFill>
                <a:latin typeface="Georgia"/>
                <a:cs typeface="Georgia"/>
              </a:rPr>
              <a:t>merged </a:t>
            </a:r>
            <a:r>
              <a:rPr sz="2400" spc="-5" dirty="0">
                <a:solidFill>
                  <a:srgbClr val="437F85"/>
                </a:solidFill>
                <a:latin typeface="Georgia"/>
                <a:cs typeface="Georgia"/>
              </a:rPr>
              <a:t>with its </a:t>
            </a:r>
            <a:r>
              <a:rPr sz="2400" dirty="0">
                <a:solidFill>
                  <a:srgbClr val="437F85"/>
                </a:solidFill>
                <a:latin typeface="Georgia"/>
                <a:cs typeface="Georgia"/>
              </a:rPr>
              <a:t>siblings and </a:t>
            </a:r>
            <a:r>
              <a:rPr sz="2400" spc="5" dirty="0">
                <a:solidFill>
                  <a:srgbClr val="437F85"/>
                </a:solidFill>
                <a:latin typeface="Georgia"/>
                <a:cs typeface="Georgia"/>
              </a:rPr>
              <a:t>the </a:t>
            </a:r>
            <a:r>
              <a:rPr sz="2400" spc="10" dirty="0">
                <a:solidFill>
                  <a:srgbClr val="437F85"/>
                </a:solidFill>
                <a:latin typeface="Georgia"/>
                <a:cs typeface="Georgia"/>
              </a:rPr>
              <a:t>number </a:t>
            </a:r>
            <a:r>
              <a:rPr sz="2400" spc="-5" dirty="0">
                <a:solidFill>
                  <a:srgbClr val="437F85"/>
                </a:solidFill>
                <a:latin typeface="Georgia"/>
                <a:cs typeface="Georgia"/>
              </a:rPr>
              <a:t>of</a:t>
            </a:r>
            <a:r>
              <a:rPr sz="2400" spc="-315" dirty="0">
                <a:solidFill>
                  <a:srgbClr val="437F85"/>
                </a:solidFill>
                <a:latin typeface="Georgia"/>
                <a:cs typeface="Georgia"/>
              </a:rPr>
              <a:t> </a:t>
            </a:r>
            <a:r>
              <a:rPr sz="2400" spc="-15" dirty="0">
                <a:solidFill>
                  <a:srgbClr val="437F85"/>
                </a:solidFill>
                <a:latin typeface="Georgia"/>
                <a:cs typeface="Georgia"/>
              </a:rPr>
              <a:t>leaf</a:t>
            </a:r>
            <a:endParaRPr sz="2400">
              <a:latin typeface="Georgia"/>
              <a:cs typeface="Georgia"/>
            </a:endParaRPr>
          </a:p>
        </p:txBody>
      </p:sp>
      <p:sp>
        <p:nvSpPr>
          <p:cNvPr id="4" name="object 4"/>
          <p:cNvSpPr txBox="1">
            <a:spLocks noGrp="1"/>
          </p:cNvSpPr>
          <p:nvPr>
            <p:ph type="title"/>
          </p:nvPr>
        </p:nvSpPr>
        <p:spPr>
          <a:xfrm>
            <a:off x="1198775" y="561956"/>
            <a:ext cx="7335625" cy="1233030"/>
          </a:xfrm>
          <a:prstGeom prst="rect">
            <a:avLst/>
          </a:prstGeom>
        </p:spPr>
        <p:txBody>
          <a:bodyPr vert="horz" wrap="square" lIns="0" tIns="17145" rIns="0" bIns="0" rtlCol="0">
            <a:spAutoFit/>
          </a:bodyPr>
          <a:lstStyle/>
          <a:p>
            <a:pPr marL="25400">
              <a:lnSpc>
                <a:spcPct val="100000"/>
              </a:lnSpc>
              <a:spcBef>
                <a:spcPts val="135"/>
              </a:spcBef>
            </a:pPr>
            <a:r>
              <a:rPr sz="3950" spc="-10" dirty="0"/>
              <a:t>E</a:t>
            </a:r>
            <a:r>
              <a:rPr sz="3950" spc="25" dirty="0"/>
              <a:t>xam</a:t>
            </a:r>
            <a:r>
              <a:rPr sz="3950" spc="5" dirty="0"/>
              <a:t>p</a:t>
            </a:r>
            <a:r>
              <a:rPr sz="3950" spc="-15" dirty="0"/>
              <a:t>l</a:t>
            </a:r>
            <a:r>
              <a:rPr sz="3950" spc="20" dirty="0"/>
              <a:t>e</a:t>
            </a:r>
            <a:r>
              <a:rPr sz="3950" spc="290" dirty="0">
                <a:latin typeface="Times New Roman"/>
                <a:cs typeface="Times New Roman"/>
              </a:rPr>
              <a:t> </a:t>
            </a:r>
            <a:r>
              <a:rPr sz="3950" spc="35" dirty="0"/>
              <a:t>o</a:t>
            </a:r>
            <a:r>
              <a:rPr sz="3950" spc="10" dirty="0"/>
              <a:t>f</a:t>
            </a:r>
            <a:r>
              <a:rPr sz="3950" spc="170" dirty="0">
                <a:latin typeface="Times New Roman"/>
                <a:cs typeface="Times New Roman"/>
              </a:rPr>
              <a:t> </a:t>
            </a:r>
            <a:r>
              <a:rPr sz="3950" spc="20" dirty="0"/>
              <a:t>a</a:t>
            </a:r>
            <a:r>
              <a:rPr sz="3950" spc="220" dirty="0">
                <a:latin typeface="Times New Roman"/>
                <a:cs typeface="Times New Roman"/>
              </a:rPr>
              <a:t> </a:t>
            </a:r>
            <a:r>
              <a:rPr sz="3950" spc="15" dirty="0"/>
              <a:t>De</a:t>
            </a:r>
            <a:r>
              <a:rPr sz="3950" spc="-30" dirty="0"/>
              <a:t>l</a:t>
            </a:r>
            <a:r>
              <a:rPr sz="3950" spc="5" dirty="0"/>
              <a:t>e</a:t>
            </a:r>
            <a:r>
              <a:rPr sz="3950" spc="10" dirty="0"/>
              <a:t>t</a:t>
            </a:r>
            <a:r>
              <a:rPr sz="3950" spc="20" dirty="0"/>
              <a:t>i</a:t>
            </a:r>
            <a:r>
              <a:rPr sz="3950" spc="35" dirty="0"/>
              <a:t>o</a:t>
            </a:r>
            <a:r>
              <a:rPr sz="3950" spc="20" dirty="0"/>
              <a:t>n</a:t>
            </a:r>
            <a:r>
              <a:rPr sz="3950" spc="285" dirty="0">
                <a:latin typeface="Times New Roman"/>
                <a:cs typeface="Times New Roman"/>
              </a:rPr>
              <a:t> </a:t>
            </a:r>
            <a:r>
              <a:rPr sz="3950" spc="20" dirty="0"/>
              <a:t>in</a:t>
            </a:r>
            <a:r>
              <a:rPr sz="3950" spc="195" dirty="0">
                <a:latin typeface="Times New Roman"/>
                <a:cs typeface="Times New Roman"/>
              </a:rPr>
              <a:t> </a:t>
            </a:r>
            <a:r>
              <a:rPr sz="3950" spc="-55" dirty="0" smtClean="0"/>
              <a:t>a</a:t>
            </a:r>
            <a:r>
              <a:rPr sz="1200" baseline="208333" dirty="0" smtClean="0">
                <a:solidFill>
                  <a:srgbClr val="437F85"/>
                </a:solidFill>
                <a:latin typeface="Times New Roman"/>
                <a:cs typeface="Times New Roman"/>
              </a:rPr>
              <a:t>  </a:t>
            </a:r>
            <a:r>
              <a:rPr sz="1200" spc="-7" baseline="208333" dirty="0" smtClean="0">
                <a:solidFill>
                  <a:srgbClr val="437F85"/>
                </a:solidFill>
                <a:latin typeface="Times New Roman"/>
                <a:cs typeface="Times New Roman"/>
              </a:rPr>
              <a:t> </a:t>
            </a:r>
            <a:r>
              <a:rPr lang="en-IN" sz="3950" spc="-15" dirty="0" smtClean="0"/>
              <a:t>B+</a:t>
            </a:r>
            <a:r>
              <a:rPr sz="3950" spc="10" dirty="0" smtClean="0"/>
              <a:t>tr</a:t>
            </a:r>
            <a:r>
              <a:rPr sz="3950" spc="-10" dirty="0" smtClean="0"/>
              <a:t>e</a:t>
            </a:r>
            <a:r>
              <a:rPr sz="3950" spc="20" dirty="0" smtClean="0"/>
              <a:t>e</a:t>
            </a:r>
            <a:endParaRPr sz="3950" dirty="0">
              <a:latin typeface="Times New Roman"/>
              <a:cs typeface="Times New Roman"/>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98501" y="1676400"/>
            <a:ext cx="6311900" cy="41681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900556" y="5969917"/>
            <a:ext cx="5605463" cy="938076"/>
          </a:xfrm>
          <a:prstGeom prst="rect">
            <a:avLst/>
          </a:prstGeom>
        </p:spPr>
        <p:txBody>
          <a:bodyPr vert="horz" wrap="square" lIns="0" tIns="14604" rIns="0" bIns="0" rtlCol="0">
            <a:spAutoFit/>
          </a:bodyPr>
          <a:lstStyle/>
          <a:p>
            <a:pPr algn="ctr">
              <a:lnSpc>
                <a:spcPct val="100000"/>
              </a:lnSpc>
              <a:spcBef>
                <a:spcPts val="114"/>
              </a:spcBef>
            </a:pPr>
            <a:r>
              <a:rPr sz="2000" spc="10" dirty="0">
                <a:latin typeface="Times New Roman"/>
                <a:cs typeface="Times New Roman"/>
              </a:rPr>
              <a:t>Figure 5.10:</a:t>
            </a:r>
            <a:r>
              <a:rPr sz="2000" spc="-400" dirty="0">
                <a:latin typeface="Times New Roman"/>
                <a:cs typeface="Times New Roman"/>
              </a:rPr>
              <a:t> </a:t>
            </a:r>
            <a:r>
              <a:rPr sz="2000" spc="-5" dirty="0">
                <a:latin typeface="Times New Roman"/>
                <a:cs typeface="Times New Roman"/>
              </a:rPr>
              <a:t>An </a:t>
            </a:r>
            <a:r>
              <a:rPr sz="2000" spc="5" dirty="0">
                <a:latin typeface="Times New Roman"/>
                <a:cs typeface="Times New Roman"/>
              </a:rPr>
              <a:t>example </a:t>
            </a:r>
            <a:r>
              <a:rPr sz="2000" spc="-20" dirty="0">
                <a:latin typeface="Times New Roman"/>
                <a:cs typeface="Times New Roman"/>
              </a:rPr>
              <a:t>of </a:t>
            </a:r>
            <a:r>
              <a:rPr sz="2000" spc="-5" dirty="0">
                <a:latin typeface="Times New Roman"/>
                <a:cs typeface="Times New Roman"/>
              </a:rPr>
              <a:t>deletion </a:t>
            </a:r>
            <a:r>
              <a:rPr sz="2000" spc="-10" dirty="0">
                <a:latin typeface="Times New Roman"/>
                <a:cs typeface="Times New Roman"/>
              </a:rPr>
              <a:t>from </a:t>
            </a:r>
            <a:r>
              <a:rPr sz="2000" spc="5" dirty="0">
                <a:latin typeface="Times New Roman"/>
                <a:cs typeface="Times New Roman"/>
              </a:rPr>
              <a:t>a </a:t>
            </a:r>
            <a:r>
              <a:rPr sz="2000" spc="10" dirty="0">
                <a:latin typeface="Times New Roman"/>
                <a:cs typeface="Times New Roman"/>
              </a:rPr>
              <a:t>B+-tree </a:t>
            </a:r>
            <a:r>
              <a:rPr sz="2000" spc="-5" dirty="0">
                <a:latin typeface="Times New Roman"/>
                <a:cs typeface="Times New Roman"/>
              </a:rPr>
              <a:t>with </a:t>
            </a:r>
            <a:r>
              <a:rPr sz="2000" spc="-10" dirty="0">
                <a:latin typeface="Times New Roman"/>
                <a:cs typeface="Times New Roman"/>
              </a:rPr>
              <a:t>Deletion</a:t>
            </a:r>
            <a:endParaRPr sz="2000">
              <a:latin typeface="Times New Roman"/>
              <a:cs typeface="Times New Roman"/>
            </a:endParaRPr>
          </a:p>
          <a:p>
            <a:pPr marL="5715" algn="ctr">
              <a:lnSpc>
                <a:spcPct val="100000"/>
              </a:lnSpc>
            </a:pPr>
            <a:r>
              <a:rPr sz="2000" spc="-10" dirty="0">
                <a:latin typeface="Times New Roman"/>
                <a:cs typeface="Times New Roman"/>
              </a:rPr>
              <a:t>sequence: </a:t>
            </a:r>
            <a:r>
              <a:rPr sz="2000" spc="5" dirty="0">
                <a:latin typeface="Times New Roman"/>
                <a:cs typeface="Times New Roman"/>
              </a:rPr>
              <a:t>5, 12,</a:t>
            </a:r>
            <a:r>
              <a:rPr sz="2000" spc="-15" dirty="0">
                <a:latin typeface="Times New Roman"/>
                <a:cs typeface="Times New Roman"/>
              </a:rPr>
              <a:t> </a:t>
            </a:r>
            <a:r>
              <a:rPr sz="2000" spc="5" dirty="0">
                <a:latin typeface="Times New Roman"/>
                <a:cs typeface="Times New Roman"/>
              </a:rPr>
              <a:t>9</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IN" dirty="0"/>
          </a:p>
        </p:txBody>
      </p:sp>
      <p:sp>
        <p:nvSpPr>
          <p:cNvPr id="3" name="Content Placeholder 2"/>
          <p:cNvSpPr>
            <a:spLocks noGrp="1"/>
          </p:cNvSpPr>
          <p:nvPr>
            <p:ph idx="1"/>
          </p:nvPr>
        </p:nvSpPr>
        <p:spPr/>
        <p:txBody>
          <a:bodyPr>
            <a:normAutofit fontScale="87500" lnSpcReduction="10000"/>
          </a:bodyPr>
          <a:lstStyle/>
          <a:p>
            <a:r>
              <a:rPr lang="en-IN" dirty="0"/>
              <a:t>SQL DML (Data Manipulation Language) </a:t>
            </a:r>
          </a:p>
          <a:p>
            <a:pPr lvl="1" algn="just"/>
            <a:r>
              <a:rPr lang="en-IN" dirty="0"/>
              <a:t>SQL queries on single and multiple tables, Nested </a:t>
            </a:r>
            <a:r>
              <a:rPr lang="en-US" altLang="en-IN" dirty="0"/>
              <a:t> </a:t>
            </a:r>
            <a:r>
              <a:rPr lang="en-IN" dirty="0"/>
              <a:t>queries (correlated and non-correlated), Aggregation and grouping, Views, assertions, Triggers, </a:t>
            </a:r>
            <a:r>
              <a:rPr lang="en-US" altLang="en-IN" dirty="0"/>
              <a:t> </a:t>
            </a:r>
            <a:r>
              <a:rPr lang="en-IN" dirty="0"/>
              <a:t>SQL data types. </a:t>
            </a:r>
          </a:p>
          <a:p>
            <a:r>
              <a:rPr lang="en-IN" dirty="0"/>
              <a:t>Physical Data Organization </a:t>
            </a:r>
          </a:p>
          <a:p>
            <a:pPr lvl="1" algn="just"/>
            <a:r>
              <a:rPr lang="en-IN" dirty="0"/>
              <a:t>Review of terms: physical and logical records, blocking factor, </a:t>
            </a:r>
            <a:r>
              <a:rPr lang="en-US" altLang="en-IN" dirty="0"/>
              <a:t> </a:t>
            </a:r>
            <a:r>
              <a:rPr lang="en-IN" dirty="0"/>
              <a:t>pinned and unpinned organization. Heap files, Indexing, Singe level indices, numerical examples, </a:t>
            </a:r>
            <a:r>
              <a:rPr lang="en-US" altLang="en-IN" dirty="0"/>
              <a:t> </a:t>
            </a:r>
            <a:r>
              <a:rPr lang="en-IN" dirty="0"/>
              <a:t>Multi-level-indices, numerical examples, B-Trees &amp; B+-Trees (structure only, algorithms not required), Extendible Hashing, Indexing on multiple keys – grid files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Q1C retrieves all the attribute values of any EMPLOYEE who works in DEPARTMENT number 5</a:t>
            </a:r>
          </a:p>
        </p:txBody>
      </p:sp>
      <p:pic>
        <p:nvPicPr>
          <p:cNvPr id="5" name="Content Placeholder 4"/>
          <p:cNvPicPr>
            <a:picLocks noGrp="1" noChangeAspect="1"/>
          </p:cNvPicPr>
          <p:nvPr>
            <p:ph idx="1"/>
          </p:nvPr>
        </p:nvPicPr>
        <p:blipFill>
          <a:blip r:embed="rId2" cstate="print"/>
          <a:stretch>
            <a:fillRect/>
          </a:stretch>
        </p:blipFill>
        <p:spPr>
          <a:xfrm>
            <a:off x="1295400" y="2743200"/>
            <a:ext cx="6277610" cy="1526540"/>
          </a:xfrm>
          <a:prstGeom prst="rect">
            <a:avLst/>
          </a:prstGeom>
        </p:spPr>
      </p:pic>
      <p:pic>
        <p:nvPicPr>
          <p:cNvPr id="6" name="Picture 5"/>
          <p:cNvPicPr>
            <a:picLocks noChangeAspect="1"/>
          </p:cNvPicPr>
          <p:nvPr/>
        </p:nvPicPr>
        <p:blipFill>
          <a:blip r:embed="rId3" cstate="print"/>
          <a:stretch>
            <a:fillRect/>
          </a:stretch>
        </p:blipFill>
        <p:spPr>
          <a:xfrm>
            <a:off x="152400" y="4191000"/>
            <a:ext cx="8903335" cy="1811655"/>
          </a:xfrm>
          <a:prstGeom prst="rect">
            <a:avLst/>
          </a:prstGeom>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636" y="640202"/>
            <a:ext cx="8106304" cy="6983321"/>
          </a:xfrm>
          <a:prstGeom prst="rect">
            <a:avLst/>
          </a:prstGeom>
        </p:spPr>
        <p:txBody>
          <a:bodyPr vert="horz" wrap="square" lIns="0" tIns="14604" rIns="0" bIns="0" rtlCol="0">
            <a:spAutoFit/>
          </a:bodyPr>
          <a:lstStyle/>
          <a:p>
            <a:pPr marL="268605" indent="-256540">
              <a:lnSpc>
                <a:spcPts val="2450"/>
              </a:lnSpc>
              <a:buClr>
                <a:srgbClr val="9F4DA2"/>
              </a:buClr>
              <a:buChar char="•"/>
              <a:tabLst>
                <a:tab pos="268605" algn="l"/>
                <a:tab pos="269240" algn="l"/>
              </a:tabLst>
            </a:pPr>
            <a:r>
              <a:rPr sz="2200" spc="10" dirty="0" smtClean="0">
                <a:latin typeface="Georgia"/>
                <a:cs typeface="Georgia"/>
              </a:rPr>
              <a:t>Most </a:t>
            </a:r>
            <a:r>
              <a:rPr sz="2200" spc="-5" dirty="0">
                <a:latin typeface="Georgia"/>
                <a:cs typeface="Georgia"/>
              </a:rPr>
              <a:t>multi-level </a:t>
            </a:r>
            <a:r>
              <a:rPr sz="2200" spc="-10" dirty="0">
                <a:latin typeface="Georgia"/>
                <a:cs typeface="Georgia"/>
              </a:rPr>
              <a:t>indexes </a:t>
            </a:r>
            <a:r>
              <a:rPr sz="2200" spc="-5" dirty="0">
                <a:latin typeface="Georgia"/>
                <a:cs typeface="Georgia"/>
              </a:rPr>
              <a:t>use B-tree </a:t>
            </a:r>
            <a:r>
              <a:rPr sz="2200" spc="5" dirty="0">
                <a:latin typeface="Georgia"/>
                <a:cs typeface="Georgia"/>
              </a:rPr>
              <a:t>or </a:t>
            </a:r>
            <a:r>
              <a:rPr sz="2200" dirty="0">
                <a:latin typeface="Georgia"/>
                <a:cs typeface="Georgia"/>
              </a:rPr>
              <a:t>B+-tree </a:t>
            </a:r>
            <a:r>
              <a:rPr sz="2200" spc="-5" dirty="0">
                <a:latin typeface="Georgia"/>
                <a:cs typeface="Georgia"/>
              </a:rPr>
              <a:t>data </a:t>
            </a:r>
            <a:r>
              <a:rPr sz="2200" dirty="0">
                <a:latin typeface="Georgia"/>
                <a:cs typeface="Georgia"/>
              </a:rPr>
              <a:t>structures because </a:t>
            </a:r>
            <a:r>
              <a:rPr sz="2200" spc="5" dirty="0">
                <a:latin typeface="Georgia"/>
                <a:cs typeface="Georgia"/>
              </a:rPr>
              <a:t>of</a:t>
            </a:r>
            <a:r>
              <a:rPr sz="2200" spc="-55" dirty="0">
                <a:latin typeface="Georgia"/>
                <a:cs typeface="Georgia"/>
              </a:rPr>
              <a:t> </a:t>
            </a:r>
            <a:r>
              <a:rPr sz="2200" spc="5" dirty="0">
                <a:latin typeface="Georgia"/>
                <a:cs typeface="Georgia"/>
              </a:rPr>
              <a:t>the</a:t>
            </a:r>
            <a:endParaRPr sz="2200" dirty="0">
              <a:latin typeface="Georgia"/>
              <a:cs typeface="Georgia"/>
            </a:endParaRPr>
          </a:p>
          <a:p>
            <a:pPr marL="268605">
              <a:lnSpc>
                <a:spcPct val="100000"/>
              </a:lnSpc>
              <a:spcBef>
                <a:spcPts val="5"/>
              </a:spcBef>
            </a:pPr>
            <a:r>
              <a:rPr sz="2200" dirty="0">
                <a:latin typeface="Georgia"/>
                <a:cs typeface="Georgia"/>
              </a:rPr>
              <a:t>insertion </a:t>
            </a:r>
            <a:r>
              <a:rPr sz="2200" spc="-5" dirty="0">
                <a:latin typeface="Georgia"/>
                <a:cs typeface="Georgia"/>
              </a:rPr>
              <a:t>and deletion</a:t>
            </a:r>
            <a:r>
              <a:rPr sz="2200" spc="55" dirty="0">
                <a:latin typeface="Georgia"/>
                <a:cs typeface="Georgia"/>
              </a:rPr>
              <a:t> </a:t>
            </a:r>
            <a:r>
              <a:rPr sz="2200" spc="5" dirty="0">
                <a:latin typeface="Georgia"/>
                <a:cs typeface="Georgia"/>
              </a:rPr>
              <a:t>problem.</a:t>
            </a:r>
            <a:endParaRPr sz="2200" dirty="0">
              <a:latin typeface="Georgia"/>
              <a:cs typeface="Georgia"/>
            </a:endParaRPr>
          </a:p>
          <a:p>
            <a:pPr marL="268605" marR="862965" indent="-256540">
              <a:lnSpc>
                <a:spcPct val="100000"/>
              </a:lnSpc>
              <a:spcBef>
                <a:spcPts val="340"/>
              </a:spcBef>
              <a:buClr>
                <a:srgbClr val="9F4DA2"/>
              </a:buClr>
              <a:buChar char="•"/>
              <a:tabLst>
                <a:tab pos="268605" algn="l"/>
                <a:tab pos="269240" algn="l"/>
              </a:tabLst>
            </a:pPr>
            <a:r>
              <a:rPr sz="2200" spc="-5" dirty="0">
                <a:latin typeface="Georgia"/>
                <a:cs typeface="Georgia"/>
              </a:rPr>
              <a:t>This </a:t>
            </a:r>
            <a:r>
              <a:rPr sz="2200" dirty="0">
                <a:latin typeface="Georgia"/>
                <a:cs typeface="Georgia"/>
              </a:rPr>
              <a:t>leaves space </a:t>
            </a:r>
            <a:r>
              <a:rPr sz="2200" spc="-10" dirty="0">
                <a:latin typeface="Georgia"/>
                <a:cs typeface="Georgia"/>
              </a:rPr>
              <a:t>in </a:t>
            </a:r>
            <a:r>
              <a:rPr sz="2200" dirty="0">
                <a:latin typeface="Georgia"/>
                <a:cs typeface="Georgia"/>
              </a:rPr>
              <a:t>each tree </a:t>
            </a:r>
            <a:r>
              <a:rPr sz="2200" spc="-5" dirty="0">
                <a:latin typeface="Georgia"/>
                <a:cs typeface="Georgia"/>
              </a:rPr>
              <a:t>node </a:t>
            </a:r>
            <a:r>
              <a:rPr sz="2200" spc="-10" dirty="0">
                <a:latin typeface="Georgia"/>
                <a:cs typeface="Georgia"/>
              </a:rPr>
              <a:t>(disk </a:t>
            </a:r>
            <a:r>
              <a:rPr sz="2200" spc="5" dirty="0">
                <a:latin typeface="Georgia"/>
                <a:cs typeface="Georgia"/>
              </a:rPr>
              <a:t>block) to </a:t>
            </a:r>
            <a:r>
              <a:rPr sz="2200" spc="-5" dirty="0">
                <a:latin typeface="Georgia"/>
                <a:cs typeface="Georgia"/>
              </a:rPr>
              <a:t>allow </a:t>
            </a:r>
            <a:r>
              <a:rPr sz="2200" spc="5" dirty="0">
                <a:latin typeface="Georgia"/>
                <a:cs typeface="Georgia"/>
              </a:rPr>
              <a:t>for </a:t>
            </a:r>
            <a:r>
              <a:rPr sz="2200" spc="-5" dirty="0">
                <a:latin typeface="Georgia"/>
                <a:cs typeface="Georgia"/>
              </a:rPr>
              <a:t>new </a:t>
            </a:r>
            <a:r>
              <a:rPr sz="2200" spc="-10" dirty="0">
                <a:latin typeface="Georgia"/>
                <a:cs typeface="Georgia"/>
              </a:rPr>
              <a:t>index  </a:t>
            </a:r>
            <a:r>
              <a:rPr sz="2200" spc="-5" dirty="0">
                <a:latin typeface="Georgia"/>
                <a:cs typeface="Georgia"/>
              </a:rPr>
              <a:t>entries.</a:t>
            </a:r>
            <a:endParaRPr sz="2200" dirty="0">
              <a:latin typeface="Georgia"/>
              <a:cs typeface="Georgia"/>
            </a:endParaRPr>
          </a:p>
          <a:p>
            <a:pPr marL="268605" marR="833755" indent="-256540">
              <a:lnSpc>
                <a:spcPct val="100000"/>
              </a:lnSpc>
              <a:spcBef>
                <a:spcPts val="290"/>
              </a:spcBef>
              <a:buClr>
                <a:srgbClr val="9F4DA2"/>
              </a:buClr>
              <a:buChar char="•"/>
              <a:tabLst>
                <a:tab pos="268605" algn="l"/>
                <a:tab pos="269240" algn="l"/>
              </a:tabLst>
            </a:pPr>
            <a:r>
              <a:rPr sz="2200" dirty="0">
                <a:latin typeface="Georgia"/>
                <a:cs typeface="Georgia"/>
              </a:rPr>
              <a:t>These </a:t>
            </a:r>
            <a:r>
              <a:rPr sz="2200" spc="-5" dirty="0">
                <a:latin typeface="Georgia"/>
                <a:cs typeface="Georgia"/>
              </a:rPr>
              <a:t>data structures </a:t>
            </a:r>
            <a:r>
              <a:rPr sz="2200" dirty="0">
                <a:latin typeface="Georgia"/>
                <a:cs typeface="Georgia"/>
              </a:rPr>
              <a:t>are variations </a:t>
            </a:r>
            <a:r>
              <a:rPr sz="2200" spc="5" dirty="0">
                <a:latin typeface="Georgia"/>
                <a:cs typeface="Georgia"/>
              </a:rPr>
              <a:t>of </a:t>
            </a:r>
            <a:r>
              <a:rPr sz="2200" dirty="0">
                <a:latin typeface="Georgia"/>
                <a:cs typeface="Georgia"/>
              </a:rPr>
              <a:t>search trees </a:t>
            </a:r>
            <a:r>
              <a:rPr sz="2200" spc="5" dirty="0">
                <a:latin typeface="Georgia"/>
                <a:cs typeface="Georgia"/>
              </a:rPr>
              <a:t>that </a:t>
            </a:r>
            <a:r>
              <a:rPr sz="2200" spc="-5" dirty="0">
                <a:latin typeface="Georgia"/>
                <a:cs typeface="Georgia"/>
              </a:rPr>
              <a:t>allow efficient  </a:t>
            </a:r>
            <a:r>
              <a:rPr sz="2200" dirty="0">
                <a:latin typeface="Georgia"/>
                <a:cs typeface="Georgia"/>
              </a:rPr>
              <a:t>insertion </a:t>
            </a:r>
            <a:r>
              <a:rPr sz="2200" spc="-5" dirty="0">
                <a:latin typeface="Georgia"/>
                <a:cs typeface="Georgia"/>
              </a:rPr>
              <a:t>and deletion </a:t>
            </a:r>
            <a:r>
              <a:rPr sz="2200" spc="5" dirty="0">
                <a:latin typeface="Georgia"/>
                <a:cs typeface="Georgia"/>
              </a:rPr>
              <a:t>of </a:t>
            </a:r>
            <a:r>
              <a:rPr sz="2200" spc="-5" dirty="0">
                <a:latin typeface="Georgia"/>
                <a:cs typeface="Georgia"/>
              </a:rPr>
              <a:t>new </a:t>
            </a:r>
            <a:r>
              <a:rPr sz="2200" dirty="0">
                <a:latin typeface="Georgia"/>
                <a:cs typeface="Georgia"/>
              </a:rPr>
              <a:t>search</a:t>
            </a:r>
            <a:r>
              <a:rPr sz="2200" spc="-25" dirty="0">
                <a:latin typeface="Georgia"/>
                <a:cs typeface="Georgia"/>
              </a:rPr>
              <a:t> </a:t>
            </a:r>
            <a:r>
              <a:rPr sz="2200" spc="-5" dirty="0">
                <a:latin typeface="Georgia"/>
                <a:cs typeface="Georgia"/>
              </a:rPr>
              <a:t>values.</a:t>
            </a:r>
            <a:endParaRPr sz="2200" dirty="0">
              <a:latin typeface="Georgia"/>
              <a:cs typeface="Georgia"/>
            </a:endParaRPr>
          </a:p>
          <a:p>
            <a:pPr marL="268605" indent="-256540">
              <a:lnSpc>
                <a:spcPct val="100000"/>
              </a:lnSpc>
              <a:spcBef>
                <a:spcPts val="295"/>
              </a:spcBef>
              <a:buClr>
                <a:srgbClr val="9F4DA2"/>
              </a:buClr>
              <a:buChar char="•"/>
              <a:tabLst>
                <a:tab pos="268605" algn="l"/>
                <a:tab pos="269240" algn="l"/>
              </a:tabLst>
            </a:pPr>
            <a:r>
              <a:rPr sz="2200" dirty="0">
                <a:latin typeface="Georgia"/>
                <a:cs typeface="Georgia"/>
              </a:rPr>
              <a:t>In </a:t>
            </a:r>
            <a:r>
              <a:rPr sz="2200" spc="-5" dirty="0">
                <a:latin typeface="Georgia"/>
                <a:cs typeface="Georgia"/>
              </a:rPr>
              <a:t>B-Tree </a:t>
            </a:r>
            <a:r>
              <a:rPr sz="2200" dirty="0">
                <a:latin typeface="Georgia"/>
                <a:cs typeface="Georgia"/>
              </a:rPr>
              <a:t>and </a:t>
            </a:r>
            <a:r>
              <a:rPr sz="2200" spc="-5" dirty="0">
                <a:latin typeface="Georgia"/>
                <a:cs typeface="Georgia"/>
              </a:rPr>
              <a:t>B+-Tree data </a:t>
            </a:r>
            <a:r>
              <a:rPr sz="2200" dirty="0">
                <a:latin typeface="Georgia"/>
                <a:cs typeface="Georgia"/>
              </a:rPr>
              <a:t>structures, each </a:t>
            </a:r>
            <a:r>
              <a:rPr sz="2200" spc="-5" dirty="0">
                <a:latin typeface="Georgia"/>
                <a:cs typeface="Georgia"/>
              </a:rPr>
              <a:t>node </a:t>
            </a:r>
            <a:r>
              <a:rPr sz="2200" dirty="0">
                <a:latin typeface="Georgia"/>
                <a:cs typeface="Georgia"/>
              </a:rPr>
              <a:t>corresponds </a:t>
            </a:r>
            <a:r>
              <a:rPr sz="2200" spc="5" dirty="0">
                <a:latin typeface="Georgia"/>
                <a:cs typeface="Georgia"/>
              </a:rPr>
              <a:t>to </a:t>
            </a:r>
            <a:r>
              <a:rPr sz="2200" dirty="0">
                <a:latin typeface="Georgia"/>
                <a:cs typeface="Georgia"/>
              </a:rPr>
              <a:t>a</a:t>
            </a:r>
            <a:r>
              <a:rPr sz="2200" spc="-25" dirty="0">
                <a:latin typeface="Georgia"/>
                <a:cs typeface="Georgia"/>
              </a:rPr>
              <a:t> </a:t>
            </a:r>
            <a:r>
              <a:rPr sz="2200" spc="-10" dirty="0">
                <a:latin typeface="Georgia"/>
                <a:cs typeface="Georgia"/>
              </a:rPr>
              <a:t>disk</a:t>
            </a:r>
            <a:endParaRPr sz="2200" dirty="0">
              <a:latin typeface="Georgia"/>
              <a:cs typeface="Georgia"/>
            </a:endParaRPr>
          </a:p>
          <a:p>
            <a:pPr marL="268605">
              <a:lnSpc>
                <a:spcPct val="100000"/>
              </a:lnSpc>
            </a:pPr>
            <a:r>
              <a:rPr sz="2200" spc="5" dirty="0">
                <a:latin typeface="Georgia"/>
                <a:cs typeface="Georgia"/>
              </a:rPr>
              <a:t>block.</a:t>
            </a:r>
            <a:endParaRPr sz="2200" dirty="0">
              <a:latin typeface="Georgia"/>
              <a:cs typeface="Georgia"/>
            </a:endParaRPr>
          </a:p>
          <a:p>
            <a:pPr marL="268605" indent="-256540">
              <a:lnSpc>
                <a:spcPct val="100000"/>
              </a:lnSpc>
              <a:spcBef>
                <a:spcPts val="295"/>
              </a:spcBef>
              <a:buClr>
                <a:srgbClr val="9F4DA2"/>
              </a:buClr>
              <a:buChar char="•"/>
              <a:tabLst>
                <a:tab pos="268605" algn="l"/>
                <a:tab pos="269240" algn="l"/>
              </a:tabLst>
            </a:pPr>
            <a:r>
              <a:rPr sz="2200" dirty="0">
                <a:latin typeface="Georgia"/>
                <a:cs typeface="Georgia"/>
              </a:rPr>
              <a:t>Each </a:t>
            </a:r>
            <a:r>
              <a:rPr sz="2200" spc="-5" dirty="0">
                <a:latin typeface="Georgia"/>
                <a:cs typeface="Georgia"/>
              </a:rPr>
              <a:t>node </a:t>
            </a:r>
            <a:r>
              <a:rPr sz="2200" spc="-10" dirty="0">
                <a:latin typeface="Georgia"/>
                <a:cs typeface="Georgia"/>
              </a:rPr>
              <a:t>is </a:t>
            </a:r>
            <a:r>
              <a:rPr sz="2200" dirty="0">
                <a:latin typeface="Georgia"/>
                <a:cs typeface="Georgia"/>
              </a:rPr>
              <a:t>kept between </a:t>
            </a:r>
            <a:r>
              <a:rPr sz="2200" spc="-10" dirty="0">
                <a:latin typeface="Georgia"/>
                <a:cs typeface="Georgia"/>
              </a:rPr>
              <a:t>half-full </a:t>
            </a:r>
            <a:r>
              <a:rPr sz="2200" spc="-5" dirty="0">
                <a:latin typeface="Georgia"/>
                <a:cs typeface="Georgia"/>
              </a:rPr>
              <a:t>and </a:t>
            </a:r>
            <a:r>
              <a:rPr sz="2200" dirty="0">
                <a:latin typeface="Georgia"/>
                <a:cs typeface="Georgia"/>
              </a:rPr>
              <a:t>completely</a:t>
            </a:r>
            <a:r>
              <a:rPr sz="2200" spc="-45" dirty="0">
                <a:latin typeface="Georgia"/>
                <a:cs typeface="Georgia"/>
              </a:rPr>
              <a:t> </a:t>
            </a:r>
            <a:r>
              <a:rPr sz="2200" spc="-10" dirty="0">
                <a:latin typeface="Georgia"/>
                <a:cs typeface="Georgia"/>
              </a:rPr>
              <a:t>full.</a:t>
            </a:r>
            <a:endParaRPr sz="2200" dirty="0">
              <a:latin typeface="Georgia"/>
              <a:cs typeface="Georgia"/>
            </a:endParaRPr>
          </a:p>
          <a:p>
            <a:pPr marL="268605" indent="-256540">
              <a:lnSpc>
                <a:spcPct val="100000"/>
              </a:lnSpc>
              <a:spcBef>
                <a:spcPts val="335"/>
              </a:spcBef>
              <a:buClr>
                <a:srgbClr val="9F4DA2"/>
              </a:buClr>
              <a:buChar char="•"/>
              <a:tabLst>
                <a:tab pos="268605" algn="l"/>
                <a:tab pos="269240" algn="l"/>
              </a:tabLst>
            </a:pPr>
            <a:r>
              <a:rPr sz="2200" spc="5" dirty="0">
                <a:latin typeface="Georgia"/>
                <a:cs typeface="Georgia"/>
              </a:rPr>
              <a:t>An </a:t>
            </a:r>
            <a:r>
              <a:rPr sz="2200" spc="-5" dirty="0">
                <a:latin typeface="Georgia"/>
                <a:cs typeface="Georgia"/>
              </a:rPr>
              <a:t>insertion into </a:t>
            </a:r>
            <a:r>
              <a:rPr sz="2200" spc="5" dirty="0">
                <a:latin typeface="Georgia"/>
                <a:cs typeface="Georgia"/>
              </a:rPr>
              <a:t>a </a:t>
            </a:r>
            <a:r>
              <a:rPr sz="2200" spc="-5" dirty="0">
                <a:latin typeface="Georgia"/>
                <a:cs typeface="Georgia"/>
              </a:rPr>
              <a:t>node </a:t>
            </a:r>
            <a:r>
              <a:rPr sz="2200" dirty="0">
                <a:latin typeface="Georgia"/>
                <a:cs typeface="Georgia"/>
              </a:rPr>
              <a:t>that </a:t>
            </a:r>
            <a:r>
              <a:rPr sz="2200" spc="-10" dirty="0">
                <a:latin typeface="Georgia"/>
                <a:cs typeface="Georgia"/>
              </a:rPr>
              <a:t>is </a:t>
            </a:r>
            <a:r>
              <a:rPr sz="2200" dirty="0">
                <a:latin typeface="Georgia"/>
                <a:cs typeface="Georgia"/>
              </a:rPr>
              <a:t>not </a:t>
            </a:r>
            <a:r>
              <a:rPr sz="2200" spc="-5" dirty="0">
                <a:latin typeface="Georgia"/>
                <a:cs typeface="Georgia"/>
              </a:rPr>
              <a:t>full </a:t>
            </a:r>
            <a:r>
              <a:rPr sz="2200" spc="-10" dirty="0">
                <a:latin typeface="Georgia"/>
                <a:cs typeface="Georgia"/>
              </a:rPr>
              <a:t>is </a:t>
            </a:r>
            <a:r>
              <a:rPr sz="2200" spc="-5" dirty="0">
                <a:latin typeface="Georgia"/>
                <a:cs typeface="Georgia"/>
              </a:rPr>
              <a:t>quite</a:t>
            </a:r>
            <a:r>
              <a:rPr sz="2200" spc="35" dirty="0">
                <a:latin typeface="Georgia"/>
                <a:cs typeface="Georgia"/>
              </a:rPr>
              <a:t> </a:t>
            </a:r>
            <a:r>
              <a:rPr sz="2200" spc="-5" dirty="0">
                <a:latin typeface="Georgia"/>
                <a:cs typeface="Georgia"/>
              </a:rPr>
              <a:t>efficient.</a:t>
            </a:r>
            <a:endParaRPr sz="2200" dirty="0">
              <a:latin typeface="Georgia"/>
              <a:cs typeface="Georgia"/>
            </a:endParaRPr>
          </a:p>
          <a:p>
            <a:pPr marL="268605" indent="-256540">
              <a:lnSpc>
                <a:spcPct val="100000"/>
              </a:lnSpc>
              <a:spcBef>
                <a:spcPts val="295"/>
              </a:spcBef>
              <a:buClr>
                <a:srgbClr val="9F4DA2"/>
              </a:buClr>
              <a:buChar char="•"/>
              <a:tabLst>
                <a:tab pos="268605" algn="l"/>
                <a:tab pos="269240" algn="l"/>
              </a:tabLst>
            </a:pPr>
            <a:r>
              <a:rPr sz="2200" dirty="0">
                <a:latin typeface="Georgia"/>
                <a:cs typeface="Georgia"/>
              </a:rPr>
              <a:t>If </a:t>
            </a:r>
            <a:r>
              <a:rPr sz="2200" spc="5" dirty="0">
                <a:latin typeface="Georgia"/>
                <a:cs typeface="Georgia"/>
              </a:rPr>
              <a:t>a </a:t>
            </a:r>
            <a:r>
              <a:rPr sz="2200" spc="-5" dirty="0">
                <a:latin typeface="Georgia"/>
                <a:cs typeface="Georgia"/>
              </a:rPr>
              <a:t>node </a:t>
            </a:r>
            <a:r>
              <a:rPr sz="2200" spc="-10" dirty="0">
                <a:latin typeface="Georgia"/>
                <a:cs typeface="Georgia"/>
              </a:rPr>
              <a:t>is </a:t>
            </a:r>
            <a:r>
              <a:rPr sz="2200" spc="-5" dirty="0">
                <a:latin typeface="Georgia"/>
                <a:cs typeface="Georgia"/>
              </a:rPr>
              <a:t>full </a:t>
            </a:r>
            <a:r>
              <a:rPr sz="2200" spc="5" dirty="0">
                <a:latin typeface="Georgia"/>
                <a:cs typeface="Georgia"/>
              </a:rPr>
              <a:t>the </a:t>
            </a:r>
            <a:r>
              <a:rPr sz="2200" spc="-5" dirty="0">
                <a:latin typeface="Georgia"/>
                <a:cs typeface="Georgia"/>
              </a:rPr>
              <a:t>insertion causes </a:t>
            </a:r>
            <a:r>
              <a:rPr sz="2200" spc="5" dirty="0">
                <a:latin typeface="Georgia"/>
                <a:cs typeface="Georgia"/>
              </a:rPr>
              <a:t>a </a:t>
            </a:r>
            <a:r>
              <a:rPr sz="2200" spc="-10" dirty="0">
                <a:latin typeface="Georgia"/>
                <a:cs typeface="Georgia"/>
              </a:rPr>
              <a:t>split </a:t>
            </a:r>
            <a:r>
              <a:rPr sz="2200" spc="-5" dirty="0">
                <a:latin typeface="Georgia"/>
                <a:cs typeface="Georgia"/>
              </a:rPr>
              <a:t>into </a:t>
            </a:r>
            <a:r>
              <a:rPr sz="2200" spc="5" dirty="0">
                <a:latin typeface="Georgia"/>
                <a:cs typeface="Georgia"/>
              </a:rPr>
              <a:t>two</a:t>
            </a:r>
            <a:r>
              <a:rPr sz="2200" spc="55" dirty="0">
                <a:latin typeface="Georgia"/>
                <a:cs typeface="Georgia"/>
              </a:rPr>
              <a:t> </a:t>
            </a:r>
            <a:r>
              <a:rPr sz="2200" spc="-5" dirty="0">
                <a:latin typeface="Georgia"/>
                <a:cs typeface="Georgia"/>
              </a:rPr>
              <a:t>nodes.</a:t>
            </a:r>
            <a:endParaRPr sz="2200" dirty="0">
              <a:latin typeface="Georgia"/>
              <a:cs typeface="Georgia"/>
            </a:endParaRPr>
          </a:p>
          <a:p>
            <a:pPr marL="268605" indent="-256540">
              <a:lnSpc>
                <a:spcPct val="100000"/>
              </a:lnSpc>
              <a:spcBef>
                <a:spcPts val="290"/>
              </a:spcBef>
              <a:buClr>
                <a:srgbClr val="9F4DA2"/>
              </a:buClr>
              <a:buChar char="•"/>
              <a:tabLst>
                <a:tab pos="268605" algn="l"/>
                <a:tab pos="269240" algn="l"/>
              </a:tabLst>
            </a:pPr>
            <a:r>
              <a:rPr sz="2200" spc="-5" dirty="0">
                <a:latin typeface="Georgia"/>
                <a:cs typeface="Georgia"/>
              </a:rPr>
              <a:t>Splitting </a:t>
            </a:r>
            <a:r>
              <a:rPr sz="2200" spc="5" dirty="0">
                <a:latin typeface="Georgia"/>
                <a:cs typeface="Georgia"/>
              </a:rPr>
              <a:t>may </a:t>
            </a:r>
            <a:r>
              <a:rPr sz="2200" spc="-5" dirty="0">
                <a:latin typeface="Georgia"/>
                <a:cs typeface="Georgia"/>
              </a:rPr>
              <a:t>propagate </a:t>
            </a:r>
            <a:r>
              <a:rPr sz="2200" dirty="0">
                <a:latin typeface="Georgia"/>
                <a:cs typeface="Georgia"/>
              </a:rPr>
              <a:t>to </a:t>
            </a:r>
            <a:r>
              <a:rPr sz="2200" spc="5" dirty="0">
                <a:latin typeface="Georgia"/>
                <a:cs typeface="Georgia"/>
              </a:rPr>
              <a:t>other </a:t>
            </a:r>
            <a:r>
              <a:rPr sz="2200" dirty="0">
                <a:latin typeface="Georgia"/>
                <a:cs typeface="Georgia"/>
              </a:rPr>
              <a:t>tree</a:t>
            </a:r>
            <a:r>
              <a:rPr sz="2200" spc="-10" dirty="0">
                <a:latin typeface="Georgia"/>
                <a:cs typeface="Georgia"/>
              </a:rPr>
              <a:t> </a:t>
            </a:r>
            <a:r>
              <a:rPr sz="2200" spc="-5" dirty="0">
                <a:latin typeface="Georgia"/>
                <a:cs typeface="Georgia"/>
              </a:rPr>
              <a:t>levels.</a:t>
            </a:r>
            <a:endParaRPr sz="2200" dirty="0">
              <a:latin typeface="Georgia"/>
              <a:cs typeface="Georgia"/>
            </a:endParaRPr>
          </a:p>
          <a:p>
            <a:pPr marL="268605" indent="-256540">
              <a:lnSpc>
                <a:spcPct val="100000"/>
              </a:lnSpc>
              <a:spcBef>
                <a:spcPts val="290"/>
              </a:spcBef>
              <a:buClr>
                <a:srgbClr val="9F4DA2"/>
              </a:buClr>
              <a:buChar char="•"/>
              <a:tabLst>
                <a:tab pos="268605" algn="l"/>
                <a:tab pos="269240" algn="l"/>
              </a:tabLst>
            </a:pPr>
            <a:r>
              <a:rPr sz="2200" spc="5" dirty="0">
                <a:latin typeface="Georgia"/>
                <a:cs typeface="Georgia"/>
              </a:rPr>
              <a:t>A </a:t>
            </a:r>
            <a:r>
              <a:rPr sz="2200" spc="-5" dirty="0">
                <a:latin typeface="Georgia"/>
                <a:cs typeface="Georgia"/>
              </a:rPr>
              <a:t>deletion </a:t>
            </a:r>
            <a:r>
              <a:rPr sz="2200" spc="-10" dirty="0">
                <a:latin typeface="Georgia"/>
                <a:cs typeface="Georgia"/>
              </a:rPr>
              <a:t>is </a:t>
            </a:r>
            <a:r>
              <a:rPr sz="2200" spc="-5" dirty="0">
                <a:latin typeface="Georgia"/>
                <a:cs typeface="Georgia"/>
              </a:rPr>
              <a:t>quite </a:t>
            </a:r>
            <a:r>
              <a:rPr sz="2200" spc="-10" dirty="0">
                <a:latin typeface="Georgia"/>
                <a:cs typeface="Georgia"/>
              </a:rPr>
              <a:t>efficient if </a:t>
            </a:r>
            <a:r>
              <a:rPr sz="2200" spc="5" dirty="0">
                <a:latin typeface="Georgia"/>
                <a:cs typeface="Georgia"/>
              </a:rPr>
              <a:t>a </a:t>
            </a:r>
            <a:r>
              <a:rPr sz="2200" spc="-5" dirty="0">
                <a:latin typeface="Georgia"/>
                <a:cs typeface="Georgia"/>
              </a:rPr>
              <a:t>node does </a:t>
            </a:r>
            <a:r>
              <a:rPr sz="2200" dirty="0">
                <a:latin typeface="Georgia"/>
                <a:cs typeface="Georgia"/>
              </a:rPr>
              <a:t>not </a:t>
            </a:r>
            <a:r>
              <a:rPr sz="2200" spc="5" dirty="0">
                <a:latin typeface="Georgia"/>
                <a:cs typeface="Georgia"/>
              </a:rPr>
              <a:t>become </a:t>
            </a:r>
            <a:r>
              <a:rPr sz="2200" spc="-5" dirty="0">
                <a:latin typeface="Georgia"/>
                <a:cs typeface="Georgia"/>
              </a:rPr>
              <a:t>less </a:t>
            </a:r>
            <a:r>
              <a:rPr sz="2200" spc="5" dirty="0">
                <a:latin typeface="Georgia"/>
                <a:cs typeface="Georgia"/>
              </a:rPr>
              <a:t>than </a:t>
            </a:r>
            <a:r>
              <a:rPr sz="2200" dirty="0">
                <a:latin typeface="Georgia"/>
                <a:cs typeface="Georgia"/>
              </a:rPr>
              <a:t>half</a:t>
            </a:r>
            <a:r>
              <a:rPr sz="2200" spc="20" dirty="0">
                <a:latin typeface="Georgia"/>
                <a:cs typeface="Georgia"/>
              </a:rPr>
              <a:t> </a:t>
            </a:r>
            <a:r>
              <a:rPr sz="2200" spc="-10" dirty="0">
                <a:latin typeface="Georgia"/>
                <a:cs typeface="Georgia"/>
              </a:rPr>
              <a:t>full.</a:t>
            </a:r>
            <a:endParaRPr sz="2200" dirty="0">
              <a:latin typeface="Georgia"/>
              <a:cs typeface="Georgia"/>
            </a:endParaRPr>
          </a:p>
          <a:p>
            <a:pPr marL="268605" marR="324485" indent="-256540">
              <a:lnSpc>
                <a:spcPct val="100000"/>
              </a:lnSpc>
              <a:spcBef>
                <a:spcPts val="335"/>
              </a:spcBef>
              <a:buClr>
                <a:srgbClr val="9F4DA2"/>
              </a:buClr>
              <a:buChar char="•"/>
              <a:tabLst>
                <a:tab pos="268605" algn="l"/>
                <a:tab pos="269240" algn="l"/>
              </a:tabLst>
            </a:pPr>
            <a:r>
              <a:rPr sz="2200" dirty="0">
                <a:latin typeface="Georgia"/>
                <a:cs typeface="Georgia"/>
              </a:rPr>
              <a:t>If </a:t>
            </a:r>
            <a:r>
              <a:rPr sz="2200" spc="5" dirty="0">
                <a:latin typeface="Georgia"/>
                <a:cs typeface="Georgia"/>
              </a:rPr>
              <a:t>a </a:t>
            </a:r>
            <a:r>
              <a:rPr sz="2200" spc="-5" dirty="0">
                <a:latin typeface="Georgia"/>
                <a:cs typeface="Georgia"/>
              </a:rPr>
              <a:t>deletion causes </a:t>
            </a:r>
            <a:r>
              <a:rPr sz="2200" spc="5" dirty="0">
                <a:latin typeface="Georgia"/>
                <a:cs typeface="Georgia"/>
              </a:rPr>
              <a:t>a </a:t>
            </a:r>
            <a:r>
              <a:rPr sz="2200" spc="-5" dirty="0">
                <a:latin typeface="Georgia"/>
                <a:cs typeface="Georgia"/>
              </a:rPr>
              <a:t>node </a:t>
            </a:r>
            <a:r>
              <a:rPr sz="2200" dirty="0">
                <a:latin typeface="Georgia"/>
                <a:cs typeface="Georgia"/>
              </a:rPr>
              <a:t>to </a:t>
            </a:r>
            <a:r>
              <a:rPr sz="2200" spc="10" dirty="0">
                <a:latin typeface="Georgia"/>
                <a:cs typeface="Georgia"/>
              </a:rPr>
              <a:t>become </a:t>
            </a:r>
            <a:r>
              <a:rPr sz="2200" spc="-5" dirty="0">
                <a:latin typeface="Georgia"/>
                <a:cs typeface="Georgia"/>
              </a:rPr>
              <a:t>less </a:t>
            </a:r>
            <a:r>
              <a:rPr sz="2200" spc="5" dirty="0">
                <a:latin typeface="Georgia"/>
                <a:cs typeface="Georgia"/>
              </a:rPr>
              <a:t>than </a:t>
            </a:r>
            <a:r>
              <a:rPr sz="2200" dirty="0">
                <a:latin typeface="Georgia"/>
                <a:cs typeface="Georgia"/>
              </a:rPr>
              <a:t>half </a:t>
            </a:r>
            <a:r>
              <a:rPr sz="2200" spc="-10" dirty="0">
                <a:latin typeface="Georgia"/>
                <a:cs typeface="Georgia"/>
              </a:rPr>
              <a:t>full, it </a:t>
            </a:r>
            <a:r>
              <a:rPr sz="2200" dirty="0">
                <a:latin typeface="Georgia"/>
                <a:cs typeface="Georgia"/>
              </a:rPr>
              <a:t>must </a:t>
            </a:r>
            <a:r>
              <a:rPr sz="2200" spc="5" dirty="0">
                <a:latin typeface="Georgia"/>
                <a:cs typeface="Georgia"/>
              </a:rPr>
              <a:t>be </a:t>
            </a:r>
            <a:r>
              <a:rPr sz="2200" dirty="0">
                <a:latin typeface="Georgia"/>
                <a:cs typeface="Georgia"/>
              </a:rPr>
              <a:t>merged  with </a:t>
            </a:r>
            <a:r>
              <a:rPr sz="2200" spc="-5" dirty="0">
                <a:latin typeface="Georgia"/>
                <a:cs typeface="Georgia"/>
              </a:rPr>
              <a:t>neighboring</a:t>
            </a:r>
            <a:r>
              <a:rPr sz="2200" spc="30" dirty="0">
                <a:latin typeface="Georgia"/>
                <a:cs typeface="Georgia"/>
              </a:rPr>
              <a:t> </a:t>
            </a:r>
            <a:r>
              <a:rPr sz="2200" spc="-5" dirty="0">
                <a:latin typeface="Georgia"/>
                <a:cs typeface="Georgia"/>
              </a:rPr>
              <a:t>nodes</a:t>
            </a:r>
            <a:endParaRPr sz="2200" dirty="0">
              <a:latin typeface="Georgia"/>
              <a:cs typeface="Georgia"/>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1" y="533400"/>
            <a:ext cx="8121908" cy="5152693"/>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24455"/>
                </a:solidFill>
                <a:latin typeface="Trebuchet MS"/>
                <a:cs typeface="Trebuchet MS"/>
              </a:rPr>
              <a:t>Difference </a:t>
            </a:r>
            <a:r>
              <a:rPr sz="3600" dirty="0">
                <a:solidFill>
                  <a:srgbClr val="424455"/>
                </a:solidFill>
                <a:latin typeface="Trebuchet MS"/>
                <a:cs typeface="Trebuchet MS"/>
              </a:rPr>
              <a:t>between B-tree </a:t>
            </a:r>
            <a:r>
              <a:rPr sz="3600" spc="-10" dirty="0">
                <a:solidFill>
                  <a:srgbClr val="424455"/>
                </a:solidFill>
                <a:latin typeface="Trebuchet MS"/>
                <a:cs typeface="Trebuchet MS"/>
              </a:rPr>
              <a:t>and</a:t>
            </a:r>
            <a:r>
              <a:rPr sz="3600" spc="-90" dirty="0">
                <a:solidFill>
                  <a:srgbClr val="424455"/>
                </a:solidFill>
                <a:latin typeface="Trebuchet MS"/>
                <a:cs typeface="Trebuchet MS"/>
              </a:rPr>
              <a:t> </a:t>
            </a:r>
            <a:r>
              <a:rPr sz="3600" spc="-5" dirty="0">
                <a:solidFill>
                  <a:srgbClr val="424455"/>
                </a:solidFill>
                <a:latin typeface="Trebuchet MS"/>
                <a:cs typeface="Trebuchet MS"/>
              </a:rPr>
              <a:t>B+-tree</a:t>
            </a:r>
            <a:endParaRPr sz="3600" dirty="0">
              <a:latin typeface="Trebuchet MS"/>
              <a:cs typeface="Trebuchet MS"/>
            </a:endParaRPr>
          </a:p>
          <a:p>
            <a:pPr marL="378460" indent="-257175">
              <a:lnSpc>
                <a:spcPct val="100000"/>
              </a:lnSpc>
              <a:spcBef>
                <a:spcPts val="2725"/>
              </a:spcBef>
              <a:buClr>
                <a:srgbClr val="9F4DA2"/>
              </a:buClr>
              <a:buChar char="•"/>
              <a:tabLst>
                <a:tab pos="378460" algn="l"/>
                <a:tab pos="379095" algn="l"/>
              </a:tabLst>
            </a:pPr>
            <a:r>
              <a:rPr sz="2200" spc="5" dirty="0">
                <a:latin typeface="Georgia"/>
                <a:cs typeface="Georgia"/>
              </a:rPr>
              <a:t>In </a:t>
            </a:r>
            <a:r>
              <a:rPr sz="2200" dirty="0">
                <a:latin typeface="Georgia"/>
                <a:cs typeface="Georgia"/>
              </a:rPr>
              <a:t>B+trees, search </a:t>
            </a:r>
            <a:r>
              <a:rPr sz="2200" spc="5" dirty="0">
                <a:latin typeface="Georgia"/>
                <a:cs typeface="Georgia"/>
              </a:rPr>
              <a:t>keys </a:t>
            </a:r>
            <a:r>
              <a:rPr sz="2200" dirty="0">
                <a:latin typeface="Georgia"/>
                <a:cs typeface="Georgia"/>
              </a:rPr>
              <a:t>can be </a:t>
            </a:r>
            <a:r>
              <a:rPr sz="2200" spc="-5" dirty="0">
                <a:latin typeface="Georgia"/>
                <a:cs typeface="Georgia"/>
              </a:rPr>
              <a:t>repeated but this </a:t>
            </a:r>
            <a:r>
              <a:rPr sz="2200" spc="-10" dirty="0">
                <a:latin typeface="Georgia"/>
                <a:cs typeface="Georgia"/>
              </a:rPr>
              <a:t>is </a:t>
            </a:r>
            <a:r>
              <a:rPr sz="2200" dirty="0">
                <a:latin typeface="Georgia"/>
                <a:cs typeface="Georgia"/>
              </a:rPr>
              <a:t>not </a:t>
            </a:r>
            <a:r>
              <a:rPr sz="2200" spc="5" dirty="0">
                <a:latin typeface="Georgia"/>
                <a:cs typeface="Georgia"/>
              </a:rPr>
              <a:t>the </a:t>
            </a:r>
            <a:r>
              <a:rPr sz="2200" dirty="0">
                <a:latin typeface="Georgia"/>
                <a:cs typeface="Georgia"/>
              </a:rPr>
              <a:t>case for</a:t>
            </a:r>
            <a:r>
              <a:rPr sz="2200" spc="-300" dirty="0">
                <a:latin typeface="Georgia"/>
                <a:cs typeface="Georgia"/>
              </a:rPr>
              <a:t> </a:t>
            </a:r>
            <a:r>
              <a:rPr sz="2200" spc="5" dirty="0">
                <a:latin typeface="Georgia"/>
                <a:cs typeface="Georgia"/>
              </a:rPr>
              <a:t>B-trees</a:t>
            </a:r>
            <a:endParaRPr sz="2200" dirty="0">
              <a:latin typeface="Georgia"/>
              <a:cs typeface="Georgia"/>
            </a:endParaRPr>
          </a:p>
          <a:p>
            <a:pPr marL="378460" marR="5080" indent="-256540">
              <a:lnSpc>
                <a:spcPct val="100000"/>
              </a:lnSpc>
              <a:spcBef>
                <a:spcPts val="340"/>
              </a:spcBef>
              <a:buClr>
                <a:srgbClr val="9F4DA2"/>
              </a:buClr>
              <a:buChar char="•"/>
              <a:tabLst>
                <a:tab pos="378460" algn="l"/>
                <a:tab pos="379095" algn="l"/>
              </a:tabLst>
            </a:pPr>
            <a:r>
              <a:rPr sz="2200" dirty="0">
                <a:latin typeface="Georgia"/>
                <a:cs typeface="Georgia"/>
              </a:rPr>
              <a:t>B+trees </a:t>
            </a:r>
            <a:r>
              <a:rPr sz="2200" spc="-5" dirty="0">
                <a:latin typeface="Georgia"/>
                <a:cs typeface="Georgia"/>
              </a:rPr>
              <a:t>allow </a:t>
            </a:r>
            <a:r>
              <a:rPr sz="2200" spc="-10" dirty="0">
                <a:latin typeface="Georgia"/>
                <a:cs typeface="Georgia"/>
              </a:rPr>
              <a:t>satellite data </a:t>
            </a:r>
            <a:r>
              <a:rPr sz="2200" dirty="0">
                <a:latin typeface="Georgia"/>
                <a:cs typeface="Georgia"/>
              </a:rPr>
              <a:t>to </a:t>
            </a:r>
            <a:r>
              <a:rPr sz="2200" spc="5" dirty="0">
                <a:latin typeface="Georgia"/>
                <a:cs typeface="Georgia"/>
              </a:rPr>
              <a:t>be </a:t>
            </a:r>
            <a:r>
              <a:rPr sz="2200" dirty="0">
                <a:latin typeface="Georgia"/>
                <a:cs typeface="Georgia"/>
              </a:rPr>
              <a:t>stored </a:t>
            </a:r>
            <a:r>
              <a:rPr sz="2200" spc="-15" dirty="0">
                <a:latin typeface="Georgia"/>
                <a:cs typeface="Georgia"/>
              </a:rPr>
              <a:t>in </a:t>
            </a:r>
            <a:r>
              <a:rPr sz="2200" spc="-10" dirty="0">
                <a:latin typeface="Georgia"/>
                <a:cs typeface="Georgia"/>
              </a:rPr>
              <a:t>leaf </a:t>
            </a:r>
            <a:r>
              <a:rPr sz="2200" spc="-5" dirty="0">
                <a:latin typeface="Georgia"/>
                <a:cs typeface="Georgia"/>
              </a:rPr>
              <a:t>nodes </a:t>
            </a:r>
            <a:r>
              <a:rPr sz="2200" dirty="0">
                <a:latin typeface="Georgia"/>
                <a:cs typeface="Georgia"/>
              </a:rPr>
              <a:t>only, whereas </a:t>
            </a:r>
            <a:r>
              <a:rPr sz="2200" spc="5" dirty="0">
                <a:latin typeface="Georgia"/>
                <a:cs typeface="Georgia"/>
              </a:rPr>
              <a:t>B-trees  store </a:t>
            </a:r>
            <a:r>
              <a:rPr sz="2200" spc="-10" dirty="0">
                <a:latin typeface="Georgia"/>
                <a:cs typeface="Georgia"/>
              </a:rPr>
              <a:t>data in </a:t>
            </a:r>
            <a:r>
              <a:rPr sz="2200" spc="5" dirty="0">
                <a:latin typeface="Georgia"/>
                <a:cs typeface="Georgia"/>
              </a:rPr>
              <a:t>both </a:t>
            </a:r>
            <a:r>
              <a:rPr sz="2200" spc="-10" dirty="0">
                <a:latin typeface="Georgia"/>
                <a:cs typeface="Georgia"/>
              </a:rPr>
              <a:t>leaf </a:t>
            </a:r>
            <a:r>
              <a:rPr sz="2200" spc="-5" dirty="0">
                <a:latin typeface="Georgia"/>
                <a:cs typeface="Georgia"/>
              </a:rPr>
              <a:t>and </a:t>
            </a:r>
            <a:r>
              <a:rPr sz="2200" spc="-10" dirty="0">
                <a:latin typeface="Georgia"/>
                <a:cs typeface="Georgia"/>
              </a:rPr>
              <a:t>internal</a:t>
            </a:r>
            <a:r>
              <a:rPr sz="2200" spc="-50" dirty="0">
                <a:latin typeface="Georgia"/>
                <a:cs typeface="Georgia"/>
              </a:rPr>
              <a:t> </a:t>
            </a:r>
            <a:r>
              <a:rPr sz="2200" spc="-5" dirty="0">
                <a:latin typeface="Georgia"/>
                <a:cs typeface="Georgia"/>
              </a:rPr>
              <a:t>nodes</a:t>
            </a:r>
            <a:endParaRPr sz="2200" dirty="0">
              <a:latin typeface="Georgia"/>
              <a:cs typeface="Georgia"/>
            </a:endParaRPr>
          </a:p>
          <a:p>
            <a:pPr marL="378460" marR="366395" indent="-256540">
              <a:lnSpc>
                <a:spcPct val="100000"/>
              </a:lnSpc>
              <a:spcBef>
                <a:spcPts val="295"/>
              </a:spcBef>
              <a:buClr>
                <a:srgbClr val="9F4DA2"/>
              </a:buClr>
              <a:buChar char="•"/>
              <a:tabLst>
                <a:tab pos="378460" algn="l"/>
                <a:tab pos="379095" algn="l"/>
              </a:tabLst>
            </a:pPr>
            <a:r>
              <a:rPr sz="2200" spc="5" dirty="0">
                <a:latin typeface="Georgia"/>
                <a:cs typeface="Georgia"/>
              </a:rPr>
              <a:t>In </a:t>
            </a:r>
            <a:r>
              <a:rPr sz="2200" dirty="0">
                <a:latin typeface="Georgia"/>
                <a:cs typeface="Georgia"/>
              </a:rPr>
              <a:t>B+trees, </a:t>
            </a:r>
            <a:r>
              <a:rPr sz="2200" spc="-10" dirty="0">
                <a:latin typeface="Georgia"/>
                <a:cs typeface="Georgia"/>
              </a:rPr>
              <a:t>data </a:t>
            </a:r>
            <a:r>
              <a:rPr sz="2200" spc="5" dirty="0">
                <a:latin typeface="Georgia"/>
                <a:cs typeface="Georgia"/>
              </a:rPr>
              <a:t>stored on </a:t>
            </a:r>
            <a:r>
              <a:rPr sz="2200" dirty="0">
                <a:latin typeface="Georgia"/>
                <a:cs typeface="Georgia"/>
              </a:rPr>
              <a:t>the </a:t>
            </a:r>
            <a:r>
              <a:rPr sz="2200" spc="-10" dirty="0">
                <a:latin typeface="Georgia"/>
                <a:cs typeface="Georgia"/>
              </a:rPr>
              <a:t>leaf </a:t>
            </a:r>
            <a:r>
              <a:rPr sz="2200" spc="-5" dirty="0">
                <a:latin typeface="Georgia"/>
                <a:cs typeface="Georgia"/>
              </a:rPr>
              <a:t>node </a:t>
            </a:r>
            <a:r>
              <a:rPr sz="2200" dirty="0">
                <a:latin typeface="Georgia"/>
                <a:cs typeface="Georgia"/>
              </a:rPr>
              <a:t>makes </a:t>
            </a:r>
            <a:r>
              <a:rPr sz="2200" spc="5" dirty="0">
                <a:latin typeface="Georgia"/>
                <a:cs typeface="Georgia"/>
              </a:rPr>
              <a:t>the </a:t>
            </a:r>
            <a:r>
              <a:rPr sz="2200" dirty="0">
                <a:latin typeface="Georgia"/>
                <a:cs typeface="Georgia"/>
              </a:rPr>
              <a:t>search </a:t>
            </a:r>
            <a:r>
              <a:rPr sz="2200" spc="10" dirty="0">
                <a:latin typeface="Georgia"/>
                <a:cs typeface="Georgia"/>
              </a:rPr>
              <a:t>more</a:t>
            </a:r>
            <a:r>
              <a:rPr sz="2200" spc="-355" dirty="0">
                <a:latin typeface="Georgia"/>
                <a:cs typeface="Georgia"/>
              </a:rPr>
              <a:t> </a:t>
            </a:r>
            <a:r>
              <a:rPr sz="2200" spc="-10" dirty="0">
                <a:latin typeface="Georgia"/>
                <a:cs typeface="Georgia"/>
              </a:rPr>
              <a:t>efficient  </a:t>
            </a:r>
            <a:r>
              <a:rPr sz="2200" spc="-5" dirty="0">
                <a:latin typeface="Georgia"/>
                <a:cs typeface="Georgia"/>
              </a:rPr>
              <a:t>since </a:t>
            </a:r>
            <a:r>
              <a:rPr sz="2200" dirty="0">
                <a:latin typeface="Georgia"/>
                <a:cs typeface="Georgia"/>
              </a:rPr>
              <a:t>we </a:t>
            </a:r>
            <a:r>
              <a:rPr sz="2200" spc="-5" dirty="0">
                <a:latin typeface="Georgia"/>
                <a:cs typeface="Georgia"/>
              </a:rPr>
              <a:t>can </a:t>
            </a:r>
            <a:r>
              <a:rPr sz="2200" dirty="0">
                <a:latin typeface="Georgia"/>
                <a:cs typeface="Georgia"/>
              </a:rPr>
              <a:t>store </a:t>
            </a:r>
            <a:r>
              <a:rPr sz="2200" spc="10" dirty="0">
                <a:latin typeface="Georgia"/>
                <a:cs typeface="Georgia"/>
              </a:rPr>
              <a:t>more </a:t>
            </a:r>
            <a:r>
              <a:rPr sz="2200" spc="5" dirty="0">
                <a:latin typeface="Georgia"/>
                <a:cs typeface="Georgia"/>
              </a:rPr>
              <a:t>keys </a:t>
            </a:r>
            <a:r>
              <a:rPr sz="2200" spc="-10" dirty="0">
                <a:latin typeface="Georgia"/>
                <a:cs typeface="Georgia"/>
              </a:rPr>
              <a:t>in internal</a:t>
            </a:r>
            <a:r>
              <a:rPr sz="2200" spc="-135" dirty="0">
                <a:latin typeface="Georgia"/>
                <a:cs typeface="Georgia"/>
              </a:rPr>
              <a:t> </a:t>
            </a:r>
            <a:r>
              <a:rPr sz="2200" spc="-5" dirty="0">
                <a:latin typeface="Georgia"/>
                <a:cs typeface="Georgia"/>
              </a:rPr>
              <a:t>nodes</a:t>
            </a:r>
            <a:endParaRPr sz="2200" dirty="0">
              <a:latin typeface="Georgia"/>
              <a:cs typeface="Georgia"/>
            </a:endParaRPr>
          </a:p>
          <a:p>
            <a:pPr marL="427355">
              <a:lnSpc>
                <a:spcPct val="100000"/>
              </a:lnSpc>
              <a:spcBef>
                <a:spcPts val="295"/>
              </a:spcBef>
              <a:tabLst>
                <a:tab pos="671195" algn="l"/>
              </a:tabLst>
            </a:pPr>
            <a:r>
              <a:rPr sz="2100" spc="5" dirty="0">
                <a:solidFill>
                  <a:srgbClr val="437F85"/>
                </a:solidFill>
                <a:latin typeface="Georgia"/>
                <a:cs typeface="Georgia"/>
              </a:rPr>
              <a:t>▫	this </a:t>
            </a:r>
            <a:r>
              <a:rPr sz="2100" dirty="0">
                <a:solidFill>
                  <a:srgbClr val="437F85"/>
                </a:solidFill>
                <a:latin typeface="Georgia"/>
                <a:cs typeface="Georgia"/>
              </a:rPr>
              <a:t>means </a:t>
            </a:r>
            <a:r>
              <a:rPr sz="2100" spc="-5" dirty="0">
                <a:solidFill>
                  <a:srgbClr val="437F85"/>
                </a:solidFill>
                <a:latin typeface="Georgia"/>
                <a:cs typeface="Georgia"/>
              </a:rPr>
              <a:t>we </a:t>
            </a:r>
            <a:r>
              <a:rPr sz="2100" dirty="0">
                <a:solidFill>
                  <a:srgbClr val="437F85"/>
                </a:solidFill>
                <a:latin typeface="Georgia"/>
                <a:cs typeface="Georgia"/>
              </a:rPr>
              <a:t>need to </a:t>
            </a:r>
            <a:r>
              <a:rPr sz="2100" spc="-5" dirty="0">
                <a:solidFill>
                  <a:srgbClr val="437F85"/>
                </a:solidFill>
                <a:latin typeface="Georgia"/>
                <a:cs typeface="Georgia"/>
              </a:rPr>
              <a:t>access </a:t>
            </a:r>
            <a:r>
              <a:rPr sz="2100" spc="-10" dirty="0">
                <a:solidFill>
                  <a:srgbClr val="437F85"/>
                </a:solidFill>
                <a:latin typeface="Georgia"/>
                <a:cs typeface="Georgia"/>
              </a:rPr>
              <a:t>fewer</a:t>
            </a:r>
            <a:r>
              <a:rPr sz="2100" spc="-40" dirty="0">
                <a:solidFill>
                  <a:srgbClr val="437F85"/>
                </a:solidFill>
                <a:latin typeface="Georgia"/>
                <a:cs typeface="Georgia"/>
              </a:rPr>
              <a:t> </a:t>
            </a:r>
            <a:r>
              <a:rPr sz="2100" dirty="0">
                <a:solidFill>
                  <a:srgbClr val="437F85"/>
                </a:solidFill>
                <a:latin typeface="Georgia"/>
                <a:cs typeface="Georgia"/>
              </a:rPr>
              <a:t>nodes</a:t>
            </a:r>
            <a:endParaRPr sz="2100" dirty="0">
              <a:latin typeface="Georgia"/>
              <a:cs typeface="Georgia"/>
            </a:endParaRPr>
          </a:p>
          <a:p>
            <a:pPr marL="378460" marR="127000" indent="-256540">
              <a:lnSpc>
                <a:spcPct val="100000"/>
              </a:lnSpc>
              <a:spcBef>
                <a:spcPts val="310"/>
              </a:spcBef>
              <a:buClr>
                <a:srgbClr val="9F4DA2"/>
              </a:buClr>
              <a:buChar char="•"/>
              <a:tabLst>
                <a:tab pos="378460" algn="l"/>
                <a:tab pos="379095" algn="l"/>
              </a:tabLst>
            </a:pPr>
            <a:r>
              <a:rPr sz="2200" spc="-10" dirty="0">
                <a:latin typeface="Georgia"/>
                <a:cs typeface="Georgia"/>
              </a:rPr>
              <a:t>Deleting data </a:t>
            </a:r>
            <a:r>
              <a:rPr sz="2200" spc="5" dirty="0">
                <a:latin typeface="Georgia"/>
                <a:cs typeface="Georgia"/>
              </a:rPr>
              <a:t>from a </a:t>
            </a:r>
            <a:r>
              <a:rPr sz="2200" dirty="0">
                <a:latin typeface="Georgia"/>
                <a:cs typeface="Georgia"/>
              </a:rPr>
              <a:t>B+tree </a:t>
            </a:r>
            <a:r>
              <a:rPr sz="2200" spc="-10" dirty="0">
                <a:latin typeface="Georgia"/>
                <a:cs typeface="Georgia"/>
              </a:rPr>
              <a:t>is easier </a:t>
            </a:r>
            <a:r>
              <a:rPr sz="2200" spc="-5" dirty="0">
                <a:latin typeface="Georgia"/>
                <a:cs typeface="Georgia"/>
              </a:rPr>
              <a:t>and less </a:t>
            </a:r>
            <a:r>
              <a:rPr sz="2200" dirty="0">
                <a:latin typeface="Georgia"/>
                <a:cs typeface="Georgia"/>
              </a:rPr>
              <a:t>time </a:t>
            </a:r>
            <a:r>
              <a:rPr sz="2200" spc="-5" dirty="0">
                <a:latin typeface="Georgia"/>
                <a:cs typeface="Georgia"/>
              </a:rPr>
              <a:t>consuming because </a:t>
            </a:r>
            <a:r>
              <a:rPr sz="2200" dirty="0">
                <a:latin typeface="Georgia"/>
                <a:cs typeface="Georgia"/>
              </a:rPr>
              <a:t>we  only </a:t>
            </a:r>
            <a:r>
              <a:rPr sz="2200" spc="-10" dirty="0">
                <a:latin typeface="Georgia"/>
                <a:cs typeface="Georgia"/>
              </a:rPr>
              <a:t>need </a:t>
            </a:r>
            <a:r>
              <a:rPr sz="2200" dirty="0">
                <a:latin typeface="Georgia"/>
                <a:cs typeface="Georgia"/>
              </a:rPr>
              <a:t>to </a:t>
            </a:r>
            <a:r>
              <a:rPr sz="2200" spc="5" dirty="0">
                <a:latin typeface="Georgia"/>
                <a:cs typeface="Georgia"/>
              </a:rPr>
              <a:t>remove </a:t>
            </a:r>
            <a:r>
              <a:rPr sz="2200" spc="-10" dirty="0">
                <a:latin typeface="Georgia"/>
                <a:cs typeface="Georgia"/>
              </a:rPr>
              <a:t>data </a:t>
            </a:r>
            <a:r>
              <a:rPr sz="2200" spc="5" dirty="0">
                <a:latin typeface="Georgia"/>
                <a:cs typeface="Georgia"/>
              </a:rPr>
              <a:t>from </a:t>
            </a:r>
            <a:r>
              <a:rPr sz="2200" spc="-10" dirty="0">
                <a:latin typeface="Georgia"/>
                <a:cs typeface="Georgia"/>
              </a:rPr>
              <a:t>leaf</a:t>
            </a:r>
            <a:r>
              <a:rPr sz="2200" spc="-120" dirty="0">
                <a:latin typeface="Georgia"/>
                <a:cs typeface="Georgia"/>
              </a:rPr>
              <a:t> </a:t>
            </a:r>
            <a:r>
              <a:rPr sz="2200" spc="-5" dirty="0">
                <a:latin typeface="Georgia"/>
                <a:cs typeface="Georgia"/>
              </a:rPr>
              <a:t>nodes</a:t>
            </a:r>
            <a:endParaRPr sz="2200" dirty="0">
              <a:latin typeface="Georgia"/>
              <a:cs typeface="Georgia"/>
            </a:endParaRPr>
          </a:p>
          <a:p>
            <a:pPr marL="378460" marR="24765" indent="-256540">
              <a:lnSpc>
                <a:spcPct val="100000"/>
              </a:lnSpc>
              <a:spcBef>
                <a:spcPts val="295"/>
              </a:spcBef>
              <a:buClr>
                <a:srgbClr val="9F4DA2"/>
              </a:buClr>
              <a:buChar char="•"/>
              <a:tabLst>
                <a:tab pos="378460" algn="l"/>
                <a:tab pos="379095" algn="l"/>
              </a:tabLst>
            </a:pPr>
            <a:r>
              <a:rPr sz="2200" spc="-5" dirty="0">
                <a:latin typeface="Georgia"/>
                <a:cs typeface="Georgia"/>
              </a:rPr>
              <a:t>Leaf nodes </a:t>
            </a:r>
            <a:r>
              <a:rPr sz="2200" spc="-10" dirty="0">
                <a:latin typeface="Georgia"/>
                <a:cs typeface="Georgia"/>
              </a:rPr>
              <a:t>in </a:t>
            </a:r>
            <a:r>
              <a:rPr sz="2200" spc="5" dirty="0">
                <a:latin typeface="Georgia"/>
                <a:cs typeface="Georgia"/>
              </a:rPr>
              <a:t>a </a:t>
            </a:r>
            <a:r>
              <a:rPr sz="2200" dirty="0">
                <a:latin typeface="Georgia"/>
                <a:cs typeface="Georgia"/>
              </a:rPr>
              <a:t>B+tree </a:t>
            </a:r>
            <a:r>
              <a:rPr sz="2200" spc="-5" dirty="0">
                <a:latin typeface="Georgia"/>
                <a:cs typeface="Georgia"/>
              </a:rPr>
              <a:t>are linked together </a:t>
            </a:r>
            <a:r>
              <a:rPr sz="2200" dirty="0">
                <a:latin typeface="Georgia"/>
                <a:cs typeface="Georgia"/>
              </a:rPr>
              <a:t>making </a:t>
            </a:r>
            <a:r>
              <a:rPr sz="2200" spc="-5" dirty="0">
                <a:latin typeface="Georgia"/>
                <a:cs typeface="Georgia"/>
              </a:rPr>
              <a:t>range </a:t>
            </a:r>
            <a:r>
              <a:rPr sz="2200" dirty="0">
                <a:latin typeface="Georgia"/>
                <a:cs typeface="Georgia"/>
              </a:rPr>
              <a:t>search </a:t>
            </a:r>
            <a:r>
              <a:rPr sz="2200" spc="-5" dirty="0">
                <a:latin typeface="Georgia"/>
                <a:cs typeface="Georgia"/>
              </a:rPr>
              <a:t>operations  </a:t>
            </a:r>
            <a:r>
              <a:rPr sz="2200" spc="-10" dirty="0">
                <a:latin typeface="Georgia"/>
                <a:cs typeface="Georgia"/>
              </a:rPr>
              <a:t>efficient </a:t>
            </a:r>
            <a:r>
              <a:rPr sz="2200" spc="-5" dirty="0">
                <a:latin typeface="Georgia"/>
                <a:cs typeface="Georgia"/>
              </a:rPr>
              <a:t>and</a:t>
            </a:r>
            <a:r>
              <a:rPr sz="2200" spc="30" dirty="0">
                <a:latin typeface="Georgia"/>
                <a:cs typeface="Georgia"/>
              </a:rPr>
              <a:t> </a:t>
            </a:r>
            <a:r>
              <a:rPr sz="2200" spc="-10" dirty="0">
                <a:latin typeface="Georgia"/>
                <a:cs typeface="Georgia"/>
              </a:rPr>
              <a:t>quick</a:t>
            </a:r>
            <a:endParaRPr sz="2200" dirty="0">
              <a:latin typeface="Georgia"/>
              <a:cs typeface="Georgia"/>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1242" y="1424123"/>
            <a:ext cx="8393642" cy="3675364"/>
          </a:xfrm>
          <a:prstGeom prst="rect">
            <a:avLst/>
          </a:prstGeom>
        </p:spPr>
        <p:txBody>
          <a:bodyPr vert="horz" wrap="square" lIns="0" tIns="58419" rIns="0" bIns="0" rtlCol="0">
            <a:spAutoFit/>
          </a:bodyPr>
          <a:lstStyle/>
          <a:p>
            <a:pPr marL="268605" marR="5080" indent="-256540">
              <a:lnSpc>
                <a:spcPts val="3030"/>
              </a:lnSpc>
              <a:spcBef>
                <a:spcPts val="459"/>
              </a:spcBef>
              <a:buClr>
                <a:srgbClr val="9F4DA2"/>
              </a:buClr>
              <a:buChar char="•"/>
              <a:tabLst>
                <a:tab pos="269240" algn="l"/>
              </a:tabLst>
            </a:pPr>
            <a:r>
              <a:rPr sz="2750" spc="15" dirty="0">
                <a:latin typeface="Georgia"/>
                <a:cs typeface="Georgia"/>
              </a:rPr>
              <a:t>Finally, </a:t>
            </a:r>
            <a:r>
              <a:rPr sz="2750" spc="10" dirty="0">
                <a:latin typeface="Georgia"/>
                <a:cs typeface="Georgia"/>
              </a:rPr>
              <a:t>although </a:t>
            </a:r>
            <a:r>
              <a:rPr sz="2750" spc="20" dirty="0">
                <a:latin typeface="Georgia"/>
                <a:cs typeface="Georgia"/>
              </a:rPr>
              <a:t>B-trees </a:t>
            </a:r>
            <a:r>
              <a:rPr sz="2750" spc="10" dirty="0">
                <a:latin typeface="Georgia"/>
                <a:cs typeface="Georgia"/>
              </a:rPr>
              <a:t>are </a:t>
            </a:r>
            <a:r>
              <a:rPr sz="2750" spc="5" dirty="0">
                <a:latin typeface="Georgia"/>
                <a:cs typeface="Georgia"/>
              </a:rPr>
              <a:t>useful, </a:t>
            </a:r>
            <a:r>
              <a:rPr sz="2750" spc="10" dirty="0">
                <a:latin typeface="Georgia"/>
                <a:cs typeface="Georgia"/>
              </a:rPr>
              <a:t>B+trees are </a:t>
            </a:r>
            <a:r>
              <a:rPr sz="2750" spc="15" dirty="0">
                <a:latin typeface="Georgia"/>
                <a:cs typeface="Georgia"/>
              </a:rPr>
              <a:t>more </a:t>
            </a:r>
            <a:r>
              <a:rPr sz="2750" spc="5" dirty="0">
                <a:latin typeface="Georgia"/>
                <a:cs typeface="Georgia"/>
              </a:rPr>
              <a:t>popular.  </a:t>
            </a:r>
            <a:r>
              <a:rPr sz="2750" spc="20" dirty="0">
                <a:latin typeface="Georgia"/>
                <a:cs typeface="Georgia"/>
              </a:rPr>
              <a:t>In </a:t>
            </a:r>
            <a:r>
              <a:rPr sz="2750" spc="5" dirty="0">
                <a:latin typeface="Georgia"/>
                <a:cs typeface="Georgia"/>
              </a:rPr>
              <a:t>fact, </a:t>
            </a:r>
            <a:r>
              <a:rPr sz="2750" spc="25" dirty="0">
                <a:latin typeface="Georgia"/>
                <a:cs typeface="Georgia"/>
              </a:rPr>
              <a:t>99% </a:t>
            </a:r>
            <a:r>
              <a:rPr sz="2750" spc="5" dirty="0">
                <a:latin typeface="Georgia"/>
                <a:cs typeface="Georgia"/>
              </a:rPr>
              <a:t>of database </a:t>
            </a:r>
            <a:r>
              <a:rPr sz="2750" spc="10" dirty="0">
                <a:latin typeface="Georgia"/>
                <a:cs typeface="Georgia"/>
              </a:rPr>
              <a:t>management systems </a:t>
            </a:r>
            <a:r>
              <a:rPr sz="2750" spc="5" dirty="0">
                <a:latin typeface="Georgia"/>
                <a:cs typeface="Georgia"/>
              </a:rPr>
              <a:t>use </a:t>
            </a:r>
            <a:r>
              <a:rPr sz="2750" spc="10" dirty="0">
                <a:latin typeface="Georgia"/>
                <a:cs typeface="Georgia"/>
              </a:rPr>
              <a:t>B+trees for  indexing.</a:t>
            </a:r>
            <a:endParaRPr sz="2750">
              <a:latin typeface="Georgia"/>
              <a:cs typeface="Georgia"/>
            </a:endParaRPr>
          </a:p>
          <a:p>
            <a:pPr marL="268605" indent="-256540">
              <a:lnSpc>
                <a:spcPct val="100000"/>
              </a:lnSpc>
              <a:buClr>
                <a:srgbClr val="9F4DA2"/>
              </a:buClr>
              <a:buChar char="•"/>
              <a:tabLst>
                <a:tab pos="269240" algn="l"/>
              </a:tabLst>
            </a:pPr>
            <a:r>
              <a:rPr sz="2750" spc="20" dirty="0">
                <a:latin typeface="Georgia"/>
                <a:cs typeface="Georgia"/>
              </a:rPr>
              <a:t>This </a:t>
            </a:r>
            <a:r>
              <a:rPr sz="2750" spc="10" dirty="0">
                <a:latin typeface="Georgia"/>
                <a:cs typeface="Georgia"/>
              </a:rPr>
              <a:t>is </a:t>
            </a:r>
            <a:r>
              <a:rPr sz="2750" dirty="0">
                <a:latin typeface="Georgia"/>
                <a:cs typeface="Georgia"/>
              </a:rPr>
              <a:t>because </a:t>
            </a:r>
            <a:r>
              <a:rPr sz="2750" spc="15" dirty="0">
                <a:latin typeface="Georgia"/>
                <a:cs typeface="Georgia"/>
              </a:rPr>
              <a:t>the </a:t>
            </a:r>
            <a:r>
              <a:rPr sz="2750" spc="10" dirty="0">
                <a:latin typeface="Georgia"/>
                <a:cs typeface="Georgia"/>
              </a:rPr>
              <a:t>B+tree holds no </a:t>
            </a:r>
            <a:r>
              <a:rPr sz="2750" spc="5" dirty="0">
                <a:latin typeface="Georgia"/>
                <a:cs typeface="Georgia"/>
              </a:rPr>
              <a:t>data </a:t>
            </a:r>
            <a:r>
              <a:rPr sz="2750" spc="15" dirty="0">
                <a:latin typeface="Georgia"/>
                <a:cs typeface="Georgia"/>
              </a:rPr>
              <a:t>in the </a:t>
            </a:r>
            <a:r>
              <a:rPr sz="2750" spc="5" dirty="0">
                <a:latin typeface="Georgia"/>
                <a:cs typeface="Georgia"/>
              </a:rPr>
              <a:t>internal</a:t>
            </a:r>
            <a:r>
              <a:rPr sz="2750" spc="385" dirty="0">
                <a:latin typeface="Georgia"/>
                <a:cs typeface="Georgia"/>
              </a:rPr>
              <a:t> </a:t>
            </a:r>
            <a:r>
              <a:rPr sz="2750" spc="5" dirty="0">
                <a:latin typeface="Georgia"/>
                <a:cs typeface="Georgia"/>
              </a:rPr>
              <a:t>nodes.</a:t>
            </a:r>
            <a:endParaRPr sz="2750">
              <a:latin typeface="Georgia"/>
              <a:cs typeface="Georgia"/>
            </a:endParaRPr>
          </a:p>
          <a:p>
            <a:pPr marL="268605" marR="391795" indent="-256540">
              <a:lnSpc>
                <a:spcPts val="3030"/>
              </a:lnSpc>
              <a:spcBef>
                <a:spcPts val="340"/>
              </a:spcBef>
              <a:buClr>
                <a:srgbClr val="9F4DA2"/>
              </a:buClr>
              <a:buChar char="•"/>
              <a:tabLst>
                <a:tab pos="269240" algn="l"/>
              </a:tabLst>
            </a:pPr>
            <a:r>
              <a:rPr sz="2750" spc="20" dirty="0">
                <a:latin typeface="Georgia"/>
                <a:cs typeface="Georgia"/>
              </a:rPr>
              <a:t>This </a:t>
            </a:r>
            <a:r>
              <a:rPr sz="2750" spc="15" dirty="0">
                <a:latin typeface="Georgia"/>
                <a:cs typeface="Georgia"/>
              </a:rPr>
              <a:t>maximizes the </a:t>
            </a:r>
            <a:r>
              <a:rPr sz="2750" spc="5" dirty="0">
                <a:latin typeface="Georgia"/>
                <a:cs typeface="Georgia"/>
              </a:rPr>
              <a:t>number of </a:t>
            </a:r>
            <a:r>
              <a:rPr sz="2750" spc="20" dirty="0">
                <a:latin typeface="Georgia"/>
                <a:cs typeface="Georgia"/>
              </a:rPr>
              <a:t>keys </a:t>
            </a:r>
            <a:r>
              <a:rPr sz="2750" spc="10" dirty="0">
                <a:latin typeface="Georgia"/>
                <a:cs typeface="Georgia"/>
              </a:rPr>
              <a:t>stored </a:t>
            </a:r>
            <a:r>
              <a:rPr sz="2750" spc="15" dirty="0">
                <a:latin typeface="Georgia"/>
                <a:cs typeface="Georgia"/>
              </a:rPr>
              <a:t>in a </a:t>
            </a:r>
            <a:r>
              <a:rPr sz="2750" spc="5" dirty="0">
                <a:latin typeface="Georgia"/>
                <a:cs typeface="Georgia"/>
              </a:rPr>
              <a:t>node </a:t>
            </a:r>
            <a:r>
              <a:rPr sz="2750" spc="10" dirty="0">
                <a:latin typeface="Georgia"/>
                <a:cs typeface="Georgia"/>
              </a:rPr>
              <a:t>thereby  minimizing </a:t>
            </a:r>
            <a:r>
              <a:rPr sz="2750" spc="15" dirty="0">
                <a:latin typeface="Georgia"/>
                <a:cs typeface="Georgia"/>
              </a:rPr>
              <a:t>the </a:t>
            </a:r>
            <a:r>
              <a:rPr sz="2750" spc="5" dirty="0">
                <a:latin typeface="Georgia"/>
                <a:cs typeface="Georgia"/>
              </a:rPr>
              <a:t>number of </a:t>
            </a:r>
            <a:r>
              <a:rPr sz="2750" spc="15" dirty="0">
                <a:latin typeface="Georgia"/>
                <a:cs typeface="Georgia"/>
              </a:rPr>
              <a:t>levels </a:t>
            </a:r>
            <a:r>
              <a:rPr sz="2750" spc="5" dirty="0">
                <a:latin typeface="Georgia"/>
                <a:cs typeface="Georgia"/>
              </a:rPr>
              <a:t>needed </a:t>
            </a:r>
            <a:r>
              <a:rPr sz="2750" spc="15" dirty="0">
                <a:latin typeface="Georgia"/>
                <a:cs typeface="Georgia"/>
              </a:rPr>
              <a:t>in a</a:t>
            </a:r>
            <a:r>
              <a:rPr sz="2750" spc="285" dirty="0">
                <a:latin typeface="Georgia"/>
                <a:cs typeface="Georgia"/>
              </a:rPr>
              <a:t> </a:t>
            </a:r>
            <a:r>
              <a:rPr sz="2750" spc="10" dirty="0">
                <a:latin typeface="Georgia"/>
                <a:cs typeface="Georgia"/>
              </a:rPr>
              <a:t>tree.</a:t>
            </a:r>
            <a:endParaRPr sz="2750">
              <a:latin typeface="Georgia"/>
              <a:cs typeface="Georgia"/>
            </a:endParaRPr>
          </a:p>
          <a:p>
            <a:pPr marL="268605" indent="-256540">
              <a:lnSpc>
                <a:spcPts val="3254"/>
              </a:lnSpc>
              <a:buClr>
                <a:srgbClr val="9F4DA2"/>
              </a:buClr>
              <a:buChar char="•"/>
              <a:tabLst>
                <a:tab pos="269240" algn="l"/>
              </a:tabLst>
            </a:pPr>
            <a:r>
              <a:rPr sz="2750" spc="20" dirty="0">
                <a:latin typeface="Georgia"/>
                <a:cs typeface="Georgia"/>
              </a:rPr>
              <a:t>Smaller </a:t>
            </a:r>
            <a:r>
              <a:rPr sz="2750" spc="15" dirty="0">
                <a:latin typeface="Georgia"/>
                <a:cs typeface="Georgia"/>
              </a:rPr>
              <a:t>tree </a:t>
            </a:r>
            <a:r>
              <a:rPr sz="2750" spc="5" dirty="0">
                <a:latin typeface="Georgia"/>
                <a:cs typeface="Georgia"/>
              </a:rPr>
              <a:t>depth </a:t>
            </a:r>
            <a:r>
              <a:rPr sz="2750" spc="10" dirty="0">
                <a:latin typeface="Georgia"/>
                <a:cs typeface="Georgia"/>
              </a:rPr>
              <a:t>invariably means faster</a:t>
            </a:r>
            <a:r>
              <a:rPr sz="2750" spc="220" dirty="0">
                <a:latin typeface="Georgia"/>
                <a:cs typeface="Georgia"/>
              </a:rPr>
              <a:t> </a:t>
            </a:r>
            <a:r>
              <a:rPr sz="2750" spc="10" dirty="0">
                <a:latin typeface="Georgia"/>
                <a:cs typeface="Georgia"/>
              </a:rPr>
              <a:t>search.</a:t>
            </a:r>
            <a:endParaRPr sz="2750">
              <a:latin typeface="Georgia"/>
              <a:cs typeface="Georgi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Q1D Retrieves all the attributes of an EMPLOYEE and the attributes of the DEPARTMENT in which he or she works for every employee of the ‘Research’ department</a:t>
            </a:r>
          </a:p>
        </p:txBody>
      </p:sp>
      <p:pic>
        <p:nvPicPr>
          <p:cNvPr id="5" name="Content Placeholder 4"/>
          <p:cNvPicPr>
            <a:picLocks noGrp="1" noChangeAspect="1"/>
          </p:cNvPicPr>
          <p:nvPr>
            <p:ph idx="1"/>
          </p:nvPr>
        </p:nvPicPr>
        <p:blipFill>
          <a:blip r:embed="rId2" cstate="print"/>
          <a:stretch>
            <a:fillRect/>
          </a:stretch>
        </p:blipFill>
        <p:spPr>
          <a:xfrm>
            <a:off x="838200" y="3200400"/>
            <a:ext cx="7025005" cy="9829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DISTINCT Keyword</a:t>
            </a:r>
          </a:p>
        </p:txBody>
      </p:sp>
      <p:sp>
        <p:nvSpPr>
          <p:cNvPr id="3" name="Content Placeholder 2"/>
          <p:cNvSpPr>
            <a:spLocks noGrp="1"/>
          </p:cNvSpPr>
          <p:nvPr>
            <p:ph idx="1"/>
          </p:nvPr>
        </p:nvSpPr>
        <p:spPr/>
        <p:txBody>
          <a:bodyPr>
            <a:normAutofit/>
          </a:bodyPr>
          <a:lstStyle/>
          <a:p>
            <a:pPr algn="just"/>
            <a:r>
              <a:rPr lang="en-US" dirty="0"/>
              <a:t>to eliminate duplicate </a:t>
            </a:r>
            <a:r>
              <a:rPr lang="en-US" dirty="0" err="1"/>
              <a:t>tuples</a:t>
            </a:r>
            <a:r>
              <a:rPr lang="en-US" dirty="0"/>
              <a:t> from the result of an SQL </a:t>
            </a:r>
            <a:r>
              <a:rPr lang="en-US" dirty="0" smtClean="0"/>
              <a:t>queries </a:t>
            </a:r>
            <a:r>
              <a:rPr lang="en-US" dirty="0"/>
              <a:t>we use the keyword DISTINCT in the SELECT clause</a:t>
            </a:r>
          </a:p>
          <a:p>
            <a:pPr algn="just"/>
            <a:r>
              <a:rPr lang="en-US" dirty="0"/>
              <a:t>only distinct </a:t>
            </a:r>
            <a:r>
              <a:rPr lang="en-US" dirty="0" err="1"/>
              <a:t>tuples</a:t>
            </a:r>
            <a:r>
              <a:rPr lang="en-US" dirty="0"/>
              <a:t> should remain in the result</a:t>
            </a:r>
          </a:p>
          <a:p>
            <a:pPr algn="just"/>
            <a:r>
              <a:rPr lang="en-US" dirty="0"/>
              <a:t>a query with SELECT DISTINCT eliminates duplicates, whereas a query with SELECT ALL does not</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Q11 retrieves the salary of every</a:t>
            </a:r>
            <a:br>
              <a:rPr lang="en-US" sz="3200"/>
            </a:br>
            <a:r>
              <a:rPr lang="en-US" sz="3200"/>
              <a:t>employee without distinct</a:t>
            </a:r>
          </a:p>
        </p:txBody>
      </p:sp>
      <p:pic>
        <p:nvPicPr>
          <p:cNvPr id="5" name="Content Placeholder 4"/>
          <p:cNvPicPr>
            <a:picLocks noGrp="1" noChangeAspect="1"/>
          </p:cNvPicPr>
          <p:nvPr>
            <p:ph idx="1"/>
          </p:nvPr>
        </p:nvPicPr>
        <p:blipFill>
          <a:blip r:embed="rId2" cstate="print"/>
          <a:stretch>
            <a:fillRect/>
          </a:stretch>
        </p:blipFill>
        <p:spPr>
          <a:xfrm>
            <a:off x="2362200" y="2971800"/>
            <a:ext cx="4453255" cy="867410"/>
          </a:xfrm>
          <a:prstGeom prst="rect">
            <a:avLst/>
          </a:prstGeom>
        </p:spPr>
      </p:pic>
      <p:pic>
        <p:nvPicPr>
          <p:cNvPr id="6" name="Picture 5"/>
          <p:cNvPicPr>
            <a:picLocks noChangeAspect="1"/>
          </p:cNvPicPr>
          <p:nvPr/>
        </p:nvPicPr>
        <p:blipFill>
          <a:blip r:embed="rId3" cstate="print"/>
          <a:stretch>
            <a:fillRect/>
          </a:stretch>
        </p:blipFill>
        <p:spPr>
          <a:xfrm>
            <a:off x="7124700" y="3657600"/>
            <a:ext cx="2019300" cy="3214370"/>
          </a:xfrm>
          <a:prstGeom prst="rect">
            <a:avLst/>
          </a:prstGeom>
        </p:spPr>
      </p:pic>
      <p:pic>
        <p:nvPicPr>
          <p:cNvPr id="598021"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b="77711"/>
          <a:stretch>
            <a:fillRect/>
          </a:stretch>
        </p:blipFill>
        <p:spPr>
          <a:xfrm>
            <a:off x="0" y="4343400"/>
            <a:ext cx="7265035" cy="1864360"/>
          </a:xfrm>
          <a:prstGeom prst="rect">
            <a:avLst/>
          </a:prstGeom>
          <a:noFill/>
          <a:ln>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ym typeface="+mn-ea"/>
              </a:rPr>
              <a:t>Q11A retrieves the salary of every</a:t>
            </a:r>
            <a:br>
              <a:rPr lang="en-US">
                <a:sym typeface="+mn-ea"/>
              </a:rPr>
            </a:br>
            <a:r>
              <a:rPr lang="en-US">
                <a:sym typeface="+mn-ea"/>
              </a:rPr>
              <a:t>employee using keyword DISTINCT</a:t>
            </a:r>
            <a:r>
              <a:rPr lang="en-US"/>
              <a:t/>
            </a:r>
            <a:br>
              <a:rPr lang="en-US"/>
            </a:br>
            <a:endParaRPr lang="en-US"/>
          </a:p>
        </p:txBody>
      </p:sp>
      <p:pic>
        <p:nvPicPr>
          <p:cNvPr id="5" name="Content Placeholder 4"/>
          <p:cNvPicPr>
            <a:picLocks noGrp="1" noChangeAspect="1"/>
          </p:cNvPicPr>
          <p:nvPr>
            <p:ph idx="1"/>
          </p:nvPr>
        </p:nvPicPr>
        <p:blipFill>
          <a:blip r:embed="rId2" cstate="print"/>
          <a:stretch>
            <a:fillRect/>
          </a:stretch>
        </p:blipFill>
        <p:spPr>
          <a:xfrm>
            <a:off x="1295400" y="2286000"/>
            <a:ext cx="5466080" cy="987425"/>
          </a:xfrm>
          <a:prstGeom prst="rect">
            <a:avLst/>
          </a:prstGeom>
        </p:spPr>
      </p:pic>
      <p:pic>
        <p:nvPicPr>
          <p:cNvPr id="6" name="Picture 5"/>
          <p:cNvPicPr>
            <a:picLocks noChangeAspect="1"/>
          </p:cNvPicPr>
          <p:nvPr/>
        </p:nvPicPr>
        <p:blipFill>
          <a:blip r:embed="rId3" cstate="print"/>
          <a:stretch>
            <a:fillRect/>
          </a:stretch>
        </p:blipFill>
        <p:spPr>
          <a:xfrm>
            <a:off x="7265035" y="3429000"/>
            <a:ext cx="1786890" cy="2828290"/>
          </a:xfrm>
          <a:prstGeom prst="rect">
            <a:avLst/>
          </a:prstGeom>
        </p:spPr>
      </p:pic>
      <p:pic>
        <p:nvPicPr>
          <p:cNvPr id="598021"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b="77711"/>
          <a:stretch>
            <a:fillRect/>
          </a:stretch>
        </p:blipFill>
        <p:spPr>
          <a:xfrm>
            <a:off x="0" y="4038600"/>
            <a:ext cx="7493000" cy="1922780"/>
          </a:xfrm>
          <a:prstGeom prst="rect">
            <a:avLst/>
          </a:prstGeom>
          <a:noFill/>
          <a:ln>
            <a:noFill/>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EXCEPT and INTERSECT</a:t>
            </a:r>
          </a:p>
        </p:txBody>
      </p:sp>
      <p:sp>
        <p:nvSpPr>
          <p:cNvPr id="3" name="Content Placeholder 2"/>
          <p:cNvSpPr>
            <a:spLocks noGrp="1"/>
          </p:cNvSpPr>
          <p:nvPr>
            <p:ph idx="1"/>
          </p:nvPr>
        </p:nvSpPr>
        <p:spPr/>
        <p:txBody>
          <a:bodyPr>
            <a:normAutofit fontScale="97500"/>
          </a:bodyPr>
          <a:lstStyle/>
          <a:p>
            <a:pPr algn="just"/>
            <a:r>
              <a:rPr lang="en-US" dirty="0"/>
              <a:t>set union (UNION), set difference (EXCEPT), and set intersection (INTERSECT) operations.</a:t>
            </a:r>
          </a:p>
          <a:p>
            <a:pPr algn="just"/>
            <a:r>
              <a:rPr lang="en-US" dirty="0"/>
              <a:t>The relations resulting from these set operations are sets of </a:t>
            </a:r>
            <a:r>
              <a:rPr lang="en-US" dirty="0" err="1"/>
              <a:t>tuples</a:t>
            </a:r>
            <a:r>
              <a:rPr lang="en-US" dirty="0"/>
              <a:t>; </a:t>
            </a:r>
            <a:r>
              <a:rPr lang="en-US" dirty="0" smtClean="0"/>
              <a:t>duplicate </a:t>
            </a:r>
            <a:r>
              <a:rPr lang="en-US" dirty="0" err="1"/>
              <a:t>tuples</a:t>
            </a:r>
            <a:r>
              <a:rPr lang="en-US" dirty="0"/>
              <a:t> are eliminated from the result. </a:t>
            </a:r>
          </a:p>
          <a:p>
            <a:pPr algn="just"/>
            <a:r>
              <a:rPr lang="en-US" dirty="0" smtClean="0"/>
              <a:t>we </a:t>
            </a:r>
            <a:r>
              <a:rPr lang="en-US" dirty="0"/>
              <a:t>must make sure that the two relations on which we apply the operation have the same attributes and that the attributes appear in the same order in both relations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Q4. Make a list of all project numbers for projects that involve an employee whose last name is ‘Smith’, either as a worker or as a manager of the department that controls the project</a:t>
            </a:r>
          </a:p>
        </p:txBody>
      </p:sp>
      <p:pic>
        <p:nvPicPr>
          <p:cNvPr id="5" name="Content Placeholder 4"/>
          <p:cNvPicPr>
            <a:picLocks noGrp="1" noChangeAspect="1"/>
          </p:cNvPicPr>
          <p:nvPr>
            <p:ph idx="1"/>
          </p:nvPr>
        </p:nvPicPr>
        <p:blipFill>
          <a:blip r:embed="rId2" cstate="print"/>
          <a:stretch>
            <a:fillRect/>
          </a:stretch>
        </p:blipFill>
        <p:spPr>
          <a:xfrm>
            <a:off x="2057400" y="2590800"/>
            <a:ext cx="4811395" cy="2076450"/>
          </a:xfrm>
          <a:prstGeom prst="rect">
            <a:avLst/>
          </a:prstGeom>
        </p:spPr>
      </p:pic>
      <p:sp>
        <p:nvSpPr>
          <p:cNvPr id="6" name="Text Box 5"/>
          <p:cNvSpPr txBox="1"/>
          <p:nvPr/>
        </p:nvSpPr>
        <p:spPr>
          <a:xfrm>
            <a:off x="152400" y="4800600"/>
            <a:ext cx="8727440" cy="1476375"/>
          </a:xfrm>
          <a:prstGeom prst="rect">
            <a:avLst/>
          </a:prstGeom>
          <a:noFill/>
        </p:spPr>
        <p:txBody>
          <a:bodyPr wrap="none" rtlCol="0">
            <a:spAutoFit/>
          </a:bodyPr>
          <a:lstStyle/>
          <a:p>
            <a:pPr algn="l"/>
            <a:r>
              <a:rPr lang="en-US"/>
              <a:t>The first SELECT query retrieves the projects that involve a ‘Smith’ as manager of</a:t>
            </a:r>
          </a:p>
          <a:p>
            <a:pPr algn="l"/>
            <a:r>
              <a:rPr lang="en-US"/>
              <a:t>the department that controls the project, and the second retrieves the projects that</a:t>
            </a:r>
          </a:p>
          <a:p>
            <a:pPr algn="l"/>
            <a:r>
              <a:rPr lang="en-US"/>
              <a:t>involve a ‘Smith’ as a worker on the project. Notice that if several employees have the</a:t>
            </a:r>
          </a:p>
          <a:p>
            <a:pPr algn="l"/>
            <a:r>
              <a:rPr lang="en-US"/>
              <a:t>last name ‘Smith’, the project names involving any of them will be retrieved.</a:t>
            </a:r>
          </a:p>
          <a:p>
            <a:pPr algn="l"/>
            <a:r>
              <a:rPr lang="en-US"/>
              <a:t>Applying the UNION operation to the two SELECT queries gives the desired result.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UNION ALL</a:t>
            </a:r>
          </a:p>
        </p:txBody>
      </p:sp>
      <p:sp>
        <p:nvSpPr>
          <p:cNvPr id="3" name="Content Placeholder 2"/>
          <p:cNvSpPr>
            <a:spLocks noGrp="1"/>
          </p:cNvSpPr>
          <p:nvPr>
            <p:ph idx="1"/>
          </p:nvPr>
        </p:nvSpPr>
        <p:spPr/>
        <p:txBody>
          <a:bodyPr/>
          <a:lstStyle/>
          <a:p>
            <a:pPr algn="just"/>
            <a:r>
              <a:rPr lang="en-US" dirty="0"/>
              <a:t>The UNION ALL command combines the result set of two or more SELECT statements (allows duplicate values).</a:t>
            </a:r>
          </a:p>
          <a:p>
            <a:pPr algn="just"/>
            <a:r>
              <a:rPr lang="en-US" dirty="0"/>
              <a:t>The following SQL statement returns the cities (duplicate values also) from both the "Customers" and the "Suppliers"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0" y="66675"/>
            <a:ext cx="3931285" cy="2143125"/>
          </a:xfrm>
          <a:prstGeom prst="rect">
            <a:avLst/>
          </a:prstGeom>
        </p:spPr>
      </p:pic>
      <p:sp>
        <p:nvSpPr>
          <p:cNvPr id="6" name="Text Box 5"/>
          <p:cNvSpPr txBox="1"/>
          <p:nvPr/>
        </p:nvSpPr>
        <p:spPr>
          <a:xfrm>
            <a:off x="221615" y="2439670"/>
            <a:ext cx="8457565" cy="1198880"/>
          </a:xfrm>
          <a:prstGeom prst="rect">
            <a:avLst/>
          </a:prstGeom>
          <a:noFill/>
        </p:spPr>
        <p:txBody>
          <a:bodyPr wrap="none" rtlCol="0">
            <a:spAutoFit/>
          </a:bodyPr>
          <a:lstStyle/>
          <a:p>
            <a:pPr algn="l"/>
            <a:r>
              <a:rPr lang="en-US"/>
              <a:t>This SQL UNION ALL example would return the supplier_id multiple times in</a:t>
            </a:r>
          </a:p>
          <a:p>
            <a:pPr algn="l"/>
            <a:r>
              <a:rPr lang="en-US"/>
              <a:t>the result set if that same value appeared in both the suppliers and orders table. </a:t>
            </a:r>
          </a:p>
          <a:p>
            <a:pPr algn="l"/>
            <a:r>
              <a:rPr lang="en-US"/>
              <a:t>The SQL UNION ALL operator does not remove duplicates. If you wish to remove </a:t>
            </a:r>
          </a:p>
          <a:p>
            <a:pPr algn="l"/>
            <a:r>
              <a:rPr lang="en-US"/>
              <a:t>duplicates, try using the UNION operator.</a:t>
            </a:r>
          </a:p>
        </p:txBody>
      </p:sp>
      <p:pic>
        <p:nvPicPr>
          <p:cNvPr id="7" name="Picture 6"/>
          <p:cNvPicPr>
            <a:picLocks noChangeAspect="1"/>
          </p:cNvPicPr>
          <p:nvPr/>
        </p:nvPicPr>
        <p:blipFill>
          <a:blip r:embed="rId3" cstate="print"/>
          <a:stretch>
            <a:fillRect/>
          </a:stretch>
        </p:blipFill>
        <p:spPr>
          <a:xfrm>
            <a:off x="152400" y="3638550"/>
            <a:ext cx="4524375" cy="2000250"/>
          </a:xfrm>
          <a:prstGeom prst="rect">
            <a:avLst/>
          </a:prstGeom>
        </p:spPr>
      </p:pic>
      <p:pic>
        <p:nvPicPr>
          <p:cNvPr id="9" name="Picture 8"/>
          <p:cNvPicPr>
            <a:picLocks noChangeAspect="1"/>
          </p:cNvPicPr>
          <p:nvPr/>
        </p:nvPicPr>
        <p:blipFill>
          <a:blip r:embed="rId4" cstate="print"/>
          <a:stretch>
            <a:fillRect/>
          </a:stretch>
        </p:blipFill>
        <p:spPr>
          <a:xfrm>
            <a:off x="4676775" y="3733800"/>
            <a:ext cx="4424680" cy="202120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2962275" y="2438400"/>
            <a:ext cx="1638300" cy="4326255"/>
          </a:xfrm>
          <a:prstGeom prst="rect">
            <a:avLst/>
          </a:prstGeom>
        </p:spPr>
      </p:pic>
      <p:pic>
        <p:nvPicPr>
          <p:cNvPr id="11" name="Picture 10"/>
          <p:cNvPicPr>
            <a:picLocks noChangeAspect="1"/>
          </p:cNvPicPr>
          <p:nvPr/>
        </p:nvPicPr>
        <p:blipFill>
          <a:blip r:embed="rId3" cstate="print"/>
          <a:stretch>
            <a:fillRect/>
          </a:stretch>
        </p:blipFill>
        <p:spPr>
          <a:xfrm>
            <a:off x="76200" y="676275"/>
            <a:ext cx="4524375" cy="2000250"/>
          </a:xfrm>
          <a:prstGeom prst="rect">
            <a:avLst/>
          </a:prstGeom>
        </p:spPr>
      </p:pic>
      <p:pic>
        <p:nvPicPr>
          <p:cNvPr id="12" name="Picture 11"/>
          <p:cNvPicPr>
            <a:picLocks noChangeAspect="1"/>
          </p:cNvPicPr>
          <p:nvPr/>
        </p:nvPicPr>
        <p:blipFill>
          <a:blip r:embed="rId4" cstate="print"/>
          <a:stretch>
            <a:fillRect/>
          </a:stretch>
        </p:blipFill>
        <p:spPr>
          <a:xfrm>
            <a:off x="4600575" y="771525"/>
            <a:ext cx="4424680" cy="20212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066800"/>
          </a:xfrm>
        </p:spPr>
        <p:txBody>
          <a:bodyPr/>
          <a:lstStyle/>
          <a:p>
            <a:r>
              <a:rPr lang="en-US"/>
              <a:t>Data-manipulation language(DML)</a:t>
            </a:r>
          </a:p>
        </p:txBody>
      </p:sp>
      <p:sp>
        <p:nvSpPr>
          <p:cNvPr id="3" name="Content Placeholder 2"/>
          <p:cNvSpPr>
            <a:spLocks noGrp="1"/>
          </p:cNvSpPr>
          <p:nvPr>
            <p:ph idx="1"/>
          </p:nvPr>
        </p:nvSpPr>
        <p:spPr>
          <a:xfrm>
            <a:off x="457200" y="1828800"/>
            <a:ext cx="8229600" cy="4745355"/>
          </a:xfrm>
        </p:spPr>
        <p:txBody>
          <a:bodyPr>
            <a:noAutofit/>
          </a:bodyPr>
          <a:lstStyle/>
          <a:p>
            <a:pPr algn="just"/>
            <a:r>
              <a:rPr lang="en-US" sz="2400" dirty="0"/>
              <a:t>The SQL DML provides the ability to query information from the database and to insert </a:t>
            </a:r>
            <a:r>
              <a:rPr lang="en-US" sz="2400" dirty="0" err="1"/>
              <a:t>tuples</a:t>
            </a:r>
            <a:r>
              <a:rPr lang="en-US" sz="2400" dirty="0"/>
              <a:t> into, delete </a:t>
            </a:r>
            <a:r>
              <a:rPr lang="en-US" sz="2400" dirty="0" err="1"/>
              <a:t>tuples</a:t>
            </a:r>
            <a:r>
              <a:rPr lang="en-US" sz="2400" dirty="0"/>
              <a:t> from, and modify </a:t>
            </a:r>
            <a:r>
              <a:rPr lang="en-US" sz="2400" dirty="0" err="1"/>
              <a:t>tuples</a:t>
            </a:r>
            <a:r>
              <a:rPr lang="en-US" sz="2400" dirty="0"/>
              <a:t> in the database.</a:t>
            </a:r>
          </a:p>
          <a:p>
            <a:pPr lvl="1" algn="just"/>
            <a:r>
              <a:rPr lang="en-US" sz="2400" dirty="0"/>
              <a:t>Integrity</a:t>
            </a:r>
          </a:p>
          <a:p>
            <a:pPr lvl="2" algn="just"/>
            <a:r>
              <a:rPr lang="en-US" sz="2000" dirty="0"/>
              <a:t>The SQL DDL includes commands for specifying integrity constraints that the data stored in the database must satisfy. Updates that violate integrity constraints are disallowed.</a:t>
            </a:r>
          </a:p>
          <a:p>
            <a:pPr lvl="1" algn="just"/>
            <a:r>
              <a:rPr lang="en-US" sz="2400" dirty="0"/>
              <a:t>View definition</a:t>
            </a:r>
          </a:p>
          <a:p>
            <a:pPr lvl="2" algn="just"/>
            <a:r>
              <a:rPr lang="en-US" sz="2000" dirty="0"/>
              <a:t>The SQL DDL includes commands for defining views.</a:t>
            </a:r>
          </a:p>
          <a:p>
            <a:pPr lvl="1" algn="just"/>
            <a:r>
              <a:rPr lang="en-US" sz="2400" dirty="0"/>
              <a:t>Transaction control</a:t>
            </a:r>
          </a:p>
          <a:p>
            <a:pPr lvl="2" algn="just"/>
            <a:r>
              <a:rPr lang="en-US" sz="2000" dirty="0"/>
              <a:t> SQL includes commands for specifying the beginning and </a:t>
            </a:r>
            <a:r>
              <a:rPr lang="en-US" sz="2000" dirty="0" smtClean="0"/>
              <a:t>end </a:t>
            </a:r>
            <a:r>
              <a:rPr lang="en-US" sz="2000" dirty="0"/>
              <a:t>of transactions.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INTERSECT Operator</a:t>
            </a:r>
          </a:p>
        </p:txBody>
      </p:sp>
      <p:sp>
        <p:nvSpPr>
          <p:cNvPr id="3" name="Content Placeholder 2"/>
          <p:cNvSpPr>
            <a:spLocks noGrp="1"/>
          </p:cNvSpPr>
          <p:nvPr>
            <p:ph sz="half" idx="1"/>
          </p:nvPr>
        </p:nvSpPr>
        <p:spPr>
          <a:xfrm>
            <a:off x="457200" y="2249170"/>
            <a:ext cx="5257800" cy="4526280"/>
          </a:xfrm>
        </p:spPr>
        <p:txBody>
          <a:bodyPr>
            <a:normAutofit lnSpcReduction="10000"/>
          </a:bodyPr>
          <a:lstStyle/>
          <a:p>
            <a:pPr algn="just"/>
            <a:r>
              <a:rPr lang="en-US" sz="2800" dirty="0"/>
              <a:t>INTERSECT operator is used to return the records that are in common between two SELECT statements or data sets.</a:t>
            </a:r>
          </a:p>
          <a:p>
            <a:pPr algn="just"/>
            <a:r>
              <a:rPr lang="en-US" sz="2800" dirty="0"/>
              <a:t>If a record exists in one query and not in the other, it will be omitted from the INTERSECT results. </a:t>
            </a:r>
          </a:p>
          <a:p>
            <a:pPr algn="just"/>
            <a:r>
              <a:rPr lang="en-US" sz="2800" dirty="0"/>
              <a:t>It is the intersection of the two SELECT statements.</a:t>
            </a:r>
          </a:p>
        </p:txBody>
      </p:sp>
      <p:pic>
        <p:nvPicPr>
          <p:cNvPr id="5" name="Content Placeholder 4"/>
          <p:cNvPicPr>
            <a:picLocks noGrp="1" noChangeAspect="1"/>
          </p:cNvPicPr>
          <p:nvPr>
            <p:ph sz="half" idx="2"/>
          </p:nvPr>
        </p:nvPicPr>
        <p:blipFill>
          <a:blip r:embed="rId2" cstate="print"/>
          <a:stretch>
            <a:fillRect/>
          </a:stretch>
        </p:blipFill>
        <p:spPr>
          <a:xfrm>
            <a:off x="6248400" y="2971800"/>
            <a:ext cx="2889250" cy="2169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6" name="Content Placeholder 5"/>
          <p:cNvPicPr>
            <a:picLocks noGrp="1" noChangeAspect="1"/>
          </p:cNvPicPr>
          <p:nvPr>
            <p:ph sz="half" idx="1"/>
          </p:nvPr>
        </p:nvPicPr>
        <p:blipFill>
          <a:blip r:embed="rId2" cstate="print"/>
          <a:stretch>
            <a:fillRect/>
          </a:stretch>
        </p:blipFill>
        <p:spPr>
          <a:xfrm>
            <a:off x="838200" y="1752600"/>
            <a:ext cx="6287770" cy="4038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print"/>
          <a:stretch>
            <a:fillRect/>
          </a:stretch>
        </p:blipFill>
        <p:spPr>
          <a:xfrm>
            <a:off x="381000" y="609600"/>
            <a:ext cx="7340600" cy="3413125"/>
          </a:xfrm>
          <a:prstGeom prst="rect">
            <a:avLst/>
          </a:prstGeom>
        </p:spPr>
      </p:pic>
      <p:pic>
        <p:nvPicPr>
          <p:cNvPr id="7" name="Content Placeholder 6"/>
          <p:cNvPicPr>
            <a:picLocks noGrp="1" noChangeAspect="1"/>
          </p:cNvPicPr>
          <p:nvPr>
            <p:ph sz="half" idx="2"/>
          </p:nvPr>
        </p:nvPicPr>
        <p:blipFill>
          <a:blip r:embed="rId3" cstate="print"/>
          <a:stretch>
            <a:fillRect/>
          </a:stretch>
        </p:blipFill>
        <p:spPr>
          <a:xfrm>
            <a:off x="914400" y="3810000"/>
            <a:ext cx="6613525" cy="224726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print"/>
          <a:stretch>
            <a:fillRect/>
          </a:stretch>
        </p:blipFill>
        <p:spPr>
          <a:xfrm>
            <a:off x="381000" y="3581400"/>
            <a:ext cx="7282180" cy="3077845"/>
          </a:xfrm>
          <a:prstGeom prst="rect">
            <a:avLst/>
          </a:prstGeom>
        </p:spPr>
      </p:pic>
      <p:pic>
        <p:nvPicPr>
          <p:cNvPr id="7" name="Content Placeholder 5"/>
          <p:cNvPicPr>
            <a:picLocks noGrp="1" noChangeAspect="1"/>
          </p:cNvPicPr>
          <p:nvPr>
            <p:ph sz="half" idx="2"/>
          </p:nvPr>
        </p:nvPicPr>
        <p:blipFill>
          <a:blip r:embed="rId3" cstate="print"/>
          <a:stretch>
            <a:fillRect/>
          </a:stretch>
        </p:blipFill>
        <p:spPr>
          <a:xfrm>
            <a:off x="533400" y="304800"/>
            <a:ext cx="4742180" cy="293814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EXCEPT </a:t>
            </a:r>
          </a:p>
        </p:txBody>
      </p:sp>
      <p:sp>
        <p:nvSpPr>
          <p:cNvPr id="6" name="Content Placeholder 5"/>
          <p:cNvSpPr>
            <a:spLocks noGrp="1"/>
          </p:cNvSpPr>
          <p:nvPr>
            <p:ph idx="1"/>
          </p:nvPr>
        </p:nvSpPr>
        <p:spPr/>
        <p:txBody>
          <a:bodyPr>
            <a:normAutofit/>
          </a:bodyPr>
          <a:lstStyle/>
          <a:p>
            <a:pPr algn="just"/>
            <a:r>
              <a:rPr lang="en-US" dirty="0"/>
              <a:t>The SQL EXCEPT clause/operator is used to combine two SELECT statements and returns rows from the first SELECT statement that are not returned by the second SELECT statement. </a:t>
            </a:r>
          </a:p>
          <a:p>
            <a:pPr lvl="1" algn="just"/>
            <a:r>
              <a:rPr lang="en-US" dirty="0"/>
              <a:t>This means EXCEPT returns only rows, which are not available in the second SELECT statement.</a:t>
            </a:r>
          </a:p>
          <a:p>
            <a:pPr algn="just"/>
            <a:r>
              <a:rPr lang="en-US" dirty="0"/>
              <a:t>Just as with the UNION operator, the same rules apply when using the EXCEPT operator.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152400" y="1447800"/>
            <a:ext cx="8844280" cy="42100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0" y="42545"/>
            <a:ext cx="4512310" cy="3869055"/>
          </a:xfrm>
          <a:prstGeom prst="rect">
            <a:avLst/>
          </a:prstGeom>
        </p:spPr>
      </p:pic>
      <p:pic>
        <p:nvPicPr>
          <p:cNvPr id="6" name="Picture 5"/>
          <p:cNvPicPr>
            <a:picLocks noChangeAspect="1"/>
          </p:cNvPicPr>
          <p:nvPr/>
        </p:nvPicPr>
        <p:blipFill>
          <a:blip r:embed="rId3" cstate="print"/>
          <a:stretch>
            <a:fillRect/>
          </a:stretch>
        </p:blipFill>
        <p:spPr>
          <a:xfrm>
            <a:off x="98425" y="3911600"/>
            <a:ext cx="4618990" cy="2181860"/>
          </a:xfrm>
          <a:prstGeom prst="rect">
            <a:avLst/>
          </a:prstGeom>
        </p:spPr>
      </p:pic>
      <p:pic>
        <p:nvPicPr>
          <p:cNvPr id="8" name="Picture 7"/>
          <p:cNvPicPr>
            <a:picLocks noChangeAspect="1"/>
          </p:cNvPicPr>
          <p:nvPr/>
        </p:nvPicPr>
        <p:blipFill>
          <a:blip r:embed="rId4" cstate="print"/>
          <a:stretch>
            <a:fillRect/>
          </a:stretch>
        </p:blipFill>
        <p:spPr>
          <a:xfrm>
            <a:off x="4876800" y="1143000"/>
            <a:ext cx="3975100" cy="2411730"/>
          </a:xfrm>
          <a:prstGeom prst="rect">
            <a:avLst/>
          </a:prstGeom>
        </p:spPr>
      </p:pic>
      <p:cxnSp>
        <p:nvCxnSpPr>
          <p:cNvPr id="11" name="Straight Arrow Connector 10"/>
          <p:cNvCxnSpPr/>
          <p:nvPr/>
        </p:nvCxnSpPr>
        <p:spPr>
          <a:xfrm flipV="1">
            <a:off x="4495800" y="1600200"/>
            <a:ext cx="1295400" cy="6858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flipV="1">
            <a:off x="4717415" y="1828800"/>
            <a:ext cx="1683385" cy="317373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6096000" y="3429000"/>
            <a:ext cx="1524000" cy="838200"/>
          </a:xfrm>
          <a:prstGeom prst="down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stretch>
            <a:fillRect/>
          </a:stretch>
        </p:blipFill>
        <p:spPr>
          <a:xfrm>
            <a:off x="5105400" y="4244340"/>
            <a:ext cx="3857625" cy="2620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1600200" y="1295400"/>
            <a:ext cx="5829935" cy="540639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Ordering of Query Results</a:t>
            </a:r>
          </a:p>
        </p:txBody>
      </p:sp>
      <p:sp>
        <p:nvSpPr>
          <p:cNvPr id="3" name="Content Placeholder 2"/>
          <p:cNvSpPr>
            <a:spLocks noGrp="1"/>
          </p:cNvSpPr>
          <p:nvPr>
            <p:ph idx="1"/>
          </p:nvPr>
        </p:nvSpPr>
        <p:spPr/>
        <p:txBody>
          <a:bodyPr/>
          <a:lstStyle/>
          <a:p>
            <a:pPr algn="just"/>
            <a:r>
              <a:rPr lang="en-US" dirty="0"/>
              <a:t>The ORDER BY statement in </a:t>
            </a:r>
            <a:r>
              <a:rPr lang="en-US" dirty="0" err="1"/>
              <a:t>sql</a:t>
            </a:r>
            <a:r>
              <a:rPr lang="en-US" dirty="0"/>
              <a:t> is used to sort the fetched data in either ascending or descending according to one or more columns.</a:t>
            </a:r>
          </a:p>
          <a:p>
            <a:pPr lvl="1" algn="just"/>
            <a:r>
              <a:rPr lang="en-US" dirty="0"/>
              <a:t>By default ORDER BY sorts the data in ascending order.</a:t>
            </a:r>
          </a:p>
          <a:p>
            <a:pPr lvl="1" algn="just"/>
            <a:r>
              <a:rPr lang="en-US" dirty="0"/>
              <a:t>We can use the keyword DESC to sort the data in descending order and the keyword ASC to sort in ascending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a:t>Q. Fetch all data from the table Student and sort the result in descending order according to the column ROLL_NO</a:t>
            </a:r>
          </a:p>
        </p:txBody>
      </p:sp>
      <p:pic>
        <p:nvPicPr>
          <p:cNvPr id="5" name="Content Placeholder 4"/>
          <p:cNvPicPr>
            <a:picLocks noGrp="1" noChangeAspect="1"/>
          </p:cNvPicPr>
          <p:nvPr>
            <p:ph idx="1"/>
          </p:nvPr>
        </p:nvPicPr>
        <p:blipFill>
          <a:blip r:embed="rId2" cstate="print"/>
          <a:stretch>
            <a:fillRect/>
          </a:stretch>
        </p:blipFill>
        <p:spPr>
          <a:xfrm>
            <a:off x="2425700" y="3429000"/>
            <a:ext cx="6718300" cy="3348355"/>
          </a:xfrm>
          <a:prstGeom prst="rect">
            <a:avLst/>
          </a:prstGeom>
        </p:spPr>
      </p:pic>
      <p:pic>
        <p:nvPicPr>
          <p:cNvPr id="6" name="Picture 5"/>
          <p:cNvPicPr>
            <a:picLocks noChangeAspect="1"/>
          </p:cNvPicPr>
          <p:nvPr/>
        </p:nvPicPr>
        <p:blipFill>
          <a:blip r:embed="rId3" cstate="print"/>
          <a:stretch>
            <a:fillRect/>
          </a:stretch>
        </p:blipFill>
        <p:spPr>
          <a:xfrm>
            <a:off x="1143000" y="2896870"/>
            <a:ext cx="6723380" cy="608330"/>
          </a:xfrm>
          <a:prstGeom prst="rect">
            <a:avLst/>
          </a:prstGeom>
        </p:spPr>
      </p:pic>
      <p:sp>
        <p:nvSpPr>
          <p:cNvPr id="7" name="Text Box 6"/>
          <p:cNvSpPr txBox="1"/>
          <p:nvPr/>
        </p:nvSpPr>
        <p:spPr>
          <a:xfrm>
            <a:off x="762000" y="3581400"/>
            <a:ext cx="1737360" cy="368300"/>
          </a:xfrm>
          <a:prstGeom prst="rect">
            <a:avLst/>
          </a:prstGeom>
          <a:noFill/>
          <a:ln w="28575" cmpd="sng">
            <a:solidFill>
              <a:schemeClr val="tx1"/>
            </a:solidFill>
            <a:prstDash val="solid"/>
          </a:ln>
        </p:spPr>
        <p:txBody>
          <a:bodyPr wrap="square" rtlCol="0">
            <a:spAutoFit/>
          </a:bodyPr>
          <a:lstStyle/>
          <a:p>
            <a:r>
              <a:rPr lang="en-US"/>
              <a:t>Student Table</a:t>
            </a: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Retrieval Queries in SQL</a:t>
            </a:r>
          </a:p>
        </p:txBody>
      </p:sp>
      <p:sp>
        <p:nvSpPr>
          <p:cNvPr id="3" name="Content Placeholder 2"/>
          <p:cNvSpPr>
            <a:spLocks noGrp="1"/>
          </p:cNvSpPr>
          <p:nvPr>
            <p:ph idx="1"/>
          </p:nvPr>
        </p:nvSpPr>
        <p:spPr/>
        <p:txBody>
          <a:bodyPr>
            <a:normAutofit/>
          </a:bodyPr>
          <a:lstStyle/>
          <a:p>
            <a:pPr algn="just"/>
            <a:r>
              <a:rPr lang="en-US" dirty="0"/>
              <a:t>SQL has one basic statement for retrieving information from a database</a:t>
            </a:r>
            <a:r>
              <a:rPr lang="en-US" dirty="0" smtClean="0"/>
              <a:t>;</a:t>
            </a:r>
          </a:p>
          <a:p>
            <a:pPr lvl="1" algn="just"/>
            <a:r>
              <a:rPr lang="en-US" dirty="0" smtClean="0"/>
              <a:t> </a:t>
            </a:r>
            <a:r>
              <a:rPr lang="en-US" dirty="0"/>
              <a:t>the SELECT statement</a:t>
            </a:r>
          </a:p>
          <a:p>
            <a:pPr algn="just"/>
            <a:r>
              <a:rPr lang="en-US" dirty="0"/>
              <a:t>This is not the same as  the SELECT operation of the relational </a:t>
            </a:r>
            <a:r>
              <a:rPr lang="en-US" dirty="0" smtClean="0"/>
              <a:t>algebra</a:t>
            </a:r>
          </a:p>
          <a:p>
            <a:pPr algn="just"/>
            <a:endParaRPr lang="en-US" dirty="0" smtClean="0"/>
          </a:p>
          <a:p>
            <a:pPr lvl="1" algn="just"/>
            <a:r>
              <a:rPr lang="en-US" dirty="0" smtClean="0"/>
              <a:t>SELECT  * FROM  TABLENAME</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stretch>
            <a:fillRect/>
          </a:stretch>
        </p:blipFill>
        <p:spPr>
          <a:xfrm>
            <a:off x="304800" y="1676400"/>
            <a:ext cx="4521835" cy="5107305"/>
          </a:xfrm>
          <a:prstGeom prst="rect">
            <a:avLst/>
          </a:prstGeom>
        </p:spPr>
      </p:pic>
      <p:pic>
        <p:nvPicPr>
          <p:cNvPr id="6" name="Content Placeholder 5"/>
          <p:cNvPicPr>
            <a:picLocks noGrp="1" noChangeAspect="1"/>
          </p:cNvPicPr>
          <p:nvPr>
            <p:ph sz="half" idx="2"/>
          </p:nvPr>
        </p:nvPicPr>
        <p:blipFill>
          <a:blip r:embed="rId3" cstate="print"/>
          <a:stretch>
            <a:fillRect/>
          </a:stretch>
        </p:blipFill>
        <p:spPr>
          <a:xfrm>
            <a:off x="152400" y="781050"/>
            <a:ext cx="8035925" cy="7270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0000"/>
                </a:solidFill>
              </a:rPr>
              <a:t>Sort according to multiple columns</a:t>
            </a:r>
            <a:br>
              <a:rPr lang="en-US" sz="2800" dirty="0">
                <a:solidFill>
                  <a:srgbClr val="FF0000"/>
                </a:solidFill>
              </a:rPr>
            </a:br>
            <a:r>
              <a:rPr lang="en-US" sz="2800" dirty="0">
                <a:sym typeface="+mn-ea"/>
              </a:rPr>
              <a:t>Q. Fetch all data from the table Student and then sort the result in ascending order first according to the column Age. and then in descending order according to the column ROLL_NO.</a:t>
            </a:r>
            <a:r>
              <a:rPr lang="en-US" sz="2800" dirty="0"/>
              <a:t/>
            </a:r>
            <a:br>
              <a:rPr lang="en-US" sz="2800" dirty="0"/>
            </a:br>
            <a:endParaRPr lang="en-US" sz="2800" dirty="0"/>
          </a:p>
        </p:txBody>
      </p:sp>
      <p:pic>
        <p:nvPicPr>
          <p:cNvPr id="6" name="Content Placeholder 5"/>
          <p:cNvPicPr>
            <a:picLocks noGrp="1" noChangeAspect="1"/>
          </p:cNvPicPr>
          <p:nvPr>
            <p:ph sz="half" idx="1"/>
          </p:nvPr>
        </p:nvPicPr>
        <p:blipFill>
          <a:blip r:embed="rId2" cstate="print"/>
          <a:stretch>
            <a:fillRect/>
          </a:stretch>
        </p:blipFill>
        <p:spPr>
          <a:xfrm>
            <a:off x="152400" y="2667000"/>
            <a:ext cx="8773160" cy="640080"/>
          </a:xfrm>
          <a:prstGeom prst="rect">
            <a:avLst/>
          </a:prstGeom>
        </p:spPr>
      </p:pic>
      <p:pic>
        <p:nvPicPr>
          <p:cNvPr id="7" name="Content Placeholder 6"/>
          <p:cNvPicPr>
            <a:picLocks noGrp="1" noChangeAspect="1"/>
          </p:cNvPicPr>
          <p:nvPr>
            <p:ph sz="half" idx="2"/>
          </p:nvPr>
        </p:nvPicPr>
        <p:blipFill>
          <a:blip r:embed="rId3" cstate="print"/>
          <a:stretch>
            <a:fillRect/>
          </a:stretch>
        </p:blipFill>
        <p:spPr>
          <a:xfrm>
            <a:off x="2209800" y="3048000"/>
            <a:ext cx="3434080" cy="36957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066800"/>
          </a:xfrm>
        </p:spPr>
        <p:txBody>
          <a:bodyPr>
            <a:noAutofit/>
          </a:bodyPr>
          <a:lstStyle/>
          <a:p>
            <a:r>
              <a:rPr lang="en-US" sz="3200"/>
              <a:t>Q15. Retrieve a list of employees and the projects they are working on,</a:t>
            </a:r>
            <a:br>
              <a:rPr lang="en-US" sz="3200"/>
            </a:br>
            <a:r>
              <a:rPr lang="en-US" sz="3200"/>
              <a:t>ordered by department and, within each department, ordered alphabetically by</a:t>
            </a:r>
            <a:br>
              <a:rPr lang="en-US" sz="3200"/>
            </a:br>
            <a:r>
              <a:rPr lang="en-US" sz="3200"/>
              <a:t>last name, then first name.</a:t>
            </a:r>
          </a:p>
        </p:txBody>
      </p:sp>
      <p:pic>
        <p:nvPicPr>
          <p:cNvPr id="5" name="Content Placeholder 4"/>
          <p:cNvPicPr>
            <a:picLocks noGrp="1" noChangeAspect="1"/>
          </p:cNvPicPr>
          <p:nvPr>
            <p:ph idx="1"/>
          </p:nvPr>
        </p:nvPicPr>
        <p:blipFill>
          <a:blip r:embed="rId2" cstate="print"/>
          <a:stretch>
            <a:fillRect/>
          </a:stretch>
        </p:blipFill>
        <p:spPr>
          <a:xfrm>
            <a:off x="1371600" y="3352800"/>
            <a:ext cx="6997700" cy="174942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rmAutofit fontScale="90000"/>
          </a:bodyPr>
          <a:lstStyle/>
          <a:p>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219200"/>
            <a:ext cx="84581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rmAutofit fontScale="90000"/>
          </a:bodyPr>
          <a:lstStyle/>
          <a:p>
            <a:endParaRPr lang="en-IN"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447800"/>
            <a:ext cx="7824787" cy="494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52400"/>
          </a:xfrm>
        </p:spPr>
        <p:txBody>
          <a:bodyPr>
            <a:normAutofit fontScale="90000"/>
          </a:bodyPr>
          <a:lstStyle/>
          <a:p>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00075" y="1600200"/>
            <a:ext cx="7943850" cy="495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12. Retrieve all employees whose address is in Houston, Texas.</a:t>
            </a:r>
          </a:p>
        </p:txBody>
      </p:sp>
      <p:sp>
        <p:nvSpPr>
          <p:cNvPr id="3" name="Content Placeholder 2"/>
          <p:cNvSpPr>
            <a:spLocks noGrp="1"/>
          </p:cNvSpPr>
          <p:nvPr>
            <p:ph sz="half" idx="1"/>
          </p:nvPr>
        </p:nvSpPr>
        <p:spPr>
          <a:xfrm>
            <a:off x="457200" y="4021455"/>
            <a:ext cx="7857490" cy="2753995"/>
          </a:xfrm>
        </p:spPr>
        <p:txBody>
          <a:bodyPr/>
          <a:lstStyle/>
          <a:p>
            <a:endParaRPr lang="en-US"/>
          </a:p>
        </p:txBody>
      </p:sp>
      <p:pic>
        <p:nvPicPr>
          <p:cNvPr id="6" name="Content Placeholder 5"/>
          <p:cNvPicPr>
            <a:picLocks noGrp="1" noChangeAspect="1"/>
          </p:cNvPicPr>
          <p:nvPr>
            <p:ph sz="half" idx="2"/>
          </p:nvPr>
        </p:nvPicPr>
        <p:blipFill>
          <a:blip r:embed="rId2" cstate="print"/>
          <a:stretch>
            <a:fillRect/>
          </a:stretch>
        </p:blipFill>
        <p:spPr>
          <a:xfrm>
            <a:off x="990600" y="2743200"/>
            <a:ext cx="6678930" cy="101028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12A. Find all employees who were born during the 1950s.</a:t>
            </a:r>
          </a:p>
        </p:txBody>
      </p:sp>
      <p:sp>
        <p:nvSpPr>
          <p:cNvPr id="4" name="Content Placeholder 3"/>
          <p:cNvSpPr>
            <a:spLocks noGrp="1"/>
          </p:cNvSpPr>
          <p:nvPr>
            <p:ph sz="half" idx="2"/>
          </p:nvPr>
        </p:nvSpPr>
        <p:spPr>
          <a:xfrm>
            <a:off x="445770" y="4011295"/>
            <a:ext cx="8241030" cy="2764155"/>
          </a:xfrm>
        </p:spPr>
        <p:txBody>
          <a:bodyPr/>
          <a:lstStyle/>
          <a:p>
            <a:r>
              <a:rPr lang="en-US" sz="2400"/>
              <a:t>To retrieve all employees who were born during the 1950s,</a:t>
            </a:r>
          </a:p>
          <a:p>
            <a:r>
              <a:rPr lang="en-US" sz="2400"/>
              <a:t>Here, ‘5’ must be the third character of the string (according to our format for date),</a:t>
            </a:r>
          </a:p>
          <a:p>
            <a:r>
              <a:rPr lang="en-US" sz="2400"/>
              <a:t>so we use the value ‘_ _ 5 _ _ _ _ _ _ _’, with each underscore serving as a placeholder for an arbitrary character.</a:t>
            </a:r>
          </a:p>
        </p:txBody>
      </p:sp>
      <p:pic>
        <p:nvPicPr>
          <p:cNvPr id="6" name="Content Placeholder 5"/>
          <p:cNvPicPr>
            <a:picLocks noGrp="1" noChangeAspect="1"/>
          </p:cNvPicPr>
          <p:nvPr>
            <p:ph sz="half" idx="1"/>
          </p:nvPr>
        </p:nvPicPr>
        <p:blipFill>
          <a:blip r:embed="rId2" cstate="print"/>
          <a:stretch>
            <a:fillRect/>
          </a:stretch>
        </p:blipFill>
        <p:spPr>
          <a:xfrm>
            <a:off x="838200" y="2362200"/>
            <a:ext cx="7555865" cy="114173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381000" y="2057400"/>
            <a:ext cx="8458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793567" y="2249488"/>
            <a:ext cx="7556866"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9665"/>
            <a:ext cx="8229600" cy="5444490"/>
          </a:xfrm>
        </p:spPr>
        <p:txBody>
          <a:bodyPr>
            <a:normAutofit/>
          </a:bodyPr>
          <a:lstStyle/>
          <a:p>
            <a:pPr marL="109855" indent="0">
              <a:buNone/>
            </a:pPr>
            <a:r>
              <a:rPr lang="en-US" dirty="0"/>
              <a:t>SELECT	&lt;attribute list&gt;</a:t>
            </a:r>
          </a:p>
          <a:p>
            <a:pPr marL="109855" indent="0">
              <a:buNone/>
            </a:pPr>
            <a:r>
              <a:rPr lang="en-US" dirty="0"/>
              <a:t>FROM	&lt;table list&gt;</a:t>
            </a:r>
          </a:p>
          <a:p>
            <a:pPr marL="109855" indent="0">
              <a:buNone/>
            </a:pPr>
            <a:r>
              <a:rPr lang="en-US" dirty="0"/>
              <a:t>WHERE	&lt;condition&gt;</a:t>
            </a:r>
          </a:p>
          <a:p>
            <a:r>
              <a:rPr lang="en-US" dirty="0"/>
              <a:t>&lt;attribute list&gt; </a:t>
            </a:r>
          </a:p>
          <a:p>
            <a:pPr lvl="1"/>
            <a:r>
              <a:rPr lang="en-US" dirty="0"/>
              <a:t>is a list of attribute names whose values are to be retrieved by the query</a:t>
            </a:r>
          </a:p>
          <a:p>
            <a:r>
              <a:rPr lang="en-US" dirty="0"/>
              <a:t>&lt;table list&gt; </a:t>
            </a:r>
          </a:p>
          <a:p>
            <a:pPr lvl="1"/>
            <a:r>
              <a:rPr lang="en-US" dirty="0"/>
              <a:t>is a list of the relation names required to process the query</a:t>
            </a:r>
          </a:p>
          <a:p>
            <a:r>
              <a:rPr lang="en-US" dirty="0"/>
              <a:t>&lt;condition&gt; </a:t>
            </a:r>
          </a:p>
          <a:p>
            <a:pPr lvl="1"/>
            <a:r>
              <a:rPr lang="en-US" dirty="0"/>
              <a:t>is a conditional (Boolean) expression that identifies the </a:t>
            </a:r>
            <a:r>
              <a:rPr lang="en-US" dirty="0" err="1"/>
              <a:t>tuples</a:t>
            </a:r>
            <a:r>
              <a:rPr lang="en-US" dirty="0"/>
              <a:t> to be retrieved by the query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to="" calcmode="lin" valueType="num">
                                      <p:cBhvr>
                                        <p:cTn id="27" dur="1" fill="hold"/>
                                        <p:tgtEl>
                                          <p:spTgt spid="3">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to="" calcmode="lin" valueType="num">
                                      <p:cBhvr>
                                        <p:cTn id="3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rmAutofit fontScale="90000"/>
          </a:bodyPr>
          <a:lstStyle/>
          <a:p>
            <a:endParaRPr lang="en-IN"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990600" y="1219200"/>
            <a:ext cx="7086600" cy="535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Functions in SQL</a:t>
            </a:r>
          </a:p>
        </p:txBody>
      </p:sp>
      <p:sp>
        <p:nvSpPr>
          <p:cNvPr id="6" name="Content Placeholder 5"/>
          <p:cNvSpPr>
            <a:spLocks noGrp="1"/>
          </p:cNvSpPr>
          <p:nvPr>
            <p:ph idx="1"/>
          </p:nvPr>
        </p:nvSpPr>
        <p:spPr/>
        <p:txBody>
          <a:bodyPr>
            <a:normAutofit fontScale="92500" lnSpcReduction="10000"/>
          </a:bodyPr>
          <a:lstStyle/>
          <a:p>
            <a:pPr algn="just"/>
            <a:r>
              <a:rPr lang="en-US" dirty="0"/>
              <a:t>Aggregate functions are used to summarize information from multiple </a:t>
            </a:r>
            <a:r>
              <a:rPr lang="en-US" dirty="0" err="1"/>
              <a:t>tuples</a:t>
            </a:r>
            <a:r>
              <a:rPr lang="en-US" dirty="0"/>
              <a:t> into a single-</a:t>
            </a:r>
            <a:r>
              <a:rPr lang="en-US" dirty="0" err="1"/>
              <a:t>tuple</a:t>
            </a:r>
            <a:r>
              <a:rPr lang="en-US" dirty="0"/>
              <a:t> summary.</a:t>
            </a:r>
          </a:p>
          <a:p>
            <a:pPr algn="just"/>
            <a:r>
              <a:rPr lang="en-US" dirty="0"/>
              <a:t>Grouping is used to create sub-groups of </a:t>
            </a:r>
            <a:r>
              <a:rPr lang="en-US" dirty="0" err="1"/>
              <a:t>tuples</a:t>
            </a:r>
            <a:r>
              <a:rPr lang="en-US" dirty="0"/>
              <a:t> before summarization. </a:t>
            </a:r>
          </a:p>
          <a:p>
            <a:pPr algn="just"/>
            <a:r>
              <a:rPr lang="en-US" dirty="0"/>
              <a:t>A number of built-in aggregate functions exist: </a:t>
            </a:r>
          </a:p>
          <a:p>
            <a:pPr marL="925830" lvl="1" indent="-514350" algn="just">
              <a:buAutoNum type="arabicPeriod"/>
            </a:pPr>
            <a:r>
              <a:rPr lang="en-US" dirty="0"/>
              <a:t>COUNT,</a:t>
            </a:r>
          </a:p>
          <a:p>
            <a:pPr marL="925830" lvl="1" indent="-514350" algn="just">
              <a:buAutoNum type="arabicPeriod"/>
            </a:pPr>
            <a:r>
              <a:rPr lang="en-US" dirty="0"/>
              <a:t>SUM, </a:t>
            </a:r>
          </a:p>
          <a:p>
            <a:pPr marL="925830" lvl="1" indent="-514350" algn="just">
              <a:buAutoNum type="arabicPeriod"/>
            </a:pPr>
            <a:r>
              <a:rPr lang="en-US" dirty="0"/>
              <a:t>MAX,</a:t>
            </a:r>
          </a:p>
          <a:p>
            <a:pPr marL="925830" lvl="1" indent="-514350" algn="just">
              <a:buAutoNum type="arabicPeriod"/>
            </a:pPr>
            <a:r>
              <a:rPr lang="en-US" dirty="0"/>
              <a:t>MIN, and</a:t>
            </a:r>
          </a:p>
          <a:p>
            <a:pPr marL="925830" lvl="1" indent="-514350" algn="just">
              <a:buAutoNum type="arabicPeriod"/>
            </a:pPr>
            <a:r>
              <a:rPr lang="en-US" dirty="0"/>
              <a:t>AVG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to="" calcmode="lin" valueType="num">
                                      <p:cBhvr>
                                        <p:cTn id="32" dur="1" fill="hold"/>
                                        <p:tgtEl>
                                          <p:spTgt spid="6">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to="" calcmode="lin" valueType="num">
                                      <p:cBhvr>
                                        <p:cTn id="37" dur="1" fill="hold"/>
                                        <p:tgtEl>
                                          <p:spTgt spid="6">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to="" calcmode="lin" valueType="num">
                                      <p:cBhvr>
                                        <p:cTn id="42" dur="1" fill="hold"/>
                                        <p:tgtEl>
                                          <p:spTgt spid="6">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COUNT function returns the number of </a:t>
            </a:r>
            <a:r>
              <a:rPr lang="en-US" dirty="0" err="1"/>
              <a:t>tuples</a:t>
            </a:r>
            <a:r>
              <a:rPr lang="en-US" dirty="0"/>
              <a:t> or values as specified in a query.</a:t>
            </a:r>
          </a:p>
          <a:p>
            <a:pPr algn="just"/>
            <a:r>
              <a:rPr lang="en-US" dirty="0"/>
              <a:t>The functions SUM, MAX, MIN, and AVG can be applied to a set or </a:t>
            </a:r>
            <a:r>
              <a:rPr lang="en-US" dirty="0" err="1"/>
              <a:t>multiset</a:t>
            </a:r>
            <a:r>
              <a:rPr lang="en-US" dirty="0"/>
              <a:t> of numeric values and return, respectively, the sum, maximum value, minimum value, and average (mean) of those values</a:t>
            </a:r>
          </a:p>
          <a:p>
            <a:pPr algn="just"/>
            <a:r>
              <a:rPr lang="en-US" dirty="0"/>
              <a:t>These functions can be used in the SELECT clause or in a HAVING clause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2400" dirty="0"/>
              <a:t>Q19. Find the sum of the salaries of all employees, the maximum </a:t>
            </a:r>
            <a:r>
              <a:rPr lang="en-US" sz="2400" dirty="0" err="1" smtClean="0"/>
              <a:t>salary,the</a:t>
            </a:r>
            <a:r>
              <a:rPr lang="en-US" sz="2400" dirty="0" smtClean="0"/>
              <a:t> </a:t>
            </a:r>
            <a:r>
              <a:rPr lang="en-US" sz="2400" dirty="0"/>
              <a:t>minimum salary, and the average salary.</a:t>
            </a:r>
          </a:p>
        </p:txBody>
      </p:sp>
      <p:pic>
        <p:nvPicPr>
          <p:cNvPr id="5" name="Content Placeholder 4"/>
          <p:cNvPicPr>
            <a:picLocks noGrp="1" noChangeAspect="1"/>
          </p:cNvPicPr>
          <p:nvPr>
            <p:ph idx="1"/>
          </p:nvPr>
        </p:nvPicPr>
        <p:blipFill>
          <a:blip r:embed="rId2" cstate="print"/>
          <a:stretch>
            <a:fillRect/>
          </a:stretch>
        </p:blipFill>
        <p:spPr>
          <a:xfrm>
            <a:off x="304800" y="1600200"/>
            <a:ext cx="8238490" cy="838200"/>
          </a:xfrm>
          <a:prstGeom prst="rect">
            <a:avLst/>
          </a:prstGeom>
        </p:spPr>
      </p:pic>
      <p:pic>
        <p:nvPicPr>
          <p:cNvPr id="6" name="Picture 5"/>
          <p:cNvPicPr>
            <a:picLocks noChangeAspect="1"/>
          </p:cNvPicPr>
          <p:nvPr/>
        </p:nvPicPr>
        <p:blipFill>
          <a:blip r:embed="rId3" cstate="print"/>
          <a:stretch>
            <a:fillRect/>
          </a:stretch>
        </p:blipFill>
        <p:spPr>
          <a:xfrm>
            <a:off x="914400" y="2362200"/>
            <a:ext cx="7315200" cy="1219200"/>
          </a:xfrm>
          <a:prstGeom prst="rect">
            <a:avLst/>
          </a:prstGeom>
        </p:spPr>
      </p:pic>
      <p:pic>
        <p:nvPicPr>
          <p:cNvPr id="7"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b="77711"/>
          <a:stretch>
            <a:fillRect/>
          </a:stretch>
        </p:blipFill>
        <p:spPr>
          <a:xfrm>
            <a:off x="0" y="3886200"/>
            <a:ext cx="8995410" cy="2971800"/>
          </a:xfrm>
          <a:prstGeom prst="rect">
            <a:avLst/>
          </a:prstGeom>
          <a:noFill/>
          <a:ln>
            <a:noFill/>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20. Find the sum of the salaries of all employees of the ‘Research’</a:t>
            </a:r>
            <a:br>
              <a:rPr lang="en-US"/>
            </a:br>
            <a:r>
              <a:rPr lang="en-US"/>
              <a:t>department, as well as the maximum salary, the minimum salary, and the average salary in this department.</a:t>
            </a:r>
          </a:p>
        </p:txBody>
      </p:sp>
      <p:pic>
        <p:nvPicPr>
          <p:cNvPr id="5" name="Content Placeholder 4"/>
          <p:cNvPicPr>
            <a:picLocks noGrp="1" noChangeAspect="1"/>
          </p:cNvPicPr>
          <p:nvPr>
            <p:ph idx="1"/>
          </p:nvPr>
        </p:nvPicPr>
        <p:blipFill>
          <a:blip r:embed="rId2" cstate="print"/>
          <a:stretch>
            <a:fillRect/>
          </a:stretch>
        </p:blipFill>
        <p:spPr>
          <a:xfrm>
            <a:off x="76200" y="3429000"/>
            <a:ext cx="8470265" cy="1154430"/>
          </a:xfrm>
          <a:prstGeom prst="rect">
            <a:avLst/>
          </a:prstGeom>
        </p:spPr>
      </p:pic>
      <p:pic>
        <p:nvPicPr>
          <p:cNvPr id="6" name="Picture 5"/>
          <p:cNvPicPr>
            <a:picLocks noChangeAspect="1"/>
          </p:cNvPicPr>
          <p:nvPr/>
        </p:nvPicPr>
        <p:blipFill>
          <a:blip r:embed="rId3" cstate="print"/>
          <a:stretch>
            <a:fillRect/>
          </a:stretch>
        </p:blipFill>
        <p:spPr>
          <a:xfrm>
            <a:off x="1066800" y="4800600"/>
            <a:ext cx="7306945" cy="159194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Q21. Retrieve the total number of employees in the company</a:t>
            </a:r>
          </a:p>
        </p:txBody>
      </p:sp>
      <p:pic>
        <p:nvPicPr>
          <p:cNvPr id="5" name="Content Placeholder 4"/>
          <p:cNvPicPr>
            <a:picLocks noGrp="1" noChangeAspect="1"/>
          </p:cNvPicPr>
          <p:nvPr>
            <p:ph idx="1"/>
          </p:nvPr>
        </p:nvPicPr>
        <p:blipFill>
          <a:blip r:embed="rId2" cstate="print"/>
          <a:stretch>
            <a:fillRect/>
          </a:stretch>
        </p:blipFill>
        <p:spPr>
          <a:xfrm>
            <a:off x="914400" y="2438400"/>
            <a:ext cx="6857365" cy="1249045"/>
          </a:xfrm>
          <a:prstGeom prst="rect">
            <a:avLst/>
          </a:prstGeom>
        </p:spPr>
      </p:pic>
      <p:pic>
        <p:nvPicPr>
          <p:cNvPr id="6" name="Picture 5"/>
          <p:cNvPicPr>
            <a:picLocks noChangeAspect="1"/>
          </p:cNvPicPr>
          <p:nvPr/>
        </p:nvPicPr>
        <p:blipFill>
          <a:blip r:embed="rId3" cstate="print"/>
          <a:stretch>
            <a:fillRect/>
          </a:stretch>
        </p:blipFill>
        <p:spPr>
          <a:xfrm>
            <a:off x="2133600" y="4191000"/>
            <a:ext cx="4323715" cy="2132330"/>
          </a:xfrm>
          <a:prstGeom prst="rect">
            <a:avLst/>
          </a:prstGeom>
        </p:spPr>
      </p:pic>
      <p:sp>
        <p:nvSpPr>
          <p:cNvPr id="7" name="Text Box 6"/>
          <p:cNvSpPr txBox="1"/>
          <p:nvPr/>
        </p:nvSpPr>
        <p:spPr>
          <a:xfrm>
            <a:off x="128270" y="4177665"/>
            <a:ext cx="2237740" cy="645160"/>
          </a:xfrm>
          <a:prstGeom prst="rect">
            <a:avLst/>
          </a:prstGeom>
          <a:noFill/>
        </p:spPr>
        <p:txBody>
          <a:bodyPr wrap="none" rtlCol="0">
            <a:spAutoFit/>
          </a:bodyPr>
          <a:lstStyle/>
          <a:p>
            <a:pPr algn="l"/>
            <a:r>
              <a:rPr lang="en-US"/>
              <a:t>SELECT COUNT(*)</a:t>
            </a:r>
          </a:p>
          <a:p>
            <a:pPr algn="l"/>
            <a:r>
              <a:rPr lang="en-US"/>
              <a:t>FROM EMPLOYEE;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Q22. The number of employees in the ‘Research’ department</a:t>
            </a:r>
          </a:p>
        </p:txBody>
      </p:sp>
      <p:pic>
        <p:nvPicPr>
          <p:cNvPr id="7" name="Content Placeholder 6"/>
          <p:cNvPicPr>
            <a:picLocks noGrp="1" noChangeAspect="1"/>
          </p:cNvPicPr>
          <p:nvPr>
            <p:ph idx="1"/>
          </p:nvPr>
        </p:nvPicPr>
        <p:blipFill>
          <a:blip r:embed="rId2" cstate="print"/>
          <a:stretch>
            <a:fillRect/>
          </a:stretch>
        </p:blipFill>
        <p:spPr>
          <a:xfrm>
            <a:off x="838200" y="2438400"/>
            <a:ext cx="7847965" cy="1195705"/>
          </a:xfrm>
          <a:prstGeom prst="rect">
            <a:avLst/>
          </a:prstGeom>
        </p:spPr>
      </p:pic>
      <p:pic>
        <p:nvPicPr>
          <p:cNvPr id="8" name="Picture 7"/>
          <p:cNvPicPr>
            <a:picLocks noChangeAspect="1"/>
          </p:cNvPicPr>
          <p:nvPr/>
        </p:nvPicPr>
        <p:blipFill>
          <a:blip r:embed="rId3" cstate="print"/>
          <a:stretch>
            <a:fillRect/>
          </a:stretch>
        </p:blipFill>
        <p:spPr>
          <a:xfrm>
            <a:off x="152400" y="3657600"/>
            <a:ext cx="3305810" cy="2054860"/>
          </a:xfrm>
          <a:prstGeom prst="rect">
            <a:avLst/>
          </a:prstGeom>
        </p:spPr>
      </p:pic>
      <p:sp>
        <p:nvSpPr>
          <p:cNvPr id="9" name="Text Box 8"/>
          <p:cNvSpPr txBox="1"/>
          <p:nvPr/>
        </p:nvSpPr>
        <p:spPr>
          <a:xfrm>
            <a:off x="3733800" y="4114800"/>
            <a:ext cx="5160645" cy="1476375"/>
          </a:xfrm>
          <a:prstGeom prst="rect">
            <a:avLst/>
          </a:prstGeom>
          <a:noFill/>
          <a:ln>
            <a:solidFill>
              <a:srgbClr val="FF0000"/>
            </a:solidFill>
          </a:ln>
        </p:spPr>
        <p:txBody>
          <a:bodyPr wrap="none" rtlCol="0">
            <a:spAutoFit/>
          </a:bodyPr>
          <a:lstStyle/>
          <a:p>
            <a:pPr algn="l"/>
            <a:r>
              <a:rPr lang="en-US"/>
              <a:t>Here the asterisk (*) refers to the rows (tuples),</a:t>
            </a:r>
          </a:p>
          <a:p>
            <a:pPr algn="l"/>
            <a:r>
              <a:rPr lang="en-US"/>
              <a:t> so COUNT (*) returns the number of rows in the</a:t>
            </a:r>
          </a:p>
          <a:p>
            <a:pPr algn="l"/>
            <a:r>
              <a:rPr lang="en-US"/>
              <a:t> result of the query. We may also use the COUNT </a:t>
            </a:r>
          </a:p>
          <a:p>
            <a:pPr algn="l"/>
            <a:r>
              <a:rPr lang="en-US"/>
              <a:t>function to count values in a column rather</a:t>
            </a:r>
          </a:p>
          <a:p>
            <a:pPr algn="l"/>
            <a:r>
              <a:rPr lang="en-US"/>
              <a:t> than tuples</a:t>
            </a:r>
          </a:p>
        </p:txBody>
      </p:sp>
      <p:pic>
        <p:nvPicPr>
          <p:cNvPr id="10"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t="28758" r="30562" b="58128"/>
          <a:stretch>
            <a:fillRect/>
          </a:stretch>
        </p:blipFill>
        <p:spPr>
          <a:xfrm>
            <a:off x="304800" y="5638800"/>
            <a:ext cx="5250815" cy="1425575"/>
          </a:xfrm>
          <a:prstGeom prst="rect">
            <a:avLst/>
          </a:prstGeom>
          <a:noFill/>
          <a:ln>
            <a:noFill/>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Query 23. Count the number of distinct salary values in the database.</a:t>
            </a:r>
          </a:p>
        </p:txBody>
      </p:sp>
      <p:pic>
        <p:nvPicPr>
          <p:cNvPr id="5" name="Content Placeholder 4"/>
          <p:cNvPicPr>
            <a:picLocks noGrp="1" noChangeAspect="1"/>
          </p:cNvPicPr>
          <p:nvPr>
            <p:ph idx="1"/>
          </p:nvPr>
        </p:nvPicPr>
        <p:blipFill>
          <a:blip r:embed="rId2" cstate="print"/>
          <a:stretch>
            <a:fillRect/>
          </a:stretch>
        </p:blipFill>
        <p:spPr>
          <a:xfrm>
            <a:off x="1066800" y="2590800"/>
            <a:ext cx="6659880" cy="982345"/>
          </a:xfrm>
          <a:prstGeom prst="rect">
            <a:avLst/>
          </a:prstGeom>
        </p:spPr>
      </p:pic>
      <p:pic>
        <p:nvPicPr>
          <p:cNvPr id="6" name="Picture 5"/>
          <p:cNvPicPr>
            <a:picLocks noChangeAspect="1"/>
          </p:cNvPicPr>
          <p:nvPr/>
        </p:nvPicPr>
        <p:blipFill>
          <a:blip r:embed="rId3" cstate="print"/>
          <a:stretch>
            <a:fillRect/>
          </a:stretch>
        </p:blipFill>
        <p:spPr>
          <a:xfrm>
            <a:off x="152400" y="3573145"/>
            <a:ext cx="3032125" cy="1534795"/>
          </a:xfrm>
          <a:prstGeom prst="rect">
            <a:avLst/>
          </a:prstGeom>
        </p:spPr>
      </p:pic>
      <p:sp>
        <p:nvSpPr>
          <p:cNvPr id="7" name="Text Box 6"/>
          <p:cNvSpPr txBox="1"/>
          <p:nvPr/>
        </p:nvSpPr>
        <p:spPr>
          <a:xfrm>
            <a:off x="3872865" y="4000500"/>
            <a:ext cx="5044440" cy="2030095"/>
          </a:xfrm>
          <a:prstGeom prst="rect">
            <a:avLst/>
          </a:prstGeom>
          <a:noFill/>
          <a:ln>
            <a:solidFill>
              <a:srgbClr val="FF0000"/>
            </a:solidFill>
          </a:ln>
        </p:spPr>
        <p:txBody>
          <a:bodyPr wrap="square" rtlCol="0">
            <a:spAutoFit/>
          </a:bodyPr>
          <a:lstStyle/>
          <a:p>
            <a:r>
              <a:rPr lang="en-US"/>
              <a:t>If we write COUNT(SALARY) instead of COUNT(DISTINCT SALARY) then</a:t>
            </a:r>
          </a:p>
          <a:p>
            <a:r>
              <a:rPr lang="en-US">
                <a:solidFill>
                  <a:srgbClr val="FF0000"/>
                </a:solidFill>
              </a:rPr>
              <a:t>duplicate values will not be eliminated</a:t>
            </a:r>
            <a:r>
              <a:rPr lang="en-US"/>
              <a:t>. However, any tuples with NULL for SALARY</a:t>
            </a:r>
          </a:p>
          <a:p>
            <a:r>
              <a:rPr lang="en-US"/>
              <a:t>will not be counted. In general, </a:t>
            </a:r>
            <a:r>
              <a:rPr lang="en-US">
                <a:solidFill>
                  <a:srgbClr val="FF0000"/>
                </a:solidFill>
              </a:rPr>
              <a:t>NULL values are discarded</a:t>
            </a:r>
            <a:r>
              <a:rPr lang="en-US"/>
              <a:t> when aggregate functions are applied to a particular column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Retrieve the names of all employees who have two or more dependents</a:t>
            </a:r>
          </a:p>
        </p:txBody>
      </p:sp>
      <p:pic>
        <p:nvPicPr>
          <p:cNvPr id="5" name="Content Placeholder 4"/>
          <p:cNvPicPr>
            <a:picLocks noGrp="1" noChangeAspect="1"/>
          </p:cNvPicPr>
          <p:nvPr>
            <p:ph idx="1"/>
          </p:nvPr>
        </p:nvPicPr>
        <p:blipFill>
          <a:blip r:embed="rId2" cstate="print"/>
          <a:stretch>
            <a:fillRect/>
          </a:stretch>
        </p:blipFill>
        <p:spPr>
          <a:xfrm>
            <a:off x="1524000" y="2438400"/>
            <a:ext cx="6216015" cy="1571625"/>
          </a:xfrm>
          <a:prstGeom prst="rect">
            <a:avLst/>
          </a:prstGeom>
        </p:spPr>
      </p:pic>
      <p:pic>
        <p:nvPicPr>
          <p:cNvPr id="6" name="Picture 5"/>
          <p:cNvPicPr>
            <a:picLocks noChangeAspect="1"/>
          </p:cNvPicPr>
          <p:nvPr/>
        </p:nvPicPr>
        <p:blipFill>
          <a:blip r:embed="rId3" cstate="print"/>
          <a:stretch>
            <a:fillRect/>
          </a:stretch>
        </p:blipFill>
        <p:spPr>
          <a:xfrm>
            <a:off x="381000" y="3962400"/>
            <a:ext cx="4613275" cy="2674620"/>
          </a:xfrm>
          <a:prstGeom prst="rect">
            <a:avLst/>
          </a:prstGeom>
        </p:spPr>
      </p:pic>
      <p:sp>
        <p:nvSpPr>
          <p:cNvPr id="7" name="Text Box 6"/>
          <p:cNvSpPr txBox="1"/>
          <p:nvPr/>
        </p:nvSpPr>
        <p:spPr>
          <a:xfrm>
            <a:off x="3886200" y="4800600"/>
            <a:ext cx="5044440" cy="1198880"/>
          </a:xfrm>
          <a:prstGeom prst="rect">
            <a:avLst/>
          </a:prstGeom>
          <a:noFill/>
          <a:ln>
            <a:solidFill>
              <a:srgbClr val="FF0000"/>
            </a:solidFill>
          </a:ln>
        </p:spPr>
        <p:txBody>
          <a:bodyPr wrap="square" rtlCol="0">
            <a:spAutoFit/>
          </a:bodyPr>
          <a:lstStyle/>
          <a:p>
            <a:r>
              <a:rPr lang="en-US"/>
              <a:t>The correlated nested query counts the number of dependents that each employee</a:t>
            </a:r>
          </a:p>
          <a:p>
            <a:r>
              <a:rPr lang="en-US"/>
              <a:t>has; if this is greater than or equal to two, the employee tuple is selected.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OPERATORS</a:t>
            </a:r>
            <a:endParaRPr lang="en-US" dirty="0"/>
          </a:p>
        </p:txBody>
      </p:sp>
      <p:sp>
        <p:nvSpPr>
          <p:cNvPr id="3" name="Content Placeholder 2"/>
          <p:cNvSpPr>
            <a:spLocks noGrp="1"/>
          </p:cNvSpPr>
          <p:nvPr>
            <p:ph idx="1"/>
          </p:nvPr>
        </p:nvSpPr>
        <p:spPr/>
        <p:txBody>
          <a:bodyPr/>
          <a:lstStyle/>
          <a:p>
            <a:pPr algn="just"/>
            <a:r>
              <a:rPr lang="en-US" dirty="0"/>
              <a:t> The standard arithmetic operators for addition (+), subtraction (–), multiplication (*), and division (/) can be applied to numeric values or attributes with numeric domains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96997" name="Picture 5" descr="31755_FIG0705.gif                                              0001035BEeyore                         B91DCF3B:"/>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381000" y="838200"/>
            <a:ext cx="8491220" cy="5385435"/>
          </a:xfrm>
          <a:prstGeom prst="rect">
            <a:avLst/>
          </a:prstGeom>
          <a:noFill/>
          <a:ln>
            <a:noFill/>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Q13. Show the resulting salaries if every employee working on the</a:t>
            </a:r>
            <a:br>
              <a:rPr lang="en-US" sz="3200"/>
            </a:br>
            <a:r>
              <a:rPr lang="en-US" sz="3200"/>
              <a:t>‘ProductX’ project is given a 10 percent raise.</a:t>
            </a:r>
          </a:p>
        </p:txBody>
      </p:sp>
      <p:pic>
        <p:nvPicPr>
          <p:cNvPr id="5" name="Content Placeholder 4"/>
          <p:cNvPicPr>
            <a:picLocks noGrp="1" noChangeAspect="1"/>
          </p:cNvPicPr>
          <p:nvPr>
            <p:ph idx="1"/>
          </p:nvPr>
        </p:nvPicPr>
        <p:blipFill>
          <a:blip r:embed="rId2" cstate="print"/>
          <a:stretch>
            <a:fillRect/>
          </a:stretch>
        </p:blipFill>
        <p:spPr>
          <a:xfrm>
            <a:off x="228600" y="2819400"/>
            <a:ext cx="7948295" cy="1205230"/>
          </a:xfrm>
          <a:prstGeom prst="rect">
            <a:avLst/>
          </a:prstGeom>
        </p:spPr>
      </p:pic>
      <p:sp>
        <p:nvSpPr>
          <p:cNvPr id="6" name="Text Box 5"/>
          <p:cNvSpPr txBox="1"/>
          <p:nvPr/>
        </p:nvSpPr>
        <p:spPr>
          <a:xfrm>
            <a:off x="304800" y="4343400"/>
            <a:ext cx="8595360" cy="1198880"/>
          </a:xfrm>
          <a:prstGeom prst="rect">
            <a:avLst/>
          </a:prstGeom>
          <a:noFill/>
        </p:spPr>
        <p:txBody>
          <a:bodyPr wrap="none" rtlCol="0">
            <a:spAutoFit/>
          </a:bodyPr>
          <a:lstStyle/>
          <a:p>
            <a:pPr algn="l"/>
            <a:r>
              <a:rPr lang="en-US"/>
              <a:t>suppose that we want to see the effect of giving all employees who work on the</a:t>
            </a:r>
          </a:p>
          <a:p>
            <a:pPr algn="l"/>
            <a:r>
              <a:rPr lang="en-US"/>
              <a:t>‘ProductX’ project a 10 percent raise; we can issue Query 13 to see what their</a:t>
            </a:r>
          </a:p>
          <a:p>
            <a:pPr algn="l"/>
            <a:r>
              <a:rPr lang="en-US"/>
              <a:t>salaries would become. This example also shows how we can rename an attribute in</a:t>
            </a:r>
          </a:p>
          <a:p>
            <a:pPr algn="l"/>
            <a:r>
              <a:rPr lang="en-US"/>
              <a:t>the query result using AS in the SELECT clause.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6790"/>
            <a:ext cx="8229600" cy="5587365"/>
          </a:xfrm>
        </p:spPr>
        <p:txBody>
          <a:bodyPr>
            <a:normAutofit/>
          </a:bodyPr>
          <a:lstStyle/>
          <a:p>
            <a:r>
              <a:rPr lang="en-US" dirty="0" smtClean="0"/>
              <a:t>Another </a:t>
            </a:r>
            <a:r>
              <a:rPr lang="en-US" dirty="0"/>
              <a:t>comparison operator, which can be used for convenience, is BETWEEN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14. Retrieve all employees in department 5 whose salary is between</a:t>
            </a:r>
            <a:br>
              <a:rPr lang="en-US"/>
            </a:br>
            <a:r>
              <a:rPr lang="en-US"/>
              <a:t>$30,000 and $40,000.</a:t>
            </a:r>
          </a:p>
        </p:txBody>
      </p:sp>
      <p:pic>
        <p:nvPicPr>
          <p:cNvPr id="5" name="Content Placeholder 4"/>
          <p:cNvPicPr>
            <a:picLocks noGrp="1" noChangeAspect="1"/>
          </p:cNvPicPr>
          <p:nvPr>
            <p:ph idx="1"/>
          </p:nvPr>
        </p:nvPicPr>
        <p:blipFill>
          <a:blip r:embed="rId2" cstate="print"/>
          <a:stretch>
            <a:fillRect/>
          </a:stretch>
        </p:blipFill>
        <p:spPr>
          <a:xfrm>
            <a:off x="990600" y="2743200"/>
            <a:ext cx="7392670" cy="955675"/>
          </a:xfrm>
          <a:prstGeom prst="rect">
            <a:avLst/>
          </a:prstGeom>
        </p:spPr>
      </p:pic>
      <p:sp>
        <p:nvSpPr>
          <p:cNvPr id="6" name="Text Box 5"/>
          <p:cNvSpPr txBox="1"/>
          <p:nvPr/>
        </p:nvSpPr>
        <p:spPr>
          <a:xfrm>
            <a:off x="155575" y="4114800"/>
            <a:ext cx="8832850" cy="1198880"/>
          </a:xfrm>
          <a:prstGeom prst="rect">
            <a:avLst/>
          </a:prstGeom>
          <a:noFill/>
        </p:spPr>
        <p:txBody>
          <a:bodyPr wrap="square" rtlCol="0">
            <a:spAutoFit/>
          </a:bodyPr>
          <a:lstStyle/>
          <a:p>
            <a:pPr algn="l"/>
            <a:r>
              <a:rPr lang="en-US" sz="2400"/>
              <a:t>The condition (Salary BETWEEN 30000 AND 40000) in Q14 </a:t>
            </a:r>
          </a:p>
          <a:p>
            <a:pPr algn="l"/>
            <a:r>
              <a:rPr lang="en-US" sz="2400"/>
              <a:t>is equivalent to the condition </a:t>
            </a:r>
          </a:p>
          <a:p>
            <a:pPr algn="l"/>
            <a:r>
              <a:rPr lang="en-US" sz="2400"/>
              <a:t>((Salary &gt;= 30000) AND (Salary &lt;= 40000))</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Grouping: The GROUP BY and HAVING Clauses </a:t>
            </a:r>
          </a:p>
        </p:txBody>
      </p:sp>
      <p:sp>
        <p:nvSpPr>
          <p:cNvPr id="3" name="Content Placeholder 2"/>
          <p:cNvSpPr>
            <a:spLocks noGrp="1"/>
          </p:cNvSpPr>
          <p:nvPr>
            <p:ph idx="1"/>
          </p:nvPr>
        </p:nvSpPr>
        <p:spPr/>
        <p:txBody>
          <a:bodyPr>
            <a:normAutofit fontScale="87500" lnSpcReduction="10000"/>
          </a:bodyPr>
          <a:lstStyle/>
          <a:p>
            <a:pPr algn="just"/>
            <a:r>
              <a:rPr lang="en-US" dirty="0"/>
              <a:t>In many cases we want to apply the aggregate functions to subgroups of </a:t>
            </a:r>
            <a:r>
              <a:rPr lang="en-US" dirty="0" err="1"/>
              <a:t>tuples</a:t>
            </a:r>
            <a:r>
              <a:rPr lang="en-US" dirty="0"/>
              <a:t> in a relation, where the subgroups are based on some attribute values.</a:t>
            </a:r>
          </a:p>
          <a:p>
            <a:pPr algn="just"/>
            <a:r>
              <a:rPr lang="en-US" dirty="0"/>
              <a:t>For example, </a:t>
            </a:r>
          </a:p>
          <a:p>
            <a:pPr lvl="1" algn="just"/>
            <a:r>
              <a:rPr lang="en-US" dirty="0"/>
              <a:t>we may want to find the average salary of employees in each department or </a:t>
            </a:r>
          </a:p>
          <a:p>
            <a:pPr lvl="1" algn="just"/>
            <a:r>
              <a:rPr lang="en-US" dirty="0"/>
              <a:t>the number of employees who work on each project. </a:t>
            </a:r>
          </a:p>
          <a:p>
            <a:pPr lvl="0" algn="just"/>
            <a:r>
              <a:rPr lang="en-US" dirty="0"/>
              <a:t>In these cases we need to </a:t>
            </a:r>
            <a:r>
              <a:rPr lang="en-US" dirty="0">
                <a:solidFill>
                  <a:srgbClr val="FF0000"/>
                </a:solidFill>
              </a:rPr>
              <a:t>partition the relation into </a:t>
            </a:r>
            <a:r>
              <a:rPr lang="en-US" dirty="0" err="1">
                <a:solidFill>
                  <a:srgbClr val="FF0000"/>
                </a:solidFill>
              </a:rPr>
              <a:t>nonoverlapping</a:t>
            </a:r>
            <a:r>
              <a:rPr lang="en-US" dirty="0">
                <a:solidFill>
                  <a:srgbClr val="FF0000"/>
                </a:solidFill>
              </a:rPr>
              <a:t> subsets</a:t>
            </a:r>
            <a:r>
              <a:rPr lang="en-US" dirty="0"/>
              <a:t> (or groups) of </a:t>
            </a:r>
            <a:r>
              <a:rPr lang="en-US" dirty="0" err="1"/>
              <a:t>tuples</a:t>
            </a:r>
            <a:r>
              <a:rPr lang="en-US" dirty="0"/>
              <a:t>. </a:t>
            </a:r>
          </a:p>
          <a:p>
            <a:pPr lvl="0" algn="just"/>
            <a:r>
              <a:rPr lang="en-US" dirty="0"/>
              <a:t>Each group (partition) will consist of the </a:t>
            </a:r>
            <a:r>
              <a:rPr lang="en-US" dirty="0" err="1"/>
              <a:t>tuples</a:t>
            </a:r>
            <a:r>
              <a:rPr lang="en-US" dirty="0"/>
              <a:t> that have the same value of some attributes called the </a:t>
            </a:r>
            <a:r>
              <a:rPr lang="en-US" dirty="0">
                <a:solidFill>
                  <a:srgbClr val="FF0000"/>
                </a:solidFill>
              </a:rPr>
              <a:t>grouping attributes</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GROUP BY</a:t>
            </a:r>
            <a:endParaRPr lang="en-US"/>
          </a:p>
        </p:txBody>
      </p:sp>
      <p:sp>
        <p:nvSpPr>
          <p:cNvPr id="3" name="Content Placeholder 2"/>
          <p:cNvSpPr>
            <a:spLocks noGrp="1"/>
          </p:cNvSpPr>
          <p:nvPr>
            <p:ph idx="1"/>
          </p:nvPr>
        </p:nvSpPr>
        <p:spPr/>
        <p:txBody>
          <a:bodyPr/>
          <a:lstStyle/>
          <a:p>
            <a:pPr algn="just"/>
            <a:r>
              <a:rPr lang="en-US" dirty="0"/>
              <a:t> The GROUP BY clause </a:t>
            </a:r>
            <a:r>
              <a:rPr lang="en-US" dirty="0">
                <a:solidFill>
                  <a:srgbClr val="FF0000"/>
                </a:solidFill>
              </a:rPr>
              <a:t>specifies the grouping attributes</a:t>
            </a:r>
            <a:r>
              <a:rPr lang="en-US" dirty="0"/>
              <a:t>, which should also appear in the SELECT clause, </a:t>
            </a:r>
            <a:r>
              <a:rPr lang="en-US" dirty="0" smtClean="0"/>
              <a:t> so </a:t>
            </a:r>
            <a:r>
              <a:rPr lang="en-US" dirty="0"/>
              <a:t>that the value resulting from applying each aggregate function to a group of </a:t>
            </a:r>
            <a:r>
              <a:rPr lang="en-US" dirty="0" err="1"/>
              <a:t>tuples</a:t>
            </a:r>
            <a:r>
              <a:rPr lang="en-US" dirty="0"/>
              <a:t> appears along with the value of the grouping attributes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Q24. For each department, retrieve the department number, the number of employees in the department, and their average salary</a:t>
            </a:r>
          </a:p>
        </p:txBody>
      </p:sp>
      <p:pic>
        <p:nvPicPr>
          <p:cNvPr id="5" name="Content Placeholder 4"/>
          <p:cNvPicPr>
            <a:picLocks noGrp="1" noChangeAspect="1"/>
          </p:cNvPicPr>
          <p:nvPr>
            <p:ph idx="1"/>
          </p:nvPr>
        </p:nvPicPr>
        <p:blipFill>
          <a:blip r:embed="rId2" cstate="print"/>
          <a:stretch>
            <a:fillRect/>
          </a:stretch>
        </p:blipFill>
        <p:spPr>
          <a:xfrm>
            <a:off x="1905000" y="3048000"/>
            <a:ext cx="5817235" cy="1129030"/>
          </a:xfrm>
          <a:prstGeom prst="rect">
            <a:avLst/>
          </a:prstGeom>
        </p:spPr>
      </p:pic>
      <p:sp>
        <p:nvSpPr>
          <p:cNvPr id="7" name="Text Box 6"/>
          <p:cNvSpPr txBox="1"/>
          <p:nvPr/>
        </p:nvSpPr>
        <p:spPr>
          <a:xfrm>
            <a:off x="368935" y="4572000"/>
            <a:ext cx="8690610" cy="922020"/>
          </a:xfrm>
          <a:prstGeom prst="rect">
            <a:avLst/>
          </a:prstGeom>
          <a:noFill/>
          <a:ln w="12700" cmpd="sng">
            <a:solidFill>
              <a:srgbClr val="FF0000"/>
            </a:solidFill>
            <a:prstDash val="solid"/>
          </a:ln>
        </p:spPr>
        <p:txBody>
          <a:bodyPr wrap="square" rtlCol="0">
            <a:spAutoFit/>
          </a:bodyPr>
          <a:lstStyle/>
          <a:p>
            <a:pPr algn="l"/>
            <a:r>
              <a:rPr lang="en-US"/>
              <a:t>the EMPLOYEE tuples are partitioned into groups—each group having </a:t>
            </a:r>
          </a:p>
          <a:p>
            <a:pPr algn="l"/>
            <a:r>
              <a:rPr lang="en-US"/>
              <a:t>the same value for the grouping attribute Dno.  Hence, each group contains the</a:t>
            </a:r>
          </a:p>
          <a:p>
            <a:pPr algn="l"/>
            <a:r>
              <a:rPr lang="en-US"/>
              <a:t>employees who work in the same department.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stretch>
            <a:fillRect/>
          </a:stretch>
        </p:blipFill>
        <p:spPr>
          <a:xfrm>
            <a:off x="165735" y="990600"/>
            <a:ext cx="8813165" cy="2983865"/>
          </a:xfrm>
          <a:prstGeom prst="rect">
            <a:avLst/>
          </a:prstGeom>
        </p:spPr>
      </p:pic>
      <p:sp>
        <p:nvSpPr>
          <p:cNvPr id="7" name="Text Box 6"/>
          <p:cNvSpPr txBox="1"/>
          <p:nvPr/>
        </p:nvSpPr>
        <p:spPr>
          <a:xfrm>
            <a:off x="368935" y="4572000"/>
            <a:ext cx="8690610" cy="1476375"/>
          </a:xfrm>
          <a:prstGeom prst="rect">
            <a:avLst/>
          </a:prstGeom>
          <a:noFill/>
          <a:ln w="12700" cmpd="sng">
            <a:solidFill>
              <a:srgbClr val="FF0000"/>
            </a:solidFill>
            <a:prstDash val="solid"/>
          </a:ln>
        </p:spPr>
        <p:txBody>
          <a:bodyPr wrap="square" rtlCol="0">
            <a:spAutoFit/>
          </a:bodyPr>
          <a:lstStyle/>
          <a:p>
            <a:pPr algn="l"/>
            <a:r>
              <a:rPr lang="en-US"/>
              <a:t>If NULLs exist in the grouping attribute, then a separate group is created for all</a:t>
            </a:r>
          </a:p>
          <a:p>
            <a:pPr algn="l"/>
            <a:r>
              <a:rPr lang="en-US"/>
              <a:t>tuples with a NULL value in the grouping attribute. </a:t>
            </a:r>
          </a:p>
          <a:p>
            <a:pPr algn="l"/>
            <a:r>
              <a:rPr lang="en-US"/>
              <a:t>For example, if the EMPLOYEE table had some tuples that had NULL for the grouping attribute Dno, there would be a separate group for those tuples in the result of Q24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Query 25. For each project, retrieve the project number, the project name, and the number of employees who work on that project.</a:t>
            </a:r>
          </a:p>
        </p:txBody>
      </p:sp>
      <p:pic>
        <p:nvPicPr>
          <p:cNvPr id="5" name="Content Placeholder 4"/>
          <p:cNvPicPr>
            <a:picLocks noGrp="1" noChangeAspect="1"/>
          </p:cNvPicPr>
          <p:nvPr>
            <p:ph idx="1"/>
          </p:nvPr>
        </p:nvPicPr>
        <p:blipFill>
          <a:blip r:embed="rId2" cstate="print"/>
          <a:stretch>
            <a:fillRect/>
          </a:stretch>
        </p:blipFill>
        <p:spPr>
          <a:xfrm>
            <a:off x="1600200" y="2971800"/>
            <a:ext cx="5652770" cy="134874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0" y="990600"/>
            <a:ext cx="5558155" cy="4848225"/>
          </a:xfrm>
          <a:prstGeom prst="rect">
            <a:avLst/>
          </a:prstGeom>
        </p:spPr>
      </p:pic>
      <p:pic>
        <p:nvPicPr>
          <p:cNvPr id="8" name="Picture 7"/>
          <p:cNvPicPr>
            <a:picLocks noChangeAspect="1"/>
          </p:cNvPicPr>
          <p:nvPr/>
        </p:nvPicPr>
        <p:blipFill>
          <a:blip r:embed="rId3" cstate="print"/>
          <a:srcRect l="5488"/>
          <a:stretch>
            <a:fillRect/>
          </a:stretch>
        </p:blipFill>
        <p:spPr>
          <a:xfrm>
            <a:off x="5619115" y="2286000"/>
            <a:ext cx="3498215" cy="214757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HAVING clause</a:t>
            </a:r>
          </a:p>
        </p:txBody>
      </p:sp>
      <p:sp>
        <p:nvSpPr>
          <p:cNvPr id="3" name="Content Placeholder 2"/>
          <p:cNvSpPr>
            <a:spLocks noGrp="1"/>
          </p:cNvSpPr>
          <p:nvPr>
            <p:ph idx="1"/>
          </p:nvPr>
        </p:nvSpPr>
        <p:spPr>
          <a:xfrm>
            <a:off x="457200" y="1828800"/>
            <a:ext cx="8229600" cy="4745736"/>
          </a:xfrm>
        </p:spPr>
        <p:txBody>
          <a:bodyPr>
            <a:normAutofit fontScale="90000" lnSpcReduction="10000"/>
          </a:bodyPr>
          <a:lstStyle/>
          <a:p>
            <a:pPr algn="just"/>
            <a:r>
              <a:rPr lang="en-US" dirty="0"/>
              <a:t>In GROUP BY  the grouping and functions are applied after the joining of the two relations.</a:t>
            </a:r>
          </a:p>
          <a:p>
            <a:pPr algn="just"/>
            <a:r>
              <a:rPr lang="en-US" dirty="0"/>
              <a:t>Sometimes we want to retrieve the values of these functions only for groups that satisfy certain conditions</a:t>
            </a:r>
          </a:p>
          <a:p>
            <a:pPr algn="just"/>
            <a:r>
              <a:rPr lang="en-US" dirty="0"/>
              <a:t> HAVING clause, which can appear in conjunction with a GROUP BY clause</a:t>
            </a:r>
          </a:p>
          <a:p>
            <a:pPr algn="just"/>
            <a:r>
              <a:rPr lang="en-US" dirty="0"/>
              <a:t>HAVING provides a condition on the summary information regarding the group of </a:t>
            </a:r>
            <a:r>
              <a:rPr lang="en-US" dirty="0" err="1"/>
              <a:t>tuples</a:t>
            </a:r>
            <a:r>
              <a:rPr lang="en-US" dirty="0"/>
              <a:t> associated with each value of the grouping attributes. </a:t>
            </a:r>
          </a:p>
          <a:p>
            <a:pPr algn="just"/>
            <a:r>
              <a:rPr lang="en-US" dirty="0"/>
              <a:t>Only the groups that satisfy the condition are retrieved in the result of the query.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98021" name="Picture 5" descr="31755_FIG0706r.gif                                             0001035BEeyore                         B91DCF3B:"/>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36830" y="228600"/>
            <a:ext cx="9181465" cy="6629400"/>
          </a:xfrm>
          <a:prstGeom prst="rect">
            <a:avLst/>
          </a:prstGeom>
          <a:noFill/>
          <a:ln>
            <a:noFill/>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sym typeface="+mn-ea"/>
              </a:rPr>
              <a:t>Q 26. For each project on which more than two employees work, retrieve</a:t>
            </a:r>
            <a:br>
              <a:rPr lang="en-US" sz="3200">
                <a:sym typeface="+mn-ea"/>
              </a:rPr>
            </a:br>
            <a:r>
              <a:rPr lang="en-US" sz="3200">
                <a:sym typeface="+mn-ea"/>
              </a:rPr>
              <a:t>the project number, the project name, and the number of employees who work</a:t>
            </a:r>
            <a:br>
              <a:rPr lang="en-US" sz="3200">
                <a:sym typeface="+mn-ea"/>
              </a:rPr>
            </a:br>
            <a:r>
              <a:rPr lang="en-US" sz="3200">
                <a:sym typeface="+mn-ea"/>
              </a:rPr>
              <a:t>on the project.</a:t>
            </a:r>
          </a:p>
        </p:txBody>
      </p:sp>
      <p:pic>
        <p:nvPicPr>
          <p:cNvPr id="5" name="Content Placeholder 4"/>
          <p:cNvPicPr>
            <a:picLocks noGrp="1" noChangeAspect="1"/>
          </p:cNvPicPr>
          <p:nvPr>
            <p:ph idx="1"/>
          </p:nvPr>
        </p:nvPicPr>
        <p:blipFill>
          <a:blip r:embed="rId2" cstate="print"/>
          <a:stretch>
            <a:fillRect/>
          </a:stretch>
        </p:blipFill>
        <p:spPr>
          <a:xfrm>
            <a:off x="1295400" y="3276600"/>
            <a:ext cx="5556250" cy="175069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a:t>After applying the WHERE clause but before applying HAVING</a:t>
            </a:r>
          </a:p>
        </p:txBody>
      </p:sp>
      <p:pic>
        <p:nvPicPr>
          <p:cNvPr id="5" name="Content Placeholder 4"/>
          <p:cNvPicPr>
            <a:picLocks noGrp="1" noChangeAspect="1"/>
          </p:cNvPicPr>
          <p:nvPr>
            <p:ph idx="1"/>
          </p:nvPr>
        </p:nvPicPr>
        <p:blipFill>
          <a:blip r:embed="rId2" cstate="print"/>
          <a:stretch>
            <a:fillRect/>
          </a:stretch>
        </p:blipFill>
        <p:spPr>
          <a:xfrm>
            <a:off x="76200" y="1981200"/>
            <a:ext cx="8509000" cy="492125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After applying the HAVING clause condition</a:t>
            </a:r>
          </a:p>
        </p:txBody>
      </p:sp>
      <p:pic>
        <p:nvPicPr>
          <p:cNvPr id="5" name="Content Placeholder 4"/>
          <p:cNvPicPr>
            <a:picLocks noGrp="1" noChangeAspect="1"/>
          </p:cNvPicPr>
          <p:nvPr>
            <p:ph idx="1"/>
          </p:nvPr>
        </p:nvPicPr>
        <p:blipFill>
          <a:blip r:embed="rId2" cstate="print"/>
          <a:stretch>
            <a:fillRect/>
          </a:stretch>
        </p:blipFill>
        <p:spPr>
          <a:xfrm>
            <a:off x="533400" y="2209800"/>
            <a:ext cx="8650605" cy="422719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Query 27. For each project, retrieve the project number, the project name, and the number of employees from department 5 who work on the project.</a:t>
            </a:r>
          </a:p>
        </p:txBody>
      </p:sp>
      <p:pic>
        <p:nvPicPr>
          <p:cNvPr id="5" name="Content Placeholder 4"/>
          <p:cNvPicPr>
            <a:picLocks noGrp="1" noChangeAspect="1"/>
          </p:cNvPicPr>
          <p:nvPr>
            <p:ph idx="1"/>
          </p:nvPr>
        </p:nvPicPr>
        <p:blipFill>
          <a:blip r:embed="rId2" cstate="print"/>
          <a:stretch>
            <a:fillRect/>
          </a:stretch>
        </p:blipFill>
        <p:spPr>
          <a:xfrm>
            <a:off x="1524000" y="3048000"/>
            <a:ext cx="6812915" cy="1322070"/>
          </a:xfrm>
          <a:prstGeom prst="rect">
            <a:avLst/>
          </a:prstGeom>
        </p:spPr>
      </p:pic>
      <p:pic>
        <p:nvPicPr>
          <p:cNvPr id="6" name="Picture 5"/>
          <p:cNvPicPr>
            <a:picLocks noChangeAspect="1"/>
          </p:cNvPicPr>
          <p:nvPr/>
        </p:nvPicPr>
        <p:blipFill>
          <a:blip r:embed="rId3" cstate="print"/>
          <a:stretch>
            <a:fillRect/>
          </a:stretch>
        </p:blipFill>
        <p:spPr>
          <a:xfrm>
            <a:off x="2133600" y="4370070"/>
            <a:ext cx="4425315" cy="239776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SQL JOIN</a:t>
            </a:r>
          </a:p>
        </p:txBody>
      </p:sp>
      <p:sp>
        <p:nvSpPr>
          <p:cNvPr id="3" name="Content Placeholder 2"/>
          <p:cNvSpPr>
            <a:spLocks noGrp="1"/>
          </p:cNvSpPr>
          <p:nvPr>
            <p:ph idx="1"/>
          </p:nvPr>
        </p:nvSpPr>
        <p:spPr/>
        <p:txBody>
          <a:bodyPr/>
          <a:lstStyle/>
          <a:p>
            <a:pPr algn="just"/>
            <a:r>
              <a:rPr lang="en-US" dirty="0"/>
              <a:t>How do I get data from multiple tables?</a:t>
            </a:r>
          </a:p>
          <a:p>
            <a:pPr lvl="1" algn="just"/>
            <a:r>
              <a:rPr lang="en-US" dirty="0"/>
              <a:t>A SQL JOIN combines records from two tables.</a:t>
            </a:r>
          </a:p>
          <a:p>
            <a:pPr lvl="1" algn="just"/>
            <a:r>
              <a:rPr lang="en-US" dirty="0"/>
              <a:t>A JOIN locates related column values in the two tables.</a:t>
            </a:r>
          </a:p>
          <a:p>
            <a:pPr lvl="1" algn="just"/>
            <a:r>
              <a:rPr lang="en-US" dirty="0"/>
              <a:t>A query can contain zero, one, or multiple JOIN operations.</a:t>
            </a:r>
          </a:p>
          <a:p>
            <a:pPr lvl="1" algn="just"/>
            <a:r>
              <a:rPr lang="en-US" dirty="0"/>
              <a:t>INNER JOIN is the same as JOIN; the keyword INNER is optional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8720"/>
            <a:ext cx="8229600" cy="5385435"/>
          </a:xfrm>
        </p:spPr>
        <p:txBody>
          <a:bodyPr>
            <a:normAutofit/>
          </a:bodyPr>
          <a:lstStyle/>
          <a:p>
            <a:r>
              <a:rPr lang="en-US"/>
              <a:t>Four different types of JOINs</a:t>
            </a:r>
          </a:p>
          <a:p>
            <a:pPr marL="925830" lvl="1" indent="-514350">
              <a:buAutoNum type="arabicPeriod"/>
            </a:pPr>
            <a:r>
              <a:rPr lang="en-US"/>
              <a:t>(INNER) JOIN: </a:t>
            </a:r>
          </a:p>
          <a:p>
            <a:pPr marL="1211580" lvl="2" indent="-342900"/>
            <a:r>
              <a:rPr lang="en-US"/>
              <a:t>Select records that have  matching values in both tables.</a:t>
            </a:r>
          </a:p>
          <a:p>
            <a:pPr marL="925830" lvl="1" indent="-514350">
              <a:buAutoNum type="arabicPeriod"/>
            </a:pPr>
            <a:r>
              <a:rPr lang="en-US"/>
              <a:t>FULL (OUTER) JOIN: </a:t>
            </a:r>
          </a:p>
          <a:p>
            <a:pPr marL="1383030" lvl="2" indent="-514350"/>
            <a:r>
              <a:rPr lang="en-US"/>
              <a:t>Selects all records that  match either left or right table records.</a:t>
            </a:r>
          </a:p>
          <a:p>
            <a:pPr marL="925830" lvl="1" indent="-514350">
              <a:buAutoNum type="arabicPeriod"/>
            </a:pPr>
            <a:r>
              <a:rPr lang="en-US"/>
              <a:t>LEFT (OUTER) JOIN: </a:t>
            </a:r>
          </a:p>
          <a:p>
            <a:pPr marL="1383030" lvl="2" indent="-514350"/>
            <a:r>
              <a:rPr lang="en-US"/>
              <a:t>Select records from the  first (left-most) table with matching right  table records.</a:t>
            </a:r>
          </a:p>
          <a:p>
            <a:pPr marL="925830" lvl="1" indent="-514350">
              <a:buAutoNum type="arabicPeriod"/>
            </a:pPr>
            <a:r>
              <a:rPr lang="en-US"/>
              <a:t>RIGHT (OUTER) JOIN: </a:t>
            </a:r>
          </a:p>
          <a:p>
            <a:pPr marL="1383030" lvl="2" indent="-514350"/>
            <a:r>
              <a:rPr lang="en-US"/>
              <a:t>Select records from  the second (right-most) table with matching left table records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685800" y="1143000"/>
            <a:ext cx="7503160" cy="523621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JOIN Syntax</a:t>
            </a:r>
          </a:p>
        </p:txBody>
      </p:sp>
      <p:sp>
        <p:nvSpPr>
          <p:cNvPr id="3" name="Content Placeholder 2"/>
          <p:cNvSpPr>
            <a:spLocks noGrp="1"/>
          </p:cNvSpPr>
          <p:nvPr>
            <p:ph idx="1"/>
          </p:nvPr>
        </p:nvSpPr>
        <p:spPr/>
        <p:txBody>
          <a:bodyPr/>
          <a:lstStyle/>
          <a:p>
            <a:r>
              <a:rPr lang="en-US"/>
              <a:t>The general syntax is</a:t>
            </a:r>
          </a:p>
          <a:p>
            <a:pPr marL="109855" indent="0">
              <a:buNone/>
            </a:pPr>
            <a:r>
              <a:rPr lang="en-US" sz="2400">
                <a:latin typeface="Courier New" panose="02070309020205020404" charset="0"/>
                <a:cs typeface="Courier New" panose="02070309020205020404" charset="0"/>
              </a:rPr>
              <a:t>SELECT column-names</a:t>
            </a:r>
          </a:p>
          <a:p>
            <a:pPr marL="109855" indent="0">
              <a:buNone/>
            </a:pPr>
            <a:r>
              <a:rPr lang="en-US" sz="2400">
                <a:latin typeface="Courier New" panose="02070309020205020404" charset="0"/>
                <a:cs typeface="Courier New" panose="02070309020205020404" charset="0"/>
              </a:rPr>
              <a:t>FROM table-name1 INNER JOIN table-name2 </a:t>
            </a:r>
          </a:p>
          <a:p>
            <a:pPr marL="109855" indent="0">
              <a:buNone/>
            </a:pPr>
            <a:r>
              <a:rPr lang="en-US" sz="2400">
                <a:latin typeface="Courier New" panose="02070309020205020404" charset="0"/>
                <a:cs typeface="Courier New" panose="02070309020205020404" charset="0"/>
              </a:rPr>
              <a:t>ON column-name1 = column-name2</a:t>
            </a:r>
          </a:p>
          <a:p>
            <a:pPr marL="109855" indent="0">
              <a:buNone/>
            </a:pPr>
            <a:r>
              <a:rPr lang="en-US" sz="2400">
                <a:latin typeface="Courier New" panose="02070309020205020404" charset="0"/>
                <a:cs typeface="Courier New" panose="02070309020205020404" charset="0"/>
              </a:rPr>
              <a:t>WHERE condition</a:t>
            </a:r>
          </a:p>
          <a:p>
            <a:r>
              <a:rPr lang="en-US"/>
              <a:t>The INNER keyword is optional: it is the default as well as the  most commonly used JOIN operation.</a:t>
            </a:r>
          </a:p>
        </p:txBody>
      </p:sp>
      <p:pic>
        <p:nvPicPr>
          <p:cNvPr id="5" name="Picture 4"/>
          <p:cNvPicPr>
            <a:picLocks noChangeAspect="1"/>
          </p:cNvPicPr>
          <p:nvPr/>
        </p:nvPicPr>
        <p:blipFill>
          <a:blip r:embed="rId2" cstate="print"/>
          <a:srcRect r="49993" b="45432"/>
          <a:stretch>
            <a:fillRect/>
          </a:stretch>
        </p:blipFill>
        <p:spPr>
          <a:xfrm>
            <a:off x="5638800" y="914400"/>
            <a:ext cx="2395855" cy="1824355"/>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student</a:t>
            </a:r>
            <a:endParaRPr lang="en-IN" dirty="0"/>
          </a:p>
        </p:txBody>
      </p:sp>
      <p:pic>
        <p:nvPicPr>
          <p:cNvPr id="1026" name="Picture 2" descr="C:\Users\Niyuktha\Desktop\table1-3.png"/>
          <p:cNvPicPr>
            <a:picLocks noGrp="1" noChangeAspect="1" noChangeArrowheads="1"/>
          </p:cNvPicPr>
          <p:nvPr>
            <p:ph idx="1"/>
          </p:nvPr>
        </p:nvPicPr>
        <p:blipFill>
          <a:blip r:embed="rId2" cstate="print"/>
          <a:srcRect/>
          <a:stretch>
            <a:fillRect/>
          </a:stretch>
        </p:blipFill>
        <p:spPr bwMode="auto">
          <a:xfrm>
            <a:off x="1524380" y="2897377"/>
            <a:ext cx="6095239" cy="3028572"/>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Student course</a:t>
            </a:r>
            <a:endParaRPr lang="en-IN" dirty="0"/>
          </a:p>
        </p:txBody>
      </p:sp>
      <p:pic>
        <p:nvPicPr>
          <p:cNvPr id="2050" name="Picture 2" descr="C:\Users\Niyuktha\Desktop\table5.png"/>
          <p:cNvPicPr>
            <a:picLocks noGrp="1" noChangeAspect="1" noChangeArrowheads="1"/>
          </p:cNvPicPr>
          <p:nvPr>
            <p:ph idx="1"/>
          </p:nvPr>
        </p:nvPicPr>
        <p:blipFill>
          <a:blip r:embed="rId2" cstate="print"/>
          <a:srcRect/>
          <a:stretch>
            <a:fillRect/>
          </a:stretch>
        </p:blipFill>
        <p:spPr bwMode="auto">
          <a:xfrm>
            <a:off x="2852737" y="2935288"/>
            <a:ext cx="3438525" cy="2952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fontScale="90000"/>
          </a:bodyPr>
          <a:lstStyle/>
          <a:p>
            <a:r>
              <a:rPr lang="en-US"/>
              <a:t>QO. Retrieve the birth date and address of the employee(s) whose name is ‘John B. Smith’.</a:t>
            </a:r>
          </a:p>
        </p:txBody>
      </p:sp>
      <p:sp>
        <p:nvSpPr>
          <p:cNvPr id="3" name="Content Placeholder 2"/>
          <p:cNvSpPr>
            <a:spLocks noGrp="1"/>
          </p:cNvSpPr>
          <p:nvPr>
            <p:ph sz="half" idx="1"/>
          </p:nvPr>
        </p:nvSpPr>
        <p:spPr/>
        <p:txBody>
          <a:bodyPr/>
          <a:lstStyle/>
          <a:p>
            <a:endParaRPr lang="en-US"/>
          </a:p>
          <a:p>
            <a:endParaRPr lang="en-US"/>
          </a:p>
          <a:p>
            <a:endParaRPr lang="en-US"/>
          </a:p>
          <a:p>
            <a:endParaRPr lang="en-US"/>
          </a:p>
          <a:p>
            <a:endParaRPr lang="en-US"/>
          </a:p>
          <a:p>
            <a:endParaRPr lang="en-US"/>
          </a:p>
        </p:txBody>
      </p:sp>
      <p:pic>
        <p:nvPicPr>
          <p:cNvPr id="7" name="Content Placeholder 6"/>
          <p:cNvPicPr>
            <a:picLocks noGrp="1" noChangeAspect="1"/>
          </p:cNvPicPr>
          <p:nvPr>
            <p:ph sz="half" idx="2"/>
          </p:nvPr>
        </p:nvPicPr>
        <p:blipFill>
          <a:blip r:embed="rId2" cstate="print"/>
          <a:stretch>
            <a:fillRect/>
          </a:stretch>
        </p:blipFill>
        <p:spPr>
          <a:xfrm>
            <a:off x="762000" y="2073910"/>
            <a:ext cx="7262495" cy="1092835"/>
          </a:xfrm>
          <a:prstGeom prst="rect">
            <a:avLst/>
          </a:prstGeom>
        </p:spPr>
      </p:pic>
      <p:pic>
        <p:nvPicPr>
          <p:cNvPr id="8" name="Picture 7"/>
          <p:cNvPicPr>
            <a:picLocks noChangeAspect="1"/>
          </p:cNvPicPr>
          <p:nvPr/>
        </p:nvPicPr>
        <p:blipFill>
          <a:blip r:embed="rId3" cstate="print"/>
          <a:srcRect b="22500"/>
          <a:stretch>
            <a:fillRect/>
          </a:stretch>
        </p:blipFill>
        <p:spPr>
          <a:xfrm>
            <a:off x="1828800" y="5715000"/>
            <a:ext cx="4886960" cy="1102360"/>
          </a:xfrm>
          <a:prstGeom prst="rect">
            <a:avLst/>
          </a:prstGeom>
        </p:spPr>
      </p:pic>
      <p:pic>
        <p:nvPicPr>
          <p:cNvPr id="598021"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b="77711"/>
          <a:stretch>
            <a:fillRect/>
          </a:stretch>
        </p:blipFill>
        <p:spPr>
          <a:xfrm>
            <a:off x="33655" y="3561080"/>
            <a:ext cx="8995410" cy="2308225"/>
          </a:xfrm>
          <a:prstGeom prst="rect">
            <a:avLst/>
          </a:prstGeom>
          <a:noFill/>
          <a:ln>
            <a:noFill/>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t>SELECT </a:t>
            </a:r>
            <a:r>
              <a:rPr lang="en-IN" sz="2800" dirty="0" err="1" smtClean="0"/>
              <a:t>StudentCourse.COURSE_ID</a:t>
            </a:r>
            <a:r>
              <a:rPr lang="en-IN" sz="2800" dirty="0" smtClean="0"/>
              <a:t>, Student.NAME,  </a:t>
            </a:r>
            <a:r>
              <a:rPr lang="en-IN" sz="2800" dirty="0" err="1" smtClean="0"/>
              <a:t>Student.AGE</a:t>
            </a:r>
            <a:r>
              <a:rPr lang="en-IN" sz="2800" dirty="0" smtClean="0"/>
              <a:t> FROM Student INNER JOIN </a:t>
            </a:r>
            <a:r>
              <a:rPr lang="en-IN" sz="2800" dirty="0" err="1" smtClean="0"/>
              <a:t>StudentCourse</a:t>
            </a:r>
            <a:r>
              <a:rPr lang="en-IN" sz="2800" dirty="0" smtClean="0"/>
              <a:t> ON </a:t>
            </a:r>
            <a:r>
              <a:rPr lang="en-IN" sz="2800" dirty="0" err="1" smtClean="0"/>
              <a:t>Student.ROLL_NO</a:t>
            </a:r>
            <a:r>
              <a:rPr lang="en-IN" sz="2800" dirty="0" smtClean="0"/>
              <a:t> = </a:t>
            </a:r>
            <a:r>
              <a:rPr lang="en-IN" sz="2800" dirty="0" err="1" smtClean="0"/>
              <a:t>StudentCourse.ROLL_NO</a:t>
            </a:r>
            <a:r>
              <a:rPr lang="en-IN" sz="2800" dirty="0" smtClean="0"/>
              <a:t>;</a:t>
            </a:r>
            <a:endParaRPr lang="en-IN" sz="2800" dirty="0"/>
          </a:p>
        </p:txBody>
      </p:sp>
      <p:pic>
        <p:nvPicPr>
          <p:cNvPr id="3074" name="Picture 2" descr="C:\Users\Niyuktha\Desktop\table22.png"/>
          <p:cNvPicPr>
            <a:picLocks noGrp="1" noChangeAspect="1" noChangeArrowheads="1"/>
          </p:cNvPicPr>
          <p:nvPr>
            <p:ph idx="1"/>
          </p:nvPr>
        </p:nvPicPr>
        <p:blipFill>
          <a:blip r:embed="rId2" cstate="print"/>
          <a:srcRect/>
          <a:stretch>
            <a:fillRect/>
          </a:stretch>
        </p:blipFill>
        <p:spPr bwMode="auto">
          <a:xfrm>
            <a:off x="1295400" y="2971800"/>
            <a:ext cx="5876925" cy="2753519"/>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SQL LEFT JOIN</a:t>
            </a:r>
          </a:p>
        </p:txBody>
      </p:sp>
      <p:sp>
        <p:nvSpPr>
          <p:cNvPr id="3" name="Content Placeholder 2"/>
          <p:cNvSpPr>
            <a:spLocks noGrp="1"/>
          </p:cNvSpPr>
          <p:nvPr>
            <p:ph idx="1"/>
          </p:nvPr>
        </p:nvSpPr>
        <p:spPr>
          <a:xfrm>
            <a:off x="457200" y="1752600"/>
            <a:ext cx="8229600" cy="4821936"/>
          </a:xfrm>
        </p:spPr>
        <p:txBody>
          <a:bodyPr/>
          <a:lstStyle/>
          <a:p>
            <a:pPr algn="just"/>
            <a:r>
              <a:rPr lang="en-IN" b="1" dirty="0" smtClean="0"/>
              <a:t>LEFT JOIN</a:t>
            </a:r>
            <a:r>
              <a:rPr lang="en-IN" dirty="0" smtClean="0"/>
              <a:t>: This join returns all the rows of the table on the left side of the join and matching rows for the table on the right side of join. </a:t>
            </a:r>
          </a:p>
          <a:p>
            <a:pPr algn="just"/>
            <a:r>
              <a:rPr lang="en-IN" dirty="0" smtClean="0"/>
              <a:t>The rows for which there is no matching row on right side, the result-set will contain </a:t>
            </a:r>
            <a:r>
              <a:rPr lang="en-IN" i="1" dirty="0" smtClean="0"/>
              <a:t>null</a:t>
            </a:r>
            <a:r>
              <a:rPr lang="en-IN" dirty="0" smtClean="0"/>
              <a:t>. LEFT JOIN is also known as LEFT OUTER JOIN.</a:t>
            </a:r>
            <a:endParaRPr lang="en-US" dirty="0"/>
          </a:p>
        </p:txBody>
      </p:sp>
      <p:pic>
        <p:nvPicPr>
          <p:cNvPr id="5" name="Picture 4"/>
          <p:cNvPicPr>
            <a:picLocks noChangeAspect="1"/>
          </p:cNvPicPr>
          <p:nvPr/>
        </p:nvPicPr>
        <p:blipFill>
          <a:blip r:embed="rId2" cstate="print"/>
          <a:stretch>
            <a:fillRect/>
          </a:stretch>
        </p:blipFill>
        <p:spPr>
          <a:xfrm>
            <a:off x="3276600" y="4955540"/>
            <a:ext cx="2438400" cy="178816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SQL LEFT JOIN syntax</a:t>
            </a:r>
          </a:p>
        </p:txBody>
      </p:sp>
      <p:sp>
        <p:nvSpPr>
          <p:cNvPr id="3" name="Content Placeholder 2"/>
          <p:cNvSpPr>
            <a:spLocks noGrp="1"/>
          </p:cNvSpPr>
          <p:nvPr>
            <p:ph idx="1"/>
          </p:nvPr>
        </p:nvSpPr>
        <p:spPr/>
        <p:txBody>
          <a:bodyPr>
            <a:normAutofit fontScale="90000" lnSpcReduction="10000"/>
          </a:bodyPr>
          <a:lstStyle/>
          <a:p>
            <a:r>
              <a:rPr lang="en-US"/>
              <a:t>The general LEFT JOIN syntax is</a:t>
            </a:r>
            <a:endParaRPr lang="en-US">
              <a:latin typeface="Courier New" panose="02070309020205020404" charset="0"/>
              <a:cs typeface="Courier New" panose="02070309020205020404" charset="0"/>
            </a:endParaRPr>
          </a:p>
          <a:p>
            <a:pPr marL="109855" indent="0">
              <a:buNone/>
            </a:pPr>
            <a:r>
              <a:rPr lang="en-US">
                <a:latin typeface="Courier New" panose="02070309020205020404" charset="0"/>
                <a:cs typeface="Courier New" panose="02070309020205020404" charset="0"/>
              </a:rPr>
              <a:t>SELECT column-names</a:t>
            </a:r>
          </a:p>
          <a:p>
            <a:pPr marL="109855" indent="0">
              <a:buNone/>
            </a:pPr>
            <a:r>
              <a:rPr lang="en-US">
                <a:latin typeface="Courier New" panose="02070309020205020404" charset="0"/>
                <a:cs typeface="Courier New" panose="02070309020205020404" charset="0"/>
              </a:rPr>
              <a:t>  FROM table-name1 LEFT JOIN table-name2 </a:t>
            </a:r>
          </a:p>
          <a:p>
            <a:pPr marL="109855" indent="0">
              <a:buNone/>
            </a:pPr>
            <a:r>
              <a:rPr lang="en-US">
                <a:latin typeface="Courier New" panose="02070309020205020404" charset="0"/>
                <a:cs typeface="Courier New" panose="02070309020205020404" charset="0"/>
              </a:rPr>
              <a:t>    ON column-name1 = column-name2</a:t>
            </a:r>
          </a:p>
          <a:p>
            <a:pPr marL="109855" indent="0">
              <a:buNone/>
            </a:pPr>
            <a:r>
              <a:rPr lang="en-US">
                <a:latin typeface="Courier New" panose="02070309020205020404" charset="0"/>
                <a:cs typeface="Courier New" panose="02070309020205020404" charset="0"/>
              </a:rPr>
              <a:t> WHERE condition</a:t>
            </a:r>
          </a:p>
          <a:p>
            <a:r>
              <a:rPr lang="en-US"/>
              <a:t>The general LEFT OUTER JOIN syntax is</a:t>
            </a:r>
          </a:p>
          <a:p>
            <a:pPr marL="109855" indent="0">
              <a:buNone/>
            </a:pPr>
            <a:r>
              <a:rPr lang="en-US">
                <a:latin typeface="Courier New" panose="02070309020205020404" charset="0"/>
                <a:cs typeface="Courier New" panose="02070309020205020404" charset="0"/>
              </a:rPr>
              <a:t>SELECT column-names</a:t>
            </a:r>
          </a:p>
          <a:p>
            <a:pPr marL="109855" indent="0">
              <a:buNone/>
            </a:pPr>
            <a:r>
              <a:rPr lang="en-US">
                <a:latin typeface="Courier New" panose="02070309020205020404" charset="0"/>
                <a:cs typeface="Courier New" panose="02070309020205020404" charset="0"/>
              </a:rPr>
              <a:t>  FROM table-name1 LEFT OUTER JOIN table-name2 </a:t>
            </a:r>
          </a:p>
          <a:p>
            <a:pPr marL="109855" indent="0">
              <a:buNone/>
            </a:pPr>
            <a:r>
              <a:rPr lang="en-US">
                <a:latin typeface="Courier New" panose="02070309020205020404" charset="0"/>
                <a:cs typeface="Courier New" panose="02070309020205020404" charset="0"/>
              </a:rPr>
              <a:t>    ON column-name1 = column-name2</a:t>
            </a:r>
          </a:p>
          <a:p>
            <a:pPr marL="109855" indent="0">
              <a:buNone/>
            </a:pPr>
            <a:r>
              <a:rPr lang="en-US">
                <a:latin typeface="Courier New" panose="02070309020205020404" charset="0"/>
                <a:cs typeface="Courier New" panose="02070309020205020404" charset="0"/>
              </a:rPr>
              <a:t> WHERE condition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SELECT </a:t>
            </a:r>
            <a:r>
              <a:rPr lang="en-IN" sz="2400" dirty="0" err="1" smtClean="0"/>
              <a:t>Student.NAME,StudentCourse.COURSE_ID</a:t>
            </a:r>
            <a:r>
              <a:rPr lang="en-IN" sz="2400" dirty="0" smtClean="0"/>
              <a:t> FROM Student LEFT JOIN </a:t>
            </a:r>
            <a:r>
              <a:rPr lang="en-IN" sz="2400" dirty="0" err="1" smtClean="0"/>
              <a:t>StudentCourse</a:t>
            </a:r>
            <a:r>
              <a:rPr lang="en-IN" sz="2400" dirty="0" smtClean="0"/>
              <a:t> ON </a:t>
            </a:r>
            <a:r>
              <a:rPr lang="en-IN" sz="2400" dirty="0" err="1" smtClean="0"/>
              <a:t>StudentCourse.ROLL_NO</a:t>
            </a:r>
            <a:r>
              <a:rPr lang="en-IN" sz="2400" dirty="0" smtClean="0"/>
              <a:t> = </a:t>
            </a:r>
            <a:r>
              <a:rPr lang="en-IN" sz="2400" dirty="0" err="1" smtClean="0"/>
              <a:t>Student.ROLL_NO</a:t>
            </a:r>
            <a:r>
              <a:rPr lang="en-IN" sz="2400" dirty="0" smtClean="0"/>
              <a:t>;</a:t>
            </a:r>
            <a:endParaRPr lang="en-IN" sz="2400" dirty="0"/>
          </a:p>
        </p:txBody>
      </p:sp>
      <p:pic>
        <p:nvPicPr>
          <p:cNvPr id="4098" name="Picture 2" descr="C:\Users\Niyuktha\Desktop\table31.png"/>
          <p:cNvPicPr>
            <a:picLocks noGrp="1" noChangeAspect="1" noChangeArrowheads="1"/>
          </p:cNvPicPr>
          <p:nvPr>
            <p:ph idx="1"/>
          </p:nvPr>
        </p:nvPicPr>
        <p:blipFill>
          <a:blip r:embed="rId2" cstate="print"/>
          <a:srcRect/>
          <a:stretch>
            <a:fillRect/>
          </a:stretch>
        </p:blipFill>
        <p:spPr bwMode="auto">
          <a:xfrm>
            <a:off x="1905000" y="2667000"/>
            <a:ext cx="4381500" cy="39624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SQL RIGHT JOIN</a:t>
            </a:r>
          </a:p>
        </p:txBody>
      </p:sp>
      <p:sp>
        <p:nvSpPr>
          <p:cNvPr id="3" name="Content Placeholder 2"/>
          <p:cNvSpPr>
            <a:spLocks noGrp="1"/>
          </p:cNvSpPr>
          <p:nvPr>
            <p:ph idx="1"/>
          </p:nvPr>
        </p:nvSpPr>
        <p:spPr>
          <a:xfrm>
            <a:off x="457200" y="1524000"/>
            <a:ext cx="8229600" cy="5050536"/>
          </a:xfrm>
        </p:spPr>
        <p:txBody>
          <a:bodyPr/>
          <a:lstStyle/>
          <a:p>
            <a:r>
              <a:rPr lang="en-IN" dirty="0" smtClean="0"/>
              <a:t>RIGHT JOIN is similar to LEFT JOIN. This join returns all the rows of the table on the right side of the join and matching rows for the table on the left side of join. The rows for which there is no matching row on left side, the result-set will contain </a:t>
            </a:r>
            <a:r>
              <a:rPr lang="en-IN" i="1" dirty="0" smtClean="0"/>
              <a:t>null</a:t>
            </a:r>
            <a:r>
              <a:rPr lang="en-IN" dirty="0" smtClean="0"/>
              <a:t>. RIGHT JOIN is also known as RIGHT OUTER JOIN.</a:t>
            </a:r>
            <a:endParaRPr lang="en-US" dirty="0"/>
          </a:p>
        </p:txBody>
      </p:sp>
      <p:pic>
        <p:nvPicPr>
          <p:cNvPr id="5" name="Picture 4"/>
          <p:cNvPicPr>
            <a:picLocks noChangeAspect="1"/>
          </p:cNvPicPr>
          <p:nvPr/>
        </p:nvPicPr>
        <p:blipFill>
          <a:blip r:embed="rId2" cstate="print"/>
          <a:stretch>
            <a:fillRect/>
          </a:stretch>
        </p:blipFill>
        <p:spPr>
          <a:xfrm>
            <a:off x="2209801" y="4525507"/>
            <a:ext cx="2667000" cy="2178188"/>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SQL RIGHT JOIN syntax</a:t>
            </a:r>
          </a:p>
        </p:txBody>
      </p:sp>
      <p:sp>
        <p:nvSpPr>
          <p:cNvPr id="3" name="Content Placeholder 2"/>
          <p:cNvSpPr>
            <a:spLocks noGrp="1"/>
          </p:cNvSpPr>
          <p:nvPr>
            <p:ph idx="1"/>
          </p:nvPr>
        </p:nvSpPr>
        <p:spPr/>
        <p:txBody>
          <a:bodyPr>
            <a:normAutofit fontScale="90000" lnSpcReduction="10000"/>
          </a:bodyPr>
          <a:lstStyle/>
          <a:p>
            <a:r>
              <a:rPr lang="en-US"/>
              <a:t>The general syntax is</a:t>
            </a:r>
          </a:p>
          <a:p>
            <a:pPr marL="109855" indent="0">
              <a:buNone/>
            </a:pPr>
            <a:r>
              <a:rPr lang="en-US">
                <a:latin typeface="Courier New" panose="02070309020205020404" charset="0"/>
                <a:cs typeface="Courier New" panose="02070309020205020404" charset="0"/>
              </a:rPr>
              <a:t>SELECT column-names</a:t>
            </a:r>
          </a:p>
          <a:p>
            <a:pPr marL="109855" indent="0">
              <a:buNone/>
            </a:pPr>
            <a:r>
              <a:rPr lang="en-US">
                <a:latin typeface="Courier New" panose="02070309020205020404" charset="0"/>
                <a:cs typeface="Courier New" panose="02070309020205020404" charset="0"/>
              </a:rPr>
              <a:t>  FROM table-name1 RIGHT JOIN table-name2 </a:t>
            </a:r>
          </a:p>
          <a:p>
            <a:pPr marL="109855" indent="0">
              <a:buNone/>
            </a:pPr>
            <a:r>
              <a:rPr lang="en-US">
                <a:latin typeface="Courier New" panose="02070309020205020404" charset="0"/>
                <a:cs typeface="Courier New" panose="02070309020205020404" charset="0"/>
              </a:rPr>
              <a:t>    ON column-name1 = column-name2</a:t>
            </a:r>
          </a:p>
          <a:p>
            <a:pPr marL="109855" indent="0">
              <a:buNone/>
            </a:pPr>
            <a:r>
              <a:rPr lang="en-US">
                <a:latin typeface="Courier New" panose="02070309020205020404" charset="0"/>
                <a:cs typeface="Courier New" panose="02070309020205020404" charset="0"/>
              </a:rPr>
              <a:t> WHERE condition</a:t>
            </a:r>
          </a:p>
          <a:p>
            <a:pPr marL="109855" indent="0">
              <a:buNone/>
            </a:pPr>
            <a:r>
              <a:rPr lang="en-US"/>
              <a:t>The general RIGHT OUTER JOIN syntax is:</a:t>
            </a:r>
          </a:p>
          <a:p>
            <a:pPr marL="109855" algn="l">
              <a:buSzTx/>
              <a:buNone/>
            </a:pPr>
            <a:r>
              <a:rPr lang="en-US">
                <a:latin typeface="Courier New" panose="02070309020205020404" charset="0"/>
                <a:cs typeface="Courier New" panose="02070309020205020404" charset="0"/>
              </a:rPr>
              <a:t>SELECT column-names</a:t>
            </a:r>
          </a:p>
          <a:p>
            <a:pPr marL="109855" algn="l">
              <a:buSzTx/>
              <a:buNone/>
            </a:pPr>
            <a:r>
              <a:rPr lang="en-US">
                <a:latin typeface="Courier New" panose="02070309020205020404" charset="0"/>
                <a:cs typeface="Courier New" panose="02070309020205020404" charset="0"/>
              </a:rPr>
              <a:t>  FROM table-name1 RIGHT OUTER JOIN table-name2 </a:t>
            </a:r>
          </a:p>
          <a:p>
            <a:pPr marL="109855" algn="l">
              <a:buSzTx/>
              <a:buNone/>
            </a:pPr>
            <a:r>
              <a:rPr lang="en-US">
                <a:latin typeface="Courier New" panose="02070309020205020404" charset="0"/>
                <a:cs typeface="Courier New" panose="02070309020205020404" charset="0"/>
              </a:rPr>
              <a:t>    ON column-name1 = column-name2</a:t>
            </a:r>
          </a:p>
          <a:p>
            <a:pPr marL="109855" algn="l">
              <a:buSzTx/>
              <a:buNone/>
            </a:pPr>
            <a:r>
              <a:rPr lang="en-US">
                <a:latin typeface="Courier New" panose="02070309020205020404" charset="0"/>
                <a:cs typeface="Courier New" panose="02070309020205020404" charset="0"/>
              </a:rPr>
              <a:t> WHERE condition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SELECT </a:t>
            </a:r>
            <a:r>
              <a:rPr lang="en-IN" sz="2400" dirty="0" err="1" smtClean="0"/>
              <a:t>Student.NAME,StudentCourse.COURSE_ID</a:t>
            </a:r>
            <a:r>
              <a:rPr lang="en-IN" sz="2400" dirty="0" smtClean="0"/>
              <a:t> FROM Student RIGHT JOIN </a:t>
            </a:r>
            <a:r>
              <a:rPr lang="en-IN" sz="2400" dirty="0" err="1" smtClean="0"/>
              <a:t>StudentCourse</a:t>
            </a:r>
            <a:r>
              <a:rPr lang="en-IN" sz="2400" dirty="0" smtClean="0"/>
              <a:t> ON </a:t>
            </a:r>
            <a:r>
              <a:rPr lang="en-IN" sz="2400" dirty="0" err="1" smtClean="0"/>
              <a:t>StudentCourse.ROLL_NO</a:t>
            </a:r>
            <a:r>
              <a:rPr lang="en-IN" sz="2400" dirty="0" smtClean="0"/>
              <a:t> = </a:t>
            </a:r>
            <a:r>
              <a:rPr lang="en-IN" sz="2400" dirty="0" err="1" smtClean="0"/>
              <a:t>Student.ROLL_NO</a:t>
            </a:r>
            <a:r>
              <a:rPr lang="en-IN" sz="2400" dirty="0" smtClean="0"/>
              <a:t>;</a:t>
            </a:r>
            <a:endParaRPr lang="en-IN" sz="2400" dirty="0"/>
          </a:p>
        </p:txBody>
      </p:sp>
      <p:pic>
        <p:nvPicPr>
          <p:cNvPr id="5122" name="Picture 2" descr="C:\Users\Niyuktha\Desktop\table6.png"/>
          <p:cNvPicPr>
            <a:picLocks noGrp="1" noChangeAspect="1" noChangeArrowheads="1"/>
          </p:cNvPicPr>
          <p:nvPr>
            <p:ph idx="1"/>
          </p:nvPr>
        </p:nvPicPr>
        <p:blipFill>
          <a:blip r:embed="rId2" cstate="print"/>
          <a:srcRect/>
          <a:stretch>
            <a:fillRect/>
          </a:stretch>
        </p:blipFill>
        <p:spPr bwMode="auto">
          <a:xfrm>
            <a:off x="2852737" y="2906713"/>
            <a:ext cx="3438525" cy="30099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SQL FULL JOIN Statement</a:t>
            </a:r>
          </a:p>
        </p:txBody>
      </p:sp>
      <p:sp>
        <p:nvSpPr>
          <p:cNvPr id="3" name="Content Placeholder 2"/>
          <p:cNvSpPr>
            <a:spLocks noGrp="1"/>
          </p:cNvSpPr>
          <p:nvPr>
            <p:ph idx="1"/>
          </p:nvPr>
        </p:nvSpPr>
        <p:spPr/>
        <p:txBody>
          <a:bodyPr/>
          <a:lstStyle/>
          <a:p>
            <a:r>
              <a:rPr lang="en-US"/>
              <a:t>FULL JOIN returns all matching records from both tables whether the other table matches or not.</a:t>
            </a:r>
          </a:p>
          <a:p>
            <a:r>
              <a:rPr lang="en-US"/>
              <a:t>Be aware that a FULL JOIN can potentially return very large datasets.</a:t>
            </a:r>
          </a:p>
          <a:p>
            <a:r>
              <a:rPr lang="en-US"/>
              <a:t>These two: FULL JOIN and FULL OUTER JOIN are the same.</a:t>
            </a:r>
          </a:p>
        </p:txBody>
      </p:sp>
      <p:pic>
        <p:nvPicPr>
          <p:cNvPr id="5" name="Picture 4"/>
          <p:cNvPicPr>
            <a:picLocks noChangeAspect="1"/>
          </p:cNvPicPr>
          <p:nvPr/>
        </p:nvPicPr>
        <p:blipFill>
          <a:blip r:embed="rId2" cstate="print"/>
          <a:stretch>
            <a:fillRect/>
          </a:stretch>
        </p:blipFill>
        <p:spPr>
          <a:xfrm>
            <a:off x="4038600" y="4876800"/>
            <a:ext cx="2514600" cy="192405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SQL FULL JOIN syntax</a:t>
            </a:r>
          </a:p>
        </p:txBody>
      </p:sp>
      <p:sp>
        <p:nvSpPr>
          <p:cNvPr id="3" name="Content Placeholder 2"/>
          <p:cNvSpPr>
            <a:spLocks noGrp="1"/>
          </p:cNvSpPr>
          <p:nvPr>
            <p:ph idx="1"/>
          </p:nvPr>
        </p:nvSpPr>
        <p:spPr/>
        <p:txBody>
          <a:bodyPr>
            <a:normAutofit fontScale="90000" lnSpcReduction="10000"/>
          </a:bodyPr>
          <a:lstStyle/>
          <a:p>
            <a:r>
              <a:rPr lang="en-US"/>
              <a:t>The general syntax is:</a:t>
            </a:r>
          </a:p>
          <a:p>
            <a:pPr marL="109855" indent="0">
              <a:buNone/>
            </a:pPr>
            <a:r>
              <a:rPr lang="en-US">
                <a:latin typeface="Courier New" panose="02070309020205020404" charset="0"/>
                <a:cs typeface="Courier New" panose="02070309020205020404" charset="0"/>
              </a:rPr>
              <a:t>SELECT column-names</a:t>
            </a:r>
          </a:p>
          <a:p>
            <a:pPr marL="109855" indent="0">
              <a:buNone/>
            </a:pPr>
            <a:r>
              <a:rPr lang="en-US">
                <a:latin typeface="Courier New" panose="02070309020205020404" charset="0"/>
                <a:cs typeface="Courier New" panose="02070309020205020404" charset="0"/>
              </a:rPr>
              <a:t>  FROM table-name1 FULL JOIN table-name2 </a:t>
            </a:r>
          </a:p>
          <a:p>
            <a:pPr marL="109855" indent="0">
              <a:buNone/>
            </a:pPr>
            <a:r>
              <a:rPr lang="en-US">
                <a:latin typeface="Courier New" panose="02070309020205020404" charset="0"/>
                <a:cs typeface="Courier New" panose="02070309020205020404" charset="0"/>
              </a:rPr>
              <a:t>    ON column-name1 = column-name2</a:t>
            </a:r>
          </a:p>
          <a:p>
            <a:pPr marL="109855" indent="0">
              <a:buNone/>
            </a:pPr>
            <a:r>
              <a:rPr lang="en-US">
                <a:latin typeface="Courier New" panose="02070309020205020404" charset="0"/>
                <a:cs typeface="Courier New" panose="02070309020205020404" charset="0"/>
              </a:rPr>
              <a:t> WHERE condition</a:t>
            </a:r>
            <a:endParaRPr lang="en-US"/>
          </a:p>
          <a:p>
            <a:r>
              <a:rPr lang="en-US"/>
              <a:t>The general FULL OUTER JOIN syntax is:</a:t>
            </a:r>
          </a:p>
          <a:p>
            <a:pPr marL="109855" indent="0">
              <a:buNone/>
            </a:pPr>
            <a:r>
              <a:rPr lang="en-US">
                <a:latin typeface="Courier New" panose="02070309020205020404" charset="0"/>
                <a:cs typeface="Courier New" panose="02070309020205020404" charset="0"/>
              </a:rPr>
              <a:t>SELECT column-names</a:t>
            </a:r>
          </a:p>
          <a:p>
            <a:pPr marL="109855" indent="0">
              <a:buNone/>
            </a:pPr>
            <a:r>
              <a:rPr lang="en-US">
                <a:latin typeface="Courier New" panose="02070309020205020404" charset="0"/>
                <a:cs typeface="Courier New" panose="02070309020205020404" charset="0"/>
              </a:rPr>
              <a:t>  FROM table-name1 FULL OUTER JOIN table-name2 </a:t>
            </a:r>
          </a:p>
          <a:p>
            <a:pPr marL="109855" indent="0">
              <a:buNone/>
            </a:pPr>
            <a:r>
              <a:rPr lang="en-US">
                <a:latin typeface="Courier New" panose="02070309020205020404" charset="0"/>
                <a:cs typeface="Courier New" panose="02070309020205020404" charset="0"/>
              </a:rPr>
              <a:t>    ON column-name1 = column-name2</a:t>
            </a:r>
          </a:p>
          <a:p>
            <a:pPr marL="109855" indent="0">
              <a:buNone/>
            </a:pPr>
            <a:r>
              <a:rPr lang="en-US">
                <a:latin typeface="Courier New" panose="02070309020205020404" charset="0"/>
                <a:cs typeface="Courier New" panose="02070309020205020404" charset="0"/>
              </a:rPr>
              <a:t> WHERE condition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SELECT </a:t>
            </a:r>
            <a:r>
              <a:rPr lang="en-IN" sz="2400" dirty="0" err="1" smtClean="0"/>
              <a:t>Student.NAME,StudentCourse.COURSE_ID</a:t>
            </a:r>
            <a:r>
              <a:rPr lang="en-IN" sz="2400" dirty="0" smtClean="0"/>
              <a:t> FROM Student FULL JOIN </a:t>
            </a:r>
            <a:r>
              <a:rPr lang="en-IN" sz="2400" dirty="0" err="1" smtClean="0"/>
              <a:t>StudentCourse</a:t>
            </a:r>
            <a:r>
              <a:rPr lang="en-IN" sz="2400" dirty="0" smtClean="0"/>
              <a:t> ON </a:t>
            </a:r>
            <a:r>
              <a:rPr lang="en-IN" sz="2400" dirty="0" err="1" smtClean="0"/>
              <a:t>StudentCourse.ROLL_NO</a:t>
            </a:r>
            <a:r>
              <a:rPr lang="en-IN" sz="2400" dirty="0" smtClean="0"/>
              <a:t> = </a:t>
            </a:r>
            <a:r>
              <a:rPr lang="en-IN" sz="2400" dirty="0" err="1" smtClean="0"/>
              <a:t>Student.ROLL_NO</a:t>
            </a:r>
            <a:r>
              <a:rPr lang="en-IN" sz="2400" dirty="0" smtClean="0"/>
              <a:t>;</a:t>
            </a:r>
            <a:endParaRPr lang="en-IN" sz="2400" dirty="0"/>
          </a:p>
        </p:txBody>
      </p:sp>
      <p:pic>
        <p:nvPicPr>
          <p:cNvPr id="6146" name="Picture 2" descr="C:\Users\Niyuktha\Desktop\table7.png"/>
          <p:cNvPicPr>
            <a:picLocks noGrp="1" noChangeAspect="1" noChangeArrowheads="1"/>
          </p:cNvPicPr>
          <p:nvPr>
            <p:ph idx="1"/>
          </p:nvPr>
        </p:nvPicPr>
        <p:blipFill>
          <a:blip r:embed="rId2" cstate="print"/>
          <a:srcRect/>
          <a:stretch>
            <a:fillRect/>
          </a:stretch>
        </p:blipFill>
        <p:spPr bwMode="auto">
          <a:xfrm>
            <a:off x="2286000" y="2439988"/>
            <a:ext cx="4010025" cy="44180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normAutofit fontScale="90000"/>
          </a:bodyPr>
          <a:lstStyle/>
          <a:p>
            <a:r>
              <a:rPr lang="en-US"/>
              <a:t>Q1. Retrieve the name and address of all employees who work for the ‘Research’ department.</a:t>
            </a:r>
          </a:p>
        </p:txBody>
      </p:sp>
      <p:sp>
        <p:nvSpPr>
          <p:cNvPr id="3" name="Content Placeholder 2"/>
          <p:cNvSpPr>
            <a:spLocks noGrp="1"/>
          </p:cNvSpPr>
          <p:nvPr>
            <p:ph sz="half" idx="1"/>
          </p:nvPr>
        </p:nvSpPr>
        <p:spPr/>
        <p:txBody>
          <a:bodyPr/>
          <a:lstStyle/>
          <a:p>
            <a:endParaRPr lang="en-US"/>
          </a:p>
          <a:p>
            <a:endParaRPr lang="en-US"/>
          </a:p>
          <a:p>
            <a:endParaRPr lang="en-US"/>
          </a:p>
          <a:p>
            <a:endParaRPr lang="en-US"/>
          </a:p>
          <a:p>
            <a:pPr marL="109855" indent="0">
              <a:buNone/>
            </a:pPr>
            <a:endParaRPr lang="en-US"/>
          </a:p>
        </p:txBody>
      </p:sp>
      <p:pic>
        <p:nvPicPr>
          <p:cNvPr id="7" name="Content Placeholder 6"/>
          <p:cNvPicPr>
            <a:picLocks noGrp="1" noChangeAspect="1"/>
          </p:cNvPicPr>
          <p:nvPr>
            <p:ph sz="half" idx="2"/>
          </p:nvPr>
        </p:nvPicPr>
        <p:blipFill>
          <a:blip r:embed="rId2" cstate="print"/>
          <a:stretch>
            <a:fillRect/>
          </a:stretch>
        </p:blipFill>
        <p:spPr>
          <a:xfrm>
            <a:off x="1600200" y="2249170"/>
            <a:ext cx="5830570" cy="1074420"/>
          </a:xfrm>
          <a:prstGeom prst="rect">
            <a:avLst/>
          </a:prstGeom>
        </p:spPr>
      </p:pic>
      <p:pic>
        <p:nvPicPr>
          <p:cNvPr id="8" name="Picture 7"/>
          <p:cNvPicPr>
            <a:picLocks noChangeAspect="1"/>
          </p:cNvPicPr>
          <p:nvPr/>
        </p:nvPicPr>
        <p:blipFill>
          <a:blip r:embed="rId3" cstate="print"/>
          <a:stretch>
            <a:fillRect/>
          </a:stretch>
        </p:blipFill>
        <p:spPr>
          <a:xfrm>
            <a:off x="5410200" y="4876800"/>
            <a:ext cx="3836670" cy="1854200"/>
          </a:xfrm>
          <a:prstGeom prst="rect">
            <a:avLst/>
          </a:prstGeom>
        </p:spPr>
      </p:pic>
      <p:pic>
        <p:nvPicPr>
          <p:cNvPr id="598021"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b="77711"/>
          <a:stretch>
            <a:fillRect/>
          </a:stretch>
        </p:blipFill>
        <p:spPr>
          <a:xfrm>
            <a:off x="-50165" y="3352800"/>
            <a:ext cx="6273165" cy="1609725"/>
          </a:xfrm>
          <a:prstGeom prst="rect">
            <a:avLst/>
          </a:prstGeom>
          <a:noFill/>
          <a:ln>
            <a:noFill/>
          </a:ln>
          <a:effectLst/>
        </p:spPr>
      </p:pic>
      <p:pic>
        <p:nvPicPr>
          <p:cNvPr id="9" name="Picture 5" descr="31755_FIG0706r.gif                                             0001035BEeyore                         B91DCF3B:"/>
          <p:cNvPicPr>
            <a:picLocks noGrp="1" noChangeAspect="1" noChangeArrowheads="1"/>
          </p:cNvPicPr>
          <p:nvPr/>
        </p:nvPicPr>
        <p:blipFill>
          <a:blip r:embed="rId4" cstate="print">
            <a:extLst>
              <a:ext uri="{28A0092B-C50C-407E-A947-70E740481C1C}">
                <a14:useLocalDpi xmlns="" xmlns:a14="http://schemas.microsoft.com/office/drawing/2010/main" val="0"/>
              </a:ext>
            </a:extLst>
          </a:blip>
          <a:srcRect t="28758" r="30562" b="58128"/>
          <a:stretch>
            <a:fillRect/>
          </a:stretch>
        </p:blipFill>
        <p:spPr>
          <a:xfrm>
            <a:off x="0" y="5105400"/>
            <a:ext cx="5250815" cy="1425575"/>
          </a:xfrm>
          <a:prstGeom prst="rect">
            <a:avLst/>
          </a:prstGeom>
          <a:noFill/>
          <a:ln>
            <a:noFill/>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NESTING OF QUERIES</a:t>
            </a:r>
          </a:p>
        </p:txBody>
      </p:sp>
      <p:sp>
        <p:nvSpPr>
          <p:cNvPr id="3" name="Content Placeholder 2"/>
          <p:cNvSpPr>
            <a:spLocks noGrp="1"/>
          </p:cNvSpPr>
          <p:nvPr>
            <p:ph idx="1"/>
          </p:nvPr>
        </p:nvSpPr>
        <p:spPr/>
        <p:txBody>
          <a:bodyPr/>
          <a:lstStyle/>
          <a:p>
            <a:pPr algn="just"/>
            <a:r>
              <a:rPr lang="en-US" dirty="0"/>
              <a:t>A complete SELECT query, called a nested query , can be specified within the WHERE-clause of another query, called the outer </a:t>
            </a:r>
            <a:r>
              <a:rPr lang="en-US" dirty="0" smtClean="0"/>
              <a:t>query</a:t>
            </a:r>
          </a:p>
          <a:p>
            <a:pPr algn="just"/>
            <a:endParaRPr lang="en-US" dirty="0" smtClean="0"/>
          </a:p>
          <a:p>
            <a:pPr algn="just"/>
            <a:r>
              <a:rPr lang="en-IN" spc="-10" dirty="0" smtClean="0">
                <a:cs typeface="Noto Sans"/>
              </a:rPr>
              <a:t>SQL </a:t>
            </a:r>
            <a:r>
              <a:rPr lang="en-IN" spc="-15" dirty="0" smtClean="0">
                <a:cs typeface="Noto Sans"/>
              </a:rPr>
              <a:t>query which </a:t>
            </a:r>
            <a:r>
              <a:rPr lang="en-IN" spc="-10" dirty="0" smtClean="0">
                <a:cs typeface="Noto Sans"/>
              </a:rPr>
              <a:t>is on </a:t>
            </a:r>
            <a:r>
              <a:rPr lang="en-IN" spc="-20" dirty="0" smtClean="0">
                <a:cs typeface="Noto Sans"/>
              </a:rPr>
              <a:t>the </a:t>
            </a:r>
            <a:r>
              <a:rPr lang="en-IN" spc="-10" dirty="0" smtClean="0">
                <a:cs typeface="Noto Sans"/>
              </a:rPr>
              <a:t>inner </a:t>
            </a:r>
            <a:r>
              <a:rPr lang="en-IN" spc="-15" dirty="0" smtClean="0">
                <a:cs typeface="Noto Sans"/>
              </a:rPr>
              <a:t>part </a:t>
            </a:r>
            <a:r>
              <a:rPr lang="en-IN" spc="-10" dirty="0" smtClean="0">
                <a:cs typeface="Noto Sans"/>
              </a:rPr>
              <a:t>of </a:t>
            </a:r>
            <a:r>
              <a:rPr lang="en-IN" spc="-15" dirty="0" smtClean="0">
                <a:cs typeface="Noto Sans"/>
              </a:rPr>
              <a:t>the </a:t>
            </a:r>
            <a:r>
              <a:rPr lang="en-IN" spc="-20" dirty="0" smtClean="0">
                <a:cs typeface="Noto Sans"/>
              </a:rPr>
              <a:t>main </a:t>
            </a:r>
            <a:r>
              <a:rPr lang="en-IN" spc="-15" dirty="0" smtClean="0">
                <a:cs typeface="Noto Sans"/>
              </a:rPr>
              <a:t>query </a:t>
            </a:r>
            <a:r>
              <a:rPr lang="en-IN" spc="-10" dirty="0" smtClean="0">
                <a:cs typeface="Noto Sans"/>
              </a:rPr>
              <a:t>is </a:t>
            </a:r>
            <a:r>
              <a:rPr lang="en-IN" spc="-15" dirty="0" smtClean="0">
                <a:cs typeface="Noto Sans"/>
              </a:rPr>
              <a:t>called inner  query while the outer part </a:t>
            </a:r>
            <a:r>
              <a:rPr lang="en-IN" spc="-10" dirty="0" smtClean="0">
                <a:cs typeface="Noto Sans"/>
              </a:rPr>
              <a:t>of </a:t>
            </a:r>
            <a:r>
              <a:rPr lang="en-IN" spc="-15" dirty="0" smtClean="0">
                <a:cs typeface="Noto Sans"/>
              </a:rPr>
              <a:t>the </a:t>
            </a:r>
            <a:r>
              <a:rPr lang="en-IN" spc="-20" dirty="0" smtClean="0">
                <a:cs typeface="Noto Sans"/>
              </a:rPr>
              <a:t>main </a:t>
            </a:r>
            <a:r>
              <a:rPr lang="en-IN" spc="-15" dirty="0" smtClean="0">
                <a:cs typeface="Noto Sans"/>
              </a:rPr>
              <a:t>query </a:t>
            </a:r>
            <a:r>
              <a:rPr lang="en-IN" spc="-10" dirty="0" smtClean="0">
                <a:cs typeface="Noto Sans"/>
              </a:rPr>
              <a:t>is </a:t>
            </a:r>
            <a:r>
              <a:rPr lang="en-IN" spc="-15" dirty="0" smtClean="0">
                <a:cs typeface="Noto Sans"/>
              </a:rPr>
              <a:t>called outer</a:t>
            </a:r>
            <a:r>
              <a:rPr lang="en-IN" spc="225" dirty="0" smtClean="0">
                <a:cs typeface="Noto Sans"/>
              </a:rPr>
              <a:t> </a:t>
            </a:r>
            <a:r>
              <a:rPr lang="en-IN" spc="-25" dirty="0" smtClean="0">
                <a:cs typeface="Noto Sans"/>
              </a:rPr>
              <a:t>query.</a:t>
            </a:r>
            <a:endParaRPr lang="en-IN" dirty="0" smtClean="0">
              <a:cs typeface="Noto Sans"/>
            </a:endParaRPr>
          </a:p>
          <a:p>
            <a:endParaRPr lang="en-US" dirty="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355600" indent="-342900">
              <a:lnSpc>
                <a:spcPct val="100000"/>
              </a:lnSpc>
              <a:spcBef>
                <a:spcPts val="700"/>
              </a:spcBef>
              <a:buClr>
                <a:srgbClr val="FFD200"/>
              </a:buClr>
              <a:buSzPct val="68750"/>
              <a:buFont typeface="Arial"/>
              <a:buChar char="►"/>
              <a:tabLst>
                <a:tab pos="354965" algn="l"/>
                <a:tab pos="355600" algn="l"/>
              </a:tabLst>
            </a:pPr>
            <a:r>
              <a:rPr lang="en-IN" sz="2400" spc="-10" dirty="0" err="1" smtClean="0">
                <a:cs typeface="Noto Sans"/>
              </a:rPr>
              <a:t>Subqueries</a:t>
            </a:r>
            <a:r>
              <a:rPr lang="en-IN" sz="2400" spc="-10" dirty="0" smtClean="0">
                <a:cs typeface="Noto Sans"/>
              </a:rPr>
              <a:t> </a:t>
            </a:r>
            <a:r>
              <a:rPr lang="en-IN" sz="2400" spc="-15" dirty="0" smtClean="0">
                <a:cs typeface="Noto Sans"/>
              </a:rPr>
              <a:t>can </a:t>
            </a:r>
            <a:r>
              <a:rPr lang="en-IN" sz="2400" spc="-10" dirty="0" smtClean="0">
                <a:cs typeface="Noto Sans"/>
              </a:rPr>
              <a:t>be </a:t>
            </a:r>
            <a:r>
              <a:rPr lang="en-IN" sz="2400" spc="-30" dirty="0" smtClean="0">
                <a:cs typeface="Noto Sans"/>
              </a:rPr>
              <a:t>categorized </a:t>
            </a:r>
            <a:r>
              <a:rPr lang="en-IN" sz="2400" spc="-15" dirty="0" smtClean="0">
                <a:cs typeface="Noto Sans"/>
              </a:rPr>
              <a:t>into two</a:t>
            </a:r>
            <a:r>
              <a:rPr lang="en-IN" sz="2400" spc="70" dirty="0" smtClean="0">
                <a:cs typeface="Noto Sans"/>
              </a:rPr>
              <a:t> </a:t>
            </a:r>
            <a:r>
              <a:rPr lang="en-IN" sz="2400" spc="-10" dirty="0" smtClean="0">
                <a:cs typeface="Noto Sans"/>
              </a:rPr>
              <a:t>types:</a:t>
            </a:r>
          </a:p>
          <a:p>
            <a:pPr marL="355600" indent="-342900">
              <a:lnSpc>
                <a:spcPct val="100000"/>
              </a:lnSpc>
              <a:spcBef>
                <a:spcPts val="700"/>
              </a:spcBef>
              <a:buClr>
                <a:srgbClr val="FFD200"/>
              </a:buClr>
              <a:buSzPct val="68750"/>
              <a:buFont typeface="Arial"/>
              <a:buChar char="►"/>
              <a:tabLst>
                <a:tab pos="354965" algn="l"/>
                <a:tab pos="355600" algn="l"/>
              </a:tabLst>
            </a:pPr>
            <a:endParaRPr lang="en-IN" sz="2400" dirty="0" smtClean="0">
              <a:cs typeface="Noto Sans"/>
            </a:endParaRPr>
          </a:p>
          <a:p>
            <a:pPr marL="722630" marR="5080" lvl="1" indent="-355600" algn="just">
              <a:lnSpc>
                <a:spcPct val="100000"/>
              </a:lnSpc>
              <a:spcBef>
                <a:spcPts val="509"/>
              </a:spcBef>
              <a:buClr>
                <a:srgbClr val="FFD200"/>
              </a:buClr>
              <a:buSzPct val="70000"/>
              <a:buFont typeface="Arial"/>
              <a:buChar char="►"/>
              <a:tabLst>
                <a:tab pos="722630" algn="l"/>
                <a:tab pos="723265" algn="l"/>
              </a:tabLst>
            </a:pPr>
            <a:r>
              <a:rPr lang="en-IN" sz="2400" spc="-15" dirty="0" smtClean="0">
                <a:solidFill>
                  <a:schemeClr val="tx1"/>
                </a:solidFill>
                <a:cs typeface="Noto Sans"/>
              </a:rPr>
              <a:t>A </a:t>
            </a:r>
            <a:r>
              <a:rPr lang="en-IN" sz="2400" spc="-15" dirty="0" err="1" smtClean="0">
                <a:solidFill>
                  <a:schemeClr val="tx1"/>
                </a:solidFill>
                <a:cs typeface="Noto Sans"/>
              </a:rPr>
              <a:t>noncorrelated</a:t>
            </a:r>
            <a:r>
              <a:rPr lang="en-IN" sz="2400" spc="-15" dirty="0" smtClean="0">
                <a:solidFill>
                  <a:schemeClr val="tx1"/>
                </a:solidFill>
                <a:cs typeface="Noto Sans"/>
              </a:rPr>
              <a:t> </a:t>
            </a:r>
            <a:r>
              <a:rPr lang="en-IN" sz="2400" spc="-10" dirty="0" smtClean="0">
                <a:solidFill>
                  <a:schemeClr val="tx1"/>
                </a:solidFill>
                <a:cs typeface="Noto Sans"/>
              </a:rPr>
              <a:t>(simple) </a:t>
            </a:r>
            <a:r>
              <a:rPr lang="en-IN" sz="2400" spc="-15" dirty="0" err="1" smtClean="0">
                <a:solidFill>
                  <a:schemeClr val="tx1"/>
                </a:solidFill>
                <a:cs typeface="Noto Sans"/>
              </a:rPr>
              <a:t>subquery</a:t>
            </a:r>
            <a:r>
              <a:rPr lang="en-IN" sz="2400" spc="-15" dirty="0" smtClean="0">
                <a:solidFill>
                  <a:schemeClr val="tx1"/>
                </a:solidFill>
                <a:cs typeface="Noto Sans"/>
              </a:rPr>
              <a:t> obtains </a:t>
            </a:r>
            <a:r>
              <a:rPr lang="en-IN" sz="2400" spc="-10" dirty="0" smtClean="0">
                <a:solidFill>
                  <a:schemeClr val="tx1"/>
                </a:solidFill>
                <a:cs typeface="Noto Sans"/>
              </a:rPr>
              <a:t>its </a:t>
            </a:r>
            <a:r>
              <a:rPr lang="en-IN" sz="2400" spc="-15" dirty="0" smtClean="0">
                <a:solidFill>
                  <a:schemeClr val="tx1"/>
                </a:solidFill>
                <a:cs typeface="Noto Sans"/>
              </a:rPr>
              <a:t>results independently </a:t>
            </a:r>
            <a:r>
              <a:rPr lang="en-IN" sz="2400" spc="-5" dirty="0" smtClean="0">
                <a:solidFill>
                  <a:schemeClr val="tx1"/>
                </a:solidFill>
                <a:cs typeface="Noto Sans"/>
              </a:rPr>
              <a:t>of </a:t>
            </a:r>
            <a:r>
              <a:rPr lang="en-IN" sz="2400" spc="-15" dirty="0" smtClean="0">
                <a:solidFill>
                  <a:schemeClr val="tx1"/>
                </a:solidFill>
                <a:cs typeface="Noto Sans"/>
              </a:rPr>
              <a:t>its </a:t>
            </a:r>
            <a:r>
              <a:rPr lang="en-IN" sz="2400" spc="-25" dirty="0" smtClean="0">
                <a:solidFill>
                  <a:schemeClr val="tx1"/>
                </a:solidFill>
                <a:cs typeface="Noto Sans"/>
              </a:rPr>
              <a:t>containing  </a:t>
            </a:r>
            <a:r>
              <a:rPr lang="en-IN" sz="2400" spc="-10" dirty="0" smtClean="0">
                <a:solidFill>
                  <a:schemeClr val="tx1"/>
                </a:solidFill>
                <a:cs typeface="Noto Sans"/>
              </a:rPr>
              <a:t>(outer)</a:t>
            </a:r>
            <a:r>
              <a:rPr lang="en-IN" sz="2400" spc="-15" dirty="0" smtClean="0">
                <a:solidFill>
                  <a:schemeClr val="tx1"/>
                </a:solidFill>
                <a:cs typeface="Noto Sans"/>
              </a:rPr>
              <a:t> statement.</a:t>
            </a:r>
          </a:p>
          <a:p>
            <a:pPr marL="722630" marR="5080" lvl="1" indent="-355600" algn="just">
              <a:lnSpc>
                <a:spcPct val="100000"/>
              </a:lnSpc>
              <a:spcBef>
                <a:spcPts val="509"/>
              </a:spcBef>
              <a:buClr>
                <a:srgbClr val="FFD200"/>
              </a:buClr>
              <a:buSzPct val="70000"/>
              <a:buFont typeface="Arial"/>
              <a:buChar char="►"/>
              <a:tabLst>
                <a:tab pos="722630" algn="l"/>
                <a:tab pos="723265" algn="l"/>
              </a:tabLst>
            </a:pPr>
            <a:endParaRPr lang="en-IN" sz="2400" dirty="0" smtClean="0">
              <a:solidFill>
                <a:schemeClr val="tx1"/>
              </a:solidFill>
              <a:cs typeface="Noto Sans"/>
            </a:endParaRPr>
          </a:p>
          <a:p>
            <a:pPr marL="722630" lvl="1" indent="-355600" algn="just">
              <a:lnSpc>
                <a:spcPct val="100000"/>
              </a:lnSpc>
              <a:spcBef>
                <a:spcPts val="480"/>
              </a:spcBef>
              <a:buClr>
                <a:srgbClr val="FFD200"/>
              </a:buClr>
              <a:buSzPct val="70000"/>
              <a:buFont typeface="Arial"/>
              <a:buChar char="►"/>
              <a:tabLst>
                <a:tab pos="722630" algn="l"/>
                <a:tab pos="723265" algn="l"/>
              </a:tabLst>
            </a:pPr>
            <a:r>
              <a:rPr lang="en-IN" sz="2400" spc="-10" dirty="0" smtClean="0">
                <a:solidFill>
                  <a:schemeClr val="tx1"/>
                </a:solidFill>
                <a:cs typeface="Noto Sans"/>
              </a:rPr>
              <a:t>A </a:t>
            </a:r>
            <a:r>
              <a:rPr lang="en-IN" sz="2400" spc="-15" dirty="0" smtClean="0">
                <a:solidFill>
                  <a:schemeClr val="tx1"/>
                </a:solidFill>
                <a:cs typeface="Noto Sans"/>
              </a:rPr>
              <a:t>correlated </a:t>
            </a:r>
            <a:r>
              <a:rPr lang="en-IN" sz="2400" spc="-15" dirty="0" err="1" smtClean="0">
                <a:solidFill>
                  <a:schemeClr val="tx1"/>
                </a:solidFill>
                <a:cs typeface="Noto Sans"/>
              </a:rPr>
              <a:t>subquery</a:t>
            </a:r>
            <a:r>
              <a:rPr lang="en-IN" sz="2400" spc="-15" dirty="0" smtClean="0">
                <a:solidFill>
                  <a:schemeClr val="tx1"/>
                </a:solidFill>
                <a:cs typeface="Noto Sans"/>
              </a:rPr>
              <a:t> </a:t>
            </a:r>
            <a:r>
              <a:rPr lang="en-IN" sz="2400" spc="-20" dirty="0" smtClean="0">
                <a:solidFill>
                  <a:schemeClr val="tx1"/>
                </a:solidFill>
                <a:cs typeface="Noto Sans"/>
              </a:rPr>
              <a:t>requires </a:t>
            </a:r>
            <a:r>
              <a:rPr lang="en-IN" sz="2400" spc="-10" dirty="0" smtClean="0">
                <a:solidFill>
                  <a:schemeClr val="tx1"/>
                </a:solidFill>
                <a:cs typeface="Noto Sans"/>
              </a:rPr>
              <a:t>values </a:t>
            </a:r>
            <a:r>
              <a:rPr lang="en-IN" sz="2400" spc="-15" dirty="0" smtClean="0">
                <a:solidFill>
                  <a:schemeClr val="tx1"/>
                </a:solidFill>
                <a:cs typeface="Noto Sans"/>
              </a:rPr>
              <a:t>from </a:t>
            </a:r>
            <a:r>
              <a:rPr lang="en-IN" sz="2400" spc="-10" dirty="0" smtClean="0">
                <a:solidFill>
                  <a:schemeClr val="tx1"/>
                </a:solidFill>
                <a:cs typeface="Noto Sans"/>
              </a:rPr>
              <a:t>its outer query in </a:t>
            </a:r>
            <a:r>
              <a:rPr lang="en-IN" sz="2400" spc="-15" dirty="0" smtClean="0">
                <a:solidFill>
                  <a:schemeClr val="tx1"/>
                </a:solidFill>
                <a:cs typeface="Noto Sans"/>
              </a:rPr>
              <a:t>order </a:t>
            </a:r>
            <a:r>
              <a:rPr lang="en-IN" sz="2400" spc="-10" dirty="0" smtClean="0">
                <a:solidFill>
                  <a:schemeClr val="tx1"/>
                </a:solidFill>
                <a:cs typeface="Noto Sans"/>
              </a:rPr>
              <a:t>to</a:t>
            </a:r>
            <a:r>
              <a:rPr lang="en-IN" sz="2400" dirty="0" smtClean="0">
                <a:solidFill>
                  <a:schemeClr val="tx1"/>
                </a:solidFill>
                <a:cs typeface="Noto Sans"/>
              </a:rPr>
              <a:t> </a:t>
            </a:r>
            <a:r>
              <a:rPr lang="en-IN" sz="2400" spc="-20" dirty="0" smtClean="0">
                <a:solidFill>
                  <a:schemeClr val="tx1"/>
                </a:solidFill>
                <a:cs typeface="Noto Sans"/>
              </a:rPr>
              <a:t>execute.</a:t>
            </a:r>
            <a:endParaRPr lang="en-IN" sz="2400" dirty="0" smtClean="0">
              <a:solidFill>
                <a:schemeClr val="tx1"/>
              </a:solidFill>
              <a:cs typeface="Noto Sans"/>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55600" indent="-342900" algn="just">
              <a:lnSpc>
                <a:spcPct val="100000"/>
              </a:lnSpc>
              <a:spcBef>
                <a:spcPts val="670"/>
              </a:spcBef>
              <a:buClr>
                <a:srgbClr val="FFD200"/>
              </a:buClr>
              <a:buSzPct val="68750"/>
              <a:buFont typeface="Arial"/>
              <a:buChar char="►"/>
              <a:tabLst>
                <a:tab pos="354965" algn="l"/>
                <a:tab pos="355600" algn="l"/>
              </a:tabLst>
            </a:pPr>
            <a:r>
              <a:rPr lang="en-IN" spc="-20" dirty="0" smtClean="0">
                <a:latin typeface="Noto Sans"/>
                <a:cs typeface="Noto Sans"/>
              </a:rPr>
              <a:t>A </a:t>
            </a:r>
            <a:r>
              <a:rPr lang="en-IN" spc="-15" dirty="0" err="1" smtClean="0">
                <a:latin typeface="Noto Sans"/>
                <a:cs typeface="Noto Sans"/>
              </a:rPr>
              <a:t>noncorrelated</a:t>
            </a:r>
            <a:r>
              <a:rPr lang="en-IN" spc="-15" dirty="0" smtClean="0">
                <a:latin typeface="Noto Sans"/>
                <a:cs typeface="Noto Sans"/>
              </a:rPr>
              <a:t> </a:t>
            </a:r>
            <a:r>
              <a:rPr lang="en-IN" spc="-15" dirty="0" err="1" smtClean="0">
                <a:latin typeface="Noto Sans"/>
                <a:cs typeface="Noto Sans"/>
              </a:rPr>
              <a:t>subquery</a:t>
            </a:r>
            <a:r>
              <a:rPr lang="en-IN" spc="-15" dirty="0" smtClean="0">
                <a:latin typeface="Noto Sans"/>
                <a:cs typeface="Noto Sans"/>
              </a:rPr>
              <a:t> </a:t>
            </a:r>
            <a:r>
              <a:rPr lang="en-IN" spc="-30" dirty="0" smtClean="0">
                <a:latin typeface="Noto Sans"/>
                <a:cs typeface="Noto Sans"/>
              </a:rPr>
              <a:t>executes </a:t>
            </a:r>
            <a:r>
              <a:rPr lang="en-IN" spc="-15" dirty="0" smtClean="0">
                <a:latin typeface="Noto Sans"/>
                <a:cs typeface="Noto Sans"/>
              </a:rPr>
              <a:t>independently </a:t>
            </a:r>
            <a:r>
              <a:rPr lang="en-IN" spc="-10" dirty="0" smtClean="0">
                <a:latin typeface="Noto Sans"/>
                <a:cs typeface="Noto Sans"/>
              </a:rPr>
              <a:t>of </a:t>
            </a:r>
            <a:r>
              <a:rPr lang="en-IN" spc="-15" dirty="0" smtClean="0">
                <a:latin typeface="Noto Sans"/>
                <a:cs typeface="Noto Sans"/>
              </a:rPr>
              <a:t>the outer</a:t>
            </a:r>
            <a:r>
              <a:rPr lang="en-IN" spc="200" dirty="0" smtClean="0">
                <a:latin typeface="Noto Sans"/>
                <a:cs typeface="Noto Sans"/>
              </a:rPr>
              <a:t> </a:t>
            </a:r>
            <a:r>
              <a:rPr lang="en-IN" spc="-30" dirty="0" smtClean="0">
                <a:latin typeface="Noto Sans"/>
                <a:cs typeface="Noto Sans"/>
              </a:rPr>
              <a:t>query.</a:t>
            </a:r>
            <a:endParaRPr lang="en-IN" dirty="0" smtClean="0">
              <a:latin typeface="Noto Sans"/>
              <a:cs typeface="Noto Sans"/>
            </a:endParaRPr>
          </a:p>
          <a:p>
            <a:pPr marL="355600" indent="-342900" algn="just">
              <a:lnSpc>
                <a:spcPct val="100000"/>
              </a:lnSpc>
              <a:spcBef>
                <a:spcPts val="580"/>
              </a:spcBef>
              <a:buClr>
                <a:srgbClr val="FFD200"/>
              </a:buClr>
              <a:buSzPct val="68750"/>
              <a:buFont typeface="Arial"/>
              <a:buChar char="►"/>
              <a:tabLst>
                <a:tab pos="354965" algn="l"/>
                <a:tab pos="355600" algn="l"/>
              </a:tabLst>
            </a:pPr>
            <a:r>
              <a:rPr lang="en-IN" spc="-15" dirty="0" smtClean="0">
                <a:latin typeface="Noto Sans"/>
                <a:cs typeface="Noto Sans"/>
              </a:rPr>
              <a:t>The </a:t>
            </a:r>
            <a:r>
              <a:rPr lang="en-IN" spc="-15" dirty="0" err="1" smtClean="0">
                <a:latin typeface="Noto Sans"/>
                <a:cs typeface="Noto Sans"/>
              </a:rPr>
              <a:t>subquery</a:t>
            </a:r>
            <a:r>
              <a:rPr lang="en-IN" spc="-15" dirty="0" smtClean="0">
                <a:latin typeface="Noto Sans"/>
                <a:cs typeface="Noto Sans"/>
              </a:rPr>
              <a:t> </a:t>
            </a:r>
            <a:r>
              <a:rPr lang="en-IN" spc="-25" dirty="0" smtClean="0">
                <a:latin typeface="Noto Sans"/>
                <a:cs typeface="Noto Sans"/>
              </a:rPr>
              <a:t>executes </a:t>
            </a:r>
            <a:r>
              <a:rPr lang="en-IN" spc="-20" dirty="0" smtClean="0">
                <a:latin typeface="Noto Sans"/>
                <a:cs typeface="Noto Sans"/>
              </a:rPr>
              <a:t>first, </a:t>
            </a:r>
            <a:r>
              <a:rPr lang="en-IN" spc="-15" dirty="0" smtClean="0">
                <a:latin typeface="Noto Sans"/>
                <a:cs typeface="Noto Sans"/>
              </a:rPr>
              <a:t>and then </a:t>
            </a:r>
            <a:r>
              <a:rPr lang="en-IN" spc="-10" dirty="0" smtClean="0">
                <a:latin typeface="Noto Sans"/>
                <a:cs typeface="Noto Sans"/>
              </a:rPr>
              <a:t>passes its </a:t>
            </a:r>
            <a:r>
              <a:rPr lang="en-IN" spc="-20" dirty="0" smtClean="0">
                <a:latin typeface="Noto Sans"/>
                <a:cs typeface="Noto Sans"/>
              </a:rPr>
              <a:t>results </a:t>
            </a:r>
            <a:r>
              <a:rPr lang="en-IN" spc="-10" dirty="0" smtClean="0">
                <a:latin typeface="Noto Sans"/>
                <a:cs typeface="Noto Sans"/>
              </a:rPr>
              <a:t>to </a:t>
            </a:r>
            <a:r>
              <a:rPr lang="en-IN" spc="-15" dirty="0" smtClean="0">
                <a:latin typeface="Noto Sans"/>
                <a:cs typeface="Noto Sans"/>
              </a:rPr>
              <a:t>the </a:t>
            </a:r>
            <a:r>
              <a:rPr lang="en-IN" spc="-10" dirty="0" smtClean="0">
                <a:latin typeface="Noto Sans"/>
                <a:cs typeface="Noto Sans"/>
              </a:rPr>
              <a:t>outer</a:t>
            </a:r>
            <a:r>
              <a:rPr lang="en-IN" spc="270" dirty="0" smtClean="0">
                <a:latin typeface="Noto Sans"/>
                <a:cs typeface="Noto Sans"/>
              </a:rPr>
              <a:t> </a:t>
            </a:r>
            <a:r>
              <a:rPr lang="en-IN" spc="-35" dirty="0" smtClean="0">
                <a:latin typeface="Noto Sans"/>
                <a:cs typeface="Noto Sans"/>
              </a:rPr>
              <a:t>query,</a:t>
            </a:r>
            <a:endParaRPr lang="en-IN" dirty="0" smtClean="0">
              <a:latin typeface="Noto Sans"/>
              <a:cs typeface="Noto Sans"/>
            </a:endParaRPr>
          </a:p>
          <a:p>
            <a:pPr marL="355600" algn="just">
              <a:lnSpc>
                <a:spcPct val="100000"/>
              </a:lnSpc>
            </a:pPr>
            <a:r>
              <a:rPr lang="en-IN" spc="-15" dirty="0" smtClean="0">
                <a:latin typeface="Noto Sans"/>
                <a:cs typeface="Noto Sans"/>
              </a:rPr>
              <a:t>For</a:t>
            </a:r>
            <a:r>
              <a:rPr lang="en-IN" spc="-5" dirty="0" smtClean="0">
                <a:latin typeface="Noto Sans"/>
                <a:cs typeface="Noto Sans"/>
              </a:rPr>
              <a:t> </a:t>
            </a:r>
            <a:r>
              <a:rPr lang="en-IN" spc="-20" dirty="0" smtClean="0">
                <a:latin typeface="Noto Sans"/>
                <a:cs typeface="Noto Sans"/>
              </a:rPr>
              <a:t>example:</a:t>
            </a:r>
            <a:endParaRPr lang="en-IN" dirty="0" smtClean="0">
              <a:latin typeface="Noto Sans"/>
              <a:cs typeface="Noto Sans"/>
            </a:endParaRPr>
          </a:p>
          <a:p>
            <a:pPr marL="355600" indent="-342900" algn="just">
              <a:lnSpc>
                <a:spcPct val="100000"/>
              </a:lnSpc>
              <a:spcBef>
                <a:spcPts val="575"/>
              </a:spcBef>
              <a:buClr>
                <a:srgbClr val="FFD200"/>
              </a:buClr>
              <a:buSzPct val="68750"/>
              <a:buFont typeface="Arial"/>
              <a:buChar char="►"/>
              <a:tabLst>
                <a:tab pos="354965" algn="l"/>
                <a:tab pos="355600" algn="l"/>
              </a:tabLst>
            </a:pPr>
            <a:r>
              <a:rPr lang="en-IN" spc="-15" dirty="0" smtClean="0">
                <a:latin typeface="Noto Sans"/>
                <a:cs typeface="Noto Sans"/>
              </a:rPr>
              <a:t>Find the </a:t>
            </a:r>
            <a:r>
              <a:rPr lang="en-IN" spc="-10" dirty="0" smtClean="0">
                <a:latin typeface="Noto Sans"/>
                <a:cs typeface="Noto Sans"/>
              </a:rPr>
              <a:t>instructor who </a:t>
            </a:r>
            <a:r>
              <a:rPr lang="en-IN" spc="-25" dirty="0" smtClean="0">
                <a:latin typeface="Noto Sans"/>
                <a:cs typeface="Noto Sans"/>
              </a:rPr>
              <a:t>draws </a:t>
            </a:r>
            <a:r>
              <a:rPr lang="en-IN" spc="-15" dirty="0" smtClean="0">
                <a:latin typeface="Noto Sans"/>
                <a:cs typeface="Noto Sans"/>
              </a:rPr>
              <a:t>second </a:t>
            </a:r>
            <a:r>
              <a:rPr lang="en-IN" spc="-35" dirty="0" smtClean="0">
                <a:latin typeface="Noto Sans"/>
                <a:cs typeface="Noto Sans"/>
              </a:rPr>
              <a:t>highest</a:t>
            </a:r>
            <a:r>
              <a:rPr lang="en-IN" spc="75" dirty="0" smtClean="0">
                <a:latin typeface="Noto Sans"/>
                <a:cs typeface="Noto Sans"/>
              </a:rPr>
              <a:t> </a:t>
            </a:r>
            <a:r>
              <a:rPr lang="en-IN" spc="-20" dirty="0" smtClean="0">
                <a:latin typeface="Noto Sans"/>
                <a:cs typeface="Noto Sans"/>
              </a:rPr>
              <a:t>salary</a:t>
            </a:r>
            <a:endParaRPr lang="en-IN" dirty="0" smtClean="0">
              <a:latin typeface="Noto Sans"/>
              <a:cs typeface="Noto Sans"/>
            </a:endParaRPr>
          </a:p>
          <a:p>
            <a:pPr marL="299720" algn="just">
              <a:lnSpc>
                <a:spcPct val="100000"/>
              </a:lnSpc>
              <a:spcBef>
                <a:spcPts val="2575"/>
              </a:spcBef>
            </a:pPr>
            <a:r>
              <a:rPr lang="en-IN" sz="2000" spc="-10" dirty="0" smtClean="0">
                <a:latin typeface="Noto Sans"/>
                <a:cs typeface="Noto Sans"/>
              </a:rPr>
              <a:t>SELECT </a:t>
            </a:r>
            <a:r>
              <a:rPr lang="en-IN" sz="2000" spc="-15" dirty="0" smtClean="0">
                <a:latin typeface="Noto Sans"/>
                <a:cs typeface="Noto Sans"/>
              </a:rPr>
              <a:t>MAX(salary) </a:t>
            </a:r>
            <a:r>
              <a:rPr lang="en-IN" sz="2000" spc="-20" dirty="0" smtClean="0">
                <a:latin typeface="Noto Sans"/>
                <a:cs typeface="Noto Sans"/>
              </a:rPr>
              <a:t>from </a:t>
            </a:r>
            <a:r>
              <a:rPr lang="en-IN" sz="2000" spc="-10" dirty="0" smtClean="0">
                <a:latin typeface="Noto Sans"/>
                <a:cs typeface="Noto Sans"/>
              </a:rPr>
              <a:t>instructor </a:t>
            </a:r>
            <a:r>
              <a:rPr lang="en-IN" sz="2000" spc="-5" dirty="0" smtClean="0">
                <a:latin typeface="Noto Sans"/>
                <a:cs typeface="Noto Sans"/>
              </a:rPr>
              <a:t>WHERE </a:t>
            </a:r>
            <a:r>
              <a:rPr lang="en-IN" sz="2000" spc="-15" dirty="0" smtClean="0">
                <a:latin typeface="Noto Sans"/>
                <a:cs typeface="Noto Sans"/>
              </a:rPr>
              <a:t>salary </a:t>
            </a:r>
            <a:r>
              <a:rPr lang="en-IN" sz="2000" spc="-25" dirty="0" smtClean="0">
                <a:latin typeface="Noto Sans"/>
                <a:cs typeface="Noto Sans"/>
              </a:rPr>
              <a:t>NOT </a:t>
            </a:r>
            <a:r>
              <a:rPr lang="en-IN" sz="2000" spc="-60" dirty="0" smtClean="0">
                <a:latin typeface="Noto Sans"/>
                <a:cs typeface="Noto Sans"/>
              </a:rPr>
              <a:t>IN </a:t>
            </a:r>
            <a:r>
              <a:rPr lang="en-IN" sz="2000" spc="-5" dirty="0" smtClean="0">
                <a:latin typeface="Noto Sans"/>
                <a:cs typeface="Noto Sans"/>
              </a:rPr>
              <a:t>(SELECT </a:t>
            </a:r>
            <a:r>
              <a:rPr lang="en-IN" sz="2000" spc="-15" dirty="0" smtClean="0">
                <a:latin typeface="Noto Sans"/>
                <a:cs typeface="Noto Sans"/>
              </a:rPr>
              <a:t>MAX(salary) </a:t>
            </a:r>
            <a:r>
              <a:rPr lang="en-IN" sz="2000" spc="-10" dirty="0" smtClean="0">
                <a:latin typeface="Noto Sans"/>
                <a:cs typeface="Noto Sans"/>
              </a:rPr>
              <a:t>FROM</a:t>
            </a:r>
            <a:r>
              <a:rPr lang="en-IN" sz="2000" spc="240" dirty="0" smtClean="0">
                <a:latin typeface="Noto Sans"/>
                <a:cs typeface="Noto Sans"/>
              </a:rPr>
              <a:t> </a:t>
            </a:r>
            <a:r>
              <a:rPr lang="en-IN" sz="2000" spc="-10" dirty="0" smtClean="0">
                <a:latin typeface="Noto Sans"/>
                <a:cs typeface="Noto Sans"/>
              </a:rPr>
              <a:t>instructor)</a:t>
            </a:r>
            <a:endParaRPr lang="en-IN" sz="2000" dirty="0" smtClean="0">
              <a:latin typeface="Noto Sans"/>
              <a:cs typeface="Noto Sans"/>
            </a:endParaRPr>
          </a:p>
          <a:p>
            <a:endParaRPr lang="en-IN" dirty="0"/>
          </a:p>
        </p:txBody>
      </p:sp>
      <p:grpSp>
        <p:nvGrpSpPr>
          <p:cNvPr id="4" name="object 2"/>
          <p:cNvGrpSpPr>
            <a:grpSpLocks noGrp="1"/>
          </p:cNvGrpSpPr>
          <p:nvPr>
            <p:ph type="title"/>
          </p:nvPr>
        </p:nvGrpSpPr>
        <p:grpSpPr>
          <a:xfrm>
            <a:off x="457200" y="1143000"/>
            <a:ext cx="8229600" cy="1066800"/>
            <a:chOff x="3130295" y="323672"/>
            <a:chExt cx="5588000" cy="477520"/>
          </a:xfrm>
        </p:grpSpPr>
        <p:sp>
          <p:nvSpPr>
            <p:cNvPr id="5" name="object 3"/>
            <p:cNvSpPr/>
            <p:nvPr/>
          </p:nvSpPr>
          <p:spPr>
            <a:xfrm>
              <a:off x="3130295" y="323672"/>
              <a:ext cx="3182620" cy="477316"/>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6181597" y="323672"/>
              <a:ext cx="2536698" cy="477316"/>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200" spc="-10" dirty="0" smtClean="0">
                <a:solidFill>
                  <a:srgbClr val="1F5F9F"/>
                </a:solidFill>
                <a:latin typeface="Noto Sans"/>
                <a:cs typeface="Noto Sans"/>
              </a:rPr>
              <a:t>SELECT </a:t>
            </a:r>
            <a:r>
              <a:rPr lang="en-IN" sz="2200" spc="-5" dirty="0" smtClean="0">
                <a:latin typeface="Arial"/>
                <a:cs typeface="Arial"/>
              </a:rPr>
              <a:t>MAX(`salary`) </a:t>
            </a:r>
            <a:r>
              <a:rPr lang="en-IN" sz="2200" spc="-20" dirty="0" smtClean="0">
                <a:solidFill>
                  <a:srgbClr val="1F5F9F"/>
                </a:solidFill>
                <a:latin typeface="Noto Sans"/>
                <a:cs typeface="Noto Sans"/>
              </a:rPr>
              <a:t>from </a:t>
            </a:r>
            <a:r>
              <a:rPr lang="en-IN" sz="2200" spc="-5" dirty="0" smtClean="0">
                <a:latin typeface="Arial"/>
                <a:cs typeface="Arial"/>
              </a:rPr>
              <a:t>instructor </a:t>
            </a:r>
            <a:r>
              <a:rPr lang="en-IN" sz="2200" spc="-5" dirty="0" smtClean="0">
                <a:solidFill>
                  <a:srgbClr val="1F5F9F"/>
                </a:solidFill>
                <a:latin typeface="Noto Sans"/>
                <a:cs typeface="Noto Sans"/>
              </a:rPr>
              <a:t>WHERE </a:t>
            </a:r>
            <a:r>
              <a:rPr lang="en-IN" sz="2200" spc="-5" dirty="0" smtClean="0">
                <a:latin typeface="Arial"/>
                <a:cs typeface="Arial"/>
              </a:rPr>
              <a:t>salary </a:t>
            </a:r>
            <a:r>
              <a:rPr lang="en-IN" sz="2200" dirty="0" smtClean="0">
                <a:latin typeface="Arial"/>
                <a:cs typeface="Arial"/>
              </a:rPr>
              <a:t>NOT </a:t>
            </a:r>
            <a:r>
              <a:rPr lang="en-IN" sz="2200" spc="-60" dirty="0" smtClean="0">
                <a:solidFill>
                  <a:srgbClr val="1F5F9F"/>
                </a:solidFill>
                <a:latin typeface="Noto Sans"/>
                <a:cs typeface="Noto Sans"/>
              </a:rPr>
              <a:t>IN </a:t>
            </a:r>
            <a:r>
              <a:rPr lang="en-IN" sz="2200" spc="-10" dirty="0" smtClean="0">
                <a:latin typeface="Arial"/>
                <a:cs typeface="Arial"/>
              </a:rPr>
              <a:t>(</a:t>
            </a:r>
            <a:r>
              <a:rPr lang="en-IN" sz="2200" spc="-10" dirty="0" smtClean="0">
                <a:solidFill>
                  <a:srgbClr val="1F5F9F"/>
                </a:solidFill>
                <a:latin typeface="Noto Sans"/>
                <a:cs typeface="Noto Sans"/>
              </a:rPr>
              <a:t>SELECT </a:t>
            </a:r>
            <a:r>
              <a:rPr lang="en-IN" sz="2200" spc="-10" dirty="0" smtClean="0">
                <a:latin typeface="Arial"/>
                <a:cs typeface="Arial"/>
              </a:rPr>
              <a:t>MAX(salary) </a:t>
            </a:r>
            <a:r>
              <a:rPr lang="en-IN" sz="2200" spc="-10" dirty="0" smtClean="0">
                <a:solidFill>
                  <a:srgbClr val="1F5F9F"/>
                </a:solidFill>
                <a:latin typeface="Noto Sans"/>
                <a:cs typeface="Noto Sans"/>
              </a:rPr>
              <a:t>FROM</a:t>
            </a:r>
            <a:r>
              <a:rPr lang="en-IN" sz="2200" spc="80" dirty="0" smtClean="0">
                <a:solidFill>
                  <a:srgbClr val="1F5F9F"/>
                </a:solidFill>
                <a:latin typeface="Noto Sans"/>
                <a:cs typeface="Noto Sans"/>
              </a:rPr>
              <a:t> </a:t>
            </a:r>
            <a:r>
              <a:rPr lang="en-IN" sz="2200" spc="-5" dirty="0" smtClean="0">
                <a:latin typeface="Arial"/>
                <a:cs typeface="Arial"/>
              </a:rPr>
              <a:t>instructor)  </a:t>
            </a:r>
            <a:r>
              <a:rPr lang="en-IN" dirty="0" smtClean="0">
                <a:latin typeface="Arial"/>
                <a:cs typeface="Arial"/>
              </a:rPr>
              <a:t/>
            </a:r>
            <a:br>
              <a:rPr lang="en-IN" dirty="0" smtClean="0">
                <a:latin typeface="Arial"/>
                <a:cs typeface="Arial"/>
              </a:rPr>
            </a:br>
            <a:endParaRPr lang="en-IN" dirty="0"/>
          </a:p>
        </p:txBody>
      </p:sp>
      <p:sp>
        <p:nvSpPr>
          <p:cNvPr id="4" name="object 7"/>
          <p:cNvSpPr>
            <a:spLocks noGrp="1"/>
          </p:cNvSpPr>
          <p:nvPr>
            <p:ph idx="1"/>
          </p:nvPr>
        </p:nvSpPr>
        <p:spPr>
          <a:xfrm>
            <a:off x="457200" y="2249424"/>
            <a:ext cx="7239000" cy="3998976"/>
          </a:xfrm>
          <a:prstGeom prst="rect">
            <a:avLst/>
          </a:prstGeom>
          <a:blipFill>
            <a:blip r:embed="rId2" cstate="print"/>
            <a:stretch>
              <a:fillRect/>
            </a:stretch>
          </a:blipFill>
        </p:spPr>
        <p:txBody>
          <a:bodyPr wrap="square" lIns="0" tIns="0" rIns="0" bIns="0" rtlCol="0"/>
          <a:lstStyle/>
          <a:p>
            <a:endParaRPr lang="en-IN" dirty="0"/>
          </a:p>
        </p:txBody>
      </p:sp>
      <p:sp>
        <p:nvSpPr>
          <p:cNvPr id="5" name="object 8"/>
          <p:cNvSpPr/>
          <p:nvPr/>
        </p:nvSpPr>
        <p:spPr>
          <a:xfrm>
            <a:off x="7457933" y="1524000"/>
            <a:ext cx="1686067" cy="71489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spc="-10" dirty="0" smtClean="0">
                <a:solidFill>
                  <a:srgbClr val="1F5F9F"/>
                </a:solidFill>
                <a:latin typeface="Noto Sans"/>
                <a:cs typeface="Noto Sans"/>
              </a:rPr>
              <a:t>SELECT </a:t>
            </a:r>
            <a:r>
              <a:rPr lang="en-IN" sz="2400" spc="-15" dirty="0" smtClean="0">
                <a:solidFill>
                  <a:srgbClr val="000000"/>
                </a:solidFill>
                <a:latin typeface="Noto Sans"/>
                <a:cs typeface="Noto Sans"/>
              </a:rPr>
              <a:t>MAX(salary) </a:t>
            </a:r>
            <a:r>
              <a:rPr lang="en-IN" sz="2400" spc="-20" dirty="0" smtClean="0">
                <a:solidFill>
                  <a:srgbClr val="1F5F9F"/>
                </a:solidFill>
                <a:latin typeface="Noto Sans"/>
                <a:cs typeface="Noto Sans"/>
              </a:rPr>
              <a:t>from </a:t>
            </a:r>
            <a:r>
              <a:rPr lang="en-IN" sz="2400" spc="-10" dirty="0" smtClean="0">
                <a:solidFill>
                  <a:srgbClr val="000000"/>
                </a:solidFill>
                <a:latin typeface="Noto Sans"/>
                <a:cs typeface="Noto Sans"/>
              </a:rPr>
              <a:t>instructor </a:t>
            </a:r>
            <a:r>
              <a:rPr lang="en-IN" sz="2400" spc="-5" dirty="0" smtClean="0">
                <a:solidFill>
                  <a:srgbClr val="1F5F9F"/>
                </a:solidFill>
                <a:latin typeface="Noto Sans"/>
                <a:cs typeface="Noto Sans"/>
              </a:rPr>
              <a:t>WHERE </a:t>
            </a:r>
            <a:r>
              <a:rPr lang="en-IN" sz="2400" spc="-15" dirty="0" smtClean="0">
                <a:solidFill>
                  <a:srgbClr val="000000"/>
                </a:solidFill>
                <a:latin typeface="Noto Sans"/>
                <a:cs typeface="Noto Sans"/>
              </a:rPr>
              <a:t>salary </a:t>
            </a:r>
            <a:r>
              <a:rPr lang="en-IN" sz="2400" spc="-25" dirty="0" smtClean="0">
                <a:solidFill>
                  <a:srgbClr val="000000"/>
                </a:solidFill>
                <a:latin typeface="Noto Sans"/>
                <a:cs typeface="Noto Sans"/>
              </a:rPr>
              <a:t>NOT </a:t>
            </a:r>
            <a:r>
              <a:rPr lang="en-IN" sz="2400" spc="-60" dirty="0" smtClean="0">
                <a:solidFill>
                  <a:srgbClr val="1F5F9F"/>
                </a:solidFill>
                <a:latin typeface="Noto Sans"/>
                <a:cs typeface="Noto Sans"/>
              </a:rPr>
              <a:t>IN </a:t>
            </a:r>
            <a:r>
              <a:rPr lang="en-IN" sz="2400" spc="-10" dirty="0" smtClean="0">
                <a:solidFill>
                  <a:srgbClr val="000000"/>
                </a:solidFill>
                <a:latin typeface="Noto Sans"/>
                <a:cs typeface="Noto Sans"/>
              </a:rPr>
              <a:t>(</a:t>
            </a:r>
            <a:r>
              <a:rPr lang="en-IN" sz="2400" spc="-10" dirty="0" smtClean="0">
                <a:solidFill>
                  <a:srgbClr val="1F5F9F"/>
                </a:solidFill>
                <a:latin typeface="Noto Sans"/>
                <a:cs typeface="Noto Sans"/>
              </a:rPr>
              <a:t>SELECT </a:t>
            </a:r>
            <a:r>
              <a:rPr lang="en-IN" sz="2400" spc="-15" dirty="0" smtClean="0">
                <a:solidFill>
                  <a:srgbClr val="000000"/>
                </a:solidFill>
                <a:latin typeface="Noto Sans"/>
                <a:cs typeface="Noto Sans"/>
              </a:rPr>
              <a:t>MAX(salary) </a:t>
            </a:r>
            <a:r>
              <a:rPr lang="en-IN" sz="2400" spc="-10" dirty="0" smtClean="0">
                <a:solidFill>
                  <a:srgbClr val="1F5F9F"/>
                </a:solidFill>
                <a:latin typeface="Noto Sans"/>
                <a:cs typeface="Noto Sans"/>
              </a:rPr>
              <a:t>FROM</a:t>
            </a:r>
            <a:r>
              <a:rPr lang="en-IN" sz="2400" spc="280" dirty="0" smtClean="0">
                <a:solidFill>
                  <a:srgbClr val="1F5F9F"/>
                </a:solidFill>
                <a:latin typeface="Noto Sans"/>
                <a:cs typeface="Noto Sans"/>
              </a:rPr>
              <a:t> </a:t>
            </a:r>
            <a:r>
              <a:rPr lang="en-IN" sz="2400" spc="-10" dirty="0" smtClean="0">
                <a:solidFill>
                  <a:srgbClr val="000000"/>
                </a:solidFill>
                <a:latin typeface="Noto Sans"/>
                <a:cs typeface="Noto Sans"/>
              </a:rPr>
              <a:t>instructor)</a:t>
            </a:r>
            <a:endParaRPr lang="en-IN" sz="2400" dirty="0"/>
          </a:p>
        </p:txBody>
      </p:sp>
      <p:sp>
        <p:nvSpPr>
          <p:cNvPr id="3" name="Content Placeholder 2"/>
          <p:cNvSpPr>
            <a:spLocks noGrp="1"/>
          </p:cNvSpPr>
          <p:nvPr>
            <p:ph idx="1"/>
          </p:nvPr>
        </p:nvSpPr>
        <p:spPr/>
        <p:txBody>
          <a:bodyPr/>
          <a:lstStyle/>
          <a:p>
            <a:pPr algn="just"/>
            <a:r>
              <a:rPr lang="en-IN" spc="-25" dirty="0" smtClean="0">
                <a:latin typeface="Noto Sans"/>
                <a:cs typeface="Noto Sans"/>
              </a:rPr>
              <a:t>Here </a:t>
            </a:r>
            <a:r>
              <a:rPr lang="en-IN" spc="-20" dirty="0" smtClean="0">
                <a:latin typeface="Noto Sans"/>
                <a:cs typeface="Noto Sans"/>
              </a:rPr>
              <a:t>the </a:t>
            </a:r>
            <a:r>
              <a:rPr lang="en-IN" spc="-15" dirty="0" err="1" smtClean="0">
                <a:latin typeface="Noto Sans"/>
                <a:cs typeface="Noto Sans"/>
              </a:rPr>
              <a:t>subquery</a:t>
            </a:r>
            <a:r>
              <a:rPr lang="en-IN" spc="-15" dirty="0" smtClean="0">
                <a:latin typeface="Noto Sans"/>
                <a:cs typeface="Noto Sans"/>
              </a:rPr>
              <a:t> </a:t>
            </a:r>
            <a:r>
              <a:rPr lang="en-IN" spc="-10" dirty="0" smtClean="0">
                <a:latin typeface="Noto Sans"/>
                <a:cs typeface="Noto Sans"/>
              </a:rPr>
              <a:t>is </a:t>
            </a:r>
            <a:r>
              <a:rPr lang="en-IN" spc="-5" dirty="0" smtClean="0">
                <a:latin typeface="Noto Sans"/>
                <a:cs typeface="Noto Sans"/>
              </a:rPr>
              <a:t>SELECT </a:t>
            </a:r>
            <a:r>
              <a:rPr lang="en-IN" spc="-15" dirty="0" smtClean="0">
                <a:latin typeface="Noto Sans"/>
                <a:cs typeface="Noto Sans"/>
              </a:rPr>
              <a:t>MAX(salary) FROM instructor </a:t>
            </a:r>
            <a:r>
              <a:rPr lang="en-IN" spc="-60" dirty="0" smtClean="0">
                <a:latin typeface="Noto Sans"/>
                <a:cs typeface="Noto Sans"/>
              </a:rPr>
              <a:t>, </a:t>
            </a:r>
            <a:r>
              <a:rPr lang="en-IN" spc="-10" dirty="0" smtClean="0">
                <a:latin typeface="Noto Sans"/>
                <a:cs typeface="Noto Sans"/>
              </a:rPr>
              <a:t>you </a:t>
            </a:r>
            <a:r>
              <a:rPr lang="en-IN" spc="-20" dirty="0" smtClean="0">
                <a:latin typeface="Noto Sans"/>
                <a:cs typeface="Noto Sans"/>
              </a:rPr>
              <a:t>can  </a:t>
            </a:r>
            <a:r>
              <a:rPr lang="en-IN" spc="-30" dirty="0" smtClean="0">
                <a:latin typeface="Noto Sans"/>
                <a:cs typeface="Noto Sans"/>
              </a:rPr>
              <a:t>execute </a:t>
            </a:r>
            <a:r>
              <a:rPr lang="en-IN" spc="-15" dirty="0" smtClean="0">
                <a:latin typeface="Noto Sans"/>
                <a:cs typeface="Noto Sans"/>
              </a:rPr>
              <a:t>and substitute the </a:t>
            </a:r>
            <a:r>
              <a:rPr lang="en-IN" spc="-20" dirty="0" smtClean="0">
                <a:latin typeface="Noto Sans"/>
                <a:cs typeface="Noto Sans"/>
              </a:rPr>
              <a:t>result </a:t>
            </a:r>
            <a:r>
              <a:rPr lang="en-IN" spc="-10" dirty="0" smtClean="0">
                <a:latin typeface="Noto Sans"/>
                <a:cs typeface="Noto Sans"/>
              </a:rPr>
              <a:t>of </a:t>
            </a:r>
            <a:r>
              <a:rPr lang="en-IN" spc="-15" dirty="0" smtClean="0">
                <a:latin typeface="Noto Sans"/>
                <a:cs typeface="Noto Sans"/>
              </a:rPr>
              <a:t>that </a:t>
            </a:r>
            <a:r>
              <a:rPr lang="en-IN" spc="-10" dirty="0" smtClean="0">
                <a:latin typeface="Noto Sans"/>
                <a:cs typeface="Noto Sans"/>
              </a:rPr>
              <a:t>query </a:t>
            </a:r>
            <a:r>
              <a:rPr lang="en-IN" spc="-50" dirty="0" smtClean="0">
                <a:latin typeface="Noto Sans"/>
                <a:cs typeface="Noto Sans"/>
              </a:rPr>
              <a:t>e.g. </a:t>
            </a:r>
            <a:r>
              <a:rPr lang="en-IN" spc="-15" dirty="0" smtClean="0">
                <a:latin typeface="Noto Sans"/>
                <a:cs typeface="Noto Sans"/>
              </a:rPr>
              <a:t>if </a:t>
            </a:r>
            <a:r>
              <a:rPr lang="en-IN" spc="-10" dirty="0" err="1" smtClean="0">
                <a:latin typeface="Noto Sans"/>
                <a:cs typeface="Noto Sans"/>
              </a:rPr>
              <a:t>subquery</a:t>
            </a:r>
            <a:r>
              <a:rPr lang="en-IN" spc="-10" dirty="0" smtClean="0">
                <a:latin typeface="Noto Sans"/>
                <a:cs typeface="Noto Sans"/>
              </a:rPr>
              <a:t> </a:t>
            </a:r>
            <a:r>
              <a:rPr lang="en-IN" spc="-25" dirty="0" smtClean="0">
                <a:latin typeface="Noto Sans"/>
                <a:cs typeface="Noto Sans"/>
              </a:rPr>
              <a:t>return  </a:t>
            </a:r>
            <a:r>
              <a:rPr lang="en-IN" spc="-5" dirty="0" smtClean="0">
                <a:latin typeface="Noto Sans"/>
                <a:cs typeface="Noto Sans"/>
              </a:rPr>
              <a:t>95000 </a:t>
            </a:r>
            <a:r>
              <a:rPr lang="en-IN" spc="-15" dirty="0" smtClean="0">
                <a:latin typeface="Noto Sans"/>
                <a:cs typeface="Noto Sans"/>
              </a:rPr>
              <a:t>then the outer query </a:t>
            </a:r>
            <a:r>
              <a:rPr lang="en-IN" spc="-10" dirty="0" smtClean="0">
                <a:latin typeface="Noto Sans"/>
                <a:cs typeface="Noto Sans"/>
              </a:rPr>
              <a:t>is </a:t>
            </a:r>
            <a:r>
              <a:rPr lang="en-IN" spc="-20" dirty="0" smtClean="0">
                <a:latin typeface="Noto Sans"/>
                <a:cs typeface="Noto Sans"/>
              </a:rPr>
              <a:t>reduced</a:t>
            </a:r>
            <a:r>
              <a:rPr lang="en-IN" spc="100" dirty="0" smtClean="0">
                <a:latin typeface="Noto Sans"/>
                <a:cs typeface="Noto Sans"/>
              </a:rPr>
              <a:t> </a:t>
            </a:r>
            <a:r>
              <a:rPr lang="en-IN" spc="-10" dirty="0" smtClean="0">
                <a:latin typeface="Noto Sans"/>
                <a:cs typeface="Noto Sans"/>
              </a:rPr>
              <a:t>to</a:t>
            </a:r>
            <a:endParaRPr lang="en-IN" dirty="0" smtClean="0">
              <a:latin typeface="Noto Sans"/>
              <a:cs typeface="Noto Sans"/>
            </a:endParaRPr>
          </a:p>
          <a:p>
            <a:pPr algn="just"/>
            <a:r>
              <a:rPr lang="en-IN" spc="-190" dirty="0" smtClean="0">
                <a:latin typeface="Arial"/>
                <a:cs typeface="Arial"/>
              </a:rPr>
              <a:t>SELECT	</a:t>
            </a:r>
            <a:r>
              <a:rPr lang="en-IN" spc="65" dirty="0" smtClean="0">
                <a:latin typeface="Arial"/>
                <a:cs typeface="Arial"/>
              </a:rPr>
              <a:t>MAX(`salary`)	</a:t>
            </a:r>
            <a:r>
              <a:rPr lang="en-IN" spc="85" dirty="0" smtClean="0">
                <a:latin typeface="Arial"/>
                <a:cs typeface="Arial"/>
              </a:rPr>
              <a:t>from</a:t>
            </a:r>
            <a:r>
              <a:rPr lang="en-IN" spc="500" dirty="0" smtClean="0">
                <a:latin typeface="Arial"/>
                <a:cs typeface="Arial"/>
              </a:rPr>
              <a:t> </a:t>
            </a:r>
            <a:r>
              <a:rPr lang="en-IN" spc="-5" dirty="0" smtClean="0">
                <a:latin typeface="Arial"/>
                <a:cs typeface="Arial"/>
              </a:rPr>
              <a:t>instructor </a:t>
            </a:r>
            <a:r>
              <a:rPr lang="en-IN" spc="15" dirty="0" smtClean="0">
                <a:latin typeface="Arial"/>
                <a:cs typeface="Arial"/>
              </a:rPr>
              <a:t> </a:t>
            </a:r>
            <a:r>
              <a:rPr lang="en-IN" dirty="0" smtClean="0">
                <a:latin typeface="Arial"/>
                <a:cs typeface="Arial"/>
              </a:rPr>
              <a:t>where	</a:t>
            </a:r>
            <a:r>
              <a:rPr lang="en-IN" spc="185" dirty="0" smtClean="0">
                <a:latin typeface="Arial"/>
                <a:cs typeface="Arial"/>
              </a:rPr>
              <a:t>salary	</a:t>
            </a:r>
            <a:r>
              <a:rPr lang="en-IN" spc="-285" dirty="0" smtClean="0">
                <a:latin typeface="Arial"/>
                <a:cs typeface="Arial"/>
              </a:rPr>
              <a:t>NOT </a:t>
            </a:r>
            <a:r>
              <a:rPr lang="en-IN" spc="80" dirty="0" smtClean="0">
                <a:latin typeface="Arial"/>
                <a:cs typeface="Arial"/>
              </a:rPr>
              <a:t>IN</a:t>
            </a:r>
            <a:r>
              <a:rPr lang="en-IN" spc="355" dirty="0" smtClean="0">
                <a:latin typeface="Arial"/>
                <a:cs typeface="Arial"/>
              </a:rPr>
              <a:t> </a:t>
            </a:r>
            <a:r>
              <a:rPr lang="en-IN" spc="90" dirty="0" smtClean="0">
                <a:latin typeface="Arial"/>
                <a:cs typeface="Arial"/>
              </a:rPr>
              <a:t>(95000)</a:t>
            </a:r>
            <a:endParaRPr lang="en-IN" dirty="0" smtClean="0">
              <a:latin typeface="Arial"/>
              <a:cs typeface="Arial"/>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Returns the names of employees whose salary is greater than the salary of all the employees in department 5</a:t>
            </a:r>
          </a:p>
        </p:txBody>
      </p:sp>
      <p:sp>
        <p:nvSpPr>
          <p:cNvPr id="4" name="Content Placeholder 3"/>
          <p:cNvSpPr>
            <a:spLocks noGrp="1"/>
          </p:cNvSpPr>
          <p:nvPr>
            <p:ph sz="half" idx="2"/>
          </p:nvPr>
        </p:nvSpPr>
        <p:spPr/>
        <p:txBody>
          <a:bodyPr/>
          <a:lstStyle/>
          <a:p>
            <a:endParaRPr lang="en-US"/>
          </a:p>
        </p:txBody>
      </p:sp>
      <p:pic>
        <p:nvPicPr>
          <p:cNvPr id="6" name="Content Placeholder 5"/>
          <p:cNvPicPr>
            <a:picLocks noGrp="1" noChangeAspect="1"/>
          </p:cNvPicPr>
          <p:nvPr>
            <p:ph sz="half" idx="1"/>
          </p:nvPr>
        </p:nvPicPr>
        <p:blipFill>
          <a:blip r:embed="rId2" cstate="print"/>
          <a:stretch>
            <a:fillRect/>
          </a:stretch>
        </p:blipFill>
        <p:spPr>
          <a:xfrm>
            <a:off x="990600" y="2533015"/>
            <a:ext cx="6082665" cy="1792605"/>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 16. Retrieve the name of each employee who has a dependent with the same first name and is the same sex as the employee.</a:t>
            </a:r>
          </a:p>
        </p:txBody>
      </p:sp>
      <p:sp>
        <p:nvSpPr>
          <p:cNvPr id="4" name="Content Placeholder 3"/>
          <p:cNvSpPr>
            <a:spLocks noGrp="1"/>
          </p:cNvSpPr>
          <p:nvPr>
            <p:ph sz="half" idx="2"/>
          </p:nvPr>
        </p:nvSpPr>
        <p:spPr/>
        <p:txBody>
          <a:bodyPr/>
          <a:lstStyle/>
          <a:p>
            <a:endParaRPr lang="en-US"/>
          </a:p>
        </p:txBody>
      </p:sp>
      <p:pic>
        <p:nvPicPr>
          <p:cNvPr id="6" name="Content Placeholder 5"/>
          <p:cNvPicPr>
            <a:picLocks noGrp="1" noChangeAspect="1"/>
          </p:cNvPicPr>
          <p:nvPr>
            <p:ph sz="half" idx="1"/>
          </p:nvPr>
        </p:nvPicPr>
        <p:blipFill>
          <a:blip r:embed="rId2" cstate="print"/>
          <a:stretch>
            <a:fillRect/>
          </a:stretch>
        </p:blipFill>
        <p:spPr>
          <a:xfrm>
            <a:off x="1143000" y="3429000"/>
            <a:ext cx="7214870" cy="1577975"/>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CORRELATED NESTED QUERIES</a:t>
            </a:r>
          </a:p>
        </p:txBody>
      </p:sp>
      <p:sp>
        <p:nvSpPr>
          <p:cNvPr id="6" name="Content Placeholder 5"/>
          <p:cNvSpPr>
            <a:spLocks noGrp="1"/>
          </p:cNvSpPr>
          <p:nvPr>
            <p:ph idx="1"/>
          </p:nvPr>
        </p:nvSpPr>
        <p:spPr/>
        <p:txBody>
          <a:bodyPr/>
          <a:lstStyle/>
          <a:p>
            <a:pPr algn="just"/>
            <a:r>
              <a:rPr lang="en-US" dirty="0"/>
              <a:t>If a condition in the WHERE-clause of a nested query  references an attribute of a relation declared in the outer query , the two queries are said to be correlated</a:t>
            </a:r>
          </a:p>
          <a:p>
            <a:pPr algn="just"/>
            <a:r>
              <a:rPr lang="en-US" dirty="0"/>
              <a:t>The result of a correlated nested query is different for each </a:t>
            </a:r>
            <a:r>
              <a:rPr lang="en-US" dirty="0" err="1"/>
              <a:t>tuple</a:t>
            </a:r>
            <a:r>
              <a:rPr lang="en-US" dirty="0"/>
              <a:t> (or combination of </a:t>
            </a:r>
            <a:r>
              <a:rPr lang="en-US" dirty="0" err="1"/>
              <a:t>tuples</a:t>
            </a:r>
            <a:r>
              <a:rPr lang="en-US" dirty="0"/>
              <a:t>) of the relation(s) the outer query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Find all the employees who earn more than the average salary in their department.</a:t>
            </a:r>
            <a:endParaRPr lang="en-IN" sz="2400" dirty="0"/>
          </a:p>
        </p:txBody>
      </p:sp>
      <p:sp>
        <p:nvSpPr>
          <p:cNvPr id="3" name="Content Placeholder 2"/>
          <p:cNvSpPr>
            <a:spLocks noGrp="1"/>
          </p:cNvSpPr>
          <p:nvPr>
            <p:ph idx="1"/>
          </p:nvPr>
        </p:nvSpPr>
        <p:spPr/>
        <p:txBody>
          <a:bodyPr/>
          <a:lstStyle/>
          <a:p>
            <a:r>
              <a:rPr lang="en-IN" dirty="0" smtClean="0"/>
              <a:t>SELECT </a:t>
            </a:r>
            <a:r>
              <a:rPr lang="en-IN" dirty="0" err="1" smtClean="0"/>
              <a:t>last_name</a:t>
            </a:r>
            <a:r>
              <a:rPr lang="en-IN" dirty="0" smtClean="0"/>
              <a:t>, salary, </a:t>
            </a:r>
            <a:r>
              <a:rPr lang="en-IN" dirty="0" err="1" smtClean="0"/>
              <a:t>department_id</a:t>
            </a:r>
            <a:r>
              <a:rPr lang="en-IN" dirty="0" smtClean="0"/>
              <a:t> FROM employees E </a:t>
            </a:r>
          </a:p>
          <a:p>
            <a:r>
              <a:rPr lang="en-IN" dirty="0" smtClean="0"/>
              <a:t>WHERE </a:t>
            </a:r>
          </a:p>
          <a:p>
            <a:pPr lvl="1"/>
            <a:r>
              <a:rPr lang="en-IN" dirty="0" smtClean="0"/>
              <a:t>salary &gt; (SELECT AVG(salary) </a:t>
            </a:r>
          </a:p>
          <a:p>
            <a:pPr lvl="1"/>
            <a:r>
              <a:rPr lang="en-IN" dirty="0" smtClean="0"/>
              <a:t>FROM employees</a:t>
            </a:r>
          </a:p>
          <a:p>
            <a:pPr lvl="1"/>
            <a:r>
              <a:rPr lang="en-IN" dirty="0" smtClean="0"/>
              <a:t>WHERE </a:t>
            </a:r>
            <a:r>
              <a:rPr lang="en-IN" dirty="0" err="1" smtClean="0"/>
              <a:t>department_id</a:t>
            </a:r>
            <a:r>
              <a:rPr lang="en-IN" dirty="0" smtClean="0"/>
              <a:t> = </a:t>
            </a:r>
            <a:r>
              <a:rPr lang="en-IN" dirty="0" err="1" smtClean="0"/>
              <a:t>E.department_id</a:t>
            </a:r>
            <a:r>
              <a:rPr lang="en-IN" dirty="0" smtClean="0"/>
              <a:t>);</a:t>
            </a:r>
            <a:endParaRPr lang="en-IN"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Simple Retrieval Query in SQL</a:t>
            </a:r>
          </a:p>
        </p:txBody>
      </p:sp>
      <p:sp>
        <p:nvSpPr>
          <p:cNvPr id="3" name="Content Placeholder 2"/>
          <p:cNvSpPr>
            <a:spLocks noGrp="1"/>
          </p:cNvSpPr>
          <p:nvPr>
            <p:ph idx="1"/>
          </p:nvPr>
        </p:nvSpPr>
        <p:spPr/>
        <p:txBody>
          <a:bodyPr/>
          <a:lstStyle/>
          <a:p>
            <a:r>
              <a:rPr lang="en-US"/>
              <a:t>A simple retrieval query in SQL can consist of up to four clauses, </a:t>
            </a:r>
          </a:p>
          <a:p>
            <a:pPr lvl="1"/>
            <a:r>
              <a:rPr lang="en-US"/>
              <a:t>but only the first two SELECT and FROM are mandatory</a:t>
            </a:r>
          </a:p>
          <a:p>
            <a:pPr lvl="1"/>
            <a:r>
              <a:rPr lang="en-US"/>
              <a:t>the clauses between square brackets [ ... ] being optional:</a:t>
            </a:r>
          </a:p>
        </p:txBody>
      </p:sp>
      <p:pic>
        <p:nvPicPr>
          <p:cNvPr id="5" name="Picture 4"/>
          <p:cNvPicPr>
            <a:picLocks noChangeAspect="1"/>
          </p:cNvPicPr>
          <p:nvPr/>
        </p:nvPicPr>
        <p:blipFill>
          <a:blip r:embed="rId2" cstate="print"/>
          <a:stretch>
            <a:fillRect/>
          </a:stretch>
        </p:blipFill>
        <p:spPr>
          <a:xfrm>
            <a:off x="2362200" y="4724400"/>
            <a:ext cx="5060950" cy="167513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1494</TotalTime>
  <Words>7828</Words>
  <Application>Microsoft Office PowerPoint</Application>
  <PresentationFormat>On-screen Show (4:3)</PresentationFormat>
  <Paragraphs>661</Paragraphs>
  <Slides>202</Slides>
  <Notes>1</Notes>
  <HiddenSlides>0</HiddenSlides>
  <MMClips>0</MMClips>
  <ScaleCrop>false</ScaleCrop>
  <HeadingPairs>
    <vt:vector size="4" baseType="variant">
      <vt:variant>
        <vt:lpstr>Theme</vt:lpstr>
      </vt:variant>
      <vt:variant>
        <vt:i4>1</vt:i4>
      </vt:variant>
      <vt:variant>
        <vt:lpstr>Slide Titles</vt:lpstr>
      </vt:variant>
      <vt:variant>
        <vt:i4>202</vt:i4>
      </vt:variant>
    </vt:vector>
  </HeadingPairs>
  <TitlesOfParts>
    <vt:vector size="203" baseType="lpstr">
      <vt:lpstr>Urban</vt:lpstr>
      <vt:lpstr>MODULE 3: SQL DML (Data Manipulation Language), Physical Data Organization</vt:lpstr>
      <vt:lpstr>SYLLABUS</vt:lpstr>
      <vt:lpstr>Data-manipulation language(DML)</vt:lpstr>
      <vt:lpstr>Basic Retrieval Queries in SQL</vt:lpstr>
      <vt:lpstr>Slide 5</vt:lpstr>
      <vt:lpstr>Slide 6</vt:lpstr>
      <vt:lpstr>Slide 7</vt:lpstr>
      <vt:lpstr>QO. Retrieve the birth date and address of the employee(s) whose name is ‘John B. Smith’.</vt:lpstr>
      <vt:lpstr>Q1. Retrieve the name and address of all employees who work for the ‘Research’ department.</vt:lpstr>
      <vt:lpstr>Q 2. For every project located in ‘Stafford’, list the project number, the controlling department number, and the department manager’s last name, address, and birth date.</vt:lpstr>
      <vt:lpstr>Slide 11</vt:lpstr>
      <vt:lpstr>Ambiguous Attribute Names, Aliasing,  Renaming, and Tuple Variables</vt:lpstr>
      <vt:lpstr>Slide 13</vt:lpstr>
      <vt:lpstr>Q8. For each employee, retrieve the employee’s first and last name and the first and last name of his or her immediate supervisor.</vt:lpstr>
      <vt:lpstr>Slide 15</vt:lpstr>
      <vt:lpstr>Slide 16</vt:lpstr>
      <vt:lpstr>Unspecified WHERE Clause and Use of the Asterisk</vt:lpstr>
      <vt:lpstr>Q 9 and 10. Select all EMPLOYEE Ssns (Q9) and all combinations of EMPLOYEE Ssn and DEPARTMENT Dname (Q10) in the database.</vt:lpstr>
      <vt:lpstr>Slide 19</vt:lpstr>
      <vt:lpstr>Q1C retrieves all the attribute values of any EMPLOYEE who works in DEPARTMENT number 5</vt:lpstr>
      <vt:lpstr>Q1D Retrieves all the attributes of an EMPLOYEE and the attributes of the DEPARTMENT in which he or she works for every employee of the ‘Research’ department</vt:lpstr>
      <vt:lpstr>DISTINCT Keyword</vt:lpstr>
      <vt:lpstr>Q11 retrieves the salary of every employee without distinct</vt:lpstr>
      <vt:lpstr>Q11A retrieves the salary of every employee using keyword DISTINCT </vt:lpstr>
      <vt:lpstr>EXCEPT and INTERSECT</vt:lpstr>
      <vt:lpstr>Q4. Make a list of all project numbers for projects that involve an employee whose last name is ‘Smith’, either as a worker or as a manager of the department that controls the project</vt:lpstr>
      <vt:lpstr>UNION ALL</vt:lpstr>
      <vt:lpstr>Slide 28</vt:lpstr>
      <vt:lpstr>Slide 29</vt:lpstr>
      <vt:lpstr>INTERSECT Operator</vt:lpstr>
      <vt:lpstr>Slide 31</vt:lpstr>
      <vt:lpstr>Slide 32</vt:lpstr>
      <vt:lpstr>Slide 33</vt:lpstr>
      <vt:lpstr>EXCEPT </vt:lpstr>
      <vt:lpstr>Slide 35</vt:lpstr>
      <vt:lpstr>Slide 36</vt:lpstr>
      <vt:lpstr>Slide 37</vt:lpstr>
      <vt:lpstr>Ordering of Query Results</vt:lpstr>
      <vt:lpstr>Q. Fetch all data from the table Student and sort the result in descending order according to the column ROLL_NO</vt:lpstr>
      <vt:lpstr>Slide 40</vt:lpstr>
      <vt:lpstr>Sort according to multiple columns Q. Fetch all data from the table Student and then sort the result in ascending order first according to the column Age. and then in descending order according to the column ROLL_NO. </vt:lpstr>
      <vt:lpstr>Q15. Retrieve a list of employees and the projects they are working on, ordered by department and, within each department, ordered alphabetically by last name, then first name.</vt:lpstr>
      <vt:lpstr>Slide 43</vt:lpstr>
      <vt:lpstr>Slide 44</vt:lpstr>
      <vt:lpstr>Slide 45</vt:lpstr>
      <vt:lpstr>Q 12. Retrieve all employees whose address is in Houston, Texas.</vt:lpstr>
      <vt:lpstr>Q 12A. Find all employees who were born during the 1950s.</vt:lpstr>
      <vt:lpstr>Slide 48</vt:lpstr>
      <vt:lpstr>Slide 49</vt:lpstr>
      <vt:lpstr>Slide 50</vt:lpstr>
      <vt:lpstr>Aggregate Functions in SQL</vt:lpstr>
      <vt:lpstr>Slide 52</vt:lpstr>
      <vt:lpstr>Q19. Find the sum of the salaries of all employees, the maximum salary,the minimum salary, and the average salary.</vt:lpstr>
      <vt:lpstr>Q 20. Find the sum of the salaries of all employees of the ‘Research’ department, as well as the maximum salary, the minimum salary, and the average salary in this department.</vt:lpstr>
      <vt:lpstr>Q21. Retrieve the total number of employees in the company</vt:lpstr>
      <vt:lpstr> Q22. The number of employees in the ‘Research’ department</vt:lpstr>
      <vt:lpstr>Query 23. Count the number of distinct salary values in the database.</vt:lpstr>
      <vt:lpstr>Q. Retrieve the names of all employees who have two or more dependents</vt:lpstr>
      <vt:lpstr>ARITHMETIC OPERATORS</vt:lpstr>
      <vt:lpstr>Q13. Show the resulting salaries if every employee working on the ‘ProductX’ project is given a 10 percent raise.</vt:lpstr>
      <vt:lpstr>Slide 61</vt:lpstr>
      <vt:lpstr>Q 14. Retrieve all employees in department 5 whose salary is between $30,000 and $40,000.</vt:lpstr>
      <vt:lpstr>Grouping: The GROUP BY and HAVING Clauses </vt:lpstr>
      <vt:lpstr>GROUP BY</vt:lpstr>
      <vt:lpstr>Q24. For each department, retrieve the department number, the number of employees in the department, and their average salary</vt:lpstr>
      <vt:lpstr>Slide 66</vt:lpstr>
      <vt:lpstr>Query 25. For each project, retrieve the project number, the project name, and the number of employees who work on that project.</vt:lpstr>
      <vt:lpstr>Slide 68</vt:lpstr>
      <vt:lpstr>HAVING clause</vt:lpstr>
      <vt:lpstr>Q 26. For each project on which more than two employees work, retrieve the project number, the project name, and the number of employees who work on the project.</vt:lpstr>
      <vt:lpstr>After applying the WHERE clause but before applying HAVING</vt:lpstr>
      <vt:lpstr>After applying the HAVING clause condition</vt:lpstr>
      <vt:lpstr>Query 27. For each project, retrieve the project number, the project name, and the number of employees from department 5 who work on the project.</vt:lpstr>
      <vt:lpstr>SQL JOIN</vt:lpstr>
      <vt:lpstr>Slide 75</vt:lpstr>
      <vt:lpstr>Slide 76</vt:lpstr>
      <vt:lpstr>JOIN Syntax</vt:lpstr>
      <vt:lpstr>student</vt:lpstr>
      <vt:lpstr>Student course</vt:lpstr>
      <vt:lpstr>SELECT StudentCourse.COURSE_ID, Student.NAME,  Student.AGE FROM Student INNER JOIN StudentCourse ON Student.ROLL_NO = StudentCourse.ROLL_NO;</vt:lpstr>
      <vt:lpstr>SQL LEFT JOIN</vt:lpstr>
      <vt:lpstr>The SQL LEFT JOIN syntax</vt:lpstr>
      <vt:lpstr>SELECT Student.NAME,StudentCourse.COURSE_ID FROM Student LEFT JOIN StudentCourse ON StudentCourse.ROLL_NO = Student.ROLL_NO;</vt:lpstr>
      <vt:lpstr>SQL RIGHT JOIN</vt:lpstr>
      <vt:lpstr>The SQL RIGHT JOIN syntax</vt:lpstr>
      <vt:lpstr>SELECT Student.NAME,StudentCourse.COURSE_ID FROM Student RIGHT JOIN StudentCourse ON StudentCourse.ROLL_NO = Student.ROLL_NO;</vt:lpstr>
      <vt:lpstr>SQL FULL JOIN Statement</vt:lpstr>
      <vt:lpstr>The SQL FULL JOIN syntax</vt:lpstr>
      <vt:lpstr>SELECT Student.NAME,StudentCourse.COURSE_ID FROM Student FULL JOIN StudentCourse ON StudentCourse.ROLL_NO = Student.ROLL_NO;</vt:lpstr>
      <vt:lpstr>NESTING OF QUERIES</vt:lpstr>
      <vt:lpstr>Slide 91</vt:lpstr>
      <vt:lpstr>Slide 92</vt:lpstr>
      <vt:lpstr>SELECT MAX(`salary`) from instructor WHERE salary NOT IN (SELECT MAX(salary) FROM instructor)   </vt:lpstr>
      <vt:lpstr>SELECT MAX(salary) from instructor WHERE salary NOT IN (SELECT MAX(salary) FROM instructor)</vt:lpstr>
      <vt:lpstr>Q. Returns the names of employees whose salary is greater than the salary of all the employees in department 5</vt:lpstr>
      <vt:lpstr>Q 16. Retrieve the name of each employee who has a dependent with the same first name and is the same sex as the employee.</vt:lpstr>
      <vt:lpstr>CORRELATED NESTED QUERIES</vt:lpstr>
      <vt:lpstr>Find all the employees who earn more than the average salary in their department.</vt:lpstr>
      <vt:lpstr>A Simple Retrieval Query in SQL</vt:lpstr>
      <vt:lpstr>Slide 100</vt:lpstr>
      <vt:lpstr> The EXISTS and UNIQUE Functions in SQL</vt:lpstr>
      <vt:lpstr>Slide 102</vt:lpstr>
      <vt:lpstr>Slide 103</vt:lpstr>
      <vt:lpstr>Slide 104</vt:lpstr>
      <vt:lpstr>Q. Retrieve the names of employees who have no dependents.</vt:lpstr>
      <vt:lpstr>Slide 106</vt:lpstr>
      <vt:lpstr>Specifying Constraints as Assertions  and Actions as Triggers</vt:lpstr>
      <vt:lpstr> Specifying General Constraints as Assertions in SQL</vt:lpstr>
      <vt:lpstr>Slide 109</vt:lpstr>
      <vt:lpstr>Example 1</vt:lpstr>
      <vt:lpstr>Slide 111</vt:lpstr>
      <vt:lpstr>Slide 112</vt:lpstr>
      <vt:lpstr>TRIGGER</vt:lpstr>
      <vt:lpstr>Benefits of Triggers</vt:lpstr>
      <vt:lpstr>Creating Triggers</vt:lpstr>
      <vt:lpstr>Slide 116</vt:lpstr>
      <vt:lpstr>Slide 117</vt:lpstr>
      <vt:lpstr>Example</vt:lpstr>
      <vt:lpstr>Slide 119</vt:lpstr>
      <vt:lpstr>Triggering a Trigger</vt:lpstr>
      <vt:lpstr>Slide 121</vt:lpstr>
      <vt:lpstr>VIEWS</vt:lpstr>
      <vt:lpstr>CREATE VIEW Syntax </vt:lpstr>
      <vt:lpstr>SQL Updating a View </vt:lpstr>
      <vt:lpstr>Slide 125</vt:lpstr>
      <vt:lpstr>SQL Dropping a View </vt:lpstr>
      <vt:lpstr>Slide 127</vt:lpstr>
      <vt:lpstr>Slide 128</vt:lpstr>
      <vt:lpstr>Slide 129</vt:lpstr>
      <vt:lpstr>Slide 130</vt:lpstr>
      <vt:lpstr>Slide 131</vt:lpstr>
      <vt:lpstr>Slide 132</vt:lpstr>
      <vt:lpstr>Slide 133</vt:lpstr>
      <vt:lpstr>Slide 134</vt:lpstr>
      <vt:lpstr>Slide 135</vt:lpstr>
      <vt:lpstr>Index Structures</vt:lpstr>
      <vt:lpstr>Slide 137</vt:lpstr>
      <vt:lpstr>Slide 138</vt:lpstr>
      <vt:lpstr>Slide 139</vt:lpstr>
      <vt:lpstr>Slide 140</vt:lpstr>
      <vt:lpstr>Slide 141</vt:lpstr>
      <vt:lpstr>Slide 142</vt:lpstr>
      <vt:lpstr>Slide 143</vt:lpstr>
      <vt:lpstr>Slide 144</vt:lpstr>
      <vt:lpstr>Considering primary index </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Heap File</vt:lpstr>
      <vt:lpstr>Insertion of new record</vt:lpstr>
      <vt:lpstr>Slide 161</vt:lpstr>
      <vt:lpstr>Slide 162</vt:lpstr>
      <vt:lpstr>Slide 163</vt:lpstr>
      <vt:lpstr>Slide 164</vt:lpstr>
      <vt:lpstr>Slide 165</vt:lpstr>
      <vt:lpstr>Extendible Hashing</vt:lpstr>
      <vt:lpstr>Basic Structure of Extendible Hashing:  </vt:lpstr>
      <vt:lpstr>Slide 168</vt:lpstr>
      <vt:lpstr>Slide 169</vt:lpstr>
      <vt:lpstr>Slide 170</vt:lpstr>
      <vt:lpstr>Slide 171</vt:lpstr>
      <vt:lpstr>Inserting 16:  The binary format of 16 is 10000 and global-depth is 1. The hash function returns 1 LSB of 10000 which is 0. Hence, 16 is mapped to the directory with id=0. </vt:lpstr>
      <vt:lpstr>Inserting 4 and 6:  Both 4(100) and 6(110)have 0 in their LSB. Hence, they are hashed as follows: </vt:lpstr>
      <vt:lpstr>Inserting 22: The binary form of 22 is 10110. Its LSB is 0. The bucket pointed by directory 0 is already full. Hence, Over Flow occurs. </vt:lpstr>
      <vt:lpstr>Dynamic Hashing </vt:lpstr>
      <vt:lpstr>Slide 176</vt:lpstr>
      <vt:lpstr>Slide 177</vt:lpstr>
      <vt:lpstr>Consider the following grouping of keys into buckets, depending on the prefix of their hash address:</vt:lpstr>
      <vt:lpstr>Slide 179</vt:lpstr>
      <vt:lpstr>Slide 180</vt:lpstr>
      <vt:lpstr>Insert key 9 with hash address 10001 into the above structure: </vt:lpstr>
      <vt:lpstr>Slide 182</vt:lpstr>
      <vt:lpstr>Advantages of dynamic hashing </vt:lpstr>
      <vt:lpstr>Disadvantages of dynamic hashing </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Example of an Insertion in a B+-tree</vt:lpstr>
      <vt:lpstr>Example of a Deletion in a   B+tree</vt:lpstr>
      <vt:lpstr>Slide 199</vt:lpstr>
      <vt:lpstr>Slide 200</vt:lpstr>
      <vt:lpstr>Slide 201</vt:lpstr>
      <vt:lpstr>Slide 202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Relational Model</dc:title>
  <dc:creator>DEEPU</dc:creator>
  <cp:lastModifiedBy>Niyuktha</cp:lastModifiedBy>
  <cp:revision>177</cp:revision>
  <dcterms:created xsi:type="dcterms:W3CDTF">2006-08-16T00:00:00Z</dcterms:created>
  <dcterms:modified xsi:type="dcterms:W3CDTF">2021-06-28T05:08:28Z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