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5" r:id="rId8"/>
    <p:sldId id="266" r:id="rId9"/>
    <p:sldId id="267" r:id="rId10"/>
    <p:sldId id="276" r:id="rId11"/>
    <p:sldId id="277" r:id="rId12"/>
    <p:sldId id="278" r:id="rId13"/>
    <p:sldId id="284" r:id="rId14"/>
    <p:sldId id="262" r:id="rId15"/>
    <p:sldId id="264" r:id="rId16"/>
    <p:sldId id="268" r:id="rId17"/>
    <p:sldId id="272" r:id="rId18"/>
    <p:sldId id="273" r:id="rId19"/>
    <p:sldId id="274" r:id="rId20"/>
    <p:sldId id="287" r:id="rId21"/>
    <p:sldId id="316" r:id="rId22"/>
    <p:sldId id="290" r:id="rId23"/>
    <p:sldId id="317" r:id="rId24"/>
    <p:sldId id="318" r:id="rId25"/>
    <p:sldId id="319" r:id="rId26"/>
    <p:sldId id="320" r:id="rId27"/>
    <p:sldId id="297" r:id="rId28"/>
    <p:sldId id="298" r:id="rId29"/>
    <p:sldId id="303" r:id="rId30"/>
    <p:sldId id="304" r:id="rId31"/>
    <p:sldId id="313" r:id="rId32"/>
    <p:sldId id="569" r:id="rId33"/>
    <p:sldId id="321" r:id="rId34"/>
    <p:sldId id="322" r:id="rId35"/>
    <p:sldId id="323" r:id="rId36"/>
    <p:sldId id="324" r:id="rId37"/>
    <p:sldId id="334" r:id="rId38"/>
    <p:sldId id="400" r:id="rId39"/>
    <p:sldId id="568" r:id="rId40"/>
    <p:sldId id="401" r:id="rId41"/>
    <p:sldId id="398" r:id="rId42"/>
    <p:sldId id="399" r:id="rId43"/>
    <p:sldId id="327" r:id="rId44"/>
    <p:sldId id="328" r:id="rId45"/>
    <p:sldId id="329" r:id="rId46"/>
    <p:sldId id="330" r:id="rId47"/>
    <p:sldId id="331" r:id="rId48"/>
    <p:sldId id="332" r:id="rId49"/>
    <p:sldId id="570" r:id="rId50"/>
    <p:sldId id="571" r:id="rId51"/>
    <p:sldId id="572" r:id="rId52"/>
    <p:sldId id="573" r:id="rId53"/>
    <p:sldId id="574" r:id="rId54"/>
    <p:sldId id="575" r:id="rId55"/>
    <p:sldId id="576" r:id="rId56"/>
    <p:sldId id="577" r:id="rId57"/>
    <p:sldId id="344" r:id="rId58"/>
    <p:sldId id="345" r:id="rId59"/>
    <p:sldId id="346" r:id="rId60"/>
    <p:sldId id="347" r:id="rId61"/>
    <p:sldId id="348" r:id="rId62"/>
    <p:sldId id="349" r:id="rId63"/>
    <p:sldId id="350" r:id="rId64"/>
    <p:sldId id="351" r:id="rId65"/>
    <p:sldId id="352" r:id="rId66"/>
    <p:sldId id="355" r:id="rId67"/>
    <p:sldId id="356" r:id="rId68"/>
    <p:sldId id="402" r:id="rId69"/>
    <p:sldId id="403" r:id="rId70"/>
    <p:sldId id="357" r:id="rId71"/>
    <p:sldId id="358" r:id="rId72"/>
    <p:sldId id="396" r:id="rId73"/>
    <p:sldId id="416" r:id="rId74"/>
    <p:sldId id="404" r:id="rId75"/>
    <p:sldId id="397" r:id="rId76"/>
    <p:sldId id="410" r:id="rId77"/>
    <p:sldId id="414" r:id="rId78"/>
    <p:sldId id="415" r:id="rId79"/>
    <p:sldId id="409" r:id="rId80"/>
    <p:sldId id="413" r:id="rId81"/>
    <p:sldId id="405" r:id="rId82"/>
    <p:sldId id="418" r:id="rId83"/>
    <p:sldId id="420" r:id="rId84"/>
    <p:sldId id="417" r:id="rId85"/>
    <p:sldId id="372" r:id="rId86"/>
    <p:sldId id="373" r:id="rId87"/>
    <p:sldId id="374" r:id="rId88"/>
    <p:sldId id="375" r:id="rId89"/>
    <p:sldId id="421" r:id="rId90"/>
    <p:sldId id="426" r:id="rId91"/>
    <p:sldId id="427" r:id="rId92"/>
    <p:sldId id="429" r:id="rId93"/>
    <p:sldId id="433" r:id="rId94"/>
    <p:sldId id="428" r:id="rId95"/>
    <p:sldId id="431" r:id="rId96"/>
    <p:sldId id="432" r:id="rId97"/>
    <p:sldId id="430" r:id="rId98"/>
    <p:sldId id="423" r:id="rId99"/>
    <p:sldId id="424" r:id="rId100"/>
    <p:sldId id="425" r:id="rId101"/>
    <p:sldId id="376" r:id="rId102"/>
    <p:sldId id="434" r:id="rId103"/>
    <p:sldId id="435" r:id="rId104"/>
    <p:sldId id="382" r:id="rId105"/>
    <p:sldId id="436" r:id="rId106"/>
    <p:sldId id="437" r:id="rId107"/>
    <p:sldId id="438" r:id="rId108"/>
    <p:sldId id="388" r:id="rId109"/>
    <p:sldId id="389" r:id="rId110"/>
    <p:sldId id="390" r:id="rId111"/>
    <p:sldId id="391" r:id="rId112"/>
    <p:sldId id="392" r:id="rId113"/>
    <p:sldId id="393" r:id="rId114"/>
    <p:sldId id="395" r:id="rId115"/>
    <p:sldId id="315" r:id="rId116"/>
    <p:sldId id="510" r:id="rId117"/>
    <p:sldId id="439" r:id="rId118"/>
    <p:sldId id="440" r:id="rId119"/>
    <p:sldId id="511" r:id="rId120"/>
    <p:sldId id="512" r:id="rId121"/>
    <p:sldId id="514" r:id="rId122"/>
    <p:sldId id="515" r:id="rId123"/>
    <p:sldId id="516" r:id="rId124"/>
    <p:sldId id="517" r:id="rId125"/>
    <p:sldId id="444" r:id="rId126"/>
    <p:sldId id="446" r:id="rId127"/>
    <p:sldId id="447" r:id="rId128"/>
    <p:sldId id="449" r:id="rId129"/>
    <p:sldId id="450" r:id="rId130"/>
    <p:sldId id="451" r:id="rId131"/>
    <p:sldId id="518" r:id="rId132"/>
    <p:sldId id="519" r:id="rId133"/>
    <p:sldId id="520" r:id="rId134"/>
    <p:sldId id="455" r:id="rId135"/>
    <p:sldId id="521" r:id="rId136"/>
    <p:sldId id="522" r:id="rId137"/>
    <p:sldId id="460" r:id="rId138"/>
    <p:sldId id="461" r:id="rId139"/>
    <p:sldId id="462" r:id="rId140"/>
    <p:sldId id="523" r:id="rId141"/>
    <p:sldId id="526" r:id="rId142"/>
    <p:sldId id="527" r:id="rId143"/>
    <p:sldId id="528" r:id="rId144"/>
    <p:sldId id="537" r:id="rId145"/>
    <p:sldId id="538" r:id="rId146"/>
    <p:sldId id="529" r:id="rId147"/>
    <p:sldId id="530" r:id="rId148"/>
    <p:sldId id="531" r:id="rId149"/>
    <p:sldId id="532" r:id="rId150"/>
    <p:sldId id="533" r:id="rId151"/>
    <p:sldId id="536" r:id="rId152"/>
    <p:sldId id="535" r:id="rId153"/>
    <p:sldId id="477" r:id="rId154"/>
    <p:sldId id="478" r:id="rId155"/>
    <p:sldId id="479" r:id="rId156"/>
    <p:sldId id="480" r:id="rId157"/>
    <p:sldId id="539" r:id="rId158"/>
    <p:sldId id="540" r:id="rId159"/>
    <p:sldId id="541" r:id="rId160"/>
    <p:sldId id="486" r:id="rId161"/>
    <p:sldId id="546" r:id="rId162"/>
    <p:sldId id="547" r:id="rId163"/>
    <p:sldId id="548" r:id="rId164"/>
    <p:sldId id="549" r:id="rId165"/>
    <p:sldId id="550" r:id="rId166"/>
    <p:sldId id="551" r:id="rId167"/>
    <p:sldId id="552" r:id="rId168"/>
    <p:sldId id="553" r:id="rId169"/>
    <p:sldId id="554" r:id="rId170"/>
    <p:sldId id="558" r:id="rId171"/>
    <p:sldId id="559" r:id="rId172"/>
    <p:sldId id="560" r:id="rId173"/>
    <p:sldId id="555" r:id="rId174"/>
    <p:sldId id="563" r:id="rId175"/>
    <p:sldId id="564" r:id="rId176"/>
    <p:sldId id="565" r:id="rId177"/>
    <p:sldId id="496" r:id="rId178"/>
    <p:sldId id="561" r:id="rId179"/>
    <p:sldId id="562" r:id="rId1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6/7/2022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6/7/2022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6/7/2022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6/7/2022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1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w3schools.com/sql/sql_primarykey.asp"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 </a:t>
            </a:r>
            <a:r>
              <a:rPr lang="en-IN" b="1" dirty="0"/>
              <a:t>Relational Model</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err="1"/>
              <a:t>Tuples</a:t>
            </a:r>
            <a:r>
              <a:rPr lang="en-IN" b="1" u="sng" dirty="0"/>
              <a:t> (rows)</a:t>
            </a:r>
            <a:endParaRPr lang="en-IN" dirty="0"/>
          </a:p>
        </p:txBody>
      </p:sp>
      <p:sp>
        <p:nvSpPr>
          <p:cNvPr id="3" name="Content Placeholder 2"/>
          <p:cNvSpPr>
            <a:spLocks noGrp="1"/>
          </p:cNvSpPr>
          <p:nvPr>
            <p:ph idx="1"/>
          </p:nvPr>
        </p:nvSpPr>
        <p:spPr/>
        <p:txBody>
          <a:bodyPr>
            <a:normAutofit/>
          </a:bodyPr>
          <a:lstStyle/>
          <a:p>
            <a:pPr lvl="0" algn="just"/>
            <a:r>
              <a:rPr lang="en-IN" dirty="0"/>
              <a:t>A </a:t>
            </a:r>
            <a:r>
              <a:rPr lang="en-IN" dirty="0" err="1"/>
              <a:t>tuple</a:t>
            </a:r>
            <a:r>
              <a:rPr lang="en-IN" dirty="0"/>
              <a:t> is an ordered set of values</a:t>
            </a:r>
          </a:p>
          <a:p>
            <a:pPr lvl="0" algn="just"/>
            <a:r>
              <a:rPr lang="en-IN" dirty="0" err="1"/>
              <a:t>Tuple</a:t>
            </a:r>
            <a:r>
              <a:rPr lang="en-IN" dirty="0"/>
              <a:t> is a portion of a table containing data that described only entity, relationship, or object</a:t>
            </a:r>
          </a:p>
          <a:p>
            <a:pPr lvl="0" algn="just"/>
            <a:r>
              <a:rPr lang="en-IN" dirty="0"/>
              <a:t>Also known as record</a:t>
            </a:r>
          </a:p>
          <a:p>
            <a:pPr lvl="0" algn="just"/>
            <a:r>
              <a:rPr lang="en-IN" dirty="0"/>
              <a:t>Each value is derived from an appropriate domain.</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45978" y="1277564"/>
            <a:ext cx="7848600" cy="1304290"/>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15" dirty="0">
                <a:latin typeface="Georgia"/>
                <a:cs typeface="Georgia"/>
              </a:rPr>
              <a:t>an </a:t>
            </a:r>
            <a:r>
              <a:rPr sz="2750" spc="20" dirty="0">
                <a:latin typeface="Georgia"/>
                <a:cs typeface="Georgia"/>
              </a:rPr>
              <a:t>ALTER TABLE </a:t>
            </a:r>
            <a:r>
              <a:rPr sz="2750" spc="10" dirty="0">
                <a:latin typeface="Georgia"/>
                <a:cs typeface="Georgia"/>
              </a:rPr>
              <a:t>command  to </a:t>
            </a:r>
            <a:r>
              <a:rPr sz="2750" spc="20" dirty="0">
                <a:latin typeface="Georgia"/>
                <a:cs typeface="Georgia"/>
              </a:rPr>
              <a:t>DROP CONSTRAINT </a:t>
            </a:r>
            <a:r>
              <a:rPr sz="2750" spc="15" dirty="0">
                <a:latin typeface="Georgia"/>
                <a:cs typeface="Georgia"/>
              </a:rPr>
              <a:t>from a </a:t>
            </a:r>
            <a:r>
              <a:rPr sz="2750" spc="5" dirty="0">
                <a:latin typeface="Georgia"/>
                <a:cs typeface="Georgia"/>
              </a:rPr>
              <a:t>table </a:t>
            </a:r>
            <a:r>
              <a:rPr sz="2750" spc="10" dirty="0">
                <a:latin typeface="Georgia"/>
                <a:cs typeface="Georgia"/>
              </a:rPr>
              <a:t>is </a:t>
            </a:r>
            <a:r>
              <a:rPr sz="2750" spc="5" dirty="0">
                <a:latin typeface="Georgia"/>
                <a:cs typeface="Georgia"/>
              </a:rPr>
              <a:t>as  </a:t>
            </a:r>
            <a:r>
              <a:rPr sz="2750" spc="15" dirty="0">
                <a:latin typeface="Georgia"/>
                <a:cs typeface="Georgia"/>
              </a:rPr>
              <a:t>follows.</a:t>
            </a:r>
            <a:endParaRPr sz="2750" dirty="0">
              <a:latin typeface="Georgia"/>
              <a:cs typeface="Georgia"/>
            </a:endParaRPr>
          </a:p>
        </p:txBody>
      </p:sp>
      <p:sp>
        <p:nvSpPr>
          <p:cNvPr id="4" name="object 4"/>
          <p:cNvSpPr/>
          <p:nvPr/>
        </p:nvSpPr>
        <p:spPr>
          <a:xfrm>
            <a:off x="1613151" y="2724515"/>
            <a:ext cx="5304528" cy="8023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616825" cy="4407535"/>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DROP</a:t>
            </a:r>
            <a:r>
              <a:rPr sz="3950" spc="-110" dirty="0">
                <a:solidFill>
                  <a:srgbClr val="424455"/>
                </a:solidFill>
                <a:latin typeface="Trebuchet MS"/>
                <a:cs typeface="Trebuchet MS"/>
              </a:rPr>
              <a:t> </a:t>
            </a:r>
            <a:r>
              <a:rPr sz="3950" spc="-60" dirty="0">
                <a:solidFill>
                  <a:srgbClr val="424455"/>
                </a:solidFill>
                <a:latin typeface="Trebuchet MS"/>
                <a:cs typeface="Trebuchet MS"/>
              </a:rPr>
              <a:t>TABLE</a:t>
            </a:r>
            <a:endParaRPr sz="3950">
              <a:latin typeface="Trebuchet MS"/>
              <a:cs typeface="Trebuchet MS"/>
            </a:endParaRPr>
          </a:p>
          <a:p>
            <a:pPr marL="378460" marR="201295" indent="-256540">
              <a:lnSpc>
                <a:spcPct val="101899"/>
              </a:lnSpc>
              <a:spcBef>
                <a:spcPts val="2475"/>
              </a:spcBef>
              <a:buClr>
                <a:srgbClr val="9F4DA2"/>
              </a:buClr>
              <a:buChar char="•"/>
              <a:tabLst>
                <a:tab pos="379095" algn="l"/>
              </a:tabLst>
            </a:pPr>
            <a:r>
              <a:rPr sz="2750" spc="25" dirty="0">
                <a:latin typeface="Georgia"/>
                <a:cs typeface="Georgia"/>
              </a:rPr>
              <a:t>The SQL </a:t>
            </a:r>
            <a:r>
              <a:rPr sz="2750" spc="20" dirty="0">
                <a:latin typeface="Georgia"/>
                <a:cs typeface="Georgia"/>
              </a:rPr>
              <a:t>DROP TABLE </a:t>
            </a:r>
            <a:r>
              <a:rPr sz="2750" spc="10" dirty="0">
                <a:latin typeface="Georgia"/>
                <a:cs typeface="Georgia"/>
              </a:rPr>
              <a:t>statement is used to  </a:t>
            </a:r>
            <a:r>
              <a:rPr sz="2750" spc="15" dirty="0">
                <a:latin typeface="Georgia"/>
                <a:cs typeface="Georgia"/>
              </a:rPr>
              <a:t>remove a </a:t>
            </a:r>
            <a:r>
              <a:rPr sz="2750" spc="5" dirty="0">
                <a:latin typeface="Georgia"/>
                <a:cs typeface="Georgia"/>
              </a:rPr>
              <a:t>table definition </a:t>
            </a:r>
            <a:r>
              <a:rPr sz="2750" spc="10" dirty="0">
                <a:latin typeface="Georgia"/>
                <a:cs typeface="Georgia"/>
              </a:rPr>
              <a:t>and all </a:t>
            </a:r>
            <a:r>
              <a:rPr sz="2750" spc="15" dirty="0">
                <a:latin typeface="Georgia"/>
                <a:cs typeface="Georgia"/>
              </a:rPr>
              <a:t>the </a:t>
            </a:r>
            <a:r>
              <a:rPr sz="2750" spc="5" dirty="0">
                <a:latin typeface="Georgia"/>
                <a:cs typeface="Georgia"/>
              </a:rPr>
              <a:t>data,  indexes, </a:t>
            </a:r>
            <a:r>
              <a:rPr sz="2750" spc="15" dirty="0">
                <a:latin typeface="Georgia"/>
                <a:cs typeface="Georgia"/>
              </a:rPr>
              <a:t>triggers, </a:t>
            </a:r>
            <a:r>
              <a:rPr sz="2750" spc="5" dirty="0">
                <a:latin typeface="Georgia"/>
                <a:cs typeface="Georgia"/>
              </a:rPr>
              <a:t>constraints </a:t>
            </a:r>
            <a:r>
              <a:rPr sz="2750" spc="10" dirty="0">
                <a:latin typeface="Georgia"/>
                <a:cs typeface="Georgia"/>
              </a:rPr>
              <a:t>and permission  </a:t>
            </a:r>
            <a:r>
              <a:rPr sz="2750" spc="5" dirty="0">
                <a:latin typeface="Georgia"/>
                <a:cs typeface="Georgia"/>
              </a:rPr>
              <a:t>specifications </a:t>
            </a:r>
            <a:r>
              <a:rPr sz="2750" spc="10" dirty="0">
                <a:latin typeface="Georgia"/>
                <a:cs typeface="Georgia"/>
              </a:rPr>
              <a:t>for that</a:t>
            </a:r>
            <a:r>
              <a:rPr sz="2750" spc="240" dirty="0">
                <a:latin typeface="Georgia"/>
                <a:cs typeface="Georgia"/>
              </a:rPr>
              <a:t> </a:t>
            </a:r>
            <a:r>
              <a:rPr sz="2750" spc="5" dirty="0">
                <a:latin typeface="Georgia"/>
                <a:cs typeface="Georgia"/>
              </a:rPr>
              <a:t>table.</a:t>
            </a:r>
            <a:endParaRPr sz="2750">
              <a:latin typeface="Georgia"/>
              <a:cs typeface="Georgia"/>
            </a:endParaRPr>
          </a:p>
          <a:p>
            <a:pPr marL="378460" marR="5080" indent="-256540">
              <a:lnSpc>
                <a:spcPct val="101899"/>
              </a:lnSpc>
              <a:spcBef>
                <a:spcPts val="340"/>
              </a:spcBef>
              <a:buClr>
                <a:srgbClr val="9F4DA2"/>
              </a:buClr>
              <a:buChar char="•"/>
              <a:tabLst>
                <a:tab pos="379095" algn="l"/>
              </a:tabLst>
            </a:pPr>
            <a:r>
              <a:rPr sz="2750" spc="15" dirty="0">
                <a:latin typeface="Georgia"/>
                <a:cs typeface="Georgia"/>
              </a:rPr>
              <a:t>You </a:t>
            </a:r>
            <a:r>
              <a:rPr sz="2750" spc="10" dirty="0">
                <a:latin typeface="Georgia"/>
                <a:cs typeface="Georgia"/>
              </a:rPr>
              <a:t>should </a:t>
            </a:r>
            <a:r>
              <a:rPr sz="2750" spc="5" dirty="0">
                <a:latin typeface="Georgia"/>
                <a:cs typeface="Georgia"/>
              </a:rPr>
              <a:t>be </a:t>
            </a:r>
            <a:r>
              <a:rPr sz="2750" spc="15" dirty="0">
                <a:latin typeface="Georgia"/>
                <a:cs typeface="Georgia"/>
              </a:rPr>
              <a:t>very </a:t>
            </a:r>
            <a:r>
              <a:rPr sz="2750" spc="5" dirty="0">
                <a:latin typeface="Georgia"/>
                <a:cs typeface="Georgia"/>
              </a:rPr>
              <a:t>careful </a:t>
            </a:r>
            <a:r>
              <a:rPr sz="2750" spc="20" dirty="0">
                <a:latin typeface="Georgia"/>
                <a:cs typeface="Georgia"/>
              </a:rPr>
              <a:t>while </a:t>
            </a:r>
            <a:r>
              <a:rPr sz="2750" spc="5" dirty="0">
                <a:latin typeface="Georgia"/>
                <a:cs typeface="Georgia"/>
              </a:rPr>
              <a:t>using </a:t>
            </a:r>
            <a:r>
              <a:rPr sz="2750" spc="15" dirty="0">
                <a:latin typeface="Georgia"/>
                <a:cs typeface="Georgia"/>
              </a:rPr>
              <a:t>this  </a:t>
            </a:r>
            <a:r>
              <a:rPr sz="2750" spc="10" dirty="0">
                <a:latin typeface="Georgia"/>
                <a:cs typeface="Georgia"/>
              </a:rPr>
              <a:t>command </a:t>
            </a:r>
            <a:r>
              <a:rPr sz="2750" spc="5" dirty="0">
                <a:latin typeface="Georgia"/>
                <a:cs typeface="Georgia"/>
              </a:rPr>
              <a:t>because once </a:t>
            </a:r>
            <a:r>
              <a:rPr sz="2750" spc="15" dirty="0">
                <a:latin typeface="Georgia"/>
                <a:cs typeface="Georgia"/>
              </a:rPr>
              <a:t>a </a:t>
            </a:r>
            <a:r>
              <a:rPr sz="2750" spc="5" dirty="0">
                <a:latin typeface="Georgia"/>
                <a:cs typeface="Georgia"/>
              </a:rPr>
              <a:t>table </a:t>
            </a:r>
            <a:r>
              <a:rPr sz="2750" spc="10" dirty="0">
                <a:latin typeface="Georgia"/>
                <a:cs typeface="Georgia"/>
              </a:rPr>
              <a:t>is deleted </a:t>
            </a:r>
            <a:r>
              <a:rPr sz="2750" spc="15" dirty="0">
                <a:latin typeface="Georgia"/>
                <a:cs typeface="Georgia"/>
              </a:rPr>
              <a:t>then  </a:t>
            </a:r>
            <a:r>
              <a:rPr sz="2750" spc="10" dirty="0">
                <a:latin typeface="Georgia"/>
                <a:cs typeface="Georgia"/>
              </a:rPr>
              <a:t>all </a:t>
            </a:r>
            <a:r>
              <a:rPr sz="2750" spc="15" dirty="0">
                <a:latin typeface="Georgia"/>
                <a:cs typeface="Georgia"/>
              </a:rPr>
              <a:t>the </a:t>
            </a:r>
            <a:r>
              <a:rPr sz="2750" spc="10" dirty="0">
                <a:latin typeface="Georgia"/>
                <a:cs typeface="Georgia"/>
              </a:rPr>
              <a:t>information available </a:t>
            </a:r>
            <a:r>
              <a:rPr sz="2750" spc="15" dirty="0">
                <a:latin typeface="Georgia"/>
                <a:cs typeface="Georgia"/>
              </a:rPr>
              <a:t>in </a:t>
            </a:r>
            <a:r>
              <a:rPr sz="2750" spc="10" dirty="0">
                <a:latin typeface="Georgia"/>
                <a:cs typeface="Georgia"/>
              </a:rPr>
              <a:t>that </a:t>
            </a:r>
            <a:r>
              <a:rPr sz="2750" spc="5" dirty="0">
                <a:latin typeface="Georgia"/>
                <a:cs typeface="Georgia"/>
              </a:rPr>
              <a:t>table </a:t>
            </a:r>
            <a:r>
              <a:rPr sz="2750" spc="20" dirty="0">
                <a:latin typeface="Georgia"/>
                <a:cs typeface="Georgia"/>
              </a:rPr>
              <a:t>will  </a:t>
            </a:r>
            <a:r>
              <a:rPr sz="2750" spc="10" dirty="0">
                <a:latin typeface="Georgia"/>
                <a:cs typeface="Georgia"/>
              </a:rPr>
              <a:t>also </a:t>
            </a:r>
            <a:r>
              <a:rPr sz="2750" spc="5" dirty="0">
                <a:latin typeface="Georgia"/>
                <a:cs typeface="Georgia"/>
              </a:rPr>
              <a:t>be </a:t>
            </a:r>
            <a:r>
              <a:rPr sz="2750" spc="10" dirty="0">
                <a:latin typeface="Georgia"/>
                <a:cs typeface="Georgia"/>
              </a:rPr>
              <a:t>lost</a:t>
            </a:r>
            <a:r>
              <a:rPr sz="2750" spc="70" dirty="0">
                <a:latin typeface="Georgia"/>
                <a:cs typeface="Georgia"/>
              </a:rPr>
              <a:t> </a:t>
            </a:r>
            <a:r>
              <a:rPr sz="2750" spc="10" dirty="0">
                <a:latin typeface="Georgia"/>
                <a:cs typeface="Georgia"/>
              </a:rPr>
              <a:t>forever.</a:t>
            </a:r>
            <a:endParaRPr sz="2750">
              <a:latin typeface="Georgia"/>
              <a:cs typeface="Georgia"/>
            </a:endParaRPr>
          </a:p>
        </p:txBody>
      </p:sp>
      <p:sp>
        <p:nvSpPr>
          <p:cNvPr id="4" name="object 4"/>
          <p:cNvSpPr/>
          <p:nvPr/>
        </p:nvSpPr>
        <p:spPr>
          <a:xfrm>
            <a:off x="2286000" y="5715000"/>
            <a:ext cx="4443100" cy="9105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solidFill>
                  <a:srgbClr val="FF0000"/>
                </a:solidFill>
              </a:rPr>
              <a:t>DROP TABLE Persons;</a:t>
            </a:r>
          </a:p>
          <a:p>
            <a:endParaRPr lang="en-IN" dirty="0"/>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dirty="0" err="1"/>
              <a:t>varchar</a:t>
            </a:r>
            <a:r>
              <a:rPr lang="en-IN" dirty="0"/>
              <a:t>(255),</a:t>
            </a:r>
            <a:br>
              <a:rPr lang="en-IN" dirty="0"/>
            </a:br>
            <a:r>
              <a:rPr lang="en-IN" dirty="0"/>
              <a:t>City </a:t>
            </a:r>
            <a:r>
              <a:rPr lang="en-IN" dirty="0" err="1"/>
              <a:t>varchar</a:t>
            </a:r>
            <a:r>
              <a:rPr lang="en-IN" dirty="0"/>
              <a:t>(255),</a:t>
            </a:r>
          </a:p>
          <a:p>
            <a:pPr>
              <a:buNone/>
            </a:pPr>
            <a:r>
              <a:rPr lang="en-IN" dirty="0"/>
              <a:t>    Age integer,</a:t>
            </a:r>
          </a:p>
          <a:p>
            <a:pPr>
              <a:buNone/>
            </a:pPr>
            <a:r>
              <a:rPr lang="en-IN" dirty="0"/>
              <a:t>    PRIMARY KEY(</a:t>
            </a:r>
            <a:r>
              <a:rPr lang="en-IN" dirty="0" err="1"/>
              <a:t>Personid</a:t>
            </a:r>
            <a:r>
              <a:rPr lang="en-IN" dirty="0"/>
              <a:t>));</a:t>
            </a:r>
          </a:p>
          <a:p>
            <a:endParaRPr lang="en-IN" dirty="0"/>
          </a:p>
        </p:txBody>
      </p:sp>
      <p:cxnSp>
        <p:nvCxnSpPr>
          <p:cNvPr id="5" name="Straight Connector 4"/>
          <p:cNvCxnSpPr/>
          <p:nvPr/>
        </p:nvCxnSpPr>
        <p:spPr>
          <a:xfrm>
            <a:off x="0" y="28956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3048000"/>
            <a:ext cx="487680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 y="3048000"/>
            <a:ext cx="4648200" cy="3352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1204732" y="2967335"/>
            <a:ext cx="6734537"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DML COMMANDS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edg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852409" cy="4016375"/>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INSERT</a:t>
            </a:r>
            <a:r>
              <a:rPr sz="3950" spc="-10" dirty="0">
                <a:solidFill>
                  <a:srgbClr val="424455"/>
                </a:solidFill>
                <a:latin typeface="Trebuchet MS"/>
                <a:cs typeface="Trebuchet MS"/>
              </a:rPr>
              <a:t> </a:t>
            </a:r>
            <a:r>
              <a:rPr sz="3950" spc="25" dirty="0">
                <a:solidFill>
                  <a:srgbClr val="424455"/>
                </a:solidFill>
                <a:latin typeface="Trebuchet MS"/>
                <a:cs typeface="Trebuchet MS"/>
              </a:rPr>
              <a:t>Command</a:t>
            </a:r>
            <a:endParaRPr sz="3950" dirty="0">
              <a:latin typeface="Trebuchet MS"/>
              <a:cs typeface="Trebuchet MS"/>
            </a:endParaRPr>
          </a:p>
          <a:p>
            <a:pPr marL="378460" marR="1084580" indent="-256540" algn="just">
              <a:lnSpc>
                <a:spcPct val="101899"/>
              </a:lnSpc>
              <a:spcBef>
                <a:spcPts val="2475"/>
              </a:spcBef>
              <a:buClr>
                <a:srgbClr val="9F4DA2"/>
              </a:buClr>
              <a:buChar char="•"/>
              <a:tabLst>
                <a:tab pos="379095" algn="l"/>
              </a:tabLst>
            </a:pPr>
            <a:r>
              <a:rPr sz="2750" spc="20" dirty="0">
                <a:latin typeface="Georgia"/>
                <a:cs typeface="Georgia"/>
              </a:rPr>
              <a:t>INSERT </a:t>
            </a:r>
            <a:r>
              <a:rPr sz="2750" spc="10" dirty="0">
                <a:latin typeface="Georgia"/>
                <a:cs typeface="Georgia"/>
              </a:rPr>
              <a:t>is used to add </a:t>
            </a:r>
            <a:r>
              <a:rPr sz="2750" spc="15" dirty="0">
                <a:latin typeface="Georgia"/>
                <a:cs typeface="Georgia"/>
              </a:rPr>
              <a:t>a single </a:t>
            </a:r>
            <a:r>
              <a:rPr sz="2750" spc="10" dirty="0">
                <a:latin typeface="Georgia"/>
                <a:cs typeface="Georgia"/>
              </a:rPr>
              <a:t>tuple to </a:t>
            </a:r>
            <a:r>
              <a:rPr sz="2750" spc="15" dirty="0">
                <a:latin typeface="Georgia"/>
                <a:cs typeface="Georgia"/>
              </a:rPr>
              <a:t>a  </a:t>
            </a:r>
            <a:r>
              <a:rPr sz="2750" spc="10" dirty="0">
                <a:latin typeface="Georgia"/>
                <a:cs typeface="Georgia"/>
              </a:rPr>
              <a:t>relation.</a:t>
            </a:r>
            <a:endParaRPr sz="2750" dirty="0">
              <a:latin typeface="Georgia"/>
              <a:cs typeface="Georgia"/>
            </a:endParaRPr>
          </a:p>
          <a:p>
            <a:pPr marL="378460" marR="128270" indent="-256540" algn="just">
              <a:lnSpc>
                <a:spcPct val="102000"/>
              </a:lnSpc>
              <a:spcBef>
                <a:spcPts val="334"/>
              </a:spcBef>
              <a:buClr>
                <a:srgbClr val="9F4DA2"/>
              </a:buClr>
              <a:buChar char="•"/>
              <a:tabLst>
                <a:tab pos="379095" algn="l"/>
              </a:tabLst>
            </a:pPr>
            <a:r>
              <a:rPr sz="2750" spc="30" dirty="0">
                <a:latin typeface="Georgia"/>
                <a:cs typeface="Georgia"/>
              </a:rPr>
              <a:t>We </a:t>
            </a:r>
            <a:r>
              <a:rPr sz="2750" spc="10" dirty="0">
                <a:latin typeface="Georgia"/>
                <a:cs typeface="Georgia"/>
              </a:rPr>
              <a:t>must specify </a:t>
            </a:r>
            <a:r>
              <a:rPr sz="2750" spc="15" dirty="0">
                <a:latin typeface="Georgia"/>
                <a:cs typeface="Georgia"/>
              </a:rPr>
              <a:t>the </a:t>
            </a:r>
            <a:r>
              <a:rPr sz="2750" spc="10" dirty="0">
                <a:latin typeface="Georgia"/>
                <a:cs typeface="Georgia"/>
              </a:rPr>
              <a:t>relation name and </a:t>
            </a:r>
            <a:r>
              <a:rPr sz="2750" spc="15" dirty="0">
                <a:latin typeface="Georgia"/>
                <a:cs typeface="Georgia"/>
              </a:rPr>
              <a:t>a list </a:t>
            </a:r>
            <a:r>
              <a:rPr sz="2750" spc="5" dirty="0">
                <a:latin typeface="Georgia"/>
                <a:cs typeface="Georgia"/>
              </a:rPr>
              <a:t>of  </a:t>
            </a:r>
            <a:r>
              <a:rPr sz="2750" spc="10" dirty="0">
                <a:latin typeface="Georgia"/>
                <a:cs typeface="Georgia"/>
              </a:rPr>
              <a:t>values for </a:t>
            </a:r>
            <a:r>
              <a:rPr sz="2750" spc="15" dirty="0">
                <a:latin typeface="Georgia"/>
                <a:cs typeface="Georgia"/>
              </a:rPr>
              <a:t>the</a:t>
            </a:r>
            <a:r>
              <a:rPr sz="2750" spc="85" dirty="0">
                <a:latin typeface="Georgia"/>
                <a:cs typeface="Georgia"/>
              </a:rPr>
              <a:t> </a:t>
            </a:r>
            <a:r>
              <a:rPr sz="2750" spc="10" dirty="0">
                <a:latin typeface="Georgia"/>
                <a:cs typeface="Georgia"/>
              </a:rPr>
              <a:t>tuple.</a:t>
            </a:r>
            <a:endParaRPr sz="2750" dirty="0">
              <a:latin typeface="Georgia"/>
              <a:cs typeface="Georgia"/>
            </a:endParaRPr>
          </a:p>
          <a:p>
            <a:pPr marL="378460" marR="5080" indent="-256540" algn="just">
              <a:lnSpc>
                <a:spcPct val="101899"/>
              </a:lnSpc>
              <a:spcBef>
                <a:spcPts val="285"/>
              </a:spcBef>
              <a:buClr>
                <a:srgbClr val="9F4DA2"/>
              </a:buClr>
              <a:buChar char="•"/>
              <a:tabLst>
                <a:tab pos="379095" algn="l"/>
              </a:tabLst>
            </a:pPr>
            <a:r>
              <a:rPr sz="2750" spc="25" dirty="0">
                <a:latin typeface="Georgia"/>
                <a:cs typeface="Georgia"/>
              </a:rPr>
              <a:t>The </a:t>
            </a:r>
            <a:r>
              <a:rPr sz="2750" spc="10" dirty="0">
                <a:latin typeface="Georgia"/>
                <a:cs typeface="Georgia"/>
              </a:rPr>
              <a:t>values should </a:t>
            </a:r>
            <a:r>
              <a:rPr sz="2750" spc="5" dirty="0">
                <a:latin typeface="Georgia"/>
                <a:cs typeface="Georgia"/>
              </a:rPr>
              <a:t>be </a:t>
            </a:r>
            <a:r>
              <a:rPr sz="2750" spc="15" dirty="0">
                <a:latin typeface="Georgia"/>
                <a:cs typeface="Georgia"/>
              </a:rPr>
              <a:t>listed in the same </a:t>
            </a:r>
            <a:r>
              <a:rPr sz="2750" spc="10" dirty="0">
                <a:latin typeface="Georgia"/>
                <a:cs typeface="Georgia"/>
              </a:rPr>
              <a:t>order </a:t>
            </a:r>
            <a:r>
              <a:rPr sz="2750" spc="15" dirty="0">
                <a:latin typeface="Georgia"/>
                <a:cs typeface="Georgia"/>
              </a:rPr>
              <a:t>in  </a:t>
            </a:r>
            <a:r>
              <a:rPr sz="2750" spc="20" dirty="0">
                <a:latin typeface="Georgia"/>
                <a:cs typeface="Georgia"/>
              </a:rPr>
              <a:t>which </a:t>
            </a:r>
            <a:r>
              <a:rPr sz="2750" spc="15" dirty="0">
                <a:latin typeface="Georgia"/>
                <a:cs typeface="Georgia"/>
              </a:rPr>
              <a:t>the </a:t>
            </a:r>
            <a:r>
              <a:rPr sz="2750" spc="10" dirty="0">
                <a:latin typeface="Georgia"/>
                <a:cs typeface="Georgia"/>
              </a:rPr>
              <a:t>corresponding </a:t>
            </a:r>
            <a:r>
              <a:rPr sz="2750" spc="5" dirty="0">
                <a:latin typeface="Georgia"/>
                <a:cs typeface="Georgia"/>
              </a:rPr>
              <a:t>attributes </a:t>
            </a:r>
            <a:r>
              <a:rPr sz="2750" spc="20" dirty="0">
                <a:latin typeface="Georgia"/>
                <a:cs typeface="Georgia"/>
              </a:rPr>
              <a:t>were  </a:t>
            </a:r>
            <a:r>
              <a:rPr sz="2750" spc="10" dirty="0">
                <a:latin typeface="Georgia"/>
                <a:cs typeface="Georgia"/>
              </a:rPr>
              <a:t>specified </a:t>
            </a:r>
            <a:r>
              <a:rPr sz="2750" spc="15" dirty="0">
                <a:latin typeface="Georgia"/>
                <a:cs typeface="Georgia"/>
              </a:rPr>
              <a:t>in the </a:t>
            </a:r>
            <a:r>
              <a:rPr sz="2750" spc="20" dirty="0">
                <a:latin typeface="Georgia"/>
                <a:cs typeface="Georgia"/>
              </a:rPr>
              <a:t>CREATE TABLE</a:t>
            </a:r>
            <a:r>
              <a:rPr sz="2750" spc="135" dirty="0">
                <a:latin typeface="Georgia"/>
                <a:cs typeface="Georgia"/>
              </a:rPr>
              <a:t> </a:t>
            </a:r>
            <a:r>
              <a:rPr sz="2750" spc="10" dirty="0">
                <a:latin typeface="Georgia"/>
                <a:cs typeface="Georgia"/>
              </a:rPr>
              <a:t>command.</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endParaRPr lang="en-IN" dirty="0"/>
          </a:p>
        </p:txBody>
      </p:sp>
      <p:sp>
        <p:nvSpPr>
          <p:cNvPr id="3" name="Content Placeholder 2"/>
          <p:cNvSpPr>
            <a:spLocks noGrp="1"/>
          </p:cNvSpPr>
          <p:nvPr>
            <p:ph idx="1"/>
          </p:nvPr>
        </p:nvSpPr>
        <p:spPr>
          <a:xfrm>
            <a:off x="457200" y="1752600"/>
            <a:ext cx="8229600" cy="4821936"/>
          </a:xfrm>
        </p:spPr>
        <p:txBody>
          <a:bodyPr/>
          <a:lstStyle/>
          <a:p>
            <a:r>
              <a:rPr lang="en-IN" dirty="0"/>
              <a:t>INSERT INTO </a:t>
            </a:r>
            <a:r>
              <a:rPr lang="en-IN" i="1" dirty="0" err="1"/>
              <a:t>table_name</a:t>
            </a:r>
            <a:r>
              <a:rPr lang="en-IN" dirty="0"/>
              <a:t> (</a:t>
            </a:r>
            <a:r>
              <a:rPr lang="en-IN" i="1" dirty="0"/>
              <a:t>column1</a:t>
            </a:r>
            <a:r>
              <a:rPr lang="en-IN" dirty="0"/>
              <a:t>,</a:t>
            </a:r>
            <a:r>
              <a:rPr lang="en-IN" i="1" dirty="0"/>
              <a:t> column2</a:t>
            </a:r>
            <a:r>
              <a:rPr lang="en-IN" dirty="0"/>
              <a:t>,</a:t>
            </a:r>
            <a:r>
              <a:rPr lang="en-IN" i="1" dirty="0"/>
              <a:t> column3</a:t>
            </a:r>
            <a:r>
              <a:rPr lang="en-IN" dirty="0"/>
              <a:t>, ...)</a:t>
            </a:r>
            <a:br>
              <a:rPr lang="en-IN" dirty="0"/>
            </a:br>
            <a:r>
              <a:rPr lang="en-IN" dirty="0"/>
              <a:t>VALUES (</a:t>
            </a:r>
            <a:r>
              <a:rPr lang="en-IN" i="1" dirty="0"/>
              <a:t>value1</a:t>
            </a:r>
            <a:r>
              <a:rPr lang="en-IN" dirty="0"/>
              <a:t>,</a:t>
            </a:r>
            <a:r>
              <a:rPr lang="en-IN" i="1" dirty="0"/>
              <a:t> value2</a:t>
            </a:r>
            <a:r>
              <a:rPr lang="en-IN" dirty="0"/>
              <a:t>,</a:t>
            </a:r>
            <a:r>
              <a:rPr lang="en-IN" i="1" dirty="0"/>
              <a:t> value3</a:t>
            </a:r>
            <a:r>
              <a:rPr lang="en-IN" dirty="0"/>
              <a:t>, ...);</a:t>
            </a:r>
          </a:p>
          <a:p>
            <a:endParaRPr lang="en-IN" dirty="0"/>
          </a:p>
          <a:p>
            <a:endParaRPr lang="en-IN" dirty="0"/>
          </a:p>
          <a:p>
            <a:r>
              <a:rPr lang="en-IN" dirty="0"/>
              <a:t>INSERT INTO </a:t>
            </a:r>
            <a:r>
              <a:rPr lang="en-IN" i="1" dirty="0" err="1"/>
              <a:t>table_name</a:t>
            </a:r>
            <a:br>
              <a:rPr lang="en-IN" dirty="0"/>
            </a:br>
            <a:r>
              <a:rPr lang="en-IN" dirty="0"/>
              <a:t>VALUES (</a:t>
            </a:r>
            <a:r>
              <a:rPr lang="en-IN" i="1" dirty="0"/>
              <a:t>value1</a:t>
            </a:r>
            <a:r>
              <a:rPr lang="en-IN" dirty="0"/>
              <a:t>,</a:t>
            </a:r>
            <a:r>
              <a:rPr lang="en-IN" i="1" dirty="0"/>
              <a:t> value2</a:t>
            </a:r>
            <a:r>
              <a:rPr lang="en-IN" dirty="0"/>
              <a:t>,</a:t>
            </a:r>
            <a:r>
              <a:rPr lang="en-IN" i="1" dirty="0"/>
              <a:t> value3</a:t>
            </a:r>
            <a:r>
              <a:rPr lang="en-IN"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11BBA-4AD2-6BCD-13A7-ACE3A9F3E829}"/>
              </a:ext>
            </a:extLst>
          </p:cNvPr>
          <p:cNvSpPr>
            <a:spLocks noGrp="1"/>
          </p:cNvSpPr>
          <p:nvPr>
            <p:ph type="title"/>
          </p:nvPr>
        </p:nvSpPr>
        <p:spPr>
          <a:xfrm>
            <a:off x="457200" y="1143000"/>
            <a:ext cx="8229600" cy="152400"/>
          </a:xfrm>
        </p:spPr>
        <p:txBody>
          <a:bodyPr>
            <a:normAutofit fontScale="90000"/>
          </a:bodyPr>
          <a:lstStyle/>
          <a:p>
            <a:endParaRPr lang="en-IN" dirty="0"/>
          </a:p>
        </p:txBody>
      </p:sp>
      <p:sp>
        <p:nvSpPr>
          <p:cNvPr id="3" name="Content Placeholder 2"/>
          <p:cNvSpPr>
            <a:spLocks noGrp="1"/>
          </p:cNvSpPr>
          <p:nvPr>
            <p:ph sz="half" idx="1"/>
          </p:nvPr>
        </p:nvSpPr>
        <p:spPr>
          <a:xfrm>
            <a:off x="457200" y="1600200"/>
            <a:ext cx="4038600" cy="5175187"/>
          </a:xfrm>
        </p:spPr>
        <p:txBody>
          <a:bodyPr/>
          <a:lstStyle/>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dirty="0" err="1"/>
              <a:t>varchar</a:t>
            </a:r>
            <a:r>
              <a:rPr lang="en-IN" dirty="0"/>
              <a:t>(255),</a:t>
            </a:r>
            <a:br>
              <a:rPr lang="en-IN" dirty="0"/>
            </a:br>
            <a:r>
              <a:rPr lang="en-IN" dirty="0"/>
              <a:t>City </a:t>
            </a:r>
            <a:r>
              <a:rPr lang="en-IN" dirty="0" err="1"/>
              <a:t>varchar</a:t>
            </a:r>
            <a:r>
              <a:rPr lang="en-IN" dirty="0"/>
              <a:t>(255));</a:t>
            </a:r>
          </a:p>
          <a:p>
            <a:endParaRPr lang="en-IN" dirty="0"/>
          </a:p>
        </p:txBody>
      </p:sp>
      <p:sp>
        <p:nvSpPr>
          <p:cNvPr id="5" name="Content Placeholder 4">
            <a:extLst>
              <a:ext uri="{FF2B5EF4-FFF2-40B4-BE49-F238E27FC236}">
                <a16:creationId xmlns:a16="http://schemas.microsoft.com/office/drawing/2014/main" id="{A2E6AECB-18A1-FEE1-C598-F3F890F1B6A6}"/>
              </a:ext>
            </a:extLst>
          </p:cNvPr>
          <p:cNvSpPr>
            <a:spLocks noGrp="1"/>
          </p:cNvSpPr>
          <p:nvPr>
            <p:ph sz="half" idx="2"/>
          </p:nvPr>
        </p:nvSpPr>
        <p:spPr>
          <a:xfrm>
            <a:off x="4648200" y="1600200"/>
            <a:ext cx="4038600" cy="5175187"/>
          </a:xfrm>
        </p:spPr>
        <p:txBody>
          <a:bodyPr/>
          <a:lstStyle/>
          <a:p>
            <a:r>
              <a:rPr lang="en-IN" dirty="0"/>
              <a:t>INSERT INTO </a:t>
            </a:r>
            <a:r>
              <a:rPr lang="en-IN" i="1" dirty="0"/>
              <a:t>Persons values  (1,’Nair’,’Rajiv’,’Heaven’,’Banglore’);</a:t>
            </a:r>
          </a:p>
          <a:p>
            <a:endParaRPr lang="en-IN" i="1" dirty="0"/>
          </a:p>
          <a:p>
            <a:endParaRPr lang="en-IN" i="1" dirty="0"/>
          </a:p>
          <a:p>
            <a:r>
              <a:rPr lang="en-IN" dirty="0"/>
              <a:t>INSERT INTO </a:t>
            </a:r>
            <a:r>
              <a:rPr lang="en-IN" i="1" dirty="0"/>
              <a:t>Persons (</a:t>
            </a:r>
            <a:r>
              <a:rPr lang="en-IN" i="1" dirty="0" err="1"/>
              <a:t>Lname,City,Id,Fname,Address</a:t>
            </a:r>
            <a:r>
              <a:rPr lang="en-IN" i="1" dirty="0"/>
              <a:t>)   values (’Nair’, ’Banglore’,1,’Rajiv’,’Heaven’,);</a:t>
            </a:r>
            <a:endParaRPr lang="en-IN" dirty="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INSERT INTO </a:t>
            </a:r>
            <a:r>
              <a:rPr lang="en-IN" i="1" dirty="0"/>
              <a:t>Persons values  (1,’Nair’,’Rajiv’,’Heaven’,’Banglore’);</a:t>
            </a:r>
          </a:p>
          <a:p>
            <a:endParaRPr lang="en-IN" i="1" dirty="0"/>
          </a:p>
          <a:p>
            <a:endParaRPr lang="en-IN" i="1" dirty="0"/>
          </a:p>
          <a:p>
            <a:r>
              <a:rPr lang="en-IN" dirty="0"/>
              <a:t>INSERT INTO </a:t>
            </a:r>
            <a:r>
              <a:rPr lang="en-IN" i="1" dirty="0"/>
              <a:t>Persons (</a:t>
            </a:r>
            <a:r>
              <a:rPr lang="en-IN" i="1" dirty="0" err="1"/>
              <a:t>Lname,City,Id,Fname,Address</a:t>
            </a:r>
            <a:r>
              <a:rPr lang="en-IN" i="1" dirty="0"/>
              <a:t>)   values (’Nair’, ’Banglore’,1,’Rajiv’,’Heaven’,);</a:t>
            </a:r>
            <a:endParaRPr lang="en-IN" dirty="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066800"/>
            <a:ext cx="8302950" cy="3434273"/>
          </a:xfrm>
          <a:prstGeom prst="rect">
            <a:avLst/>
          </a:prstGeom>
        </p:spPr>
        <p:txBody>
          <a:bodyPr vert="horz" wrap="square" lIns="0" tIns="347980" rIns="0" bIns="0" rtlCol="0">
            <a:spAutoFit/>
          </a:bodyPr>
          <a:lstStyle/>
          <a:p>
            <a:pPr marL="12700">
              <a:lnSpc>
                <a:spcPct val="100000"/>
              </a:lnSpc>
              <a:spcBef>
                <a:spcPts val="2740"/>
              </a:spcBef>
            </a:pPr>
            <a:r>
              <a:rPr sz="3950" spc="10" dirty="0">
                <a:solidFill>
                  <a:srgbClr val="424455"/>
                </a:solidFill>
                <a:latin typeface="Trebuchet MS"/>
                <a:cs typeface="Trebuchet MS"/>
              </a:rPr>
              <a:t>The DELETE</a:t>
            </a:r>
            <a:r>
              <a:rPr sz="3950" spc="140" dirty="0">
                <a:solidFill>
                  <a:srgbClr val="424455"/>
                </a:solidFill>
                <a:latin typeface="Trebuchet MS"/>
                <a:cs typeface="Trebuchet MS"/>
              </a:rPr>
              <a:t> </a:t>
            </a:r>
            <a:r>
              <a:rPr sz="3950" spc="25" dirty="0">
                <a:solidFill>
                  <a:srgbClr val="424455"/>
                </a:solidFill>
                <a:latin typeface="Trebuchet MS"/>
                <a:cs typeface="Trebuchet MS"/>
              </a:rPr>
              <a:t>Command</a:t>
            </a:r>
            <a:endParaRPr sz="3950" dirty="0">
              <a:latin typeface="Trebuchet MS"/>
              <a:cs typeface="Trebuchet MS"/>
            </a:endParaRPr>
          </a:p>
          <a:p>
            <a:pPr marL="378460" marR="325120" indent="-256540" algn="just">
              <a:lnSpc>
                <a:spcPts val="2690"/>
              </a:lnSpc>
              <a:spcBef>
                <a:spcPts val="2465"/>
              </a:spcBef>
              <a:buClr>
                <a:srgbClr val="9F4DA2"/>
              </a:buClr>
              <a:buChar char="•"/>
              <a:tabLst>
                <a:tab pos="379095" algn="l"/>
              </a:tabLst>
            </a:pPr>
            <a:r>
              <a:rPr sz="2750" spc="25" dirty="0">
                <a:latin typeface="Georgia"/>
                <a:cs typeface="Georgia"/>
              </a:rPr>
              <a:t>The </a:t>
            </a:r>
            <a:r>
              <a:rPr sz="2750" spc="20" dirty="0">
                <a:latin typeface="Georgia"/>
                <a:cs typeface="Georgia"/>
              </a:rPr>
              <a:t>DELETE </a:t>
            </a:r>
            <a:r>
              <a:rPr sz="2750" spc="10" dirty="0">
                <a:latin typeface="Georgia"/>
                <a:cs typeface="Georgia"/>
              </a:rPr>
              <a:t>command </a:t>
            </a:r>
            <a:r>
              <a:rPr sz="2750" spc="15" dirty="0">
                <a:latin typeface="Georgia"/>
                <a:cs typeface="Georgia"/>
              </a:rPr>
              <a:t>removes </a:t>
            </a:r>
            <a:r>
              <a:rPr sz="2750" spc="10" dirty="0">
                <a:latin typeface="Georgia"/>
                <a:cs typeface="Georgia"/>
              </a:rPr>
              <a:t>tuples </a:t>
            </a:r>
            <a:r>
              <a:rPr sz="2750" spc="15" dirty="0">
                <a:latin typeface="Georgia"/>
                <a:cs typeface="Georgia"/>
              </a:rPr>
              <a:t>from a  </a:t>
            </a:r>
            <a:r>
              <a:rPr sz="2750" spc="10" dirty="0">
                <a:latin typeface="Georgia"/>
                <a:cs typeface="Georgia"/>
              </a:rPr>
              <a:t>relation.</a:t>
            </a:r>
            <a:endParaRPr sz="2750" dirty="0">
              <a:latin typeface="Georgia"/>
              <a:cs typeface="Georgia"/>
            </a:endParaRPr>
          </a:p>
          <a:p>
            <a:pPr marL="378460" marR="5080" indent="-256540" algn="just">
              <a:lnSpc>
                <a:spcPts val="2690"/>
              </a:lnSpc>
              <a:spcBef>
                <a:spcPts val="340"/>
              </a:spcBef>
              <a:buClr>
                <a:srgbClr val="9F4DA2"/>
              </a:buClr>
              <a:buChar char="•"/>
              <a:tabLst>
                <a:tab pos="379095" algn="l"/>
              </a:tabLst>
            </a:pPr>
            <a:r>
              <a:rPr sz="2750" spc="15" dirty="0">
                <a:latin typeface="Georgia"/>
                <a:cs typeface="Georgia"/>
              </a:rPr>
              <a:t>It </a:t>
            </a:r>
            <a:r>
              <a:rPr sz="2750" spc="5" dirty="0">
                <a:latin typeface="Georgia"/>
                <a:cs typeface="Georgia"/>
              </a:rPr>
              <a:t>includes </a:t>
            </a:r>
            <a:r>
              <a:rPr sz="2750" spc="15" dirty="0">
                <a:latin typeface="Georgia"/>
                <a:cs typeface="Georgia"/>
              </a:rPr>
              <a:t>a </a:t>
            </a:r>
            <a:r>
              <a:rPr sz="2750" spc="25" dirty="0">
                <a:latin typeface="Georgia"/>
                <a:cs typeface="Georgia"/>
              </a:rPr>
              <a:t>WHERE </a:t>
            </a:r>
            <a:r>
              <a:rPr sz="2750" spc="5" dirty="0">
                <a:latin typeface="Georgia"/>
                <a:cs typeface="Georgia"/>
              </a:rPr>
              <a:t>clause, </a:t>
            </a:r>
            <a:r>
              <a:rPr sz="2750" spc="10" dirty="0">
                <a:latin typeface="Georgia"/>
                <a:cs typeface="Georgia"/>
              </a:rPr>
              <a:t>to select </a:t>
            </a:r>
            <a:r>
              <a:rPr sz="2750" spc="15" dirty="0">
                <a:latin typeface="Georgia"/>
                <a:cs typeface="Georgia"/>
              </a:rPr>
              <a:t>the </a:t>
            </a:r>
            <a:r>
              <a:rPr sz="2750" spc="10" dirty="0">
                <a:latin typeface="Georgia"/>
                <a:cs typeface="Georgia"/>
              </a:rPr>
              <a:t>tuples to </a:t>
            </a:r>
            <a:r>
              <a:rPr sz="2750" spc="5" dirty="0">
                <a:latin typeface="Georgia"/>
                <a:cs typeface="Georgia"/>
              </a:rPr>
              <a:t>be  </a:t>
            </a:r>
            <a:r>
              <a:rPr sz="2750" spc="10" dirty="0">
                <a:latin typeface="Georgia"/>
                <a:cs typeface="Georgia"/>
              </a:rPr>
              <a:t>deleted.</a:t>
            </a:r>
            <a:endParaRPr sz="2750" dirty="0">
              <a:latin typeface="Georgia"/>
              <a:cs typeface="Georgia"/>
            </a:endParaRPr>
          </a:p>
          <a:p>
            <a:pPr marL="378460" marR="127000" indent="-256540" algn="just">
              <a:lnSpc>
                <a:spcPts val="2690"/>
              </a:lnSpc>
              <a:spcBef>
                <a:spcPts val="285"/>
              </a:spcBef>
              <a:buClr>
                <a:srgbClr val="9F4DA2"/>
              </a:buClr>
              <a:buChar char="•"/>
              <a:tabLst>
                <a:tab pos="379095" algn="l"/>
              </a:tabLst>
            </a:pPr>
            <a:r>
              <a:rPr sz="2750" spc="15" dirty="0">
                <a:latin typeface="Georgia"/>
                <a:cs typeface="Georgia"/>
              </a:rPr>
              <a:t>Tuples </a:t>
            </a:r>
            <a:r>
              <a:rPr sz="2750" spc="10" dirty="0">
                <a:latin typeface="Georgia"/>
                <a:cs typeface="Georgia"/>
              </a:rPr>
              <a:t>are explicitly deleted </a:t>
            </a:r>
            <a:r>
              <a:rPr sz="2750" spc="15" dirty="0">
                <a:latin typeface="Georgia"/>
                <a:cs typeface="Georgia"/>
              </a:rPr>
              <a:t>from </a:t>
            </a:r>
            <a:r>
              <a:rPr sz="2750" spc="10" dirty="0">
                <a:latin typeface="Georgia"/>
                <a:cs typeface="Georgia"/>
              </a:rPr>
              <a:t>only </a:t>
            </a:r>
            <a:r>
              <a:rPr sz="2750" spc="5" dirty="0">
                <a:latin typeface="Georgia"/>
                <a:cs typeface="Georgia"/>
              </a:rPr>
              <a:t>one table  at </a:t>
            </a:r>
            <a:r>
              <a:rPr sz="2750" spc="15" dirty="0">
                <a:latin typeface="Georgia"/>
                <a:cs typeface="Georgia"/>
              </a:rPr>
              <a:t>a</a:t>
            </a:r>
            <a:r>
              <a:rPr sz="2750" spc="35" dirty="0">
                <a:latin typeface="Georgia"/>
                <a:cs typeface="Georgia"/>
              </a:rPr>
              <a:t> </a:t>
            </a:r>
            <a:r>
              <a:rPr sz="2750" spc="10" dirty="0">
                <a:latin typeface="Georgia"/>
                <a:cs typeface="Georgia"/>
              </a:rPr>
              <a:t>time.</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49147" y="2355770"/>
            <a:ext cx="6276866" cy="30655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3810000"/>
            <a:ext cx="8229600" cy="2612136"/>
          </a:xfrm>
        </p:spPr>
        <p:txBody>
          <a:bodyPr/>
          <a:lstStyle/>
          <a:p>
            <a:pPr lvl="0"/>
            <a:r>
              <a:rPr lang="en-IN" b="1" dirty="0"/>
              <a:t>&lt;Kumar, Singh, 52/57 store, 223001, 9889898989&gt;</a:t>
            </a:r>
            <a:r>
              <a:rPr lang="en-IN" dirty="0"/>
              <a:t> is a </a:t>
            </a:r>
            <a:r>
              <a:rPr lang="en-IN" dirty="0" err="1"/>
              <a:t>tuple</a:t>
            </a:r>
            <a:r>
              <a:rPr lang="en-IN" dirty="0"/>
              <a:t> belonging to the CUSTOMER relation.</a:t>
            </a:r>
          </a:p>
          <a:p>
            <a:endParaRPr lang="en-IN" dirty="0"/>
          </a:p>
        </p:txBody>
      </p:sp>
      <p:pic>
        <p:nvPicPr>
          <p:cNvPr id="4" name="Picture 3"/>
          <p:cNvPicPr/>
          <p:nvPr/>
        </p:nvPicPr>
        <p:blipFill>
          <a:blip r:embed="rId2" cstate="print"/>
          <a:srcRect/>
          <a:stretch>
            <a:fillRect/>
          </a:stretch>
        </p:blipFill>
        <p:spPr bwMode="auto">
          <a:xfrm>
            <a:off x="228600" y="914400"/>
            <a:ext cx="8686800" cy="251460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082746"/>
            <a:ext cx="7828280" cy="3290643"/>
          </a:xfrm>
          <a:prstGeom prst="rect">
            <a:avLst/>
          </a:prstGeom>
        </p:spPr>
        <p:txBody>
          <a:bodyPr vert="horz" wrap="square" lIns="0" tIns="58419" rIns="0" bIns="0" rtlCol="0">
            <a:spAutoFit/>
          </a:bodyPr>
          <a:lstStyle/>
          <a:p>
            <a:pPr marL="268605" marR="5080" indent="-256540">
              <a:lnSpc>
                <a:spcPts val="3030"/>
              </a:lnSpc>
              <a:spcBef>
                <a:spcPts val="325"/>
              </a:spcBef>
              <a:buClr>
                <a:srgbClr val="9F4DA2"/>
              </a:buClr>
              <a:buChar char="•"/>
              <a:tabLst>
                <a:tab pos="269240" algn="l"/>
              </a:tabLst>
            </a:pPr>
            <a:r>
              <a:rPr sz="2750" spc="20" dirty="0">
                <a:latin typeface="Georgia"/>
                <a:cs typeface="Georgia"/>
              </a:rPr>
              <a:t>A </a:t>
            </a:r>
            <a:r>
              <a:rPr sz="2750" spc="15" dirty="0">
                <a:latin typeface="Georgia"/>
                <a:cs typeface="Georgia"/>
              </a:rPr>
              <a:t>missing </a:t>
            </a:r>
            <a:r>
              <a:rPr sz="2750" spc="25" dirty="0">
                <a:latin typeface="Georgia"/>
                <a:cs typeface="Georgia"/>
              </a:rPr>
              <a:t>WHERE </a:t>
            </a:r>
            <a:r>
              <a:rPr sz="2750" spc="5" dirty="0">
                <a:latin typeface="Georgia"/>
                <a:cs typeface="Georgia"/>
              </a:rPr>
              <a:t>clause </a:t>
            </a:r>
            <a:r>
              <a:rPr sz="2750" spc="10" dirty="0">
                <a:latin typeface="Georgia"/>
                <a:cs typeface="Georgia"/>
              </a:rPr>
              <a:t>specifies that all  tuples </a:t>
            </a:r>
            <a:r>
              <a:rPr sz="2750" spc="15" dirty="0">
                <a:latin typeface="Georgia"/>
                <a:cs typeface="Georgia"/>
              </a:rPr>
              <a:t>in the </a:t>
            </a:r>
            <a:r>
              <a:rPr sz="2750" spc="10" dirty="0">
                <a:latin typeface="Georgia"/>
                <a:cs typeface="Georgia"/>
              </a:rPr>
              <a:t>relation are to </a:t>
            </a:r>
            <a:r>
              <a:rPr sz="2750" spc="5" dirty="0">
                <a:latin typeface="Georgia"/>
                <a:cs typeface="Georgia"/>
              </a:rPr>
              <a:t>be </a:t>
            </a:r>
            <a:r>
              <a:rPr sz="2750" spc="10" dirty="0">
                <a:latin typeface="Georgia"/>
                <a:cs typeface="Georgia"/>
              </a:rPr>
              <a:t>deleted;</a:t>
            </a:r>
            <a:endParaRPr lang="en-US" sz="2750" spc="10" dirty="0">
              <a:latin typeface="Georgia"/>
              <a:cs typeface="Georgia"/>
            </a:endParaRPr>
          </a:p>
          <a:p>
            <a:pPr marL="268605" marR="5080" indent="-256540">
              <a:lnSpc>
                <a:spcPts val="3030"/>
              </a:lnSpc>
              <a:spcBef>
                <a:spcPts val="325"/>
              </a:spcBef>
              <a:buClr>
                <a:srgbClr val="9F4DA2"/>
              </a:buClr>
              <a:buChar char="•"/>
              <a:tabLst>
                <a:tab pos="269240" algn="l"/>
              </a:tabLst>
            </a:pPr>
            <a:endParaRPr lang="en-US" sz="2750" spc="15" dirty="0">
              <a:latin typeface="Georgia"/>
              <a:cs typeface="Georgia"/>
            </a:endParaRPr>
          </a:p>
          <a:p>
            <a:pPr marL="268605" marR="5080" indent="-256540">
              <a:lnSpc>
                <a:spcPts val="3030"/>
              </a:lnSpc>
              <a:spcBef>
                <a:spcPts val="325"/>
              </a:spcBef>
              <a:buClr>
                <a:srgbClr val="9F4DA2"/>
              </a:buClr>
              <a:buChar char="•"/>
              <a:tabLst>
                <a:tab pos="269240" algn="l"/>
              </a:tabLst>
            </a:pPr>
            <a:r>
              <a:rPr sz="2750" spc="15" dirty="0">
                <a:latin typeface="Georgia"/>
                <a:cs typeface="Georgia"/>
              </a:rPr>
              <a:t>the </a:t>
            </a:r>
            <a:r>
              <a:rPr sz="2750" spc="5" dirty="0">
                <a:latin typeface="Georgia"/>
                <a:cs typeface="Georgia"/>
              </a:rPr>
              <a:t>table </a:t>
            </a:r>
            <a:r>
              <a:rPr sz="2750" spc="10" dirty="0">
                <a:latin typeface="Georgia"/>
                <a:cs typeface="Georgia"/>
              </a:rPr>
              <a:t>remains </a:t>
            </a:r>
            <a:r>
              <a:rPr sz="2750" spc="15" dirty="0">
                <a:latin typeface="Georgia"/>
                <a:cs typeface="Georgia"/>
              </a:rPr>
              <a:t>in the </a:t>
            </a:r>
            <a:r>
              <a:rPr sz="2750" spc="5" dirty="0">
                <a:latin typeface="Georgia"/>
                <a:cs typeface="Georgia"/>
              </a:rPr>
              <a:t>database as </a:t>
            </a:r>
            <a:r>
              <a:rPr sz="2750" spc="10" dirty="0">
                <a:latin typeface="Georgia"/>
                <a:cs typeface="Georgia"/>
              </a:rPr>
              <a:t>an empty  </a:t>
            </a:r>
            <a:r>
              <a:rPr sz="2750" spc="5" dirty="0">
                <a:latin typeface="Georgia"/>
                <a:cs typeface="Georgia"/>
              </a:rPr>
              <a:t>table.</a:t>
            </a:r>
            <a:endParaRPr sz="2750" dirty="0">
              <a:latin typeface="Georgia"/>
              <a:cs typeface="Georgia"/>
            </a:endParaRPr>
          </a:p>
          <a:p>
            <a:pPr marL="268605" marR="583565" indent="-256540">
              <a:lnSpc>
                <a:spcPts val="3030"/>
              </a:lnSpc>
              <a:spcBef>
                <a:spcPts val="275"/>
              </a:spcBef>
              <a:buClr>
                <a:srgbClr val="9F4DA2"/>
              </a:buClr>
              <a:buChar char="•"/>
              <a:tabLst>
                <a:tab pos="269240" algn="l"/>
              </a:tabLst>
            </a:pPr>
            <a:endParaRPr lang="en-US" sz="2750" spc="20" dirty="0">
              <a:latin typeface="Georgia"/>
              <a:cs typeface="Georgia"/>
            </a:endParaRPr>
          </a:p>
          <a:p>
            <a:pPr marL="268605" marR="583565" indent="-256540">
              <a:lnSpc>
                <a:spcPts val="3030"/>
              </a:lnSpc>
              <a:spcBef>
                <a:spcPts val="275"/>
              </a:spcBef>
              <a:buClr>
                <a:srgbClr val="9F4DA2"/>
              </a:buClr>
              <a:buChar char="•"/>
              <a:tabLst>
                <a:tab pos="269240" algn="l"/>
              </a:tabLst>
            </a:pPr>
            <a:r>
              <a:rPr sz="2750" spc="20" dirty="0">
                <a:latin typeface="Georgia"/>
                <a:cs typeface="Georgia"/>
              </a:rPr>
              <a:t>DROP TABLE </a:t>
            </a:r>
            <a:r>
              <a:rPr sz="2750" spc="10" dirty="0">
                <a:latin typeface="Georgia"/>
                <a:cs typeface="Georgia"/>
              </a:rPr>
              <a:t>command</a:t>
            </a:r>
            <a:r>
              <a:rPr lang="en-US" sz="2750" spc="10" dirty="0">
                <a:latin typeface="Georgia"/>
                <a:cs typeface="Georgia"/>
              </a:rPr>
              <a:t> is used </a:t>
            </a:r>
            <a:r>
              <a:rPr sz="2750" spc="10" dirty="0">
                <a:latin typeface="Georgia"/>
                <a:cs typeface="Georgia"/>
              </a:rPr>
              <a:t> to  </a:t>
            </a:r>
            <a:r>
              <a:rPr sz="2750" spc="15" dirty="0">
                <a:latin typeface="Georgia"/>
                <a:cs typeface="Georgia"/>
              </a:rPr>
              <a:t>remove the </a:t>
            </a:r>
            <a:r>
              <a:rPr sz="2750" spc="5" dirty="0">
                <a:latin typeface="Georgia"/>
                <a:cs typeface="Georgia"/>
              </a:rPr>
              <a:t>table</a:t>
            </a:r>
            <a:r>
              <a:rPr sz="2750" spc="70" dirty="0">
                <a:latin typeface="Georgia"/>
                <a:cs typeface="Georgia"/>
              </a:rPr>
              <a:t> </a:t>
            </a:r>
            <a:r>
              <a:rPr sz="2750" spc="5" dirty="0">
                <a:latin typeface="Georgia"/>
                <a:cs typeface="Georgia"/>
              </a:rPr>
              <a:t>definition</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to="" calcmode="lin" valueType="num">
                                      <p:cBhvr>
                                        <p:cTn id="17"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8036559" cy="3980179"/>
          </a:xfrm>
          <a:prstGeom prst="rect">
            <a:avLst/>
          </a:prstGeom>
        </p:spPr>
        <p:txBody>
          <a:bodyPr vert="horz" wrap="square" lIns="0" tIns="17145" rIns="0" bIns="0" rtlCol="0">
            <a:spAutoFit/>
          </a:bodyPr>
          <a:lstStyle/>
          <a:p>
            <a:pPr marL="12700">
              <a:lnSpc>
                <a:spcPct val="100000"/>
              </a:lnSpc>
              <a:spcBef>
                <a:spcPts val="135"/>
              </a:spcBef>
            </a:pPr>
            <a:r>
              <a:rPr sz="3950" spc="-30" dirty="0">
                <a:solidFill>
                  <a:srgbClr val="424455"/>
                </a:solidFill>
                <a:latin typeface="Trebuchet MS"/>
                <a:cs typeface="Trebuchet MS"/>
              </a:rPr>
              <a:t>TRUNCATE </a:t>
            </a:r>
            <a:r>
              <a:rPr sz="3950" spc="-60" dirty="0">
                <a:solidFill>
                  <a:srgbClr val="424455"/>
                </a:solidFill>
                <a:latin typeface="Trebuchet MS"/>
                <a:cs typeface="Trebuchet MS"/>
              </a:rPr>
              <a:t>TABLE</a:t>
            </a:r>
            <a:r>
              <a:rPr sz="3950" spc="85" dirty="0">
                <a:solidFill>
                  <a:srgbClr val="424455"/>
                </a:solidFill>
                <a:latin typeface="Trebuchet MS"/>
                <a:cs typeface="Trebuchet MS"/>
              </a:rPr>
              <a:t> </a:t>
            </a:r>
            <a:r>
              <a:rPr sz="3950" spc="25" dirty="0">
                <a:solidFill>
                  <a:srgbClr val="424455"/>
                </a:solidFill>
                <a:latin typeface="Trebuchet MS"/>
                <a:cs typeface="Trebuchet MS"/>
              </a:rPr>
              <a:t>COMMAND</a:t>
            </a:r>
            <a:endParaRPr sz="3950" dirty="0">
              <a:latin typeface="Trebuchet MS"/>
              <a:cs typeface="Trebuchet MS"/>
            </a:endParaRPr>
          </a:p>
          <a:p>
            <a:pPr marL="378460" marR="222885" indent="-256540" algn="just">
              <a:lnSpc>
                <a:spcPct val="101899"/>
              </a:lnSpc>
              <a:spcBef>
                <a:spcPts val="2475"/>
              </a:spcBef>
              <a:buClr>
                <a:srgbClr val="9F4DA2"/>
              </a:buClr>
              <a:buChar char="•"/>
              <a:tabLst>
                <a:tab pos="379095" algn="l"/>
              </a:tabLst>
            </a:pPr>
            <a:r>
              <a:rPr sz="2750" spc="25" dirty="0">
                <a:latin typeface="Georgia"/>
                <a:cs typeface="Georgia"/>
              </a:rPr>
              <a:t>The SQL </a:t>
            </a:r>
            <a:r>
              <a:rPr sz="2750" spc="20" dirty="0">
                <a:latin typeface="Georgia"/>
                <a:cs typeface="Georgia"/>
              </a:rPr>
              <a:t>TRUNCATE TABLE </a:t>
            </a:r>
            <a:r>
              <a:rPr sz="2750" spc="10" dirty="0">
                <a:latin typeface="Georgia"/>
                <a:cs typeface="Georgia"/>
              </a:rPr>
              <a:t>command is used  to delete complete </a:t>
            </a:r>
            <a:r>
              <a:rPr sz="2750" spc="5" dirty="0">
                <a:latin typeface="Georgia"/>
                <a:cs typeface="Georgia"/>
              </a:rPr>
              <a:t>data </a:t>
            </a:r>
            <a:r>
              <a:rPr sz="2750" spc="15" dirty="0">
                <a:latin typeface="Georgia"/>
                <a:cs typeface="Georgia"/>
              </a:rPr>
              <a:t>from </a:t>
            </a:r>
            <a:r>
              <a:rPr sz="2750" spc="10" dirty="0">
                <a:latin typeface="Georgia"/>
                <a:cs typeface="Georgia"/>
              </a:rPr>
              <a:t>an existing</a:t>
            </a:r>
            <a:r>
              <a:rPr sz="2750" spc="345" dirty="0">
                <a:latin typeface="Georgia"/>
                <a:cs typeface="Georgia"/>
              </a:rPr>
              <a:t> </a:t>
            </a:r>
            <a:r>
              <a:rPr sz="2750" spc="5" dirty="0">
                <a:latin typeface="Georgia"/>
                <a:cs typeface="Georgia"/>
              </a:rPr>
              <a:t>table.</a:t>
            </a:r>
            <a:endParaRPr sz="2750" dirty="0">
              <a:latin typeface="Georgia"/>
              <a:cs typeface="Georgia"/>
            </a:endParaRPr>
          </a:p>
          <a:p>
            <a:pPr marL="378460" marR="5080" indent="-256540" algn="just">
              <a:lnSpc>
                <a:spcPct val="101899"/>
              </a:lnSpc>
              <a:spcBef>
                <a:spcPts val="335"/>
              </a:spcBef>
              <a:buClr>
                <a:srgbClr val="9F4DA2"/>
              </a:buClr>
              <a:buChar char="•"/>
              <a:tabLst>
                <a:tab pos="379095" algn="l"/>
              </a:tabLst>
            </a:pPr>
            <a:r>
              <a:rPr sz="2750" spc="15" dirty="0">
                <a:latin typeface="Georgia"/>
                <a:cs typeface="Georgia"/>
              </a:rPr>
              <a:t>You </a:t>
            </a:r>
            <a:r>
              <a:rPr sz="2750" spc="5" dirty="0">
                <a:latin typeface="Georgia"/>
                <a:cs typeface="Georgia"/>
              </a:rPr>
              <a:t>can </a:t>
            </a:r>
            <a:r>
              <a:rPr sz="2750" spc="10" dirty="0">
                <a:latin typeface="Georgia"/>
                <a:cs typeface="Georgia"/>
              </a:rPr>
              <a:t>also use </a:t>
            </a:r>
            <a:r>
              <a:rPr sz="2750" spc="20" dirty="0">
                <a:latin typeface="Georgia"/>
                <a:cs typeface="Georgia"/>
              </a:rPr>
              <a:t>DROP TABLE </a:t>
            </a:r>
            <a:r>
              <a:rPr sz="2750" spc="10" dirty="0">
                <a:latin typeface="Georgia"/>
                <a:cs typeface="Georgia"/>
              </a:rPr>
              <a:t>command to  delete complete </a:t>
            </a:r>
            <a:r>
              <a:rPr sz="2750" spc="5" dirty="0">
                <a:latin typeface="Georgia"/>
                <a:cs typeface="Georgia"/>
              </a:rPr>
              <a:t>table </a:t>
            </a:r>
            <a:r>
              <a:rPr sz="2750" dirty="0">
                <a:latin typeface="Georgia"/>
                <a:cs typeface="Georgia"/>
              </a:rPr>
              <a:t>but </a:t>
            </a:r>
            <a:r>
              <a:rPr sz="2750" spc="10" dirty="0">
                <a:latin typeface="Georgia"/>
                <a:cs typeface="Georgia"/>
              </a:rPr>
              <a:t>it </a:t>
            </a:r>
            <a:r>
              <a:rPr sz="2750" spc="15" dirty="0">
                <a:latin typeface="Georgia"/>
                <a:cs typeface="Georgia"/>
              </a:rPr>
              <a:t>would remove  </a:t>
            </a:r>
            <a:r>
              <a:rPr sz="2750" spc="10" dirty="0">
                <a:latin typeface="Georgia"/>
                <a:cs typeface="Georgia"/>
              </a:rPr>
              <a:t>complete </a:t>
            </a:r>
            <a:r>
              <a:rPr sz="2750" spc="5" dirty="0">
                <a:latin typeface="Georgia"/>
                <a:cs typeface="Georgia"/>
              </a:rPr>
              <a:t>table structure </a:t>
            </a:r>
            <a:r>
              <a:rPr sz="2750" spc="15" dirty="0">
                <a:latin typeface="Georgia"/>
                <a:cs typeface="Georgia"/>
              </a:rPr>
              <a:t>form the </a:t>
            </a:r>
            <a:r>
              <a:rPr sz="2750" spc="5" dirty="0">
                <a:latin typeface="Georgia"/>
                <a:cs typeface="Georgia"/>
              </a:rPr>
              <a:t>database </a:t>
            </a:r>
            <a:r>
              <a:rPr sz="2750" spc="10" dirty="0">
                <a:latin typeface="Georgia"/>
                <a:cs typeface="Georgia"/>
              </a:rPr>
              <a:t>and  </a:t>
            </a:r>
            <a:r>
              <a:rPr sz="2750" spc="15" dirty="0">
                <a:latin typeface="Georgia"/>
                <a:cs typeface="Georgia"/>
              </a:rPr>
              <a:t>you would </a:t>
            </a:r>
            <a:r>
              <a:rPr sz="2750" spc="10" dirty="0">
                <a:latin typeface="Georgia"/>
                <a:cs typeface="Georgia"/>
              </a:rPr>
              <a:t>need to </a:t>
            </a:r>
            <a:r>
              <a:rPr sz="2750" spc="15" dirty="0">
                <a:latin typeface="Georgia"/>
                <a:cs typeface="Georgia"/>
              </a:rPr>
              <a:t>re-create this </a:t>
            </a:r>
            <a:r>
              <a:rPr sz="2750" spc="5" dirty="0">
                <a:latin typeface="Georgia"/>
                <a:cs typeface="Georgia"/>
              </a:rPr>
              <a:t>table once </a:t>
            </a:r>
            <a:r>
              <a:rPr sz="2750" spc="15" dirty="0">
                <a:latin typeface="Georgia"/>
                <a:cs typeface="Georgia"/>
              </a:rPr>
              <a:t>again  </a:t>
            </a:r>
            <a:r>
              <a:rPr sz="2750" spc="10" dirty="0">
                <a:latin typeface="Georgia"/>
                <a:cs typeface="Georgia"/>
              </a:rPr>
              <a:t>if </a:t>
            </a:r>
            <a:r>
              <a:rPr sz="2750" spc="20" dirty="0">
                <a:latin typeface="Georgia"/>
                <a:cs typeface="Georgia"/>
              </a:rPr>
              <a:t>you wish you </a:t>
            </a:r>
            <a:r>
              <a:rPr sz="2750" spc="10" dirty="0">
                <a:latin typeface="Georgia"/>
                <a:cs typeface="Georgia"/>
              </a:rPr>
              <a:t>store </a:t>
            </a:r>
            <a:r>
              <a:rPr sz="2750" spc="15" dirty="0">
                <a:latin typeface="Georgia"/>
                <a:cs typeface="Georgia"/>
              </a:rPr>
              <a:t>some</a:t>
            </a:r>
            <a:r>
              <a:rPr sz="2750" spc="95" dirty="0">
                <a:latin typeface="Georgia"/>
                <a:cs typeface="Georgia"/>
              </a:rPr>
              <a:t> </a:t>
            </a:r>
            <a:r>
              <a:rPr sz="2750" spc="5" dirty="0">
                <a:latin typeface="Georgia"/>
                <a:cs typeface="Georgia"/>
              </a:rPr>
              <a:t>data.</a:t>
            </a:r>
            <a:endParaRPr sz="2750" dirty="0">
              <a:latin typeface="Georgia"/>
              <a:cs typeface="Georgia"/>
            </a:endParaRPr>
          </a:p>
        </p:txBody>
      </p:sp>
      <p:sp>
        <p:nvSpPr>
          <p:cNvPr id="4" name="object 4"/>
          <p:cNvSpPr/>
          <p:nvPr/>
        </p:nvSpPr>
        <p:spPr>
          <a:xfrm>
            <a:off x="1303492" y="5595722"/>
            <a:ext cx="5259857" cy="55656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759700" cy="3126105"/>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The </a:t>
            </a:r>
            <a:r>
              <a:rPr sz="3950" spc="-50" dirty="0">
                <a:solidFill>
                  <a:srgbClr val="424455"/>
                </a:solidFill>
                <a:latin typeface="Trebuchet MS"/>
                <a:cs typeface="Trebuchet MS"/>
              </a:rPr>
              <a:t>UPDATE</a:t>
            </a:r>
            <a:r>
              <a:rPr sz="3950" spc="95" dirty="0">
                <a:solidFill>
                  <a:srgbClr val="424455"/>
                </a:solidFill>
                <a:latin typeface="Trebuchet MS"/>
                <a:cs typeface="Trebuchet MS"/>
              </a:rPr>
              <a:t> </a:t>
            </a:r>
            <a:r>
              <a:rPr sz="3950" spc="25" dirty="0">
                <a:solidFill>
                  <a:srgbClr val="424455"/>
                </a:solidFill>
                <a:latin typeface="Trebuchet MS"/>
                <a:cs typeface="Trebuchet MS"/>
              </a:rPr>
              <a:t>Command</a:t>
            </a:r>
            <a:endParaRPr sz="3950" dirty="0">
              <a:latin typeface="Trebuchet MS"/>
              <a:cs typeface="Trebuchet MS"/>
            </a:endParaRPr>
          </a:p>
          <a:p>
            <a:pPr marL="378460" marR="62865" indent="-256540" algn="just">
              <a:lnSpc>
                <a:spcPct val="101899"/>
              </a:lnSpc>
              <a:spcBef>
                <a:spcPts val="2475"/>
              </a:spcBef>
              <a:buClr>
                <a:srgbClr val="9F4DA2"/>
              </a:buClr>
              <a:buChar char="•"/>
              <a:tabLst>
                <a:tab pos="379095" algn="l"/>
              </a:tabLst>
            </a:pPr>
            <a:r>
              <a:rPr sz="2750" spc="25" dirty="0">
                <a:latin typeface="Georgia"/>
                <a:cs typeface="Georgia"/>
              </a:rPr>
              <a:t>The </a:t>
            </a:r>
            <a:r>
              <a:rPr sz="2750" spc="15" dirty="0">
                <a:latin typeface="Georgia"/>
                <a:cs typeface="Georgia"/>
              </a:rPr>
              <a:t>UPDATE </a:t>
            </a:r>
            <a:r>
              <a:rPr sz="2750" spc="10" dirty="0">
                <a:latin typeface="Georgia"/>
                <a:cs typeface="Georgia"/>
              </a:rPr>
              <a:t>command is used to modify  </a:t>
            </a:r>
            <a:r>
              <a:rPr sz="2750" spc="5" dirty="0">
                <a:latin typeface="Georgia"/>
                <a:cs typeface="Georgia"/>
              </a:rPr>
              <a:t>attribute </a:t>
            </a:r>
            <a:r>
              <a:rPr sz="2750" spc="10" dirty="0">
                <a:latin typeface="Georgia"/>
                <a:cs typeface="Georgia"/>
              </a:rPr>
              <a:t>values </a:t>
            </a:r>
            <a:r>
              <a:rPr sz="2750" spc="5" dirty="0">
                <a:latin typeface="Georgia"/>
                <a:cs typeface="Georgia"/>
              </a:rPr>
              <a:t>of one or </a:t>
            </a:r>
            <a:r>
              <a:rPr sz="2750" spc="15" dirty="0">
                <a:latin typeface="Georgia"/>
                <a:cs typeface="Georgia"/>
              </a:rPr>
              <a:t>more </a:t>
            </a:r>
            <a:r>
              <a:rPr sz="2750" spc="10" dirty="0">
                <a:latin typeface="Georgia"/>
                <a:cs typeface="Georgia"/>
              </a:rPr>
              <a:t>selected</a:t>
            </a:r>
            <a:r>
              <a:rPr sz="2750" spc="365" dirty="0">
                <a:latin typeface="Georgia"/>
                <a:cs typeface="Georgia"/>
              </a:rPr>
              <a:t> </a:t>
            </a:r>
            <a:r>
              <a:rPr sz="2750" spc="10" dirty="0">
                <a:latin typeface="Georgia"/>
                <a:cs typeface="Georgia"/>
              </a:rPr>
              <a:t>tuples.</a:t>
            </a:r>
            <a:endParaRPr sz="2750" dirty="0">
              <a:latin typeface="Georgia"/>
              <a:cs typeface="Georgia"/>
            </a:endParaRPr>
          </a:p>
          <a:p>
            <a:pPr marL="378460" marR="5080" indent="-256540" algn="just">
              <a:lnSpc>
                <a:spcPct val="101899"/>
              </a:lnSpc>
              <a:spcBef>
                <a:spcPts val="335"/>
              </a:spcBef>
              <a:buClr>
                <a:srgbClr val="9F4DA2"/>
              </a:buClr>
              <a:buChar char="•"/>
              <a:tabLst>
                <a:tab pos="379095" algn="l"/>
              </a:tabLst>
            </a:pPr>
            <a:r>
              <a:rPr sz="2750" spc="25" dirty="0">
                <a:latin typeface="Georgia"/>
                <a:cs typeface="Georgia"/>
              </a:rPr>
              <a:t>WHERE </a:t>
            </a:r>
            <a:r>
              <a:rPr sz="2750" spc="5" dirty="0">
                <a:latin typeface="Georgia"/>
                <a:cs typeface="Georgia"/>
              </a:rPr>
              <a:t>clause  </a:t>
            </a:r>
            <a:r>
              <a:rPr sz="2750" spc="15" dirty="0">
                <a:latin typeface="Georgia"/>
                <a:cs typeface="Georgia"/>
              </a:rPr>
              <a:t>in the UPDATE </a:t>
            </a:r>
            <a:r>
              <a:rPr sz="2750" spc="10" dirty="0">
                <a:latin typeface="Georgia"/>
                <a:cs typeface="Georgia"/>
              </a:rPr>
              <a:t>command selects </a:t>
            </a:r>
            <a:r>
              <a:rPr sz="2750" spc="15" dirty="0">
                <a:latin typeface="Georgia"/>
                <a:cs typeface="Georgia"/>
              </a:rPr>
              <a:t>the </a:t>
            </a:r>
            <a:r>
              <a:rPr sz="2750" spc="10" dirty="0">
                <a:latin typeface="Georgia"/>
                <a:cs typeface="Georgia"/>
              </a:rPr>
              <a:t>tuples to  </a:t>
            </a:r>
            <a:r>
              <a:rPr sz="2750" spc="5" dirty="0">
                <a:latin typeface="Georgia"/>
                <a:cs typeface="Georgia"/>
              </a:rPr>
              <a:t>be </a:t>
            </a:r>
            <a:r>
              <a:rPr sz="2750" spc="10" dirty="0">
                <a:latin typeface="Georgia"/>
                <a:cs typeface="Georgia"/>
              </a:rPr>
              <a:t>modified </a:t>
            </a:r>
            <a:r>
              <a:rPr sz="2750" spc="15" dirty="0">
                <a:latin typeface="Georgia"/>
                <a:cs typeface="Georgia"/>
              </a:rPr>
              <a:t>from a single</a:t>
            </a:r>
            <a:r>
              <a:rPr sz="2750" spc="185" dirty="0">
                <a:latin typeface="Georgia"/>
                <a:cs typeface="Georgia"/>
              </a:rPr>
              <a:t> </a:t>
            </a:r>
            <a:r>
              <a:rPr sz="2750" spc="10" dirty="0">
                <a:latin typeface="Georgia"/>
                <a:cs typeface="Georgia"/>
              </a:rPr>
              <a:t>relation</a:t>
            </a:r>
            <a:endParaRPr sz="2750" dirty="0">
              <a:latin typeface="Georgia"/>
              <a:cs typeface="Georgia"/>
            </a:endParaRPr>
          </a:p>
        </p:txBody>
      </p:sp>
      <p:sp>
        <p:nvSpPr>
          <p:cNvPr id="4" name="object 4"/>
          <p:cNvSpPr/>
          <p:nvPr/>
        </p:nvSpPr>
        <p:spPr>
          <a:xfrm>
            <a:off x="866072" y="4815441"/>
            <a:ext cx="7832157" cy="15051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6559" y="661504"/>
            <a:ext cx="551815" cy="240029"/>
          </a:xfrm>
          <a:prstGeom prst="rect">
            <a:avLst/>
          </a:prstGeom>
        </p:spPr>
        <p:txBody>
          <a:bodyPr vert="horz" wrap="square" lIns="0" tIns="0" rIns="0" bIns="0" rtlCol="0">
            <a:spAutoFit/>
          </a:bodyPr>
          <a:lstStyle/>
          <a:p>
            <a:pPr algn="r">
              <a:lnSpc>
                <a:spcPts val="910"/>
              </a:lnSpc>
            </a:pPr>
            <a:r>
              <a:rPr sz="800" spc="-15" dirty="0">
                <a:solidFill>
                  <a:srgbClr val="437F85"/>
                </a:solidFill>
                <a:latin typeface="Georgia"/>
                <a:cs typeface="Georgia"/>
              </a:rPr>
              <a:t>P</a:t>
            </a:r>
            <a:r>
              <a:rPr sz="800" spc="10" dirty="0">
                <a:solidFill>
                  <a:srgbClr val="437F85"/>
                </a:solidFill>
                <a:latin typeface="Georgia"/>
                <a:cs typeface="Georgia"/>
              </a:rPr>
              <a:t>RE</a:t>
            </a:r>
            <a:endParaRPr sz="800">
              <a:latin typeface="Georgia"/>
              <a:cs typeface="Georgia"/>
            </a:endParaRPr>
          </a:p>
          <a:p>
            <a:pPr algn="r">
              <a:lnSpc>
                <a:spcPct val="100000"/>
              </a:lnSpc>
            </a:pPr>
            <a:r>
              <a:rPr sz="800" spc="10" dirty="0">
                <a:solidFill>
                  <a:srgbClr val="437F85"/>
                </a:solidFill>
                <a:latin typeface="Georgia"/>
                <a:cs typeface="Georgia"/>
              </a:rPr>
              <a:t>SHARIKA</a:t>
            </a:r>
            <a:r>
              <a:rPr sz="800" spc="-145" dirty="0">
                <a:solidFill>
                  <a:srgbClr val="437F85"/>
                </a:solidFill>
                <a:latin typeface="Georgia"/>
                <a:cs typeface="Georgia"/>
              </a:rPr>
              <a:t> </a:t>
            </a:r>
            <a:r>
              <a:rPr sz="800" spc="10" dirty="0">
                <a:solidFill>
                  <a:srgbClr val="437F85"/>
                </a:solidFill>
                <a:latin typeface="Georgia"/>
                <a:cs typeface="Georgia"/>
              </a:rPr>
              <a:t>T</a:t>
            </a:r>
            <a:endParaRPr sz="800">
              <a:latin typeface="Georgia"/>
              <a:cs typeface="Georgia"/>
            </a:endParaRPr>
          </a:p>
        </p:txBody>
      </p:sp>
      <p:grpSp>
        <p:nvGrpSpPr>
          <p:cNvPr id="3" name="object 3"/>
          <p:cNvGrpSpPr/>
          <p:nvPr/>
        </p:nvGrpSpPr>
        <p:grpSpPr>
          <a:xfrm>
            <a:off x="0" y="76200"/>
            <a:ext cx="9144000" cy="6781800"/>
            <a:chOff x="0" y="76200"/>
            <a:chExt cx="9144000" cy="6781800"/>
          </a:xfrm>
        </p:grpSpPr>
        <p:sp>
          <p:nvSpPr>
            <p:cNvPr id="4" name="object 4"/>
            <p:cNvSpPr/>
            <p:nvPr/>
          </p:nvSpPr>
          <p:spPr>
            <a:xfrm>
              <a:off x="0" y="76200"/>
              <a:ext cx="6042659" cy="34689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29200" y="1295406"/>
              <a:ext cx="4114800" cy="135699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429000" y="3476000"/>
              <a:ext cx="5715000" cy="3381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48400" y="2590800"/>
              <a:ext cx="762000" cy="762000"/>
            </a:xfrm>
            <a:custGeom>
              <a:avLst/>
              <a:gdLst/>
              <a:ahLst/>
              <a:cxnLst/>
              <a:rect l="l" t="t" r="r" b="b"/>
              <a:pathLst>
                <a:path w="762000" h="762000">
                  <a:moveTo>
                    <a:pt x="571499" y="0"/>
                  </a:moveTo>
                  <a:lnTo>
                    <a:pt x="190499" y="0"/>
                  </a:lnTo>
                  <a:lnTo>
                    <a:pt x="190499" y="380999"/>
                  </a:lnTo>
                  <a:lnTo>
                    <a:pt x="0" y="380999"/>
                  </a:lnTo>
                  <a:lnTo>
                    <a:pt x="380999" y="761999"/>
                  </a:lnTo>
                  <a:lnTo>
                    <a:pt x="761999" y="380999"/>
                  </a:lnTo>
                  <a:lnTo>
                    <a:pt x="571499" y="380999"/>
                  </a:lnTo>
                  <a:lnTo>
                    <a:pt x="571499" y="0"/>
                  </a:lnTo>
                  <a:close/>
                </a:path>
              </a:pathLst>
            </a:custGeom>
            <a:solidFill>
              <a:srgbClr val="FF0000"/>
            </a:solidFill>
          </p:spPr>
          <p:txBody>
            <a:bodyPr wrap="square" lIns="0" tIns="0" rIns="0" bIns="0" rtlCol="0"/>
            <a:lstStyle/>
            <a:p>
              <a:endParaRPr/>
            </a:p>
          </p:txBody>
        </p:sp>
        <p:sp>
          <p:nvSpPr>
            <p:cNvPr id="8" name="object 8"/>
            <p:cNvSpPr/>
            <p:nvPr/>
          </p:nvSpPr>
          <p:spPr>
            <a:xfrm>
              <a:off x="6248400" y="2590800"/>
              <a:ext cx="762000" cy="762000"/>
            </a:xfrm>
            <a:custGeom>
              <a:avLst/>
              <a:gdLst/>
              <a:ahLst/>
              <a:cxnLst/>
              <a:rect l="l" t="t" r="r" b="b"/>
              <a:pathLst>
                <a:path w="762000" h="762000">
                  <a:moveTo>
                    <a:pt x="0" y="380999"/>
                  </a:moveTo>
                  <a:lnTo>
                    <a:pt x="190499" y="380999"/>
                  </a:lnTo>
                  <a:lnTo>
                    <a:pt x="190499" y="0"/>
                  </a:lnTo>
                  <a:lnTo>
                    <a:pt x="571499" y="0"/>
                  </a:lnTo>
                  <a:lnTo>
                    <a:pt x="571499" y="380999"/>
                  </a:lnTo>
                  <a:lnTo>
                    <a:pt x="761999" y="380999"/>
                  </a:lnTo>
                  <a:lnTo>
                    <a:pt x="380999" y="761999"/>
                  </a:lnTo>
                  <a:lnTo>
                    <a:pt x="0" y="380999"/>
                  </a:lnTo>
                  <a:close/>
                </a:path>
              </a:pathLst>
            </a:custGeom>
            <a:ln w="19049">
              <a:solidFill>
                <a:srgbClr val="3A3A63"/>
              </a:solidFill>
            </a:ln>
          </p:spPr>
          <p:txBody>
            <a:bodyPr wrap="square" lIns="0" tIns="0" rIns="0" bIns="0" rtlCol="0"/>
            <a:lstStyle/>
            <a:p>
              <a:endParaRPr/>
            </a:p>
          </p:txBody>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9491" y="1447806"/>
            <a:ext cx="6609805" cy="129330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69500" y="3736509"/>
            <a:ext cx="5738716" cy="124087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2176150" y="2967335"/>
            <a:ext cx="479169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p:cNvGrpSpPr/>
          <p:nvPr/>
        </p:nvGrpSpPr>
        <p:grpSpPr>
          <a:xfrm>
            <a:off x="8135873" y="6414515"/>
            <a:ext cx="702945" cy="326390"/>
            <a:chOff x="10847831" y="6414515"/>
            <a:chExt cx="937260" cy="326390"/>
          </a:xfrm>
        </p:grpSpPr>
        <p:sp>
          <p:nvSpPr>
            <p:cNvPr id="4" name="object 4"/>
            <p:cNvSpPr/>
            <p:nvPr/>
          </p:nvSpPr>
          <p:spPr>
            <a:xfrm>
              <a:off x="11131295" y="6449567"/>
              <a:ext cx="217931" cy="2057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311127" y="6449567"/>
              <a:ext cx="271780" cy="205740"/>
            </a:xfrm>
            <a:custGeom>
              <a:avLst/>
              <a:gdLst/>
              <a:ahLst/>
              <a:cxnLst/>
              <a:rect l="l" t="t" r="r" b="b"/>
              <a:pathLst>
                <a:path w="271779" h="205740">
                  <a:moveTo>
                    <a:pt x="271272" y="0"/>
                  </a:moveTo>
                  <a:lnTo>
                    <a:pt x="182245" y="0"/>
                  </a:lnTo>
                  <a:lnTo>
                    <a:pt x="135636" y="66979"/>
                  </a:lnTo>
                  <a:lnTo>
                    <a:pt x="89026" y="0"/>
                  </a:lnTo>
                  <a:lnTo>
                    <a:pt x="0" y="0"/>
                  </a:lnTo>
                  <a:lnTo>
                    <a:pt x="95376" y="124396"/>
                  </a:lnTo>
                  <a:lnTo>
                    <a:pt x="95376" y="205739"/>
                  </a:lnTo>
                  <a:lnTo>
                    <a:pt x="175895" y="205739"/>
                  </a:lnTo>
                  <a:lnTo>
                    <a:pt x="175895" y="124396"/>
                  </a:lnTo>
                  <a:lnTo>
                    <a:pt x="271272" y="0"/>
                  </a:lnTo>
                  <a:close/>
                </a:path>
              </a:pathLst>
            </a:custGeom>
            <a:solidFill>
              <a:srgbClr val="808080"/>
            </a:solidFill>
          </p:spPr>
          <p:txBody>
            <a:bodyPr wrap="square" lIns="0" tIns="0" rIns="0" bIns="0" rtlCol="0"/>
            <a:lstStyle/>
            <a:p>
              <a:endParaRPr/>
            </a:p>
          </p:txBody>
        </p:sp>
        <p:sp>
          <p:nvSpPr>
            <p:cNvPr id="6" name="object 6"/>
            <p:cNvSpPr/>
            <p:nvPr/>
          </p:nvSpPr>
          <p:spPr>
            <a:xfrm>
              <a:off x="10847831" y="6414515"/>
              <a:ext cx="937260" cy="326390"/>
            </a:xfrm>
            <a:custGeom>
              <a:avLst/>
              <a:gdLst/>
              <a:ahLst/>
              <a:cxnLst/>
              <a:rect l="l" t="t" r="r" b="b"/>
              <a:pathLst>
                <a:path w="937259" h="326390">
                  <a:moveTo>
                    <a:pt x="937259" y="0"/>
                  </a:moveTo>
                  <a:lnTo>
                    <a:pt x="0" y="0"/>
                  </a:lnTo>
                  <a:lnTo>
                    <a:pt x="0" y="326136"/>
                  </a:lnTo>
                  <a:lnTo>
                    <a:pt x="937259" y="326136"/>
                  </a:lnTo>
                  <a:lnTo>
                    <a:pt x="937259" y="0"/>
                  </a:lnTo>
                  <a:close/>
                </a:path>
              </a:pathLst>
            </a:custGeom>
            <a:solidFill>
              <a:srgbClr val="FFFFFF"/>
            </a:solidFill>
          </p:spPr>
          <p:txBody>
            <a:bodyPr wrap="square" lIns="0" tIns="0" rIns="0" bIns="0" rtlCol="0"/>
            <a:lstStyle/>
            <a:p>
              <a:endParaRPr/>
            </a:p>
          </p:txBody>
        </p:sp>
      </p:grpSp>
      <p:sp>
        <p:nvSpPr>
          <p:cNvPr id="8" name="object 8"/>
          <p:cNvSpPr/>
          <p:nvPr/>
        </p:nvSpPr>
        <p:spPr>
          <a:xfrm>
            <a:off x="1" y="2615183"/>
            <a:ext cx="9143999" cy="1498600"/>
          </a:xfrm>
          <a:custGeom>
            <a:avLst/>
            <a:gdLst/>
            <a:ahLst/>
            <a:cxnLst/>
            <a:rect l="l" t="t" r="r" b="b"/>
            <a:pathLst>
              <a:path w="11280775" h="1498600">
                <a:moveTo>
                  <a:pt x="11280648" y="0"/>
                </a:moveTo>
                <a:lnTo>
                  <a:pt x="0" y="0"/>
                </a:lnTo>
                <a:lnTo>
                  <a:pt x="0" y="1497710"/>
                </a:lnTo>
                <a:lnTo>
                  <a:pt x="10793476" y="1498091"/>
                </a:lnTo>
                <a:lnTo>
                  <a:pt x="11280648" y="0"/>
                </a:lnTo>
                <a:close/>
              </a:path>
            </a:pathLst>
          </a:custGeom>
          <a:solidFill>
            <a:srgbClr val="636363"/>
          </a:solidFill>
        </p:spPr>
        <p:txBody>
          <a:bodyPr wrap="square" lIns="0" tIns="0" rIns="0" bIns="0" rtlCol="0"/>
          <a:lstStyle/>
          <a:p>
            <a:endParaRPr/>
          </a:p>
        </p:txBody>
      </p:sp>
      <p:sp>
        <p:nvSpPr>
          <p:cNvPr id="10" name="TextBox 9"/>
          <p:cNvSpPr txBox="1"/>
          <p:nvPr/>
        </p:nvSpPr>
        <p:spPr>
          <a:xfrm>
            <a:off x="457200" y="2819400"/>
            <a:ext cx="8305800" cy="646331"/>
          </a:xfrm>
          <a:prstGeom prst="rect">
            <a:avLst/>
          </a:prstGeom>
          <a:noFill/>
        </p:spPr>
        <p:txBody>
          <a:bodyPr wrap="square" rtlCol="0">
            <a:spAutoFit/>
          </a:bodyPr>
          <a:lstStyle/>
          <a:p>
            <a:pPr algn="ctr"/>
            <a:r>
              <a:rPr lang="en-IN" sz="3600" spc="5" dirty="0">
                <a:solidFill>
                  <a:srgbClr val="FFC000"/>
                </a:solidFill>
                <a:cs typeface="Georgia"/>
              </a:rPr>
              <a:t>Introduction </a:t>
            </a:r>
            <a:r>
              <a:rPr lang="en-IN" sz="3600" spc="10" dirty="0">
                <a:solidFill>
                  <a:srgbClr val="FFC000"/>
                </a:solidFill>
                <a:cs typeface="Georgia"/>
              </a:rPr>
              <a:t>to Relational Algebra</a:t>
            </a:r>
            <a:endParaRPr lang="en-IN" sz="3600" dirty="0">
              <a:solidFill>
                <a:srgbClr val="FFC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964170" cy="4523674"/>
          </a:xfrm>
          <a:prstGeom prst="rect">
            <a:avLst/>
          </a:prstGeom>
        </p:spPr>
        <p:txBody>
          <a:bodyPr vert="horz" wrap="square" lIns="0" tIns="17145" rIns="0" bIns="0" rtlCol="0">
            <a:spAutoFit/>
          </a:bodyPr>
          <a:lstStyle/>
          <a:p>
            <a:pPr marL="12700">
              <a:lnSpc>
                <a:spcPct val="100000"/>
              </a:lnSpc>
              <a:spcBef>
                <a:spcPts val="135"/>
              </a:spcBef>
            </a:pPr>
            <a:r>
              <a:rPr sz="3950" b="1" spc="15" dirty="0">
                <a:solidFill>
                  <a:srgbClr val="424455"/>
                </a:solidFill>
                <a:latin typeface="Trebuchet MS"/>
                <a:cs typeface="Trebuchet MS"/>
              </a:rPr>
              <a:t>Relational</a:t>
            </a:r>
            <a:r>
              <a:rPr sz="3950" b="1" spc="20" dirty="0">
                <a:solidFill>
                  <a:srgbClr val="424455"/>
                </a:solidFill>
                <a:latin typeface="Trebuchet MS"/>
                <a:cs typeface="Trebuchet MS"/>
              </a:rPr>
              <a:t> </a:t>
            </a:r>
            <a:r>
              <a:rPr sz="3950" b="1" spc="-10" dirty="0">
                <a:solidFill>
                  <a:srgbClr val="424455"/>
                </a:solidFill>
                <a:latin typeface="Trebuchet MS"/>
                <a:cs typeface="Trebuchet MS"/>
              </a:rPr>
              <a:t>algebra</a:t>
            </a:r>
            <a:endParaRPr sz="3950" dirty="0">
              <a:latin typeface="Trebuchet MS"/>
              <a:cs typeface="Trebuchet MS"/>
            </a:endParaRPr>
          </a:p>
          <a:p>
            <a:pPr marL="378460" marR="5080" indent="-256540" algn="just">
              <a:lnSpc>
                <a:spcPts val="3030"/>
              </a:lnSpc>
              <a:spcBef>
                <a:spcPts val="2530"/>
              </a:spcBef>
              <a:buClr>
                <a:srgbClr val="9F4DA2"/>
              </a:buClr>
              <a:buChar char="•"/>
              <a:tabLst>
                <a:tab pos="379095" algn="l"/>
              </a:tabLst>
            </a:pPr>
            <a:r>
              <a:rPr sz="2750" spc="10" dirty="0">
                <a:latin typeface="Georgia"/>
                <a:cs typeface="Georgia"/>
              </a:rPr>
              <a:t>Relational </a:t>
            </a:r>
            <a:r>
              <a:rPr sz="2750" spc="15" dirty="0">
                <a:latin typeface="Georgia"/>
                <a:cs typeface="Georgia"/>
              </a:rPr>
              <a:t>algebra </a:t>
            </a:r>
            <a:r>
              <a:rPr sz="2750" spc="10" dirty="0">
                <a:latin typeface="Georgia"/>
                <a:cs typeface="Georgia"/>
              </a:rPr>
              <a:t>is </a:t>
            </a:r>
            <a:r>
              <a:rPr sz="2750" spc="15" dirty="0">
                <a:latin typeface="Georgia"/>
                <a:cs typeface="Georgia"/>
              </a:rPr>
              <a:t>a </a:t>
            </a:r>
            <a:r>
              <a:rPr sz="2750" spc="5" dirty="0">
                <a:latin typeface="Georgia"/>
                <a:cs typeface="Georgia"/>
              </a:rPr>
              <a:t>procedural </a:t>
            </a:r>
            <a:r>
              <a:rPr sz="2750" spc="10" dirty="0">
                <a:latin typeface="Georgia"/>
                <a:cs typeface="Georgia"/>
              </a:rPr>
              <a:t>query  </a:t>
            </a:r>
            <a:r>
              <a:rPr sz="2750" spc="15" dirty="0">
                <a:latin typeface="Georgia"/>
                <a:cs typeface="Georgia"/>
              </a:rPr>
              <a:t>language, </a:t>
            </a:r>
            <a:r>
              <a:rPr sz="2750" spc="20" dirty="0">
                <a:latin typeface="Georgia"/>
                <a:cs typeface="Georgia"/>
              </a:rPr>
              <a:t>which </a:t>
            </a:r>
            <a:r>
              <a:rPr sz="2750" spc="10" dirty="0">
                <a:latin typeface="Georgia"/>
                <a:cs typeface="Georgia"/>
              </a:rPr>
              <a:t>takes </a:t>
            </a:r>
            <a:r>
              <a:rPr sz="2750" spc="5" dirty="0">
                <a:latin typeface="Georgia"/>
                <a:cs typeface="Georgia"/>
              </a:rPr>
              <a:t>instances of </a:t>
            </a:r>
            <a:r>
              <a:rPr sz="2750" spc="10" dirty="0">
                <a:latin typeface="Georgia"/>
                <a:cs typeface="Georgia"/>
              </a:rPr>
              <a:t>relations </a:t>
            </a:r>
            <a:r>
              <a:rPr sz="2750" spc="5" dirty="0">
                <a:latin typeface="Georgia"/>
                <a:cs typeface="Georgia"/>
              </a:rPr>
              <a:t>as  input </a:t>
            </a:r>
            <a:r>
              <a:rPr sz="2750" spc="10" dirty="0">
                <a:latin typeface="Georgia"/>
                <a:cs typeface="Georgia"/>
              </a:rPr>
              <a:t>and </a:t>
            </a:r>
            <a:r>
              <a:rPr sz="2750" spc="15" dirty="0">
                <a:latin typeface="Georgia"/>
                <a:cs typeface="Georgia"/>
              </a:rPr>
              <a:t>yields </a:t>
            </a:r>
            <a:r>
              <a:rPr sz="2750" spc="5" dirty="0">
                <a:latin typeface="Georgia"/>
                <a:cs typeface="Georgia"/>
              </a:rPr>
              <a:t>instances of </a:t>
            </a:r>
            <a:r>
              <a:rPr sz="2750" spc="10" dirty="0">
                <a:latin typeface="Georgia"/>
                <a:cs typeface="Georgia"/>
              </a:rPr>
              <a:t>relations </a:t>
            </a:r>
            <a:r>
              <a:rPr sz="2750" spc="5" dirty="0">
                <a:latin typeface="Georgia"/>
                <a:cs typeface="Georgia"/>
              </a:rPr>
              <a:t>as</a:t>
            </a:r>
            <a:r>
              <a:rPr sz="2750" spc="370" dirty="0">
                <a:latin typeface="Georgia"/>
                <a:cs typeface="Georgia"/>
              </a:rPr>
              <a:t> </a:t>
            </a:r>
            <a:r>
              <a:rPr sz="2750" spc="5" dirty="0">
                <a:latin typeface="Georgia"/>
                <a:cs typeface="Georgia"/>
              </a:rPr>
              <a:t>output.</a:t>
            </a:r>
            <a:endParaRPr sz="2750" dirty="0">
              <a:latin typeface="Georgia"/>
              <a:cs typeface="Georgia"/>
            </a:endParaRPr>
          </a:p>
          <a:p>
            <a:pPr marL="378460" marR="1149985" indent="-256540" algn="just">
              <a:lnSpc>
                <a:spcPts val="3030"/>
              </a:lnSpc>
              <a:spcBef>
                <a:spcPts val="325"/>
              </a:spcBef>
              <a:buClr>
                <a:srgbClr val="9F4DA2"/>
              </a:buClr>
              <a:buChar char="•"/>
              <a:tabLst>
                <a:tab pos="379095" algn="l"/>
              </a:tabLst>
            </a:pPr>
            <a:r>
              <a:rPr sz="2750" spc="15" dirty="0">
                <a:latin typeface="Georgia"/>
                <a:cs typeface="Georgia"/>
              </a:rPr>
              <a:t>It </a:t>
            </a:r>
            <a:r>
              <a:rPr sz="2750" spc="10" dirty="0">
                <a:latin typeface="Georgia"/>
                <a:cs typeface="Georgia"/>
              </a:rPr>
              <a:t>uses operators to </a:t>
            </a:r>
            <a:r>
              <a:rPr sz="2750" spc="15" dirty="0">
                <a:latin typeface="Georgia"/>
                <a:cs typeface="Georgia"/>
              </a:rPr>
              <a:t>perform </a:t>
            </a:r>
            <a:r>
              <a:rPr sz="2750" spc="10" dirty="0">
                <a:latin typeface="Georgia"/>
                <a:cs typeface="Georgia"/>
              </a:rPr>
              <a:t>queries. </a:t>
            </a:r>
            <a:endParaRPr lang="en-IN" sz="2750" spc="10" dirty="0">
              <a:latin typeface="Georgia"/>
              <a:cs typeface="Georgia"/>
            </a:endParaRPr>
          </a:p>
          <a:p>
            <a:pPr marL="835660" marR="1149985" lvl="1" indent="-256540" algn="just">
              <a:lnSpc>
                <a:spcPts val="3030"/>
              </a:lnSpc>
              <a:spcBef>
                <a:spcPts val="325"/>
              </a:spcBef>
              <a:buClr>
                <a:srgbClr val="9F4DA2"/>
              </a:buClr>
              <a:buChar char="•"/>
              <a:tabLst>
                <a:tab pos="379095" algn="l"/>
              </a:tabLst>
            </a:pPr>
            <a:r>
              <a:rPr sz="2750" spc="20" dirty="0">
                <a:latin typeface="Georgia"/>
                <a:cs typeface="Georgia"/>
              </a:rPr>
              <a:t>An  </a:t>
            </a:r>
            <a:r>
              <a:rPr sz="2750" spc="10" dirty="0">
                <a:latin typeface="Georgia"/>
                <a:cs typeface="Georgia"/>
              </a:rPr>
              <a:t>operator </a:t>
            </a:r>
            <a:r>
              <a:rPr sz="2750" spc="5" dirty="0">
                <a:latin typeface="Georgia"/>
                <a:cs typeface="Georgia"/>
              </a:rPr>
              <a:t>can be </a:t>
            </a:r>
            <a:r>
              <a:rPr sz="2750" spc="10" dirty="0">
                <a:latin typeface="Georgia"/>
                <a:cs typeface="Georgia"/>
              </a:rPr>
              <a:t>either </a:t>
            </a:r>
            <a:r>
              <a:rPr sz="2750" b="1" spc="20" dirty="0">
                <a:latin typeface="Georgia"/>
                <a:cs typeface="Georgia"/>
              </a:rPr>
              <a:t>unary </a:t>
            </a:r>
            <a:r>
              <a:rPr sz="2750" spc="5" dirty="0">
                <a:latin typeface="Georgia"/>
                <a:cs typeface="Georgia"/>
              </a:rPr>
              <a:t>or</a:t>
            </a:r>
            <a:r>
              <a:rPr sz="2750" spc="220" dirty="0">
                <a:latin typeface="Georgia"/>
                <a:cs typeface="Georgia"/>
              </a:rPr>
              <a:t> </a:t>
            </a:r>
            <a:r>
              <a:rPr sz="2750" b="1" spc="20" dirty="0">
                <a:latin typeface="Georgia"/>
                <a:cs typeface="Georgia"/>
              </a:rPr>
              <a:t>binary</a:t>
            </a:r>
            <a:r>
              <a:rPr sz="2750" spc="20" dirty="0">
                <a:latin typeface="Georgia"/>
                <a:cs typeface="Georgia"/>
              </a:rPr>
              <a:t>.</a:t>
            </a:r>
            <a:endParaRPr sz="2750" dirty="0">
              <a:latin typeface="Georgia"/>
              <a:cs typeface="Georgia"/>
            </a:endParaRPr>
          </a:p>
          <a:p>
            <a:pPr marL="378460" marR="76200" indent="-256540" algn="just">
              <a:lnSpc>
                <a:spcPts val="3030"/>
              </a:lnSpc>
              <a:spcBef>
                <a:spcPts val="284"/>
              </a:spcBef>
              <a:buClr>
                <a:srgbClr val="9F4DA2"/>
              </a:buClr>
              <a:buChar char="•"/>
              <a:tabLst>
                <a:tab pos="379095" algn="l"/>
              </a:tabLst>
            </a:pPr>
            <a:r>
              <a:rPr sz="2750" spc="10" dirty="0">
                <a:latin typeface="Georgia"/>
                <a:cs typeface="Georgia"/>
              </a:rPr>
              <a:t>Relational </a:t>
            </a:r>
            <a:r>
              <a:rPr sz="2750" spc="15" dirty="0">
                <a:latin typeface="Georgia"/>
                <a:cs typeface="Georgia"/>
              </a:rPr>
              <a:t>algebra </a:t>
            </a:r>
            <a:r>
              <a:rPr sz="2750" spc="10" dirty="0">
                <a:latin typeface="Georgia"/>
                <a:cs typeface="Georgia"/>
              </a:rPr>
              <a:t>is </a:t>
            </a:r>
            <a:r>
              <a:rPr sz="2750" spc="15" dirty="0">
                <a:latin typeface="Georgia"/>
                <a:cs typeface="Georgia"/>
              </a:rPr>
              <a:t>performed </a:t>
            </a:r>
            <a:r>
              <a:rPr sz="2750" spc="10" dirty="0">
                <a:latin typeface="Georgia"/>
                <a:cs typeface="Georgia"/>
              </a:rPr>
              <a:t>recursively on </a:t>
            </a:r>
            <a:r>
              <a:rPr sz="2750" spc="15" dirty="0">
                <a:latin typeface="Georgia"/>
                <a:cs typeface="Georgia"/>
              </a:rPr>
              <a:t>a  </a:t>
            </a:r>
            <a:r>
              <a:rPr sz="2750" spc="10" dirty="0">
                <a:latin typeface="Georgia"/>
                <a:cs typeface="Georgia"/>
              </a:rPr>
              <a:t>relation and intermediate results are also  considered</a:t>
            </a:r>
            <a:r>
              <a:rPr sz="2750" spc="130" dirty="0">
                <a:latin typeface="Georgia"/>
                <a:cs typeface="Georgia"/>
              </a:rPr>
              <a:t> </a:t>
            </a:r>
            <a:r>
              <a:rPr lang="en-IN" sz="2750" spc="130" dirty="0">
                <a:latin typeface="Georgia"/>
                <a:cs typeface="Georgia"/>
              </a:rPr>
              <a:t>as </a:t>
            </a:r>
            <a:r>
              <a:rPr sz="2750" spc="10" dirty="0">
                <a:latin typeface="Georgia"/>
                <a:cs typeface="Georgia"/>
              </a:rPr>
              <a:t>relations.</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990600"/>
            <a:ext cx="7905750" cy="2501454"/>
          </a:xfrm>
          <a:prstGeom prst="rect">
            <a:avLst/>
          </a:prstGeom>
        </p:spPr>
        <p:txBody>
          <a:bodyPr vert="horz" wrap="square" lIns="0" tIns="54610" rIns="0" bIns="0" rtlCol="0">
            <a:spAutoFit/>
          </a:bodyPr>
          <a:lstStyle/>
          <a:p>
            <a:pPr marL="268605" marR="180975" indent="-256540" algn="just">
              <a:lnSpc>
                <a:spcPts val="2590"/>
              </a:lnSpc>
              <a:spcBef>
                <a:spcPts val="345"/>
              </a:spcBef>
              <a:buClr>
                <a:srgbClr val="9F4DA2"/>
              </a:buClr>
              <a:buChar char="•"/>
              <a:tabLst>
                <a:tab pos="268605" algn="l"/>
                <a:tab pos="269240" algn="l"/>
              </a:tabLst>
            </a:pPr>
            <a:r>
              <a:rPr sz="2400" spc="10" dirty="0">
                <a:latin typeface="Georgia"/>
                <a:cs typeface="Georgia"/>
              </a:rPr>
              <a:t>These </a:t>
            </a:r>
            <a:r>
              <a:rPr sz="2400" spc="-5" dirty="0">
                <a:latin typeface="Georgia"/>
                <a:cs typeface="Georgia"/>
              </a:rPr>
              <a:t>operations enable </a:t>
            </a:r>
            <a:r>
              <a:rPr sz="2400" dirty="0">
                <a:latin typeface="Georgia"/>
                <a:cs typeface="Georgia"/>
              </a:rPr>
              <a:t>a </a:t>
            </a:r>
            <a:r>
              <a:rPr sz="2400" spc="15" dirty="0">
                <a:latin typeface="Georgia"/>
                <a:cs typeface="Georgia"/>
              </a:rPr>
              <a:t>user </a:t>
            </a:r>
            <a:r>
              <a:rPr sz="2400" spc="-10" dirty="0">
                <a:latin typeface="Georgia"/>
                <a:cs typeface="Georgia"/>
              </a:rPr>
              <a:t>to </a:t>
            </a:r>
            <a:r>
              <a:rPr sz="2400" dirty="0">
                <a:latin typeface="Georgia"/>
                <a:cs typeface="Georgia"/>
              </a:rPr>
              <a:t>specify basic</a:t>
            </a:r>
            <a:r>
              <a:rPr sz="2400" spc="-190" dirty="0">
                <a:latin typeface="Georgia"/>
                <a:cs typeface="Georgia"/>
              </a:rPr>
              <a:t> </a:t>
            </a:r>
            <a:r>
              <a:rPr sz="2400" spc="-10" dirty="0">
                <a:latin typeface="Georgia"/>
                <a:cs typeface="Georgia"/>
              </a:rPr>
              <a:t>retrieval  </a:t>
            </a:r>
            <a:r>
              <a:rPr sz="2400" dirty="0">
                <a:latin typeface="Georgia"/>
                <a:cs typeface="Georgia"/>
              </a:rPr>
              <a:t>requests </a:t>
            </a:r>
            <a:r>
              <a:rPr sz="2400" spc="-5" dirty="0">
                <a:latin typeface="Georgia"/>
                <a:cs typeface="Georgia"/>
              </a:rPr>
              <a:t>as </a:t>
            </a:r>
            <a:r>
              <a:rPr sz="2400" spc="-10" dirty="0">
                <a:latin typeface="Georgia"/>
                <a:cs typeface="Georgia"/>
              </a:rPr>
              <a:t>relational </a:t>
            </a:r>
            <a:r>
              <a:rPr sz="2400" spc="-15" dirty="0">
                <a:latin typeface="Georgia"/>
                <a:cs typeface="Georgia"/>
              </a:rPr>
              <a:t>algebra</a:t>
            </a:r>
            <a:r>
              <a:rPr sz="2400" spc="105" dirty="0">
                <a:latin typeface="Georgia"/>
                <a:cs typeface="Georgia"/>
              </a:rPr>
              <a:t> </a:t>
            </a:r>
            <a:r>
              <a:rPr sz="2400" dirty="0">
                <a:latin typeface="Georgia"/>
                <a:cs typeface="Georgia"/>
              </a:rPr>
              <a:t>expressions.</a:t>
            </a:r>
            <a:endParaRPr lang="en-IN" sz="2400" dirty="0">
              <a:latin typeface="Georgia"/>
              <a:cs typeface="Georgia"/>
            </a:endParaRPr>
          </a:p>
          <a:p>
            <a:pPr marL="268605" marR="180975" indent="-256540" algn="just">
              <a:lnSpc>
                <a:spcPts val="2590"/>
              </a:lnSpc>
              <a:spcBef>
                <a:spcPts val="345"/>
              </a:spcBef>
              <a:buClr>
                <a:srgbClr val="9F4DA2"/>
              </a:buClr>
              <a:buChar char="•"/>
              <a:tabLst>
                <a:tab pos="268605" algn="l"/>
                <a:tab pos="269240" algn="l"/>
              </a:tabLst>
            </a:pPr>
            <a:endParaRPr lang="en-IN" sz="2400" dirty="0">
              <a:latin typeface="Georgia"/>
              <a:cs typeface="Georgia"/>
            </a:endParaRPr>
          </a:p>
          <a:p>
            <a:pPr marL="268605" marR="180975" indent="-256540" algn="just">
              <a:lnSpc>
                <a:spcPts val="2590"/>
              </a:lnSpc>
              <a:spcBef>
                <a:spcPts val="345"/>
              </a:spcBef>
              <a:buClr>
                <a:srgbClr val="9F4DA2"/>
              </a:buClr>
              <a:buChar char="•"/>
              <a:tabLst>
                <a:tab pos="268605" algn="l"/>
                <a:tab pos="269240" algn="l"/>
              </a:tabLst>
            </a:pPr>
            <a:endParaRPr sz="2400" dirty="0">
              <a:latin typeface="Georgia"/>
              <a:cs typeface="Georgia"/>
            </a:endParaRPr>
          </a:p>
          <a:p>
            <a:pPr marL="268605" marR="101600" indent="-256540" algn="just">
              <a:lnSpc>
                <a:spcPct val="90000"/>
              </a:lnSpc>
              <a:spcBef>
                <a:spcPts val="260"/>
              </a:spcBef>
              <a:buClr>
                <a:srgbClr val="9F4DA2"/>
              </a:buClr>
              <a:buChar char="•"/>
              <a:tabLst>
                <a:tab pos="268605" algn="l"/>
                <a:tab pos="269240" algn="l"/>
              </a:tabLst>
            </a:pPr>
            <a:r>
              <a:rPr sz="2400" dirty="0">
                <a:latin typeface="Georgia"/>
                <a:cs typeface="Georgia"/>
              </a:rPr>
              <a:t>A </a:t>
            </a:r>
            <a:r>
              <a:rPr sz="2400" spc="5" dirty="0">
                <a:latin typeface="Georgia"/>
                <a:cs typeface="Georgia"/>
              </a:rPr>
              <a:t>sequence </a:t>
            </a:r>
            <a:r>
              <a:rPr sz="2400" spc="-5" dirty="0">
                <a:latin typeface="Georgia"/>
                <a:cs typeface="Georgia"/>
              </a:rPr>
              <a:t>of </a:t>
            </a:r>
            <a:r>
              <a:rPr sz="2400" spc="-10" dirty="0">
                <a:latin typeface="Georgia"/>
                <a:cs typeface="Georgia"/>
              </a:rPr>
              <a:t>relational </a:t>
            </a:r>
            <a:r>
              <a:rPr sz="2400" spc="-15" dirty="0">
                <a:latin typeface="Georgia"/>
                <a:cs typeface="Georgia"/>
              </a:rPr>
              <a:t>algebra </a:t>
            </a:r>
            <a:r>
              <a:rPr sz="2400" spc="-5" dirty="0">
                <a:latin typeface="Georgia"/>
                <a:cs typeface="Georgia"/>
              </a:rPr>
              <a:t>operations </a:t>
            </a:r>
            <a:r>
              <a:rPr sz="2400" spc="-10" dirty="0">
                <a:latin typeface="Georgia"/>
                <a:cs typeface="Georgia"/>
              </a:rPr>
              <a:t>forms </a:t>
            </a:r>
            <a:r>
              <a:rPr sz="2400" dirty="0">
                <a:latin typeface="Georgia"/>
                <a:cs typeface="Georgia"/>
              </a:rPr>
              <a:t>a  </a:t>
            </a:r>
            <a:r>
              <a:rPr sz="2400" spc="-10" dirty="0">
                <a:latin typeface="Georgia"/>
                <a:cs typeface="Georgia"/>
              </a:rPr>
              <a:t>relational </a:t>
            </a:r>
            <a:r>
              <a:rPr sz="2400" spc="-15" dirty="0">
                <a:latin typeface="Georgia"/>
                <a:cs typeface="Georgia"/>
              </a:rPr>
              <a:t>algebra </a:t>
            </a:r>
            <a:r>
              <a:rPr sz="2400" dirty="0">
                <a:latin typeface="Georgia"/>
                <a:cs typeface="Georgia"/>
              </a:rPr>
              <a:t>expression, </a:t>
            </a:r>
            <a:r>
              <a:rPr sz="2400" spc="10" dirty="0">
                <a:latin typeface="Georgia"/>
                <a:cs typeface="Georgia"/>
              </a:rPr>
              <a:t>whose </a:t>
            </a:r>
            <a:r>
              <a:rPr sz="2400" dirty="0">
                <a:latin typeface="Georgia"/>
                <a:cs typeface="Georgia"/>
              </a:rPr>
              <a:t>result </a:t>
            </a:r>
            <a:r>
              <a:rPr sz="2400" spc="-5" dirty="0">
                <a:latin typeface="Georgia"/>
                <a:cs typeface="Georgia"/>
              </a:rPr>
              <a:t>will also be </a:t>
            </a:r>
            <a:r>
              <a:rPr sz="2400" dirty="0">
                <a:latin typeface="Georgia"/>
                <a:cs typeface="Georgia"/>
              </a:rPr>
              <a:t>a  </a:t>
            </a:r>
            <a:r>
              <a:rPr sz="2400" spc="-10" dirty="0">
                <a:latin typeface="Georgia"/>
                <a:cs typeface="Georgia"/>
              </a:rPr>
              <a:t>relation </a:t>
            </a:r>
            <a:r>
              <a:rPr sz="2400" dirty="0">
                <a:latin typeface="Georgia"/>
                <a:cs typeface="Georgia"/>
              </a:rPr>
              <a:t>that </a:t>
            </a:r>
            <a:r>
              <a:rPr sz="2400" spc="-5" dirty="0">
                <a:latin typeface="Georgia"/>
                <a:cs typeface="Georgia"/>
              </a:rPr>
              <a:t>represents </a:t>
            </a:r>
            <a:r>
              <a:rPr sz="2400" spc="5" dirty="0">
                <a:latin typeface="Georgia"/>
                <a:cs typeface="Georgia"/>
              </a:rPr>
              <a:t>the </a:t>
            </a:r>
            <a:r>
              <a:rPr sz="2400" dirty="0">
                <a:latin typeface="Georgia"/>
                <a:cs typeface="Georgia"/>
              </a:rPr>
              <a:t>result </a:t>
            </a:r>
            <a:r>
              <a:rPr sz="2400" spc="-5" dirty="0">
                <a:latin typeface="Georgia"/>
                <a:cs typeface="Georgia"/>
              </a:rPr>
              <a:t>of </a:t>
            </a:r>
            <a:r>
              <a:rPr sz="2400" dirty="0">
                <a:latin typeface="Georgia"/>
                <a:cs typeface="Georgia"/>
              </a:rPr>
              <a:t>a </a:t>
            </a:r>
            <a:r>
              <a:rPr sz="2400" spc="-5" dirty="0">
                <a:latin typeface="Georgia"/>
                <a:cs typeface="Georgia"/>
              </a:rPr>
              <a:t>database </a:t>
            </a:r>
            <a:r>
              <a:rPr sz="2400" spc="5" dirty="0">
                <a:latin typeface="Georgia"/>
                <a:cs typeface="Georgia"/>
              </a:rPr>
              <a:t>query</a:t>
            </a:r>
            <a:endParaRPr sz="24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to="" calcmode="lin" valueType="num">
                                      <p:cBhvr>
                                        <p:cTn id="12"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N" dirty="0"/>
              <a:t>Types of Relational operation</a:t>
            </a:r>
            <a:br>
              <a:rPr lang="en-IN" dirty="0"/>
            </a:br>
            <a:endParaRPr lang="en-IN" dirty="0"/>
          </a:p>
        </p:txBody>
      </p:sp>
      <p:pic>
        <p:nvPicPr>
          <p:cNvPr id="1026" name="Picture 2" descr="C:\Users\Niyuktha\Desktop\dbms-relational-algebra.png"/>
          <p:cNvPicPr>
            <a:picLocks noGrp="1" noChangeAspect="1" noChangeArrowheads="1"/>
          </p:cNvPicPr>
          <p:nvPr>
            <p:ph idx="1"/>
          </p:nvPr>
        </p:nvPicPr>
        <p:blipFill>
          <a:blip r:embed="rId2" cstate="print"/>
          <a:srcRect/>
          <a:stretch>
            <a:fillRect/>
          </a:stretch>
        </p:blipFill>
        <p:spPr bwMode="auto">
          <a:xfrm>
            <a:off x="304800" y="1752600"/>
            <a:ext cx="8382000" cy="48005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Columns</a:t>
            </a:r>
            <a:endParaRPr lang="en-IN" dirty="0"/>
          </a:p>
        </p:txBody>
      </p:sp>
      <p:sp>
        <p:nvSpPr>
          <p:cNvPr id="3" name="Content Placeholder 2"/>
          <p:cNvSpPr>
            <a:spLocks noGrp="1"/>
          </p:cNvSpPr>
          <p:nvPr>
            <p:ph idx="1"/>
          </p:nvPr>
        </p:nvSpPr>
        <p:spPr>
          <a:xfrm>
            <a:off x="457200" y="2249424"/>
            <a:ext cx="8229600" cy="4608576"/>
          </a:xfrm>
        </p:spPr>
        <p:txBody>
          <a:bodyPr/>
          <a:lstStyle/>
          <a:p>
            <a:pPr lvl="0" algn="just"/>
            <a:r>
              <a:rPr lang="en-IN" dirty="0"/>
              <a:t>Columns in a table are also called </a:t>
            </a:r>
            <a:r>
              <a:rPr lang="en-IN" b="1" dirty="0"/>
              <a:t>attributes</a:t>
            </a:r>
            <a:r>
              <a:rPr lang="en-IN" dirty="0"/>
              <a:t> or</a:t>
            </a:r>
            <a:r>
              <a:rPr lang="en-IN" b="1" dirty="0"/>
              <a:t> fields</a:t>
            </a:r>
            <a:r>
              <a:rPr lang="en-IN" dirty="0"/>
              <a:t> of the relation.</a:t>
            </a:r>
          </a:p>
          <a:p>
            <a:pPr lvl="0" algn="just"/>
            <a:r>
              <a:rPr lang="en-IN" dirty="0"/>
              <a:t>A single cell in a table called field value, attribute value or data element.</a:t>
            </a:r>
          </a:p>
          <a:p>
            <a:pPr lvl="0" algn="just"/>
            <a:r>
              <a:rPr lang="en-IN" dirty="0"/>
              <a:t>For example, for the entity person, attributes could include eye colour and height.</a:t>
            </a:r>
          </a:p>
          <a:p>
            <a:endParaRPr lang="en-IN" dirty="0"/>
          </a:p>
        </p:txBody>
      </p:sp>
      <p:pic>
        <p:nvPicPr>
          <p:cNvPr id="4" name="Picture 3"/>
          <p:cNvPicPr/>
          <p:nvPr/>
        </p:nvPicPr>
        <p:blipFill>
          <a:blip r:embed="rId2" cstate="print"/>
          <a:srcRect/>
          <a:stretch>
            <a:fillRect/>
          </a:stretch>
        </p:blipFill>
        <p:spPr bwMode="auto">
          <a:xfrm>
            <a:off x="838200" y="5105400"/>
            <a:ext cx="7315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Unary Relational Operations</a:t>
            </a:r>
          </a:p>
          <a:p>
            <a:pPr lvl="1"/>
            <a:r>
              <a:rPr lang="en-IN" dirty="0"/>
              <a:t>SELECT (symbol: σ)</a:t>
            </a:r>
          </a:p>
          <a:p>
            <a:pPr lvl="1"/>
            <a:r>
              <a:rPr lang="en-IN" dirty="0"/>
              <a:t>PROJECT (symbol: π)</a:t>
            </a:r>
          </a:p>
          <a:p>
            <a:pPr lvl="1"/>
            <a:r>
              <a:rPr lang="en-IN" dirty="0"/>
              <a:t>RENAME (symbol: ρ)</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Relational Algebra Operations From Set Theory</a:t>
            </a:r>
          </a:p>
          <a:p>
            <a:pPr lvl="1"/>
            <a:r>
              <a:rPr lang="en-IN" dirty="0"/>
              <a:t>UNION (υ)</a:t>
            </a:r>
          </a:p>
          <a:p>
            <a:pPr lvl="1"/>
            <a:r>
              <a:rPr lang="en-IN" dirty="0"/>
              <a:t>INTERSECTION ( ),</a:t>
            </a:r>
          </a:p>
          <a:p>
            <a:pPr lvl="1"/>
            <a:r>
              <a:rPr lang="en-IN" dirty="0"/>
              <a:t>DIFFERENCE (-)</a:t>
            </a:r>
          </a:p>
          <a:p>
            <a:pPr lvl="1"/>
            <a:r>
              <a:rPr lang="en-IN" dirty="0"/>
              <a:t>CARTESIAN PRODUCT ( x )</a:t>
            </a:r>
          </a:p>
          <a:p>
            <a:r>
              <a:rPr lang="en-IN" b="1" dirty="0"/>
              <a:t>Binary Relational Operations</a:t>
            </a:r>
          </a:p>
          <a:p>
            <a:pPr lvl="1"/>
            <a:r>
              <a:rPr lang="en-IN" dirty="0"/>
              <a:t>JOIN</a:t>
            </a:r>
          </a:p>
          <a:p>
            <a:pPr lvl="1"/>
            <a:r>
              <a:rPr lang="en-IN" dirty="0"/>
              <a:t>DIVISION</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spc="20" dirty="0">
                <a:solidFill>
                  <a:srgbClr val="424455"/>
                </a:solidFill>
                <a:cs typeface="Trebuchet MS"/>
              </a:rPr>
              <a:t>The </a:t>
            </a:r>
            <a:r>
              <a:rPr lang="en-IN" b="1" spc="15" dirty="0">
                <a:solidFill>
                  <a:srgbClr val="424455"/>
                </a:solidFill>
                <a:cs typeface="Trebuchet MS"/>
              </a:rPr>
              <a:t>SELECT</a:t>
            </a:r>
            <a:r>
              <a:rPr lang="en-IN" b="1" spc="70" dirty="0">
                <a:solidFill>
                  <a:srgbClr val="424455"/>
                </a:solidFill>
                <a:cs typeface="Trebuchet MS"/>
              </a:rPr>
              <a:t> </a:t>
            </a:r>
            <a:r>
              <a:rPr lang="en-IN" b="1" spc="-5" dirty="0">
                <a:solidFill>
                  <a:srgbClr val="424455"/>
                </a:solidFill>
                <a:cs typeface="Trebuchet MS"/>
              </a:rPr>
              <a:t>Operation</a:t>
            </a:r>
            <a:br>
              <a:rPr lang="en-IN" dirty="0">
                <a:cs typeface="Trebuchet MS"/>
              </a:rPr>
            </a:br>
            <a:endParaRPr lang="en-IN" dirty="0"/>
          </a:p>
        </p:txBody>
      </p:sp>
      <p:sp>
        <p:nvSpPr>
          <p:cNvPr id="3" name="Content Placeholder 2"/>
          <p:cNvSpPr>
            <a:spLocks noGrp="1"/>
          </p:cNvSpPr>
          <p:nvPr>
            <p:ph idx="1"/>
          </p:nvPr>
        </p:nvSpPr>
        <p:spPr/>
        <p:txBody>
          <a:bodyPr>
            <a:normAutofit fontScale="92500" lnSpcReduction="10000"/>
          </a:bodyPr>
          <a:lstStyle/>
          <a:p>
            <a:r>
              <a:rPr lang="en-IN" dirty="0"/>
              <a:t>The select operation selects </a:t>
            </a:r>
            <a:r>
              <a:rPr lang="en-IN" dirty="0" err="1"/>
              <a:t>tuples</a:t>
            </a:r>
            <a:r>
              <a:rPr lang="en-IN" dirty="0"/>
              <a:t> that satisfy a given predicate.</a:t>
            </a:r>
          </a:p>
          <a:p>
            <a:r>
              <a:rPr lang="en-IN" dirty="0"/>
              <a:t>It is denoted by sigma (σ).</a:t>
            </a:r>
          </a:p>
          <a:p>
            <a:r>
              <a:rPr lang="en-IN" sz="3500" dirty="0">
                <a:solidFill>
                  <a:srgbClr val="FF0000"/>
                </a:solidFill>
                <a:effectLst>
                  <a:outerShdw blurRad="38100" dist="38100" dir="2700000" algn="tl">
                    <a:srgbClr val="000000">
                      <a:alpha val="43137"/>
                    </a:srgbClr>
                  </a:outerShdw>
                </a:effectLst>
              </a:rPr>
              <a:t>Notation:  </a:t>
            </a:r>
            <a:r>
              <a:rPr lang="el-GR" sz="3500" dirty="0">
                <a:solidFill>
                  <a:srgbClr val="FF0000"/>
                </a:solidFill>
                <a:effectLst>
                  <a:outerShdw blurRad="38100" dist="38100" dir="2700000" algn="tl">
                    <a:srgbClr val="000000">
                      <a:alpha val="43137"/>
                    </a:srgbClr>
                  </a:outerShdw>
                </a:effectLst>
              </a:rPr>
              <a:t>σ </a:t>
            </a:r>
            <a:r>
              <a:rPr lang="en-IN" sz="3500" dirty="0">
                <a:solidFill>
                  <a:srgbClr val="FF0000"/>
                </a:solidFill>
                <a:effectLst>
                  <a:outerShdw blurRad="38100" dist="38100" dir="2700000" algn="tl">
                    <a:srgbClr val="000000">
                      <a:alpha val="43137"/>
                    </a:srgbClr>
                  </a:outerShdw>
                </a:effectLst>
              </a:rPr>
              <a:t>p(r)  </a:t>
            </a:r>
          </a:p>
          <a:p>
            <a:r>
              <a:rPr lang="en-IN" b="1" dirty="0"/>
              <a:t>Where:</a:t>
            </a:r>
            <a:endParaRPr lang="en-IN" dirty="0"/>
          </a:p>
          <a:p>
            <a:pPr lvl="1"/>
            <a:r>
              <a:rPr lang="en-IN" b="1" dirty="0"/>
              <a:t>σ</a:t>
            </a:r>
            <a:r>
              <a:rPr lang="en-IN" dirty="0"/>
              <a:t> is used for selection prediction</a:t>
            </a:r>
            <a:br>
              <a:rPr lang="en-IN" dirty="0"/>
            </a:br>
            <a:r>
              <a:rPr lang="en-IN" b="1" dirty="0"/>
              <a:t>r</a:t>
            </a:r>
            <a:r>
              <a:rPr lang="en-IN" dirty="0"/>
              <a:t> is used for relation</a:t>
            </a:r>
            <a:br>
              <a:rPr lang="en-IN" dirty="0"/>
            </a:br>
            <a:r>
              <a:rPr lang="en-IN" b="1" dirty="0"/>
              <a:t>p</a:t>
            </a:r>
            <a:r>
              <a:rPr lang="en-IN" dirty="0"/>
              <a:t> is used as a propositional logic formula which may use connectors like: AND OR and NOT. These relational can use as relational operators like =, ≠, ≥, &lt;, &gt;,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LOAN Relation</a:t>
            </a:r>
            <a:endParaRPr lang="en-IN" dirty="0"/>
          </a:p>
        </p:txBody>
      </p:sp>
      <p:graphicFrame>
        <p:nvGraphicFramePr>
          <p:cNvPr id="4" name="Content Placeholder 3"/>
          <p:cNvGraphicFramePr>
            <a:graphicFrameLocks noGrp="1"/>
          </p:cNvGraphicFramePr>
          <p:nvPr>
            <p:ph idx="1"/>
          </p:nvPr>
        </p:nvGraphicFramePr>
        <p:xfrm>
          <a:off x="457200" y="2249488"/>
          <a:ext cx="8229600" cy="34899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l" fontAlgn="t"/>
                      <a:r>
                        <a:rPr lang="en-IN" dirty="0">
                          <a:solidFill>
                            <a:srgbClr val="000000"/>
                          </a:solidFill>
                          <a:latin typeface="times new roman"/>
                        </a:rPr>
                        <a:t>BRANCH_NAME</a:t>
                      </a:r>
                    </a:p>
                  </a:txBody>
                  <a:tcPr marL="114300" marR="114300" marT="114300" marB="114300"/>
                </a:tc>
                <a:tc>
                  <a:txBody>
                    <a:bodyPr/>
                    <a:lstStyle/>
                    <a:p>
                      <a:pPr algn="l" fontAlgn="t"/>
                      <a:r>
                        <a:rPr lang="en-IN">
                          <a:solidFill>
                            <a:srgbClr val="000000"/>
                          </a:solidFill>
                          <a:latin typeface="times new roman"/>
                        </a:rPr>
                        <a:t>LOAN_NO</a:t>
                      </a:r>
                    </a:p>
                  </a:txBody>
                  <a:tcPr marL="114300" marR="114300" marT="114300" marB="114300"/>
                </a:tc>
                <a:tc>
                  <a:txBody>
                    <a:bodyPr/>
                    <a:lstStyle/>
                    <a:p>
                      <a:pPr algn="l" fontAlgn="t"/>
                      <a:r>
                        <a:rPr lang="en-IN" dirty="0">
                          <a:solidFill>
                            <a:srgbClr val="000000"/>
                          </a:solidFill>
                          <a:latin typeface="times new roman"/>
                        </a:rPr>
                        <a:t>AMOUNT</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dirty="0">
                          <a:solidFill>
                            <a:srgbClr val="000000"/>
                          </a:solidFill>
                          <a:latin typeface="verdana"/>
                        </a:rPr>
                        <a:t>Downtown</a:t>
                      </a:r>
                    </a:p>
                  </a:txBody>
                  <a:tcPr marL="76200" marR="76200" marT="76200" marB="76200"/>
                </a:tc>
                <a:tc>
                  <a:txBody>
                    <a:bodyPr/>
                    <a:lstStyle/>
                    <a:p>
                      <a:pPr algn="l" fontAlgn="t"/>
                      <a:r>
                        <a:rPr lang="en-IN">
                          <a:solidFill>
                            <a:srgbClr val="000000"/>
                          </a:solidFill>
                          <a:latin typeface="verdana"/>
                        </a:rPr>
                        <a:t>L-17</a:t>
                      </a:r>
                    </a:p>
                  </a:txBody>
                  <a:tcPr marL="76200" marR="76200" marT="76200" marB="76200"/>
                </a:tc>
                <a:tc>
                  <a:txBody>
                    <a:bodyPr/>
                    <a:lstStyle/>
                    <a:p>
                      <a:pPr algn="l" fontAlgn="t"/>
                      <a:r>
                        <a:rPr lang="en-IN">
                          <a:solidFill>
                            <a:srgbClr val="000000"/>
                          </a:solidFill>
                          <a:latin typeface="verdana"/>
                        </a:rPr>
                        <a:t>1000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dirty="0">
                          <a:solidFill>
                            <a:srgbClr val="000000"/>
                          </a:solidFill>
                          <a:latin typeface="verdana"/>
                        </a:rPr>
                        <a:t>Redwood</a:t>
                      </a:r>
                    </a:p>
                  </a:txBody>
                  <a:tcPr marL="76200" marR="76200" marT="76200" marB="76200"/>
                </a:tc>
                <a:tc>
                  <a:txBody>
                    <a:bodyPr/>
                    <a:lstStyle/>
                    <a:p>
                      <a:pPr algn="l" fontAlgn="t"/>
                      <a:r>
                        <a:rPr lang="en-IN" dirty="0">
                          <a:solidFill>
                            <a:srgbClr val="000000"/>
                          </a:solidFill>
                          <a:latin typeface="verdana"/>
                        </a:rPr>
                        <a:t>L-23</a:t>
                      </a:r>
                    </a:p>
                  </a:txBody>
                  <a:tcPr marL="76200" marR="76200" marT="76200" marB="76200"/>
                </a:tc>
                <a:tc>
                  <a:txBody>
                    <a:bodyPr/>
                    <a:lstStyle/>
                    <a:p>
                      <a:pPr algn="l" fontAlgn="t"/>
                      <a:r>
                        <a:rPr lang="en-IN">
                          <a:solidFill>
                            <a:srgbClr val="000000"/>
                          </a:solidFill>
                          <a:latin typeface="verdana"/>
                        </a:rPr>
                        <a:t>2000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Perryride</a:t>
                      </a:r>
                    </a:p>
                  </a:txBody>
                  <a:tcPr marL="76200" marR="76200" marT="76200" marB="76200"/>
                </a:tc>
                <a:tc>
                  <a:txBody>
                    <a:bodyPr/>
                    <a:lstStyle/>
                    <a:p>
                      <a:pPr algn="l" fontAlgn="t"/>
                      <a:r>
                        <a:rPr lang="en-IN" dirty="0">
                          <a:solidFill>
                            <a:srgbClr val="000000"/>
                          </a:solidFill>
                          <a:latin typeface="verdana"/>
                        </a:rPr>
                        <a:t>L-15</a:t>
                      </a:r>
                    </a:p>
                  </a:txBody>
                  <a:tcPr marL="76200" marR="76200" marT="76200" marB="76200"/>
                </a:tc>
                <a:tc>
                  <a:txBody>
                    <a:bodyPr/>
                    <a:lstStyle/>
                    <a:p>
                      <a:pPr algn="l" fontAlgn="t"/>
                      <a:r>
                        <a:rPr lang="en-IN">
                          <a:solidFill>
                            <a:srgbClr val="000000"/>
                          </a:solidFill>
                          <a:latin typeface="verdana"/>
                        </a:rPr>
                        <a:t>1500</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Downtown</a:t>
                      </a:r>
                    </a:p>
                  </a:txBody>
                  <a:tcPr marL="76200" marR="76200" marT="76200" marB="76200"/>
                </a:tc>
                <a:tc>
                  <a:txBody>
                    <a:bodyPr/>
                    <a:lstStyle/>
                    <a:p>
                      <a:pPr algn="l" fontAlgn="t"/>
                      <a:r>
                        <a:rPr lang="en-IN" dirty="0">
                          <a:solidFill>
                            <a:srgbClr val="000000"/>
                          </a:solidFill>
                          <a:latin typeface="verdana"/>
                        </a:rPr>
                        <a:t>L-14</a:t>
                      </a:r>
                    </a:p>
                  </a:txBody>
                  <a:tcPr marL="76200" marR="76200" marT="76200" marB="76200"/>
                </a:tc>
                <a:tc>
                  <a:txBody>
                    <a:bodyPr/>
                    <a:lstStyle/>
                    <a:p>
                      <a:pPr algn="l" fontAlgn="t"/>
                      <a:r>
                        <a:rPr lang="en-IN" dirty="0">
                          <a:solidFill>
                            <a:srgbClr val="000000"/>
                          </a:solidFill>
                          <a:latin typeface="verdana"/>
                        </a:rPr>
                        <a:t>1500</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Mianus</a:t>
                      </a:r>
                    </a:p>
                  </a:txBody>
                  <a:tcPr marL="76200" marR="76200" marT="76200" marB="76200"/>
                </a:tc>
                <a:tc>
                  <a:txBody>
                    <a:bodyPr/>
                    <a:lstStyle/>
                    <a:p>
                      <a:pPr algn="l" fontAlgn="t"/>
                      <a:r>
                        <a:rPr lang="en-IN">
                          <a:solidFill>
                            <a:srgbClr val="000000"/>
                          </a:solidFill>
                          <a:latin typeface="verdana"/>
                        </a:rPr>
                        <a:t>L-13</a:t>
                      </a:r>
                    </a:p>
                  </a:txBody>
                  <a:tcPr marL="76200" marR="76200" marT="76200" marB="76200"/>
                </a:tc>
                <a:tc>
                  <a:txBody>
                    <a:bodyPr/>
                    <a:lstStyle/>
                    <a:p>
                      <a:pPr algn="l" fontAlgn="t"/>
                      <a:r>
                        <a:rPr lang="en-IN" dirty="0">
                          <a:solidFill>
                            <a:srgbClr val="000000"/>
                          </a:solidFill>
                          <a:latin typeface="verdana"/>
                        </a:rPr>
                        <a:t>500</a:t>
                      </a:r>
                    </a:p>
                  </a:txBody>
                  <a:tcPr marL="76200" marR="76200" marT="76200" marB="76200"/>
                </a:tc>
                <a:extLst>
                  <a:ext uri="{0D108BD9-81ED-4DB2-BD59-A6C34878D82A}">
                    <a16:rowId xmlns:a16="http://schemas.microsoft.com/office/drawing/2014/main" val="10005"/>
                  </a:ext>
                </a:extLst>
              </a:tr>
              <a:tr h="370840">
                <a:tc>
                  <a:txBody>
                    <a:bodyPr/>
                    <a:lstStyle/>
                    <a:p>
                      <a:pPr algn="l" fontAlgn="t"/>
                      <a:r>
                        <a:rPr lang="en-IN">
                          <a:solidFill>
                            <a:srgbClr val="000000"/>
                          </a:solidFill>
                          <a:latin typeface="verdana"/>
                        </a:rPr>
                        <a:t>Roundhill</a:t>
                      </a:r>
                    </a:p>
                  </a:txBody>
                  <a:tcPr marL="76200" marR="76200" marT="76200" marB="76200"/>
                </a:tc>
                <a:tc>
                  <a:txBody>
                    <a:bodyPr/>
                    <a:lstStyle/>
                    <a:p>
                      <a:pPr algn="l" fontAlgn="t"/>
                      <a:r>
                        <a:rPr lang="en-IN">
                          <a:solidFill>
                            <a:srgbClr val="000000"/>
                          </a:solidFill>
                          <a:latin typeface="verdana"/>
                        </a:rPr>
                        <a:t>L-11</a:t>
                      </a:r>
                    </a:p>
                  </a:txBody>
                  <a:tcPr marL="76200" marR="76200" marT="76200" marB="76200"/>
                </a:tc>
                <a:tc>
                  <a:txBody>
                    <a:bodyPr/>
                    <a:lstStyle/>
                    <a:p>
                      <a:pPr algn="l" fontAlgn="t"/>
                      <a:r>
                        <a:rPr lang="en-IN">
                          <a:solidFill>
                            <a:srgbClr val="000000"/>
                          </a:solidFill>
                          <a:latin typeface="verdana"/>
                        </a:rPr>
                        <a:t>900</a:t>
                      </a:r>
                    </a:p>
                  </a:txBody>
                  <a:tcPr marL="76200" marR="76200" marT="76200" marB="76200"/>
                </a:tc>
                <a:extLst>
                  <a:ext uri="{0D108BD9-81ED-4DB2-BD59-A6C34878D82A}">
                    <a16:rowId xmlns:a16="http://schemas.microsoft.com/office/drawing/2014/main" val="10006"/>
                  </a:ext>
                </a:extLst>
              </a:tr>
              <a:tr h="370840">
                <a:tc>
                  <a:txBody>
                    <a:bodyPr/>
                    <a:lstStyle/>
                    <a:p>
                      <a:pPr algn="l" fontAlgn="t"/>
                      <a:r>
                        <a:rPr lang="en-IN">
                          <a:solidFill>
                            <a:srgbClr val="000000"/>
                          </a:solidFill>
                          <a:latin typeface="verdana"/>
                        </a:rPr>
                        <a:t>Perryride</a:t>
                      </a:r>
                    </a:p>
                  </a:txBody>
                  <a:tcPr marL="76200" marR="76200" marT="76200" marB="76200"/>
                </a:tc>
                <a:tc>
                  <a:txBody>
                    <a:bodyPr/>
                    <a:lstStyle/>
                    <a:p>
                      <a:pPr algn="l" fontAlgn="t"/>
                      <a:r>
                        <a:rPr lang="en-IN">
                          <a:solidFill>
                            <a:srgbClr val="000000"/>
                          </a:solidFill>
                          <a:latin typeface="verdana"/>
                        </a:rPr>
                        <a:t>L-16</a:t>
                      </a:r>
                    </a:p>
                  </a:txBody>
                  <a:tcPr marL="76200" marR="76200" marT="76200" marB="76200"/>
                </a:tc>
                <a:tc>
                  <a:txBody>
                    <a:bodyPr/>
                    <a:lstStyle/>
                    <a:p>
                      <a:pPr algn="l" fontAlgn="t"/>
                      <a:r>
                        <a:rPr lang="en-IN" dirty="0">
                          <a:solidFill>
                            <a:srgbClr val="000000"/>
                          </a:solidFill>
                          <a:latin typeface="verdana"/>
                        </a:rPr>
                        <a:t>1300</a:t>
                      </a:r>
                    </a:p>
                  </a:txBody>
                  <a:tcPr marL="76200" marR="76200" marT="76200" marB="76200"/>
                </a:tc>
                <a:extLst>
                  <a:ext uri="{0D108BD9-81ED-4DB2-BD59-A6C34878D82A}">
                    <a16:rowId xmlns:a16="http://schemas.microsoft.com/office/drawing/2014/main" val="10007"/>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 </a:t>
            </a:r>
            <a:r>
              <a:rPr lang="en-IN" dirty="0"/>
              <a:t>BRANCH_NAME="</a:t>
            </a:r>
            <a:r>
              <a:rPr lang="en-IN" dirty="0" err="1"/>
              <a:t>perryride</a:t>
            </a:r>
            <a:r>
              <a:rPr lang="en-IN" dirty="0"/>
              <a:t>" (LOAN)  </a:t>
            </a: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8229600" cy="1356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l" fontAlgn="t"/>
                      <a:r>
                        <a:rPr lang="en-IN" dirty="0">
                          <a:solidFill>
                            <a:srgbClr val="000000"/>
                          </a:solidFill>
                          <a:latin typeface="times new roman"/>
                        </a:rPr>
                        <a:t>BRANCH_NAME</a:t>
                      </a:r>
                    </a:p>
                  </a:txBody>
                  <a:tcPr marL="114300" marR="114300" marT="114300" marB="114300"/>
                </a:tc>
                <a:tc>
                  <a:txBody>
                    <a:bodyPr/>
                    <a:lstStyle/>
                    <a:p>
                      <a:pPr algn="l" fontAlgn="t"/>
                      <a:r>
                        <a:rPr lang="en-IN">
                          <a:solidFill>
                            <a:srgbClr val="000000"/>
                          </a:solidFill>
                          <a:latin typeface="times new roman"/>
                        </a:rPr>
                        <a:t>LOAN_NO</a:t>
                      </a:r>
                    </a:p>
                  </a:txBody>
                  <a:tcPr marL="114300" marR="114300" marT="114300" marB="114300"/>
                </a:tc>
                <a:tc>
                  <a:txBody>
                    <a:bodyPr/>
                    <a:lstStyle/>
                    <a:p>
                      <a:pPr algn="l" fontAlgn="t"/>
                      <a:r>
                        <a:rPr lang="en-IN">
                          <a:solidFill>
                            <a:srgbClr val="000000"/>
                          </a:solidFill>
                          <a:latin typeface="times new roman"/>
                        </a:rPr>
                        <a:t>AMOUNT</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Perryride</a:t>
                      </a:r>
                    </a:p>
                  </a:txBody>
                  <a:tcPr marL="76200" marR="76200" marT="76200" marB="76200"/>
                </a:tc>
                <a:tc>
                  <a:txBody>
                    <a:bodyPr/>
                    <a:lstStyle/>
                    <a:p>
                      <a:pPr algn="l" fontAlgn="t"/>
                      <a:r>
                        <a:rPr lang="en-IN">
                          <a:solidFill>
                            <a:srgbClr val="000000"/>
                          </a:solidFill>
                          <a:latin typeface="verdana"/>
                        </a:rPr>
                        <a:t>L-15</a:t>
                      </a:r>
                    </a:p>
                  </a:txBody>
                  <a:tcPr marL="76200" marR="76200" marT="76200" marB="76200"/>
                </a:tc>
                <a:tc>
                  <a:txBody>
                    <a:bodyPr/>
                    <a:lstStyle/>
                    <a:p>
                      <a:pPr algn="l" fontAlgn="t"/>
                      <a:r>
                        <a:rPr lang="en-IN">
                          <a:solidFill>
                            <a:srgbClr val="000000"/>
                          </a:solidFill>
                          <a:latin typeface="verdana"/>
                        </a:rPr>
                        <a:t>1500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dirty="0" err="1">
                          <a:solidFill>
                            <a:srgbClr val="000000"/>
                          </a:solidFill>
                          <a:latin typeface="verdana"/>
                        </a:rPr>
                        <a:t>Perryride</a:t>
                      </a:r>
                      <a:endParaRPr lang="en-IN" dirty="0">
                        <a:solidFill>
                          <a:srgbClr val="000000"/>
                        </a:solidFill>
                        <a:latin typeface="verdana"/>
                      </a:endParaRPr>
                    </a:p>
                  </a:txBody>
                  <a:tcPr marL="76200" marR="76200" marT="76200" marB="76200"/>
                </a:tc>
                <a:tc>
                  <a:txBody>
                    <a:bodyPr/>
                    <a:lstStyle/>
                    <a:p>
                      <a:pPr algn="l" fontAlgn="t"/>
                      <a:r>
                        <a:rPr lang="en-IN">
                          <a:solidFill>
                            <a:srgbClr val="000000"/>
                          </a:solidFill>
                          <a:latin typeface="verdana"/>
                        </a:rPr>
                        <a:t>L-16</a:t>
                      </a:r>
                    </a:p>
                  </a:txBody>
                  <a:tcPr marL="76200" marR="76200" marT="76200" marB="76200"/>
                </a:tc>
                <a:tc>
                  <a:txBody>
                    <a:bodyPr/>
                    <a:lstStyle/>
                    <a:p>
                      <a:pPr algn="l" fontAlgn="t"/>
                      <a:r>
                        <a:rPr lang="en-IN" dirty="0">
                          <a:solidFill>
                            <a:srgbClr val="000000"/>
                          </a:solidFill>
                          <a:latin typeface="verdana"/>
                        </a:rPr>
                        <a:t>1300</a:t>
                      </a:r>
                    </a:p>
                  </a:txBody>
                  <a:tcPr marL="76200" marR="76200" marT="76200" marB="76200"/>
                </a:tc>
                <a:extLst>
                  <a:ext uri="{0D108BD9-81ED-4DB2-BD59-A6C34878D82A}">
                    <a16:rowId xmlns:a16="http://schemas.microsoft.com/office/drawing/2014/main" val="10002"/>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2272356"/>
            <a:ext cx="7858759" cy="1304290"/>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15" dirty="0">
                <a:latin typeface="Georgia"/>
                <a:cs typeface="Georgia"/>
              </a:rPr>
              <a:t>Select the </a:t>
            </a:r>
            <a:r>
              <a:rPr sz="2750" spc="20" dirty="0">
                <a:latin typeface="Georgia"/>
                <a:cs typeface="Georgia"/>
              </a:rPr>
              <a:t>EMPLOYEE </a:t>
            </a:r>
            <a:r>
              <a:rPr sz="2750" spc="10" dirty="0">
                <a:latin typeface="Georgia"/>
                <a:cs typeface="Georgia"/>
              </a:rPr>
              <a:t>tuples </a:t>
            </a:r>
            <a:r>
              <a:rPr sz="2750" spc="20" dirty="0">
                <a:latin typeface="Georgia"/>
                <a:cs typeface="Georgia"/>
              </a:rPr>
              <a:t>whose </a:t>
            </a:r>
            <a:r>
              <a:rPr sz="2750" spc="10" dirty="0">
                <a:latin typeface="Georgia"/>
                <a:cs typeface="Georgia"/>
              </a:rPr>
              <a:t>department  is </a:t>
            </a:r>
            <a:r>
              <a:rPr sz="2750" spc="15" dirty="0">
                <a:latin typeface="Georgia"/>
                <a:cs typeface="Georgia"/>
              </a:rPr>
              <a:t>4, </a:t>
            </a:r>
            <a:r>
              <a:rPr sz="2750" spc="5" dirty="0">
                <a:latin typeface="Georgia"/>
                <a:cs typeface="Georgia"/>
              </a:rPr>
              <a:t>or </a:t>
            </a:r>
            <a:r>
              <a:rPr sz="2750" spc="10" dirty="0">
                <a:latin typeface="Georgia"/>
                <a:cs typeface="Georgia"/>
              </a:rPr>
              <a:t>those </a:t>
            </a:r>
            <a:r>
              <a:rPr sz="2750" spc="20" dirty="0">
                <a:latin typeface="Georgia"/>
                <a:cs typeface="Georgia"/>
              </a:rPr>
              <a:t>whose </a:t>
            </a:r>
            <a:r>
              <a:rPr sz="2750" spc="10" dirty="0">
                <a:latin typeface="Georgia"/>
                <a:cs typeface="Georgia"/>
              </a:rPr>
              <a:t>salary is </a:t>
            </a:r>
            <a:r>
              <a:rPr sz="2750" spc="15" dirty="0">
                <a:latin typeface="Georgia"/>
                <a:cs typeface="Georgia"/>
              </a:rPr>
              <a:t>greater</a:t>
            </a:r>
            <a:r>
              <a:rPr sz="2750" spc="180" dirty="0">
                <a:latin typeface="Georgia"/>
                <a:cs typeface="Georgia"/>
              </a:rPr>
              <a:t> </a:t>
            </a:r>
            <a:r>
              <a:rPr sz="2750" spc="10" dirty="0">
                <a:latin typeface="Georgia"/>
                <a:cs typeface="Georgia"/>
              </a:rPr>
              <a:t>than</a:t>
            </a:r>
            <a:endParaRPr sz="2750" dirty="0">
              <a:latin typeface="Georgia"/>
              <a:cs typeface="Georgia"/>
            </a:endParaRPr>
          </a:p>
          <a:p>
            <a:pPr marL="268605">
              <a:lnSpc>
                <a:spcPct val="100000"/>
              </a:lnSpc>
              <a:spcBef>
                <a:spcPts val="65"/>
              </a:spcBef>
            </a:pPr>
            <a:r>
              <a:rPr sz="2750" spc="25" dirty="0">
                <a:latin typeface="Georgia"/>
                <a:cs typeface="Georgia"/>
              </a:rPr>
              <a:t>$30,000</a:t>
            </a:r>
            <a:endParaRPr sz="2750" dirty="0">
              <a:latin typeface="Georgia"/>
              <a:cs typeface="Georgia"/>
            </a:endParaRPr>
          </a:p>
        </p:txBody>
      </p:sp>
      <p:sp>
        <p:nvSpPr>
          <p:cNvPr id="4" name="object 4"/>
          <p:cNvSpPr/>
          <p:nvPr/>
        </p:nvSpPr>
        <p:spPr>
          <a:xfrm>
            <a:off x="2572865" y="3888773"/>
            <a:ext cx="4030902" cy="9818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5978" y="1295400"/>
            <a:ext cx="7357745" cy="1213152"/>
          </a:xfrm>
          <a:prstGeom prst="rect">
            <a:avLst/>
          </a:prstGeom>
        </p:spPr>
        <p:txBody>
          <a:bodyPr vert="horz" wrap="square" lIns="0" tIns="58419" rIns="0" bIns="0" rtlCol="0">
            <a:spAutoFit/>
          </a:bodyPr>
          <a:lstStyle/>
          <a:p>
            <a:pPr marL="268605" marR="5080" indent="-256540">
              <a:lnSpc>
                <a:spcPts val="3030"/>
              </a:lnSpc>
              <a:spcBef>
                <a:spcPts val="459"/>
              </a:spcBef>
              <a:buClr>
                <a:srgbClr val="9F4DA2"/>
              </a:buClr>
              <a:buChar char="•"/>
              <a:tabLst>
                <a:tab pos="269240" algn="l"/>
              </a:tabLst>
            </a:pPr>
            <a:r>
              <a:rPr sz="2750" spc="10" dirty="0">
                <a:latin typeface="Georgia"/>
                <a:cs typeface="Georgia"/>
              </a:rPr>
              <a:t>Clauses </a:t>
            </a:r>
            <a:r>
              <a:rPr sz="2750" spc="5" dirty="0">
                <a:latin typeface="Georgia"/>
                <a:cs typeface="Georgia"/>
              </a:rPr>
              <a:t>can be connected by </a:t>
            </a:r>
            <a:r>
              <a:rPr sz="2750" spc="15" dirty="0">
                <a:latin typeface="Georgia"/>
                <a:cs typeface="Georgia"/>
              </a:rPr>
              <a:t>the </a:t>
            </a:r>
            <a:r>
              <a:rPr sz="2750" spc="5" dirty="0">
                <a:latin typeface="Georgia"/>
                <a:cs typeface="Georgia"/>
              </a:rPr>
              <a:t>standard  </a:t>
            </a:r>
            <a:r>
              <a:rPr sz="2750" spc="15" dirty="0">
                <a:latin typeface="Georgia"/>
                <a:cs typeface="Georgia"/>
              </a:rPr>
              <a:t>Boolean </a:t>
            </a:r>
            <a:r>
              <a:rPr sz="2750" spc="10" dirty="0">
                <a:latin typeface="Georgia"/>
                <a:cs typeface="Georgia"/>
              </a:rPr>
              <a:t>operators </a:t>
            </a:r>
            <a:r>
              <a:rPr sz="2750" i="1" spc="5" dirty="0">
                <a:latin typeface="Georgia"/>
                <a:cs typeface="Georgia"/>
              </a:rPr>
              <a:t>and, </a:t>
            </a:r>
            <a:r>
              <a:rPr sz="2750" i="1" spc="10" dirty="0">
                <a:latin typeface="Georgia"/>
                <a:cs typeface="Georgia"/>
              </a:rPr>
              <a:t>or, and not to </a:t>
            </a:r>
            <a:r>
              <a:rPr sz="2750" i="1" spc="15" dirty="0">
                <a:latin typeface="Georgia"/>
                <a:cs typeface="Georgia"/>
              </a:rPr>
              <a:t>form </a:t>
            </a:r>
            <a:r>
              <a:rPr sz="2750" i="1" spc="20" dirty="0">
                <a:latin typeface="Georgia"/>
                <a:cs typeface="Georgia"/>
              </a:rPr>
              <a:t>a  </a:t>
            </a:r>
            <a:r>
              <a:rPr sz="2750" i="1" spc="5" dirty="0">
                <a:latin typeface="Georgia"/>
                <a:cs typeface="Georgia"/>
              </a:rPr>
              <a:t>general selection</a:t>
            </a:r>
            <a:r>
              <a:rPr sz="2750" i="1" spc="240" dirty="0">
                <a:latin typeface="Georgia"/>
                <a:cs typeface="Georgia"/>
              </a:rPr>
              <a:t> </a:t>
            </a:r>
            <a:r>
              <a:rPr sz="2750" i="1" dirty="0">
                <a:latin typeface="Georgia"/>
                <a:cs typeface="Georgia"/>
              </a:rPr>
              <a:t>condition</a:t>
            </a:r>
            <a:endParaRPr sz="2750" dirty="0">
              <a:latin typeface="Georgia"/>
              <a:cs typeface="Georgi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012388"/>
            <a:ext cx="7947025" cy="1731645"/>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15" dirty="0">
                <a:latin typeface="Georgia"/>
                <a:cs typeface="Georgia"/>
              </a:rPr>
              <a:t>Select the </a:t>
            </a:r>
            <a:r>
              <a:rPr sz="2750" spc="10" dirty="0">
                <a:latin typeface="Georgia"/>
                <a:cs typeface="Georgia"/>
              </a:rPr>
              <a:t>tuples for </a:t>
            </a:r>
            <a:r>
              <a:rPr sz="2750" spc="15" dirty="0">
                <a:latin typeface="Georgia"/>
                <a:cs typeface="Georgia"/>
              </a:rPr>
              <a:t>all employees </a:t>
            </a:r>
            <a:r>
              <a:rPr sz="2750" spc="25" dirty="0">
                <a:latin typeface="Georgia"/>
                <a:cs typeface="Georgia"/>
              </a:rPr>
              <a:t>who </a:t>
            </a:r>
            <a:r>
              <a:rPr sz="2750" spc="10" dirty="0">
                <a:latin typeface="Georgia"/>
                <a:cs typeface="Georgia"/>
              </a:rPr>
              <a:t>either  </a:t>
            </a:r>
            <a:r>
              <a:rPr sz="2750" spc="20" dirty="0">
                <a:latin typeface="Georgia"/>
                <a:cs typeface="Georgia"/>
              </a:rPr>
              <a:t>work </a:t>
            </a:r>
            <a:r>
              <a:rPr sz="2750" spc="15" dirty="0">
                <a:latin typeface="Georgia"/>
                <a:cs typeface="Georgia"/>
              </a:rPr>
              <a:t>in </a:t>
            </a:r>
            <a:r>
              <a:rPr sz="2750" spc="10" dirty="0">
                <a:latin typeface="Georgia"/>
                <a:cs typeface="Georgia"/>
              </a:rPr>
              <a:t>department </a:t>
            </a:r>
            <a:r>
              <a:rPr sz="2750" spc="20" dirty="0">
                <a:latin typeface="Georgia"/>
                <a:cs typeface="Georgia"/>
              </a:rPr>
              <a:t>4 </a:t>
            </a:r>
            <a:r>
              <a:rPr sz="2750" spc="10" dirty="0">
                <a:latin typeface="Georgia"/>
                <a:cs typeface="Georgia"/>
              </a:rPr>
              <a:t>and </a:t>
            </a:r>
            <a:r>
              <a:rPr sz="2750" spc="15" dirty="0">
                <a:latin typeface="Georgia"/>
                <a:cs typeface="Georgia"/>
              </a:rPr>
              <a:t>make </a:t>
            </a:r>
            <a:r>
              <a:rPr sz="2750" spc="10" dirty="0">
                <a:latin typeface="Georgia"/>
                <a:cs typeface="Georgia"/>
              </a:rPr>
              <a:t>over </a:t>
            </a:r>
            <a:r>
              <a:rPr sz="2750" spc="20" dirty="0">
                <a:latin typeface="Georgia"/>
                <a:cs typeface="Georgia"/>
              </a:rPr>
              <a:t>$25,000  </a:t>
            </a:r>
            <a:r>
              <a:rPr sz="2750" spc="10" dirty="0">
                <a:latin typeface="Georgia"/>
                <a:cs typeface="Georgia"/>
              </a:rPr>
              <a:t>per </a:t>
            </a:r>
            <a:r>
              <a:rPr sz="2750" spc="15" dirty="0">
                <a:latin typeface="Georgia"/>
                <a:cs typeface="Georgia"/>
              </a:rPr>
              <a:t>year, </a:t>
            </a:r>
            <a:r>
              <a:rPr sz="2750" spc="5" dirty="0">
                <a:latin typeface="Georgia"/>
                <a:cs typeface="Georgia"/>
              </a:rPr>
              <a:t>or </a:t>
            </a:r>
            <a:r>
              <a:rPr sz="2750" spc="20" dirty="0">
                <a:latin typeface="Georgia"/>
                <a:cs typeface="Georgia"/>
              </a:rPr>
              <a:t>work </a:t>
            </a:r>
            <a:r>
              <a:rPr sz="2750" spc="15" dirty="0">
                <a:latin typeface="Georgia"/>
                <a:cs typeface="Georgia"/>
              </a:rPr>
              <a:t>in </a:t>
            </a:r>
            <a:r>
              <a:rPr sz="2750" spc="10" dirty="0">
                <a:latin typeface="Georgia"/>
                <a:cs typeface="Georgia"/>
              </a:rPr>
              <a:t>department </a:t>
            </a:r>
            <a:r>
              <a:rPr sz="2750" spc="15" dirty="0">
                <a:latin typeface="Georgia"/>
                <a:cs typeface="Georgia"/>
              </a:rPr>
              <a:t>5 </a:t>
            </a:r>
            <a:r>
              <a:rPr sz="2750" spc="10" dirty="0">
                <a:latin typeface="Georgia"/>
                <a:cs typeface="Georgia"/>
              </a:rPr>
              <a:t>and </a:t>
            </a:r>
            <a:r>
              <a:rPr sz="2750" spc="15" dirty="0">
                <a:latin typeface="Georgia"/>
                <a:cs typeface="Georgia"/>
              </a:rPr>
              <a:t>make</a:t>
            </a:r>
            <a:r>
              <a:rPr sz="2750" spc="260" dirty="0">
                <a:latin typeface="Georgia"/>
                <a:cs typeface="Georgia"/>
              </a:rPr>
              <a:t> </a:t>
            </a:r>
            <a:r>
              <a:rPr sz="2750" spc="10" dirty="0">
                <a:latin typeface="Georgia"/>
                <a:cs typeface="Georgia"/>
              </a:rPr>
              <a:t>over</a:t>
            </a:r>
            <a:endParaRPr sz="2750">
              <a:latin typeface="Georgia"/>
              <a:cs typeface="Georgia"/>
            </a:endParaRPr>
          </a:p>
          <a:p>
            <a:pPr marL="268605">
              <a:lnSpc>
                <a:spcPct val="100000"/>
              </a:lnSpc>
              <a:spcBef>
                <a:spcPts val="65"/>
              </a:spcBef>
            </a:pPr>
            <a:r>
              <a:rPr sz="2750" spc="25" dirty="0">
                <a:latin typeface="Georgia"/>
                <a:cs typeface="Georgia"/>
              </a:rPr>
              <a:t>$30,000,</a:t>
            </a:r>
            <a:endParaRPr sz="2750">
              <a:latin typeface="Georgia"/>
              <a:cs typeface="Georgia"/>
            </a:endParaRPr>
          </a:p>
        </p:txBody>
      </p:sp>
      <p:sp>
        <p:nvSpPr>
          <p:cNvPr id="4" name="object 4"/>
          <p:cNvSpPr/>
          <p:nvPr/>
        </p:nvSpPr>
        <p:spPr>
          <a:xfrm>
            <a:off x="1590114" y="3055268"/>
            <a:ext cx="6004103" cy="3193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3136" y="3965170"/>
            <a:ext cx="8670353" cy="126353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6250" y="1103777"/>
            <a:ext cx="7469505" cy="5158740"/>
          </a:xfrm>
          <a:prstGeom prst="rect">
            <a:avLst/>
          </a:prstGeom>
        </p:spPr>
        <p:txBody>
          <a:bodyPr vert="horz" wrap="square" lIns="0" tIns="13335" rIns="0" bIns="0" rtlCol="0">
            <a:spAutoFit/>
          </a:bodyPr>
          <a:lstStyle/>
          <a:p>
            <a:pPr marL="12700" marR="5080">
              <a:lnSpc>
                <a:spcPct val="100000"/>
              </a:lnSpc>
              <a:spcBef>
                <a:spcPts val="105"/>
              </a:spcBef>
            </a:pPr>
            <a:r>
              <a:rPr sz="3600" spc="-5" dirty="0">
                <a:solidFill>
                  <a:srgbClr val="424455"/>
                </a:solidFill>
                <a:latin typeface="Trebuchet MS"/>
                <a:cs typeface="Trebuchet MS"/>
              </a:rPr>
              <a:t>Interpretation </a:t>
            </a:r>
            <a:r>
              <a:rPr sz="3600" spc="-10" dirty="0">
                <a:solidFill>
                  <a:srgbClr val="424455"/>
                </a:solidFill>
                <a:latin typeface="Trebuchet MS"/>
                <a:cs typeface="Trebuchet MS"/>
              </a:rPr>
              <a:t>of Boolean conditions  </a:t>
            </a:r>
            <a:r>
              <a:rPr sz="3600" spc="-5" dirty="0">
                <a:solidFill>
                  <a:srgbClr val="424455"/>
                </a:solidFill>
                <a:latin typeface="Trebuchet MS"/>
                <a:cs typeface="Trebuchet MS"/>
              </a:rPr>
              <a:t>AND, </a:t>
            </a:r>
            <a:r>
              <a:rPr sz="3600" spc="5" dirty="0">
                <a:solidFill>
                  <a:srgbClr val="424455"/>
                </a:solidFill>
                <a:latin typeface="Trebuchet MS"/>
                <a:cs typeface="Trebuchet MS"/>
              </a:rPr>
              <a:t>OR, </a:t>
            </a:r>
            <a:r>
              <a:rPr sz="3600" spc="-10" dirty="0">
                <a:solidFill>
                  <a:srgbClr val="424455"/>
                </a:solidFill>
                <a:latin typeface="Trebuchet MS"/>
                <a:cs typeface="Trebuchet MS"/>
              </a:rPr>
              <a:t>and</a:t>
            </a:r>
            <a:r>
              <a:rPr sz="3600" spc="-5" dirty="0">
                <a:solidFill>
                  <a:srgbClr val="424455"/>
                </a:solidFill>
                <a:latin typeface="Trebuchet MS"/>
                <a:cs typeface="Trebuchet MS"/>
              </a:rPr>
              <a:t> </a:t>
            </a:r>
            <a:r>
              <a:rPr sz="3600" spc="5" dirty="0">
                <a:solidFill>
                  <a:srgbClr val="424455"/>
                </a:solidFill>
                <a:latin typeface="Trebuchet MS"/>
                <a:cs typeface="Trebuchet MS"/>
              </a:rPr>
              <a:t>NOT</a:t>
            </a:r>
            <a:endParaRPr sz="3600" dirty="0">
              <a:latin typeface="Trebuchet MS"/>
              <a:cs typeface="Trebuchet MS"/>
            </a:endParaRPr>
          </a:p>
          <a:p>
            <a:pPr marL="378460" indent="-257175">
              <a:lnSpc>
                <a:spcPct val="100000"/>
              </a:lnSpc>
              <a:spcBef>
                <a:spcPts val="590"/>
              </a:spcBef>
              <a:buClr>
                <a:srgbClr val="9F4DA2"/>
              </a:buClr>
              <a:buChar char="•"/>
              <a:tabLst>
                <a:tab pos="379095" algn="l"/>
              </a:tabLst>
            </a:pPr>
            <a:r>
              <a:rPr sz="2750" spc="5" dirty="0">
                <a:latin typeface="Georgia"/>
                <a:cs typeface="Georgia"/>
              </a:rPr>
              <a:t>(cond1 </a:t>
            </a:r>
            <a:r>
              <a:rPr sz="2750" spc="15" dirty="0">
                <a:latin typeface="Georgia"/>
                <a:cs typeface="Georgia"/>
              </a:rPr>
              <a:t>AND </a:t>
            </a:r>
            <a:r>
              <a:rPr sz="2750" spc="5" dirty="0">
                <a:latin typeface="Georgia"/>
                <a:cs typeface="Georgia"/>
              </a:rPr>
              <a:t>cond2) </a:t>
            </a:r>
            <a:r>
              <a:rPr sz="2750" spc="10" dirty="0">
                <a:latin typeface="Georgia"/>
                <a:cs typeface="Georgia"/>
              </a:rPr>
              <a:t>is</a:t>
            </a:r>
            <a:r>
              <a:rPr sz="2750" spc="310" dirty="0">
                <a:latin typeface="Georgia"/>
                <a:cs typeface="Georgia"/>
              </a:rPr>
              <a:t> </a:t>
            </a:r>
            <a:r>
              <a:rPr sz="2750" spc="25" dirty="0">
                <a:latin typeface="Georgia"/>
                <a:cs typeface="Georgia"/>
              </a:rPr>
              <a:t>TRUE</a:t>
            </a:r>
            <a:endParaRPr sz="2750" dirty="0">
              <a:latin typeface="Georgia"/>
              <a:cs typeface="Georgia"/>
            </a:endParaRPr>
          </a:p>
          <a:p>
            <a:pPr marL="427355">
              <a:lnSpc>
                <a:spcPct val="100000"/>
              </a:lnSpc>
              <a:spcBef>
                <a:spcPts val="359"/>
              </a:spcBef>
              <a:tabLst>
                <a:tab pos="671195" algn="l"/>
              </a:tabLst>
            </a:pPr>
            <a:r>
              <a:rPr sz="2600" spc="-5" dirty="0">
                <a:solidFill>
                  <a:srgbClr val="437F85"/>
                </a:solidFill>
                <a:latin typeface="Georgia"/>
                <a:cs typeface="Georgia"/>
              </a:rPr>
              <a:t>▫	</a:t>
            </a:r>
            <a:r>
              <a:rPr sz="2600" dirty="0">
                <a:solidFill>
                  <a:srgbClr val="437F85"/>
                </a:solidFill>
                <a:latin typeface="Georgia"/>
                <a:cs typeface="Georgia"/>
              </a:rPr>
              <a:t>if </a:t>
            </a:r>
            <a:r>
              <a:rPr sz="2600" spc="-10" dirty="0">
                <a:solidFill>
                  <a:srgbClr val="437F85"/>
                </a:solidFill>
                <a:latin typeface="Georgia"/>
                <a:cs typeface="Georgia"/>
              </a:rPr>
              <a:t>both (cond1) and </a:t>
            </a:r>
            <a:r>
              <a:rPr sz="2600" spc="-5" dirty="0">
                <a:solidFill>
                  <a:srgbClr val="437F85"/>
                </a:solidFill>
                <a:latin typeface="Georgia"/>
                <a:cs typeface="Georgia"/>
              </a:rPr>
              <a:t>(cond2) </a:t>
            </a:r>
            <a:r>
              <a:rPr sz="2600" spc="-10" dirty="0">
                <a:solidFill>
                  <a:srgbClr val="437F85"/>
                </a:solidFill>
                <a:latin typeface="Georgia"/>
                <a:cs typeface="Georgia"/>
              </a:rPr>
              <a:t>are</a:t>
            </a:r>
            <a:r>
              <a:rPr sz="2600" spc="45" dirty="0">
                <a:solidFill>
                  <a:srgbClr val="437F85"/>
                </a:solidFill>
                <a:latin typeface="Georgia"/>
                <a:cs typeface="Georgia"/>
              </a:rPr>
              <a:t> </a:t>
            </a:r>
            <a:r>
              <a:rPr sz="2600" spc="-10" dirty="0">
                <a:solidFill>
                  <a:srgbClr val="437F85"/>
                </a:solidFill>
                <a:latin typeface="Georgia"/>
                <a:cs typeface="Georgia"/>
              </a:rPr>
              <a:t>TRUE;</a:t>
            </a:r>
            <a:endParaRPr sz="2600" dirty="0">
              <a:latin typeface="Georgia"/>
              <a:cs typeface="Georgia"/>
            </a:endParaRPr>
          </a:p>
          <a:p>
            <a:pPr marL="427355">
              <a:lnSpc>
                <a:spcPct val="100000"/>
              </a:lnSpc>
              <a:spcBef>
                <a:spcPts val="290"/>
              </a:spcBef>
              <a:tabLst>
                <a:tab pos="671195" algn="l"/>
              </a:tabLst>
            </a:pPr>
            <a:r>
              <a:rPr sz="2600" spc="-5" dirty="0">
                <a:solidFill>
                  <a:srgbClr val="437F85"/>
                </a:solidFill>
                <a:latin typeface="Georgia"/>
                <a:cs typeface="Georgia"/>
              </a:rPr>
              <a:t>▫	</a:t>
            </a:r>
            <a:r>
              <a:rPr sz="2600" spc="-10" dirty="0">
                <a:solidFill>
                  <a:srgbClr val="437F85"/>
                </a:solidFill>
                <a:latin typeface="Georgia"/>
                <a:cs typeface="Georgia"/>
              </a:rPr>
              <a:t>otherwise, </a:t>
            </a:r>
            <a:r>
              <a:rPr sz="2600" dirty="0">
                <a:solidFill>
                  <a:srgbClr val="437F85"/>
                </a:solidFill>
                <a:latin typeface="Georgia"/>
                <a:cs typeface="Georgia"/>
              </a:rPr>
              <a:t>it </a:t>
            </a:r>
            <a:r>
              <a:rPr sz="2600" spc="-5" dirty="0">
                <a:solidFill>
                  <a:srgbClr val="437F85"/>
                </a:solidFill>
                <a:latin typeface="Georgia"/>
                <a:cs typeface="Georgia"/>
              </a:rPr>
              <a:t>is</a:t>
            </a:r>
            <a:r>
              <a:rPr sz="2600" spc="60" dirty="0">
                <a:solidFill>
                  <a:srgbClr val="437F85"/>
                </a:solidFill>
                <a:latin typeface="Georgia"/>
                <a:cs typeface="Georgia"/>
              </a:rPr>
              <a:t> </a:t>
            </a:r>
            <a:r>
              <a:rPr sz="2600" spc="-15" dirty="0">
                <a:solidFill>
                  <a:srgbClr val="437F85"/>
                </a:solidFill>
                <a:latin typeface="Georgia"/>
                <a:cs typeface="Georgia"/>
              </a:rPr>
              <a:t>FALSE.</a:t>
            </a:r>
            <a:endParaRPr sz="2600" dirty="0">
              <a:latin typeface="Georgia"/>
              <a:cs typeface="Georgia"/>
            </a:endParaRPr>
          </a:p>
          <a:p>
            <a:pPr marL="378460" indent="-257175">
              <a:lnSpc>
                <a:spcPct val="100000"/>
              </a:lnSpc>
              <a:spcBef>
                <a:spcPts val="334"/>
              </a:spcBef>
              <a:buClr>
                <a:srgbClr val="9F4DA2"/>
              </a:buClr>
              <a:buChar char="•"/>
              <a:tabLst>
                <a:tab pos="379095" algn="l"/>
              </a:tabLst>
            </a:pPr>
            <a:r>
              <a:rPr sz="2750" spc="5" dirty="0">
                <a:latin typeface="Georgia"/>
                <a:cs typeface="Georgia"/>
              </a:rPr>
              <a:t>(cond1 </a:t>
            </a:r>
            <a:r>
              <a:rPr sz="2750" spc="20" dirty="0">
                <a:latin typeface="Georgia"/>
                <a:cs typeface="Georgia"/>
              </a:rPr>
              <a:t>OR </a:t>
            </a:r>
            <a:r>
              <a:rPr sz="2750" spc="5" dirty="0">
                <a:latin typeface="Georgia"/>
                <a:cs typeface="Georgia"/>
              </a:rPr>
              <a:t>cond2) </a:t>
            </a:r>
            <a:r>
              <a:rPr sz="2750" spc="10" dirty="0">
                <a:latin typeface="Georgia"/>
                <a:cs typeface="Georgia"/>
              </a:rPr>
              <a:t>is</a:t>
            </a:r>
            <a:r>
              <a:rPr sz="2750" spc="229" dirty="0">
                <a:latin typeface="Georgia"/>
                <a:cs typeface="Georgia"/>
              </a:rPr>
              <a:t> </a:t>
            </a:r>
            <a:r>
              <a:rPr sz="2750" spc="25" dirty="0">
                <a:latin typeface="Georgia"/>
                <a:cs typeface="Georgia"/>
              </a:rPr>
              <a:t>TRUE</a:t>
            </a:r>
            <a:endParaRPr sz="2750" dirty="0">
              <a:latin typeface="Georgia"/>
              <a:cs typeface="Georgia"/>
            </a:endParaRPr>
          </a:p>
          <a:p>
            <a:pPr marL="427355">
              <a:lnSpc>
                <a:spcPct val="100000"/>
              </a:lnSpc>
              <a:spcBef>
                <a:spcPts val="305"/>
              </a:spcBef>
              <a:tabLst>
                <a:tab pos="671195" algn="l"/>
              </a:tabLst>
            </a:pPr>
            <a:r>
              <a:rPr sz="2600" spc="-5" dirty="0">
                <a:solidFill>
                  <a:srgbClr val="437F85"/>
                </a:solidFill>
                <a:latin typeface="Georgia"/>
                <a:cs typeface="Georgia"/>
              </a:rPr>
              <a:t>▫	</a:t>
            </a:r>
            <a:r>
              <a:rPr sz="2600" dirty="0">
                <a:solidFill>
                  <a:srgbClr val="437F85"/>
                </a:solidFill>
                <a:latin typeface="Georgia"/>
                <a:cs typeface="Georgia"/>
              </a:rPr>
              <a:t>if </a:t>
            </a:r>
            <a:r>
              <a:rPr sz="2600" spc="-10" dirty="0">
                <a:solidFill>
                  <a:srgbClr val="437F85"/>
                </a:solidFill>
                <a:latin typeface="Georgia"/>
                <a:cs typeface="Georgia"/>
              </a:rPr>
              <a:t>either (cond1) or </a:t>
            </a:r>
            <a:r>
              <a:rPr sz="2600" spc="-5" dirty="0">
                <a:solidFill>
                  <a:srgbClr val="437F85"/>
                </a:solidFill>
                <a:latin typeface="Georgia"/>
                <a:cs typeface="Georgia"/>
              </a:rPr>
              <a:t>(cond2) </a:t>
            </a:r>
            <a:r>
              <a:rPr sz="2600" spc="-10" dirty="0">
                <a:solidFill>
                  <a:srgbClr val="437F85"/>
                </a:solidFill>
                <a:latin typeface="Georgia"/>
                <a:cs typeface="Georgia"/>
              </a:rPr>
              <a:t>or both are</a:t>
            </a:r>
            <a:r>
              <a:rPr sz="2600" spc="110" dirty="0">
                <a:solidFill>
                  <a:srgbClr val="437F85"/>
                </a:solidFill>
                <a:latin typeface="Georgia"/>
                <a:cs typeface="Georgia"/>
              </a:rPr>
              <a:t> </a:t>
            </a:r>
            <a:r>
              <a:rPr sz="2600" spc="-10" dirty="0">
                <a:solidFill>
                  <a:srgbClr val="437F85"/>
                </a:solidFill>
                <a:latin typeface="Georgia"/>
                <a:cs typeface="Georgia"/>
              </a:rPr>
              <a:t>TRUE;</a:t>
            </a:r>
            <a:endParaRPr sz="2600" dirty="0">
              <a:latin typeface="Georgia"/>
              <a:cs typeface="Georgia"/>
            </a:endParaRPr>
          </a:p>
          <a:p>
            <a:pPr marL="427355">
              <a:lnSpc>
                <a:spcPct val="100000"/>
              </a:lnSpc>
              <a:spcBef>
                <a:spcPts val="340"/>
              </a:spcBef>
              <a:tabLst>
                <a:tab pos="671195" algn="l"/>
              </a:tabLst>
            </a:pPr>
            <a:r>
              <a:rPr sz="2600" spc="-5" dirty="0">
                <a:solidFill>
                  <a:srgbClr val="437F85"/>
                </a:solidFill>
                <a:latin typeface="Georgia"/>
                <a:cs typeface="Georgia"/>
              </a:rPr>
              <a:t>▫	</a:t>
            </a:r>
            <a:r>
              <a:rPr sz="2600" spc="-10" dirty="0">
                <a:solidFill>
                  <a:srgbClr val="437F85"/>
                </a:solidFill>
                <a:latin typeface="Georgia"/>
                <a:cs typeface="Georgia"/>
              </a:rPr>
              <a:t>otherwise, </a:t>
            </a:r>
            <a:r>
              <a:rPr sz="2600" dirty="0">
                <a:solidFill>
                  <a:srgbClr val="437F85"/>
                </a:solidFill>
                <a:latin typeface="Georgia"/>
                <a:cs typeface="Georgia"/>
              </a:rPr>
              <a:t>it </a:t>
            </a:r>
            <a:r>
              <a:rPr sz="2600" spc="-5" dirty="0">
                <a:solidFill>
                  <a:srgbClr val="437F85"/>
                </a:solidFill>
                <a:latin typeface="Georgia"/>
                <a:cs typeface="Georgia"/>
              </a:rPr>
              <a:t>is</a:t>
            </a:r>
            <a:r>
              <a:rPr sz="2600" spc="60" dirty="0">
                <a:solidFill>
                  <a:srgbClr val="437F85"/>
                </a:solidFill>
                <a:latin typeface="Georgia"/>
                <a:cs typeface="Georgia"/>
              </a:rPr>
              <a:t> </a:t>
            </a:r>
            <a:r>
              <a:rPr sz="2600" spc="-15" dirty="0">
                <a:solidFill>
                  <a:srgbClr val="437F85"/>
                </a:solidFill>
                <a:latin typeface="Georgia"/>
                <a:cs typeface="Georgia"/>
              </a:rPr>
              <a:t>FALSE.</a:t>
            </a:r>
            <a:endParaRPr sz="2600" dirty="0">
              <a:latin typeface="Georgia"/>
              <a:cs typeface="Georgia"/>
            </a:endParaRPr>
          </a:p>
          <a:p>
            <a:pPr marL="378460" indent="-257175">
              <a:lnSpc>
                <a:spcPct val="100000"/>
              </a:lnSpc>
              <a:spcBef>
                <a:spcPts val="330"/>
              </a:spcBef>
              <a:buClr>
                <a:srgbClr val="9F4DA2"/>
              </a:buClr>
              <a:buChar char="•"/>
              <a:tabLst>
                <a:tab pos="379095" algn="l"/>
              </a:tabLst>
            </a:pPr>
            <a:r>
              <a:rPr sz="2750" spc="15" dirty="0">
                <a:latin typeface="Georgia"/>
                <a:cs typeface="Georgia"/>
              </a:rPr>
              <a:t>(NOT </a:t>
            </a:r>
            <a:r>
              <a:rPr sz="2750" dirty="0">
                <a:latin typeface="Georgia"/>
                <a:cs typeface="Georgia"/>
              </a:rPr>
              <a:t>cond) </a:t>
            </a:r>
            <a:r>
              <a:rPr sz="2750" spc="10" dirty="0">
                <a:latin typeface="Georgia"/>
                <a:cs typeface="Georgia"/>
              </a:rPr>
              <a:t>is</a:t>
            </a:r>
            <a:r>
              <a:rPr sz="2750" spc="190" dirty="0">
                <a:latin typeface="Georgia"/>
                <a:cs typeface="Georgia"/>
              </a:rPr>
              <a:t> </a:t>
            </a:r>
            <a:r>
              <a:rPr sz="2750" spc="25" dirty="0">
                <a:latin typeface="Georgia"/>
                <a:cs typeface="Georgia"/>
              </a:rPr>
              <a:t>TRUE</a:t>
            </a:r>
            <a:endParaRPr sz="2750" dirty="0">
              <a:latin typeface="Georgia"/>
              <a:cs typeface="Georgia"/>
            </a:endParaRPr>
          </a:p>
          <a:p>
            <a:pPr marL="427355">
              <a:lnSpc>
                <a:spcPct val="100000"/>
              </a:lnSpc>
              <a:spcBef>
                <a:spcPts val="315"/>
              </a:spcBef>
              <a:tabLst>
                <a:tab pos="671195" algn="l"/>
              </a:tabLst>
            </a:pPr>
            <a:r>
              <a:rPr sz="2600" spc="-5" dirty="0">
                <a:solidFill>
                  <a:srgbClr val="437F85"/>
                </a:solidFill>
                <a:latin typeface="Georgia"/>
                <a:cs typeface="Georgia"/>
              </a:rPr>
              <a:t>▫	</a:t>
            </a:r>
            <a:r>
              <a:rPr sz="2600" dirty="0">
                <a:solidFill>
                  <a:srgbClr val="437F85"/>
                </a:solidFill>
                <a:latin typeface="Georgia"/>
                <a:cs typeface="Georgia"/>
              </a:rPr>
              <a:t>if </a:t>
            </a:r>
            <a:r>
              <a:rPr sz="2600" spc="-5" dirty="0">
                <a:solidFill>
                  <a:srgbClr val="437F85"/>
                </a:solidFill>
                <a:latin typeface="Georgia"/>
                <a:cs typeface="Georgia"/>
              </a:rPr>
              <a:t>cond </a:t>
            </a:r>
            <a:r>
              <a:rPr sz="2600" dirty="0">
                <a:solidFill>
                  <a:srgbClr val="437F85"/>
                </a:solidFill>
                <a:latin typeface="Georgia"/>
                <a:cs typeface="Georgia"/>
              </a:rPr>
              <a:t>is</a:t>
            </a:r>
            <a:r>
              <a:rPr sz="2600" spc="-10" dirty="0">
                <a:solidFill>
                  <a:srgbClr val="437F85"/>
                </a:solidFill>
                <a:latin typeface="Georgia"/>
                <a:cs typeface="Georgia"/>
              </a:rPr>
              <a:t> </a:t>
            </a:r>
            <a:r>
              <a:rPr sz="2600" spc="-15" dirty="0">
                <a:solidFill>
                  <a:srgbClr val="437F85"/>
                </a:solidFill>
                <a:latin typeface="Georgia"/>
                <a:cs typeface="Georgia"/>
              </a:rPr>
              <a:t>FALSE;</a:t>
            </a:r>
            <a:endParaRPr sz="2600" dirty="0">
              <a:latin typeface="Georgia"/>
              <a:cs typeface="Georgia"/>
            </a:endParaRPr>
          </a:p>
          <a:p>
            <a:pPr marL="427355">
              <a:lnSpc>
                <a:spcPct val="100000"/>
              </a:lnSpc>
              <a:spcBef>
                <a:spcPts val="290"/>
              </a:spcBef>
              <a:tabLst>
                <a:tab pos="671195" algn="l"/>
              </a:tabLst>
            </a:pPr>
            <a:r>
              <a:rPr sz="2600" spc="-5" dirty="0">
                <a:solidFill>
                  <a:srgbClr val="437F85"/>
                </a:solidFill>
                <a:latin typeface="Georgia"/>
                <a:cs typeface="Georgia"/>
              </a:rPr>
              <a:t>▫	</a:t>
            </a:r>
            <a:r>
              <a:rPr sz="2600" spc="-10" dirty="0">
                <a:solidFill>
                  <a:srgbClr val="437F85"/>
                </a:solidFill>
                <a:latin typeface="Georgia"/>
                <a:cs typeface="Georgia"/>
              </a:rPr>
              <a:t>otherwise, </a:t>
            </a:r>
            <a:r>
              <a:rPr sz="2600" dirty="0">
                <a:solidFill>
                  <a:srgbClr val="437F85"/>
                </a:solidFill>
                <a:latin typeface="Georgia"/>
                <a:cs typeface="Georgia"/>
              </a:rPr>
              <a:t>it </a:t>
            </a:r>
            <a:r>
              <a:rPr sz="2600" spc="-5" dirty="0">
                <a:solidFill>
                  <a:srgbClr val="437F85"/>
                </a:solidFill>
                <a:latin typeface="Georgia"/>
                <a:cs typeface="Georgia"/>
              </a:rPr>
              <a:t>is</a:t>
            </a:r>
            <a:r>
              <a:rPr sz="2600" spc="60" dirty="0">
                <a:solidFill>
                  <a:srgbClr val="437F85"/>
                </a:solidFill>
                <a:latin typeface="Georgia"/>
                <a:cs typeface="Georgia"/>
              </a:rPr>
              <a:t> </a:t>
            </a:r>
            <a:r>
              <a:rPr sz="2600" spc="-15" dirty="0">
                <a:solidFill>
                  <a:srgbClr val="437F85"/>
                </a:solidFill>
                <a:latin typeface="Georgia"/>
                <a:cs typeface="Georgia"/>
              </a:rPr>
              <a:t>FALSE.</a:t>
            </a:r>
            <a:endParaRPr sz="26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to="" calcmode="lin" valueType="num">
                                      <p:cBhvr>
                                        <p:cTn id="32" dur="1" fill="hold"/>
                                        <p:tgtEl>
                                          <p:spTgt spid="2">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to="" calcmode="lin" valueType="num">
                                      <p:cBhvr>
                                        <p:cTn id="37" dur="1" fill="hold"/>
                                        <p:tgtEl>
                                          <p:spTgt spid="2">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to="" calcmode="lin" valueType="num">
                                      <p:cBhvr>
                                        <p:cTn id="42" dur="1" fill="hold"/>
                                        <p:tgtEl>
                                          <p:spTgt spid="2">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to="" calcmode="lin" valueType="num">
                                      <p:cBhvr>
                                        <p:cTn id="47" dur="1" fill="hold"/>
                                        <p:tgtEl>
                                          <p:spTgt spid="2">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6250" y="1103777"/>
            <a:ext cx="8051165" cy="5231130"/>
          </a:xfrm>
          <a:prstGeom prst="rect">
            <a:avLst/>
          </a:prstGeom>
        </p:spPr>
        <p:txBody>
          <a:bodyPr vert="horz" wrap="square" lIns="0" tIns="13335" rIns="0" bIns="0" rtlCol="0">
            <a:spAutoFit/>
          </a:bodyPr>
          <a:lstStyle/>
          <a:p>
            <a:pPr marL="12700" marR="743585">
              <a:lnSpc>
                <a:spcPct val="100000"/>
              </a:lnSpc>
              <a:spcBef>
                <a:spcPts val="105"/>
              </a:spcBef>
            </a:pPr>
            <a:r>
              <a:rPr sz="3600" dirty="0">
                <a:solidFill>
                  <a:srgbClr val="424455"/>
                </a:solidFill>
                <a:latin typeface="Trebuchet MS"/>
                <a:cs typeface="Trebuchet MS"/>
              </a:rPr>
              <a:t>Degree </a:t>
            </a:r>
            <a:r>
              <a:rPr sz="3600" spc="-10" dirty="0">
                <a:solidFill>
                  <a:srgbClr val="424455"/>
                </a:solidFill>
                <a:latin typeface="Trebuchet MS"/>
                <a:cs typeface="Trebuchet MS"/>
              </a:rPr>
              <a:t>of </a:t>
            </a:r>
            <a:r>
              <a:rPr sz="3600" dirty="0">
                <a:solidFill>
                  <a:srgbClr val="424455"/>
                </a:solidFill>
                <a:latin typeface="Trebuchet MS"/>
                <a:cs typeface="Trebuchet MS"/>
              </a:rPr>
              <a:t>the </a:t>
            </a:r>
            <a:r>
              <a:rPr sz="3600" spc="-10" dirty="0">
                <a:solidFill>
                  <a:srgbClr val="424455"/>
                </a:solidFill>
                <a:latin typeface="Trebuchet MS"/>
                <a:cs typeface="Trebuchet MS"/>
              </a:rPr>
              <a:t>relation </a:t>
            </a:r>
            <a:r>
              <a:rPr sz="3600" spc="-5" dirty="0">
                <a:solidFill>
                  <a:srgbClr val="424455"/>
                </a:solidFill>
                <a:latin typeface="Trebuchet MS"/>
                <a:cs typeface="Trebuchet MS"/>
              </a:rPr>
              <a:t>from SELECT  </a:t>
            </a:r>
            <a:r>
              <a:rPr sz="3600" spc="-10" dirty="0">
                <a:solidFill>
                  <a:srgbClr val="424455"/>
                </a:solidFill>
                <a:latin typeface="Trebuchet MS"/>
                <a:cs typeface="Trebuchet MS"/>
              </a:rPr>
              <a:t>operation</a:t>
            </a:r>
            <a:endParaRPr sz="3600" dirty="0">
              <a:latin typeface="Trebuchet MS"/>
              <a:cs typeface="Trebuchet MS"/>
            </a:endParaRPr>
          </a:p>
          <a:p>
            <a:pPr marL="378460" indent="-257175">
              <a:lnSpc>
                <a:spcPct val="100000"/>
              </a:lnSpc>
              <a:spcBef>
                <a:spcPts val="254"/>
              </a:spcBef>
              <a:buClr>
                <a:srgbClr val="9F4DA2"/>
              </a:buClr>
              <a:buChar char="•"/>
              <a:tabLst>
                <a:tab pos="379095" algn="l"/>
              </a:tabLst>
            </a:pPr>
            <a:r>
              <a:rPr sz="2750" spc="10" dirty="0">
                <a:latin typeface="Georgia"/>
                <a:cs typeface="Georgia"/>
              </a:rPr>
              <a:t>its number </a:t>
            </a:r>
            <a:r>
              <a:rPr sz="2750" spc="5" dirty="0">
                <a:latin typeface="Georgia"/>
                <a:cs typeface="Georgia"/>
              </a:rPr>
              <a:t>of</a:t>
            </a:r>
            <a:r>
              <a:rPr sz="2750" spc="135" dirty="0">
                <a:latin typeface="Georgia"/>
                <a:cs typeface="Georgia"/>
              </a:rPr>
              <a:t> </a:t>
            </a:r>
            <a:r>
              <a:rPr sz="2750" spc="10" dirty="0">
                <a:latin typeface="Georgia"/>
                <a:cs typeface="Georgia"/>
              </a:rPr>
              <a:t>attributes</a:t>
            </a:r>
            <a:endParaRPr sz="2750" dirty="0">
              <a:latin typeface="Georgia"/>
              <a:cs typeface="Georgia"/>
            </a:endParaRPr>
          </a:p>
          <a:p>
            <a:pPr marL="378460" indent="-257175">
              <a:lnSpc>
                <a:spcPct val="100000"/>
              </a:lnSpc>
              <a:spcBef>
                <a:spcPts val="65"/>
              </a:spcBef>
              <a:buClr>
                <a:srgbClr val="9F4DA2"/>
              </a:buClr>
              <a:buChar char="•"/>
              <a:tabLst>
                <a:tab pos="379095" algn="l"/>
              </a:tabLst>
            </a:pPr>
            <a:r>
              <a:rPr sz="2750" spc="10" dirty="0">
                <a:latin typeface="Georgia"/>
                <a:cs typeface="Georgia"/>
              </a:rPr>
              <a:t>is </a:t>
            </a:r>
            <a:r>
              <a:rPr sz="2750" spc="15" dirty="0">
                <a:latin typeface="Georgia"/>
                <a:cs typeface="Georgia"/>
              </a:rPr>
              <a:t>the same </a:t>
            </a:r>
            <a:r>
              <a:rPr sz="2750" spc="5" dirty="0">
                <a:latin typeface="Georgia"/>
                <a:cs typeface="Georgia"/>
              </a:rPr>
              <a:t>as </a:t>
            </a:r>
            <a:r>
              <a:rPr sz="2750" spc="15" dirty="0">
                <a:latin typeface="Georgia"/>
                <a:cs typeface="Georgia"/>
              </a:rPr>
              <a:t>the degree </a:t>
            </a:r>
            <a:r>
              <a:rPr sz="2750" spc="5" dirty="0">
                <a:latin typeface="Georgia"/>
                <a:cs typeface="Georgia"/>
              </a:rPr>
              <a:t>of</a:t>
            </a:r>
            <a:r>
              <a:rPr sz="2750" spc="140" dirty="0">
                <a:latin typeface="Georgia"/>
                <a:cs typeface="Georgia"/>
              </a:rPr>
              <a:t> </a:t>
            </a:r>
            <a:r>
              <a:rPr sz="2750" i="1" spc="20" dirty="0">
                <a:latin typeface="Georgia"/>
                <a:cs typeface="Georgia"/>
              </a:rPr>
              <a:t>R.</a:t>
            </a:r>
            <a:endParaRPr sz="2750" dirty="0">
              <a:latin typeface="Georgia"/>
              <a:cs typeface="Georgia"/>
            </a:endParaRPr>
          </a:p>
          <a:p>
            <a:pPr marL="378460" marR="188595" indent="-256540">
              <a:lnSpc>
                <a:spcPts val="3030"/>
              </a:lnSpc>
              <a:spcBef>
                <a:spcPts val="340"/>
              </a:spcBef>
              <a:buClr>
                <a:srgbClr val="9F4DA2"/>
              </a:buClr>
              <a:buFont typeface="Georgia"/>
              <a:buChar char="•"/>
              <a:tabLst>
                <a:tab pos="379095" algn="l"/>
              </a:tabLst>
            </a:pPr>
            <a:r>
              <a:rPr sz="2750" i="1" spc="25" dirty="0">
                <a:latin typeface="Georgia"/>
                <a:cs typeface="Georgia"/>
              </a:rPr>
              <a:t>The </a:t>
            </a:r>
            <a:r>
              <a:rPr sz="2750" spc="10" dirty="0">
                <a:latin typeface="Georgia"/>
                <a:cs typeface="Georgia"/>
              </a:rPr>
              <a:t>number </a:t>
            </a:r>
            <a:r>
              <a:rPr sz="2750" spc="5" dirty="0">
                <a:latin typeface="Georgia"/>
                <a:cs typeface="Georgia"/>
              </a:rPr>
              <a:t>of </a:t>
            </a:r>
            <a:r>
              <a:rPr sz="2750" spc="10" dirty="0">
                <a:latin typeface="Georgia"/>
                <a:cs typeface="Georgia"/>
              </a:rPr>
              <a:t>tuples </a:t>
            </a:r>
            <a:r>
              <a:rPr sz="2750" spc="15" dirty="0">
                <a:latin typeface="Georgia"/>
                <a:cs typeface="Georgia"/>
              </a:rPr>
              <a:t>in the </a:t>
            </a:r>
            <a:r>
              <a:rPr sz="2750" spc="10" dirty="0">
                <a:latin typeface="Georgia"/>
                <a:cs typeface="Georgia"/>
              </a:rPr>
              <a:t>resulting relation is  </a:t>
            </a:r>
            <a:r>
              <a:rPr sz="2750" spc="15" dirty="0">
                <a:latin typeface="Georgia"/>
                <a:cs typeface="Georgia"/>
              </a:rPr>
              <a:t>always </a:t>
            </a:r>
            <a:r>
              <a:rPr sz="2750" i="1" spc="10" dirty="0">
                <a:latin typeface="Georgia"/>
                <a:cs typeface="Georgia"/>
              </a:rPr>
              <a:t>less </a:t>
            </a:r>
            <a:r>
              <a:rPr sz="2750" i="1" spc="15" dirty="0">
                <a:latin typeface="Georgia"/>
                <a:cs typeface="Georgia"/>
              </a:rPr>
              <a:t>than or </a:t>
            </a:r>
            <a:r>
              <a:rPr sz="2750" i="1" dirty="0">
                <a:latin typeface="Georgia"/>
                <a:cs typeface="Georgia"/>
              </a:rPr>
              <a:t>equal </a:t>
            </a:r>
            <a:r>
              <a:rPr sz="2750" i="1" spc="10" dirty="0">
                <a:latin typeface="Georgia"/>
                <a:cs typeface="Georgia"/>
              </a:rPr>
              <a:t>to </a:t>
            </a:r>
            <a:r>
              <a:rPr sz="2750" i="1" spc="15" dirty="0">
                <a:latin typeface="Georgia"/>
                <a:cs typeface="Georgia"/>
              </a:rPr>
              <a:t>the </a:t>
            </a:r>
            <a:r>
              <a:rPr sz="2750" i="1" spc="10" dirty="0">
                <a:latin typeface="Georgia"/>
                <a:cs typeface="Georgia"/>
              </a:rPr>
              <a:t>number </a:t>
            </a:r>
            <a:r>
              <a:rPr sz="2750" spc="5" dirty="0">
                <a:latin typeface="Georgia"/>
                <a:cs typeface="Georgia"/>
              </a:rPr>
              <a:t>of  </a:t>
            </a:r>
            <a:r>
              <a:rPr sz="2750" spc="10" dirty="0">
                <a:latin typeface="Georgia"/>
                <a:cs typeface="Georgia"/>
              </a:rPr>
              <a:t>tuples </a:t>
            </a:r>
            <a:r>
              <a:rPr sz="2750" spc="15" dirty="0">
                <a:latin typeface="Georgia"/>
                <a:cs typeface="Georgia"/>
              </a:rPr>
              <a:t>in</a:t>
            </a:r>
            <a:r>
              <a:rPr sz="2750" spc="80" dirty="0">
                <a:latin typeface="Georgia"/>
                <a:cs typeface="Georgia"/>
              </a:rPr>
              <a:t> </a:t>
            </a:r>
            <a:r>
              <a:rPr sz="2750" i="1" spc="30" dirty="0">
                <a:latin typeface="Georgia"/>
                <a:cs typeface="Georgia"/>
              </a:rPr>
              <a:t>R.</a:t>
            </a:r>
            <a:endParaRPr sz="2750" dirty="0">
              <a:latin typeface="Georgia"/>
              <a:cs typeface="Georgia"/>
            </a:endParaRPr>
          </a:p>
          <a:p>
            <a:pPr>
              <a:lnSpc>
                <a:spcPct val="100000"/>
              </a:lnSpc>
              <a:buClr>
                <a:srgbClr val="9F4DA2"/>
              </a:buClr>
              <a:buFont typeface="Georgia"/>
              <a:buChar char="•"/>
            </a:pPr>
            <a:endParaRPr sz="3100" dirty="0">
              <a:latin typeface="Georgia"/>
              <a:cs typeface="Georgia"/>
            </a:endParaRPr>
          </a:p>
          <a:p>
            <a:pPr>
              <a:lnSpc>
                <a:spcPct val="100000"/>
              </a:lnSpc>
              <a:spcBef>
                <a:spcPts val="20"/>
              </a:spcBef>
              <a:buClr>
                <a:srgbClr val="9F4DA2"/>
              </a:buClr>
              <a:buFont typeface="Georgia"/>
              <a:buChar char="•"/>
            </a:pPr>
            <a:endParaRPr sz="3000" dirty="0">
              <a:latin typeface="Georgia"/>
              <a:cs typeface="Georgia"/>
            </a:endParaRPr>
          </a:p>
          <a:p>
            <a:pPr marL="378460" marR="5080" indent="-256540">
              <a:lnSpc>
                <a:spcPts val="3030"/>
              </a:lnSpc>
              <a:spcBef>
                <a:spcPts val="5"/>
              </a:spcBef>
              <a:buClr>
                <a:srgbClr val="9F4DA2"/>
              </a:buClr>
              <a:buChar char="•"/>
              <a:tabLst>
                <a:tab pos="379095" algn="l"/>
              </a:tabLst>
            </a:pPr>
            <a:r>
              <a:rPr sz="2750" spc="25" dirty="0">
                <a:latin typeface="Georgia"/>
                <a:cs typeface="Georgia"/>
              </a:rPr>
              <a:t>The </a:t>
            </a:r>
            <a:r>
              <a:rPr sz="2750" spc="10" dirty="0">
                <a:latin typeface="Georgia"/>
                <a:cs typeface="Georgia"/>
              </a:rPr>
              <a:t>fraction </a:t>
            </a:r>
            <a:r>
              <a:rPr sz="2750" spc="5" dirty="0">
                <a:latin typeface="Georgia"/>
                <a:cs typeface="Georgia"/>
              </a:rPr>
              <a:t>of </a:t>
            </a:r>
            <a:r>
              <a:rPr sz="2750" spc="10" dirty="0">
                <a:latin typeface="Georgia"/>
                <a:cs typeface="Georgia"/>
              </a:rPr>
              <a:t>tuples selected </a:t>
            </a:r>
            <a:r>
              <a:rPr sz="2750" spc="5" dirty="0">
                <a:latin typeface="Georgia"/>
                <a:cs typeface="Georgia"/>
              </a:rPr>
              <a:t>by </a:t>
            </a:r>
            <a:r>
              <a:rPr sz="2750" spc="15" dirty="0">
                <a:latin typeface="Georgia"/>
                <a:cs typeface="Georgia"/>
              </a:rPr>
              <a:t>a </a:t>
            </a:r>
            <a:r>
              <a:rPr sz="2750" spc="10" dirty="0">
                <a:latin typeface="Georgia"/>
                <a:cs typeface="Georgia"/>
              </a:rPr>
              <a:t>selection  </a:t>
            </a:r>
            <a:r>
              <a:rPr sz="2750" spc="5" dirty="0">
                <a:latin typeface="Georgia"/>
                <a:cs typeface="Georgia"/>
              </a:rPr>
              <a:t>condition </a:t>
            </a:r>
            <a:r>
              <a:rPr sz="2750" spc="10" dirty="0">
                <a:latin typeface="Georgia"/>
                <a:cs typeface="Georgia"/>
              </a:rPr>
              <a:t>is </a:t>
            </a:r>
            <a:r>
              <a:rPr sz="2750" spc="15" dirty="0">
                <a:latin typeface="Georgia"/>
                <a:cs typeface="Georgia"/>
              </a:rPr>
              <a:t>referred </a:t>
            </a:r>
            <a:r>
              <a:rPr sz="2750" spc="10" dirty="0">
                <a:latin typeface="Georgia"/>
                <a:cs typeface="Georgia"/>
              </a:rPr>
              <a:t>to as </a:t>
            </a:r>
            <a:r>
              <a:rPr sz="2750" spc="15" dirty="0">
                <a:latin typeface="Georgia"/>
                <a:cs typeface="Georgia"/>
              </a:rPr>
              <a:t>the </a:t>
            </a:r>
            <a:r>
              <a:rPr sz="2750" b="1" spc="15" dirty="0">
                <a:latin typeface="Georgia"/>
                <a:cs typeface="Georgia"/>
              </a:rPr>
              <a:t>selectivity of </a:t>
            </a:r>
            <a:r>
              <a:rPr sz="2750" b="1" spc="10" dirty="0">
                <a:latin typeface="Georgia"/>
                <a:cs typeface="Georgia"/>
              </a:rPr>
              <a:t>the  </a:t>
            </a:r>
            <a:r>
              <a:rPr sz="2750" b="1" spc="20" dirty="0">
                <a:latin typeface="Georgia"/>
                <a:cs typeface="Georgia"/>
              </a:rPr>
              <a:t>condition.</a:t>
            </a:r>
            <a:endParaRPr sz="2750" dirty="0">
              <a:latin typeface="Georgia"/>
              <a:cs typeface="Georgia"/>
            </a:endParaRPr>
          </a:p>
        </p:txBody>
      </p:sp>
      <p:sp>
        <p:nvSpPr>
          <p:cNvPr id="4" name="object 4"/>
          <p:cNvSpPr/>
          <p:nvPr/>
        </p:nvSpPr>
        <p:spPr>
          <a:xfrm>
            <a:off x="3298372" y="4452257"/>
            <a:ext cx="2873852" cy="5878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to="" calcmode="lin" valueType="num">
                                      <p:cBhvr>
                                        <p:cTn id="22"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a:t>Key of a Relation</a:t>
            </a:r>
            <a:endParaRPr lang="en-IN" dirty="0"/>
          </a:p>
        </p:txBody>
      </p:sp>
      <p:sp>
        <p:nvSpPr>
          <p:cNvPr id="3" name="Content Placeholder 2"/>
          <p:cNvSpPr>
            <a:spLocks noGrp="1"/>
          </p:cNvSpPr>
          <p:nvPr>
            <p:ph idx="1"/>
          </p:nvPr>
        </p:nvSpPr>
        <p:spPr/>
        <p:txBody>
          <a:bodyPr/>
          <a:lstStyle/>
          <a:p>
            <a:pPr algn="just"/>
            <a:r>
              <a:rPr lang="en-US" sz="2700" dirty="0"/>
              <a:t>Each row has a value of a data item (or set of items) that uniquely identifies that row in the table</a:t>
            </a:r>
          </a:p>
          <a:p>
            <a:pPr lvl="2" algn="just"/>
            <a:r>
              <a:rPr lang="en-US" sz="2300" dirty="0"/>
              <a:t>Called the </a:t>
            </a:r>
            <a:r>
              <a:rPr lang="en-US" sz="2300" i="1" dirty="0"/>
              <a:t>key</a:t>
            </a:r>
            <a:endParaRPr lang="en-US" sz="2500" dirty="0"/>
          </a:p>
          <a:p>
            <a:pPr algn="just"/>
            <a:r>
              <a:rPr lang="en-US" sz="2700" dirty="0"/>
              <a:t>Sometimes row-ids or sequential numbers are assigned as keys to identify the rows in a table</a:t>
            </a:r>
          </a:p>
          <a:p>
            <a:pPr lvl="2" algn="just"/>
            <a:r>
              <a:rPr lang="en-US" sz="2300" dirty="0"/>
              <a:t>Called </a:t>
            </a:r>
            <a:r>
              <a:rPr lang="en-US" sz="2300" i="1" dirty="0"/>
              <a:t>artificial key</a:t>
            </a:r>
            <a:r>
              <a:rPr lang="en-US" sz="2300" dirty="0"/>
              <a:t> or </a:t>
            </a:r>
            <a:r>
              <a:rPr lang="en-US" sz="2300" i="1" dirty="0"/>
              <a:t>surrogate key</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635824"/>
            <a:ext cx="7557770" cy="1360805"/>
          </a:xfrm>
          <a:prstGeom prst="rect">
            <a:avLst/>
          </a:prstGeom>
        </p:spPr>
        <p:txBody>
          <a:bodyPr vert="horz" wrap="square" lIns="0" tIns="195580" rIns="0" bIns="0" rtlCol="0">
            <a:spAutoFit/>
          </a:bodyPr>
          <a:lstStyle/>
          <a:p>
            <a:pPr marL="12700">
              <a:lnSpc>
                <a:spcPct val="100000"/>
              </a:lnSpc>
              <a:spcBef>
                <a:spcPts val="1540"/>
              </a:spcBef>
            </a:pPr>
            <a:r>
              <a:rPr sz="3950" spc="20" dirty="0">
                <a:solidFill>
                  <a:srgbClr val="424455"/>
                </a:solidFill>
                <a:latin typeface="Trebuchet MS"/>
                <a:cs typeface="Trebuchet MS"/>
              </a:rPr>
              <a:t>Commutative </a:t>
            </a:r>
            <a:r>
              <a:rPr sz="3950" spc="-15" dirty="0">
                <a:solidFill>
                  <a:srgbClr val="424455"/>
                </a:solidFill>
                <a:latin typeface="Trebuchet MS"/>
                <a:cs typeface="Trebuchet MS"/>
              </a:rPr>
              <a:t>Property </a:t>
            </a:r>
            <a:r>
              <a:rPr sz="3950" spc="25" dirty="0">
                <a:solidFill>
                  <a:srgbClr val="424455"/>
                </a:solidFill>
                <a:latin typeface="Trebuchet MS"/>
                <a:cs typeface="Trebuchet MS"/>
              </a:rPr>
              <a:t>of</a:t>
            </a:r>
            <a:r>
              <a:rPr sz="3950" spc="100" dirty="0">
                <a:solidFill>
                  <a:srgbClr val="424455"/>
                </a:solidFill>
                <a:latin typeface="Trebuchet MS"/>
                <a:cs typeface="Trebuchet MS"/>
              </a:rPr>
              <a:t> </a:t>
            </a:r>
            <a:r>
              <a:rPr sz="3950" spc="10" dirty="0">
                <a:solidFill>
                  <a:srgbClr val="424455"/>
                </a:solidFill>
                <a:latin typeface="Trebuchet MS"/>
                <a:cs typeface="Trebuchet MS"/>
              </a:rPr>
              <a:t>SELECT</a:t>
            </a:r>
            <a:endParaRPr sz="3950" dirty="0">
              <a:latin typeface="Trebuchet MS"/>
              <a:cs typeface="Trebuchet MS"/>
            </a:endParaRPr>
          </a:p>
          <a:p>
            <a:pPr marL="378460" indent="-257175">
              <a:lnSpc>
                <a:spcPct val="100000"/>
              </a:lnSpc>
              <a:spcBef>
                <a:spcPts val="1025"/>
              </a:spcBef>
              <a:buClr>
                <a:srgbClr val="9F4DA2"/>
              </a:buClr>
              <a:buChar char="•"/>
              <a:tabLst>
                <a:tab pos="379095" algn="l"/>
              </a:tabLst>
            </a:pPr>
            <a:r>
              <a:rPr sz="2750" spc="20" dirty="0">
                <a:latin typeface="Georgia"/>
                <a:cs typeface="Georgia"/>
              </a:rPr>
              <a:t>SELECT </a:t>
            </a:r>
            <a:r>
              <a:rPr sz="2750" spc="10" dirty="0">
                <a:latin typeface="Georgia"/>
                <a:cs typeface="Georgia"/>
              </a:rPr>
              <a:t>operation is</a:t>
            </a:r>
            <a:r>
              <a:rPr sz="2750" spc="160" dirty="0">
                <a:latin typeface="Georgia"/>
                <a:cs typeface="Georgia"/>
              </a:rPr>
              <a:t> </a:t>
            </a:r>
            <a:r>
              <a:rPr sz="2750" b="1" spc="20" dirty="0">
                <a:latin typeface="Georgia"/>
                <a:cs typeface="Georgia"/>
              </a:rPr>
              <a:t>commutative</a:t>
            </a:r>
            <a:endParaRPr sz="2750" dirty="0">
              <a:latin typeface="Georgia"/>
              <a:cs typeface="Georgia"/>
            </a:endParaRPr>
          </a:p>
        </p:txBody>
      </p:sp>
      <p:sp>
        <p:nvSpPr>
          <p:cNvPr id="3" name="object 3"/>
          <p:cNvSpPr txBox="1"/>
          <p:nvPr/>
        </p:nvSpPr>
        <p:spPr>
          <a:xfrm>
            <a:off x="645978" y="2943551"/>
            <a:ext cx="7372350" cy="2622550"/>
          </a:xfrm>
          <a:prstGeom prst="rect">
            <a:avLst/>
          </a:prstGeom>
        </p:spPr>
        <p:txBody>
          <a:bodyPr vert="horz" wrap="square" lIns="0" tIns="8890" rIns="0" bIns="0" rtlCol="0">
            <a:spAutoFit/>
          </a:bodyPr>
          <a:lstStyle/>
          <a:p>
            <a:pPr marL="268605" marR="33020" indent="-256540">
              <a:lnSpc>
                <a:spcPct val="101899"/>
              </a:lnSpc>
              <a:spcBef>
                <a:spcPts val="70"/>
              </a:spcBef>
              <a:buClr>
                <a:srgbClr val="9F4DA2"/>
              </a:buClr>
              <a:buChar char="•"/>
              <a:tabLst>
                <a:tab pos="269240" algn="l"/>
              </a:tabLst>
            </a:pPr>
            <a:r>
              <a:rPr sz="2750" spc="15" dirty="0">
                <a:latin typeface="Georgia"/>
                <a:cs typeface="Georgia"/>
              </a:rPr>
              <a:t>a </a:t>
            </a:r>
            <a:r>
              <a:rPr sz="2750" spc="5" dirty="0">
                <a:latin typeface="Georgia"/>
                <a:cs typeface="Georgia"/>
              </a:rPr>
              <a:t>sequence of </a:t>
            </a:r>
            <a:r>
              <a:rPr sz="2750" spc="20" dirty="0">
                <a:latin typeface="Georgia"/>
                <a:cs typeface="Georgia"/>
              </a:rPr>
              <a:t>SELECTs </a:t>
            </a:r>
            <a:r>
              <a:rPr sz="2750" spc="5" dirty="0">
                <a:latin typeface="Georgia"/>
                <a:cs typeface="Georgia"/>
              </a:rPr>
              <a:t>can be </a:t>
            </a:r>
            <a:r>
              <a:rPr sz="2750" spc="10" dirty="0">
                <a:latin typeface="Georgia"/>
                <a:cs typeface="Georgia"/>
              </a:rPr>
              <a:t>applied </a:t>
            </a:r>
            <a:r>
              <a:rPr sz="2750" spc="15" dirty="0">
                <a:latin typeface="Georgia"/>
                <a:cs typeface="Georgia"/>
              </a:rPr>
              <a:t>in </a:t>
            </a:r>
            <a:r>
              <a:rPr sz="2750" spc="10" dirty="0">
                <a:latin typeface="Georgia"/>
                <a:cs typeface="Georgia"/>
              </a:rPr>
              <a:t>any  order.</a:t>
            </a:r>
            <a:endParaRPr sz="2750" dirty="0">
              <a:latin typeface="Georgia"/>
              <a:cs typeface="Georgia"/>
            </a:endParaRPr>
          </a:p>
          <a:p>
            <a:pPr marL="268605" marR="5080" indent="-256540">
              <a:lnSpc>
                <a:spcPct val="101899"/>
              </a:lnSpc>
              <a:spcBef>
                <a:spcPts val="290"/>
              </a:spcBef>
              <a:buClr>
                <a:srgbClr val="9F4DA2"/>
              </a:buClr>
              <a:buChar char="•"/>
              <a:tabLst>
                <a:tab pos="269240" algn="l"/>
              </a:tabLst>
            </a:pPr>
            <a:r>
              <a:rPr sz="2750" spc="25" dirty="0">
                <a:latin typeface="Georgia"/>
                <a:cs typeface="Georgia"/>
              </a:rPr>
              <a:t>we </a:t>
            </a:r>
            <a:r>
              <a:rPr sz="2750" spc="5" dirty="0">
                <a:latin typeface="Georgia"/>
                <a:cs typeface="Georgia"/>
              </a:rPr>
              <a:t>can </a:t>
            </a:r>
            <a:r>
              <a:rPr sz="2750" spc="15" dirty="0">
                <a:latin typeface="Georgia"/>
                <a:cs typeface="Georgia"/>
              </a:rPr>
              <a:t>always </a:t>
            </a:r>
            <a:r>
              <a:rPr sz="2750" spc="5" dirty="0">
                <a:latin typeface="Georgia"/>
                <a:cs typeface="Georgia"/>
              </a:rPr>
              <a:t>combine </a:t>
            </a:r>
            <a:r>
              <a:rPr sz="2750" spc="15" dirty="0">
                <a:latin typeface="Georgia"/>
                <a:cs typeface="Georgia"/>
              </a:rPr>
              <a:t>a </a:t>
            </a:r>
            <a:r>
              <a:rPr sz="2750" b="1" spc="25" dirty="0">
                <a:latin typeface="Georgia"/>
                <a:cs typeface="Georgia"/>
              </a:rPr>
              <a:t>cascade </a:t>
            </a:r>
            <a:r>
              <a:rPr sz="2750" b="1" spc="20" dirty="0">
                <a:latin typeface="Georgia"/>
                <a:cs typeface="Georgia"/>
              </a:rPr>
              <a:t>(or  sequence) </a:t>
            </a:r>
            <a:r>
              <a:rPr sz="2750" b="1" spc="15" dirty="0">
                <a:latin typeface="Georgia"/>
                <a:cs typeface="Georgia"/>
              </a:rPr>
              <a:t>of </a:t>
            </a:r>
            <a:r>
              <a:rPr sz="2750" b="1" spc="25" dirty="0">
                <a:latin typeface="Georgia"/>
                <a:cs typeface="Georgia"/>
              </a:rPr>
              <a:t>SELECT </a:t>
            </a:r>
            <a:r>
              <a:rPr sz="2750" b="1" spc="20" dirty="0">
                <a:latin typeface="Georgia"/>
                <a:cs typeface="Georgia"/>
              </a:rPr>
              <a:t>operations into a  </a:t>
            </a:r>
            <a:r>
              <a:rPr sz="2750" b="1" spc="15" dirty="0">
                <a:latin typeface="Georgia"/>
                <a:cs typeface="Georgia"/>
              </a:rPr>
              <a:t>single </a:t>
            </a:r>
            <a:r>
              <a:rPr sz="2750" spc="20" dirty="0">
                <a:latin typeface="Georgia"/>
                <a:cs typeface="Georgia"/>
              </a:rPr>
              <a:t>SELECT </a:t>
            </a:r>
            <a:r>
              <a:rPr sz="2750" spc="10" dirty="0">
                <a:latin typeface="Georgia"/>
                <a:cs typeface="Georgia"/>
              </a:rPr>
              <a:t>operation </a:t>
            </a:r>
            <a:r>
              <a:rPr sz="2750" spc="20" dirty="0">
                <a:latin typeface="Georgia"/>
                <a:cs typeface="Georgia"/>
              </a:rPr>
              <a:t>with </a:t>
            </a:r>
            <a:r>
              <a:rPr sz="2750" spc="15" dirty="0">
                <a:latin typeface="Georgia"/>
                <a:cs typeface="Georgia"/>
              </a:rPr>
              <a:t>a </a:t>
            </a:r>
            <a:r>
              <a:rPr sz="2750" spc="5" dirty="0">
                <a:latin typeface="Georgia"/>
                <a:cs typeface="Georgia"/>
              </a:rPr>
              <a:t>conjunctive  </a:t>
            </a:r>
            <a:r>
              <a:rPr sz="2750" spc="10" dirty="0">
                <a:latin typeface="Georgia"/>
                <a:cs typeface="Georgia"/>
              </a:rPr>
              <a:t>(AND) </a:t>
            </a:r>
            <a:r>
              <a:rPr sz="2750" spc="5" dirty="0">
                <a:latin typeface="Georgia"/>
                <a:cs typeface="Georgia"/>
              </a:rPr>
              <a:t>condition; </a:t>
            </a:r>
            <a:r>
              <a:rPr sz="2750" spc="10" dirty="0">
                <a:latin typeface="Georgia"/>
                <a:cs typeface="Georgia"/>
              </a:rPr>
              <a:t>that</a:t>
            </a:r>
            <a:r>
              <a:rPr sz="2750" spc="275" dirty="0">
                <a:latin typeface="Georgia"/>
                <a:cs typeface="Georgia"/>
              </a:rPr>
              <a:t> </a:t>
            </a:r>
            <a:r>
              <a:rPr sz="2750" spc="10" dirty="0">
                <a:latin typeface="Georgia"/>
                <a:cs typeface="Georgia"/>
              </a:rPr>
              <a:t>is,</a:t>
            </a:r>
            <a:endParaRPr sz="2750" dirty="0">
              <a:latin typeface="Georgia"/>
              <a:cs typeface="Georgia"/>
            </a:endParaRPr>
          </a:p>
        </p:txBody>
      </p:sp>
      <p:sp>
        <p:nvSpPr>
          <p:cNvPr id="5" name="object 5"/>
          <p:cNvSpPr/>
          <p:nvPr/>
        </p:nvSpPr>
        <p:spPr>
          <a:xfrm>
            <a:off x="1300796" y="2291382"/>
            <a:ext cx="6402011" cy="38322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3435" y="5876364"/>
            <a:ext cx="8875058" cy="304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to="" calcmode="lin" valueType="num">
                                      <p:cBhvr>
                                        <p:cTn id="20" dur="1" fill="hold"/>
                                        <p:tgtEl>
                                          <p:spTgt spid="3">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effectLst>
                  <a:outerShdw blurRad="38100" dist="38100" dir="2700000" algn="tl">
                    <a:srgbClr val="000000">
                      <a:alpha val="43137"/>
                    </a:srgbClr>
                  </a:outerShdw>
                </a:effectLst>
              </a:rPr>
              <a:t>Project Operation:</a:t>
            </a:r>
            <a:br>
              <a:rPr lang="en-IN" dirty="0">
                <a:solidFill>
                  <a:srgbClr val="FF0000"/>
                </a:solidFill>
                <a:effectLst>
                  <a:outerShdw blurRad="38100" dist="38100" dir="2700000" algn="tl">
                    <a:srgbClr val="000000">
                      <a:alpha val="43137"/>
                    </a:srgbClr>
                  </a:outerShdw>
                </a:effectLst>
              </a:rPr>
            </a:b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a:t>This operation shows the list of those attributes that we wish to appear in the result. Rest of the attributes are eliminated from the table.</a:t>
            </a:r>
          </a:p>
          <a:p>
            <a:r>
              <a:rPr lang="en-IN" dirty="0"/>
              <a:t>It is denoted by ∏.</a:t>
            </a:r>
          </a:p>
          <a:p>
            <a:r>
              <a:rPr lang="en-IN" sz="3200" dirty="0">
                <a:solidFill>
                  <a:srgbClr val="FF0000"/>
                </a:solidFill>
                <a:effectLst>
                  <a:outerShdw blurRad="38100" dist="38100" dir="2700000" algn="tl">
                    <a:srgbClr val="000000">
                      <a:alpha val="43137"/>
                    </a:srgbClr>
                  </a:outerShdw>
                </a:effectLst>
              </a:rPr>
              <a:t>Notation: ∏ A1, A2, An (r)  </a:t>
            </a:r>
            <a:r>
              <a:rPr lang="en-IN" dirty="0"/>
              <a:t> </a:t>
            </a:r>
          </a:p>
          <a:p>
            <a:r>
              <a:rPr lang="en-IN" b="1" dirty="0"/>
              <a:t>Where</a:t>
            </a:r>
            <a:endParaRPr lang="en-IN" dirty="0"/>
          </a:p>
          <a:p>
            <a:pPr lvl="1"/>
            <a:r>
              <a:rPr lang="en-IN" b="1" dirty="0"/>
              <a:t>A1</a:t>
            </a:r>
            <a:r>
              <a:rPr lang="en-IN" dirty="0"/>
              <a:t>, </a:t>
            </a:r>
            <a:r>
              <a:rPr lang="en-IN" b="1" dirty="0"/>
              <a:t>A2</a:t>
            </a:r>
            <a:r>
              <a:rPr lang="en-IN" dirty="0"/>
              <a:t>, </a:t>
            </a:r>
            <a:r>
              <a:rPr lang="en-IN" b="1" dirty="0"/>
              <a:t>A3</a:t>
            </a:r>
            <a:r>
              <a:rPr lang="en-IN" dirty="0"/>
              <a:t> is used as an attribute name of relation </a:t>
            </a:r>
            <a:r>
              <a:rPr lang="en-IN" b="1" dirty="0"/>
              <a:t>r</a:t>
            </a:r>
            <a:r>
              <a:rPr lang="en-IN" dirty="0"/>
              <a:t>.</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b="1" dirty="0"/>
            </a:br>
            <a:r>
              <a:rPr lang="en-IN" b="1" dirty="0"/>
              <a:t>CUSTOMER RELATION</a:t>
            </a:r>
            <a:br>
              <a:rPr lang="en-IN" dirty="0"/>
            </a:b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8229600" cy="3063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l" fontAlgn="t"/>
                      <a:r>
                        <a:rPr lang="en-IN">
                          <a:solidFill>
                            <a:srgbClr val="000000"/>
                          </a:solidFill>
                          <a:latin typeface="times new roman"/>
                        </a:rPr>
                        <a:t>NAME</a:t>
                      </a:r>
                    </a:p>
                  </a:txBody>
                  <a:tcPr marL="114300" marR="114300" marT="114300" marB="114300"/>
                </a:tc>
                <a:tc>
                  <a:txBody>
                    <a:bodyPr/>
                    <a:lstStyle/>
                    <a:p>
                      <a:pPr algn="l" fontAlgn="t"/>
                      <a:r>
                        <a:rPr lang="en-IN">
                          <a:solidFill>
                            <a:srgbClr val="000000"/>
                          </a:solidFill>
                          <a:latin typeface="times new roman"/>
                        </a:rPr>
                        <a:t>STREET</a:t>
                      </a:r>
                    </a:p>
                  </a:txBody>
                  <a:tcPr marL="114300" marR="114300" marT="114300" marB="114300"/>
                </a:tc>
                <a:tc>
                  <a:txBody>
                    <a:bodyPr/>
                    <a:lstStyle/>
                    <a:p>
                      <a:pPr algn="l" fontAlgn="t"/>
                      <a:r>
                        <a:rPr lang="en-IN">
                          <a:solidFill>
                            <a:srgbClr val="000000"/>
                          </a:solidFill>
                          <a:latin typeface="times new roman"/>
                        </a:rPr>
                        <a:t>CITY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Jones</a:t>
                      </a:r>
                    </a:p>
                  </a:txBody>
                  <a:tcPr marL="76200" marR="76200" marT="76200" marB="76200"/>
                </a:tc>
                <a:tc>
                  <a:txBody>
                    <a:bodyPr/>
                    <a:lstStyle/>
                    <a:p>
                      <a:pPr algn="l" fontAlgn="t"/>
                      <a:r>
                        <a:rPr lang="en-IN">
                          <a:solidFill>
                            <a:srgbClr val="000000"/>
                          </a:solidFill>
                          <a:latin typeface="verdana"/>
                        </a:rPr>
                        <a:t>Main</a:t>
                      </a:r>
                    </a:p>
                  </a:txBody>
                  <a:tcPr marL="76200" marR="76200" marT="76200" marB="76200"/>
                </a:tc>
                <a:tc>
                  <a:txBody>
                    <a:bodyPr/>
                    <a:lstStyle/>
                    <a:p>
                      <a:pPr algn="l" fontAlgn="t"/>
                      <a:r>
                        <a:rPr lang="en-IN">
                          <a:solidFill>
                            <a:srgbClr val="000000"/>
                          </a:solidFill>
                          <a:latin typeface="verdana"/>
                        </a:rPr>
                        <a:t>Harrison</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North</a:t>
                      </a:r>
                    </a:p>
                  </a:txBody>
                  <a:tcPr marL="76200" marR="76200" marT="76200" marB="76200"/>
                </a:tc>
                <a:tc>
                  <a:txBody>
                    <a:bodyPr/>
                    <a:lstStyle/>
                    <a:p>
                      <a:pPr algn="l" fontAlgn="t"/>
                      <a:r>
                        <a:rPr lang="en-IN">
                          <a:solidFill>
                            <a:srgbClr val="000000"/>
                          </a:solidFill>
                          <a:latin typeface="verdana"/>
                        </a:rPr>
                        <a:t>Rye</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Hays</a:t>
                      </a:r>
                    </a:p>
                  </a:txBody>
                  <a:tcPr marL="76200" marR="76200" marT="76200" marB="76200"/>
                </a:tc>
                <a:tc>
                  <a:txBody>
                    <a:bodyPr/>
                    <a:lstStyle/>
                    <a:p>
                      <a:pPr algn="l" fontAlgn="t"/>
                      <a:r>
                        <a:rPr lang="en-IN">
                          <a:solidFill>
                            <a:srgbClr val="000000"/>
                          </a:solidFill>
                          <a:latin typeface="verdana"/>
                        </a:rPr>
                        <a:t>Main</a:t>
                      </a:r>
                    </a:p>
                  </a:txBody>
                  <a:tcPr marL="76200" marR="76200" marT="76200" marB="76200"/>
                </a:tc>
                <a:tc>
                  <a:txBody>
                    <a:bodyPr/>
                    <a:lstStyle/>
                    <a:p>
                      <a:pPr algn="l" fontAlgn="t"/>
                      <a:r>
                        <a:rPr lang="en-IN">
                          <a:solidFill>
                            <a:srgbClr val="000000"/>
                          </a:solidFill>
                          <a:latin typeface="verdana"/>
                        </a:rPr>
                        <a:t>Harrison</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Curry</a:t>
                      </a:r>
                    </a:p>
                  </a:txBody>
                  <a:tcPr marL="76200" marR="76200" marT="76200" marB="76200"/>
                </a:tc>
                <a:tc>
                  <a:txBody>
                    <a:bodyPr/>
                    <a:lstStyle/>
                    <a:p>
                      <a:pPr algn="l" fontAlgn="t"/>
                      <a:r>
                        <a:rPr lang="en-IN">
                          <a:solidFill>
                            <a:srgbClr val="000000"/>
                          </a:solidFill>
                          <a:latin typeface="verdana"/>
                        </a:rPr>
                        <a:t>North</a:t>
                      </a:r>
                    </a:p>
                  </a:txBody>
                  <a:tcPr marL="76200" marR="76200" marT="76200" marB="76200"/>
                </a:tc>
                <a:tc>
                  <a:txBody>
                    <a:bodyPr/>
                    <a:lstStyle/>
                    <a:p>
                      <a:pPr algn="l" fontAlgn="t"/>
                      <a:r>
                        <a:rPr lang="en-IN">
                          <a:solidFill>
                            <a:srgbClr val="000000"/>
                          </a:solidFill>
                          <a:latin typeface="verdana"/>
                        </a:rPr>
                        <a:t>Rye</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Johnson</a:t>
                      </a:r>
                    </a:p>
                  </a:txBody>
                  <a:tcPr marL="76200" marR="76200" marT="76200" marB="76200"/>
                </a:tc>
                <a:tc>
                  <a:txBody>
                    <a:bodyPr/>
                    <a:lstStyle/>
                    <a:p>
                      <a:pPr algn="l" fontAlgn="t"/>
                      <a:r>
                        <a:rPr lang="en-IN">
                          <a:solidFill>
                            <a:srgbClr val="000000"/>
                          </a:solidFill>
                          <a:latin typeface="verdana"/>
                        </a:rPr>
                        <a:t>Alma</a:t>
                      </a:r>
                    </a:p>
                  </a:txBody>
                  <a:tcPr marL="76200" marR="76200" marT="76200" marB="76200"/>
                </a:tc>
                <a:tc>
                  <a:txBody>
                    <a:bodyPr/>
                    <a:lstStyle/>
                    <a:p>
                      <a:pPr algn="l" fontAlgn="t"/>
                      <a:r>
                        <a:rPr lang="en-IN">
                          <a:solidFill>
                            <a:srgbClr val="000000"/>
                          </a:solidFill>
                          <a:latin typeface="verdana"/>
                        </a:rPr>
                        <a:t>Brooklyn</a:t>
                      </a:r>
                    </a:p>
                  </a:txBody>
                  <a:tcPr marL="76200" marR="76200" marT="76200" marB="76200"/>
                </a:tc>
                <a:extLst>
                  <a:ext uri="{0D108BD9-81ED-4DB2-BD59-A6C34878D82A}">
                    <a16:rowId xmlns:a16="http://schemas.microsoft.com/office/drawing/2014/main" val="10005"/>
                  </a:ext>
                </a:extLst>
              </a:tr>
              <a:tr h="370840">
                <a:tc>
                  <a:txBody>
                    <a:bodyPr/>
                    <a:lstStyle/>
                    <a:p>
                      <a:pPr algn="l" fontAlgn="t"/>
                      <a:r>
                        <a:rPr lang="en-IN">
                          <a:solidFill>
                            <a:srgbClr val="000000"/>
                          </a:solidFill>
                          <a:latin typeface="verdana"/>
                        </a:rPr>
                        <a:t>Brooks</a:t>
                      </a:r>
                    </a:p>
                  </a:txBody>
                  <a:tcPr marL="76200" marR="76200" marT="76200" marB="76200"/>
                </a:tc>
                <a:tc>
                  <a:txBody>
                    <a:bodyPr/>
                    <a:lstStyle/>
                    <a:p>
                      <a:pPr algn="l" fontAlgn="t"/>
                      <a:r>
                        <a:rPr lang="en-IN">
                          <a:solidFill>
                            <a:srgbClr val="000000"/>
                          </a:solidFill>
                          <a:latin typeface="verdana"/>
                        </a:rPr>
                        <a:t>Senator</a:t>
                      </a:r>
                    </a:p>
                  </a:txBody>
                  <a:tcPr marL="76200" marR="76200" marT="76200" marB="76200"/>
                </a:tc>
                <a:tc>
                  <a:txBody>
                    <a:bodyPr/>
                    <a:lstStyle/>
                    <a:p>
                      <a:pPr algn="l" fontAlgn="t"/>
                      <a:r>
                        <a:rPr lang="en-IN" dirty="0">
                          <a:solidFill>
                            <a:srgbClr val="000000"/>
                          </a:solidFill>
                          <a:latin typeface="verdana"/>
                        </a:rPr>
                        <a:t>Brooklyn</a:t>
                      </a:r>
                    </a:p>
                  </a:txBody>
                  <a:tcPr marL="76200" marR="76200" marT="76200" marB="76200"/>
                </a:tc>
                <a:extLst>
                  <a:ext uri="{0D108BD9-81ED-4DB2-BD59-A6C34878D82A}">
                    <a16:rowId xmlns:a16="http://schemas.microsoft.com/office/drawing/2014/main" val="10006"/>
                  </a:ext>
                </a:extLst>
              </a:tr>
            </a:tbl>
          </a:graphicData>
        </a:graphic>
      </p:graphicFrame>
    </p:spTree>
  </p:cSld>
  <p:clrMapOvr>
    <a:masterClrMapping/>
  </p:clrMapOvr>
  <p:transition spd="slow">
    <p:dissolv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NAME, CITY (CUSTOMER)  </a:t>
            </a: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8229600" cy="3063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fontAlgn="t"/>
                      <a:r>
                        <a:rPr lang="en-IN">
                          <a:solidFill>
                            <a:srgbClr val="000000"/>
                          </a:solidFill>
                          <a:latin typeface="times new roman"/>
                        </a:rPr>
                        <a:t>NAME</a:t>
                      </a:r>
                    </a:p>
                  </a:txBody>
                  <a:tcPr marL="114300" marR="114300" marT="114300" marB="114300"/>
                </a:tc>
                <a:tc>
                  <a:txBody>
                    <a:bodyPr/>
                    <a:lstStyle/>
                    <a:p>
                      <a:pPr algn="l" fontAlgn="t"/>
                      <a:r>
                        <a:rPr lang="en-IN">
                          <a:solidFill>
                            <a:srgbClr val="000000"/>
                          </a:solidFill>
                          <a:latin typeface="times new roman"/>
                        </a:rPr>
                        <a:t>CITY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Jones</a:t>
                      </a:r>
                    </a:p>
                  </a:txBody>
                  <a:tcPr marL="76200" marR="76200" marT="76200" marB="76200"/>
                </a:tc>
                <a:tc>
                  <a:txBody>
                    <a:bodyPr/>
                    <a:lstStyle/>
                    <a:p>
                      <a:pPr algn="l" fontAlgn="t"/>
                      <a:r>
                        <a:rPr lang="en-IN">
                          <a:solidFill>
                            <a:srgbClr val="000000"/>
                          </a:solidFill>
                          <a:latin typeface="verdana"/>
                        </a:rPr>
                        <a:t>Harrison</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Rye</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Hays</a:t>
                      </a:r>
                    </a:p>
                  </a:txBody>
                  <a:tcPr marL="76200" marR="76200" marT="76200" marB="76200"/>
                </a:tc>
                <a:tc>
                  <a:txBody>
                    <a:bodyPr/>
                    <a:lstStyle/>
                    <a:p>
                      <a:pPr algn="l" fontAlgn="t"/>
                      <a:r>
                        <a:rPr lang="en-IN">
                          <a:solidFill>
                            <a:srgbClr val="000000"/>
                          </a:solidFill>
                          <a:latin typeface="verdana"/>
                        </a:rPr>
                        <a:t>Harrison</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Curry</a:t>
                      </a:r>
                    </a:p>
                  </a:txBody>
                  <a:tcPr marL="76200" marR="76200" marT="76200" marB="76200"/>
                </a:tc>
                <a:tc>
                  <a:txBody>
                    <a:bodyPr/>
                    <a:lstStyle/>
                    <a:p>
                      <a:pPr algn="l" fontAlgn="t"/>
                      <a:r>
                        <a:rPr lang="en-IN">
                          <a:solidFill>
                            <a:srgbClr val="000000"/>
                          </a:solidFill>
                          <a:latin typeface="verdana"/>
                        </a:rPr>
                        <a:t>Rye</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Johnson</a:t>
                      </a:r>
                    </a:p>
                  </a:txBody>
                  <a:tcPr marL="76200" marR="76200" marT="76200" marB="76200"/>
                </a:tc>
                <a:tc>
                  <a:txBody>
                    <a:bodyPr/>
                    <a:lstStyle/>
                    <a:p>
                      <a:pPr algn="l" fontAlgn="t"/>
                      <a:r>
                        <a:rPr lang="en-IN">
                          <a:solidFill>
                            <a:srgbClr val="000000"/>
                          </a:solidFill>
                          <a:latin typeface="verdana"/>
                        </a:rPr>
                        <a:t>Brooklyn</a:t>
                      </a:r>
                    </a:p>
                  </a:txBody>
                  <a:tcPr marL="76200" marR="76200" marT="76200" marB="76200"/>
                </a:tc>
                <a:extLst>
                  <a:ext uri="{0D108BD9-81ED-4DB2-BD59-A6C34878D82A}">
                    <a16:rowId xmlns:a16="http://schemas.microsoft.com/office/drawing/2014/main" val="10005"/>
                  </a:ext>
                </a:extLst>
              </a:tr>
              <a:tr h="370840">
                <a:tc>
                  <a:txBody>
                    <a:bodyPr/>
                    <a:lstStyle/>
                    <a:p>
                      <a:pPr algn="l" fontAlgn="t"/>
                      <a:r>
                        <a:rPr lang="en-IN">
                          <a:solidFill>
                            <a:srgbClr val="000000"/>
                          </a:solidFill>
                          <a:latin typeface="verdana"/>
                        </a:rPr>
                        <a:t>Brooks</a:t>
                      </a:r>
                    </a:p>
                  </a:txBody>
                  <a:tcPr marL="76200" marR="76200" marT="76200" marB="76200"/>
                </a:tc>
                <a:tc>
                  <a:txBody>
                    <a:bodyPr/>
                    <a:lstStyle/>
                    <a:p>
                      <a:pPr algn="l" fontAlgn="t"/>
                      <a:r>
                        <a:rPr lang="en-IN" dirty="0">
                          <a:solidFill>
                            <a:srgbClr val="000000"/>
                          </a:solidFill>
                          <a:latin typeface="verdana"/>
                        </a:rPr>
                        <a:t>Brooklyn</a:t>
                      </a:r>
                    </a:p>
                  </a:txBody>
                  <a:tcPr marL="76200" marR="76200" marT="76200" marB="76200"/>
                </a:tc>
                <a:extLst>
                  <a:ext uri="{0D108BD9-81ED-4DB2-BD59-A6C34878D82A}">
                    <a16:rowId xmlns:a16="http://schemas.microsoft.com/office/drawing/2014/main" val="10006"/>
                  </a:ext>
                </a:extLst>
              </a:tr>
            </a:tbl>
          </a:graphicData>
        </a:graphic>
      </p:graphicFrame>
    </p:spTree>
  </p:cSld>
  <p:clrMapOvr>
    <a:masterClrMapping/>
  </p:clrMapOvr>
  <p:transition spd="slow">
    <p:wheel spokes="2"/>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8067040" cy="3126105"/>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Duplicate </a:t>
            </a:r>
            <a:r>
              <a:rPr sz="3950" spc="15" dirty="0">
                <a:solidFill>
                  <a:srgbClr val="424455"/>
                </a:solidFill>
                <a:latin typeface="Trebuchet MS"/>
                <a:cs typeface="Trebuchet MS"/>
              </a:rPr>
              <a:t>Elimination </a:t>
            </a:r>
            <a:r>
              <a:rPr sz="3950" spc="20" dirty="0">
                <a:solidFill>
                  <a:srgbClr val="424455"/>
                </a:solidFill>
                <a:latin typeface="Trebuchet MS"/>
                <a:cs typeface="Trebuchet MS"/>
              </a:rPr>
              <a:t>in</a:t>
            </a:r>
            <a:r>
              <a:rPr sz="3950" spc="90" dirty="0">
                <a:solidFill>
                  <a:srgbClr val="424455"/>
                </a:solidFill>
                <a:latin typeface="Trebuchet MS"/>
                <a:cs typeface="Trebuchet MS"/>
              </a:rPr>
              <a:t> </a:t>
            </a:r>
            <a:r>
              <a:rPr sz="3950" spc="15" dirty="0">
                <a:solidFill>
                  <a:srgbClr val="424455"/>
                </a:solidFill>
                <a:latin typeface="Trebuchet MS"/>
                <a:cs typeface="Trebuchet MS"/>
              </a:rPr>
              <a:t>PROJECT</a:t>
            </a:r>
            <a:endParaRPr sz="3950" dirty="0">
              <a:latin typeface="Trebuchet MS"/>
              <a:cs typeface="Trebuchet MS"/>
            </a:endParaRPr>
          </a:p>
          <a:p>
            <a:pPr marL="378460" marR="5080" indent="-256540">
              <a:lnSpc>
                <a:spcPct val="101899"/>
              </a:lnSpc>
              <a:spcBef>
                <a:spcPts val="2475"/>
              </a:spcBef>
              <a:buClr>
                <a:srgbClr val="9F4DA2"/>
              </a:buClr>
              <a:buChar char="•"/>
              <a:tabLst>
                <a:tab pos="379095" algn="l"/>
              </a:tabLst>
            </a:pPr>
            <a:r>
              <a:rPr sz="2750" spc="25" dirty="0">
                <a:latin typeface="Georgia"/>
                <a:cs typeface="Georgia"/>
              </a:rPr>
              <a:t>The </a:t>
            </a:r>
            <a:r>
              <a:rPr sz="2750" spc="15" dirty="0">
                <a:latin typeface="Georgia"/>
                <a:cs typeface="Georgia"/>
              </a:rPr>
              <a:t>PROJECT </a:t>
            </a:r>
            <a:r>
              <a:rPr sz="2750" spc="10" dirty="0">
                <a:latin typeface="Georgia"/>
                <a:cs typeface="Georgia"/>
              </a:rPr>
              <a:t>operation </a:t>
            </a:r>
            <a:r>
              <a:rPr sz="2750" i="1" spc="10" dirty="0">
                <a:latin typeface="Georgia"/>
                <a:cs typeface="Georgia"/>
              </a:rPr>
              <a:t>removes any duplicate  tuples, </a:t>
            </a:r>
            <a:r>
              <a:rPr sz="2750" i="1" spc="15" dirty="0">
                <a:latin typeface="Georgia"/>
                <a:cs typeface="Georgia"/>
              </a:rPr>
              <a:t>so the </a:t>
            </a:r>
            <a:r>
              <a:rPr sz="2750" i="1" spc="10" dirty="0">
                <a:latin typeface="Georgia"/>
                <a:cs typeface="Georgia"/>
              </a:rPr>
              <a:t>result of </a:t>
            </a:r>
            <a:r>
              <a:rPr sz="2750" i="1" spc="15" dirty="0">
                <a:latin typeface="Georgia"/>
                <a:cs typeface="Georgia"/>
              </a:rPr>
              <a:t>the </a:t>
            </a:r>
            <a:r>
              <a:rPr sz="2750" spc="15" dirty="0">
                <a:latin typeface="Georgia"/>
                <a:cs typeface="Georgia"/>
              </a:rPr>
              <a:t>PROJECT </a:t>
            </a:r>
            <a:r>
              <a:rPr sz="2750" spc="10" dirty="0">
                <a:latin typeface="Georgia"/>
                <a:cs typeface="Georgia"/>
              </a:rPr>
              <a:t>operation is  </a:t>
            </a:r>
            <a:r>
              <a:rPr sz="2750" spc="15" dirty="0">
                <a:latin typeface="Georgia"/>
                <a:cs typeface="Georgia"/>
              </a:rPr>
              <a:t>a </a:t>
            </a:r>
            <a:r>
              <a:rPr sz="2750" spc="10" dirty="0">
                <a:latin typeface="Georgia"/>
                <a:cs typeface="Georgia"/>
              </a:rPr>
              <a:t>set </a:t>
            </a:r>
            <a:r>
              <a:rPr sz="2750" spc="5" dirty="0">
                <a:latin typeface="Georgia"/>
                <a:cs typeface="Georgia"/>
              </a:rPr>
              <a:t>of distinct </a:t>
            </a:r>
            <a:r>
              <a:rPr sz="2750" spc="10" dirty="0">
                <a:latin typeface="Georgia"/>
                <a:cs typeface="Georgia"/>
              </a:rPr>
              <a:t>tuples, and hence </a:t>
            </a:r>
            <a:r>
              <a:rPr sz="2750" spc="15" dirty="0">
                <a:latin typeface="Georgia"/>
                <a:cs typeface="Georgia"/>
              </a:rPr>
              <a:t>a valid  </a:t>
            </a:r>
            <a:r>
              <a:rPr sz="2750" spc="10" dirty="0">
                <a:latin typeface="Georgia"/>
                <a:cs typeface="Georgia"/>
              </a:rPr>
              <a:t>relation.</a:t>
            </a:r>
            <a:endParaRPr sz="2750" dirty="0">
              <a:latin typeface="Georgia"/>
              <a:cs typeface="Georgia"/>
            </a:endParaRPr>
          </a:p>
          <a:p>
            <a:pPr marL="378460" indent="-257175">
              <a:lnSpc>
                <a:spcPct val="100000"/>
              </a:lnSpc>
              <a:spcBef>
                <a:spcPts val="400"/>
              </a:spcBef>
              <a:buClr>
                <a:srgbClr val="9F4DA2"/>
              </a:buClr>
              <a:buChar char="•"/>
              <a:tabLst>
                <a:tab pos="379095" algn="l"/>
              </a:tabLst>
            </a:pPr>
            <a:r>
              <a:rPr sz="2750" spc="20" dirty="0">
                <a:latin typeface="Georgia"/>
                <a:cs typeface="Georgia"/>
              </a:rPr>
              <a:t>This </a:t>
            </a:r>
            <a:r>
              <a:rPr sz="2750" spc="10" dirty="0">
                <a:latin typeface="Georgia"/>
                <a:cs typeface="Georgia"/>
              </a:rPr>
              <a:t>is </a:t>
            </a:r>
            <a:r>
              <a:rPr sz="2750" spc="15" dirty="0">
                <a:latin typeface="Georgia"/>
                <a:cs typeface="Georgia"/>
              </a:rPr>
              <a:t>known </a:t>
            </a:r>
            <a:r>
              <a:rPr sz="2750" spc="5" dirty="0">
                <a:latin typeface="Georgia"/>
                <a:cs typeface="Georgia"/>
              </a:rPr>
              <a:t>as </a:t>
            </a:r>
            <a:r>
              <a:rPr sz="2750" b="1" spc="15" dirty="0">
                <a:latin typeface="Georgia"/>
                <a:cs typeface="Georgia"/>
              </a:rPr>
              <a:t>duplicate</a:t>
            </a:r>
            <a:r>
              <a:rPr sz="2750" b="1" spc="190" dirty="0">
                <a:latin typeface="Georgia"/>
                <a:cs typeface="Georgia"/>
              </a:rPr>
              <a:t> </a:t>
            </a:r>
            <a:r>
              <a:rPr sz="2750" b="1" spc="20" dirty="0">
                <a:latin typeface="Georgia"/>
                <a:cs typeface="Georgia"/>
              </a:rPr>
              <a:t>elimination.</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0070C0"/>
                </a:solidFill>
              </a:rPr>
              <a:t>Rename Operation:</a:t>
            </a:r>
            <a:br>
              <a:rPr lang="en-IN" dirty="0">
                <a:solidFill>
                  <a:srgbClr val="0070C0"/>
                </a:solidFill>
              </a:rPr>
            </a:br>
            <a:endParaRPr lang="en-IN" dirty="0">
              <a:solidFill>
                <a:srgbClr val="0070C0"/>
              </a:solidFill>
            </a:endParaRPr>
          </a:p>
        </p:txBody>
      </p:sp>
      <p:sp>
        <p:nvSpPr>
          <p:cNvPr id="3" name="Content Placeholder 2"/>
          <p:cNvSpPr>
            <a:spLocks noGrp="1"/>
          </p:cNvSpPr>
          <p:nvPr>
            <p:ph idx="1"/>
          </p:nvPr>
        </p:nvSpPr>
        <p:spPr/>
        <p:txBody>
          <a:bodyPr/>
          <a:lstStyle/>
          <a:p>
            <a:r>
              <a:rPr lang="en-IN" dirty="0"/>
              <a:t>The rename operation is used to rename the output relation. It is denoted by </a:t>
            </a:r>
            <a:r>
              <a:rPr lang="en-IN" b="1" dirty="0"/>
              <a:t>rho</a:t>
            </a:r>
            <a:r>
              <a:rPr lang="en-IN" dirty="0"/>
              <a:t> (ρ).</a:t>
            </a:r>
          </a:p>
          <a:p>
            <a:r>
              <a:rPr lang="en-IN" b="1" dirty="0"/>
              <a:t>Example:</a:t>
            </a:r>
            <a:r>
              <a:rPr lang="en-IN" dirty="0"/>
              <a:t> We can use the rename operator to rename STUDENT relation to STUDENT1.</a:t>
            </a:r>
          </a:p>
          <a:p>
            <a:pPr lvl="1"/>
            <a:r>
              <a:rPr lang="el-GR" dirty="0"/>
              <a:t>ρ(</a:t>
            </a:r>
            <a:r>
              <a:rPr lang="en-IN" dirty="0"/>
              <a:t>STUDENT1, STUDENT)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 y="585287"/>
            <a:ext cx="7440295" cy="633095"/>
          </a:xfrm>
          <a:prstGeom prst="rect">
            <a:avLst/>
          </a:prstGeom>
        </p:spPr>
        <p:txBody>
          <a:bodyPr vert="horz" wrap="square" lIns="0" tIns="17145" rIns="0" bIns="0" rtlCol="0">
            <a:spAutoFit/>
          </a:bodyPr>
          <a:lstStyle/>
          <a:p>
            <a:pPr marL="12700">
              <a:lnSpc>
                <a:spcPct val="100000"/>
              </a:lnSpc>
              <a:spcBef>
                <a:spcPts val="135"/>
              </a:spcBef>
            </a:pPr>
            <a:r>
              <a:rPr sz="3950" b="0" spc="10" dirty="0">
                <a:latin typeface="Trebuchet MS"/>
                <a:cs typeface="Trebuchet MS"/>
              </a:rPr>
              <a:t>RENAME </a:t>
            </a:r>
            <a:r>
              <a:rPr sz="3950" b="0" spc="15" dirty="0">
                <a:latin typeface="Trebuchet MS"/>
                <a:cs typeface="Trebuchet MS"/>
              </a:rPr>
              <a:t>Operation </a:t>
            </a:r>
            <a:r>
              <a:rPr sz="3950" b="0" spc="5" dirty="0">
                <a:latin typeface="Trebuchet MS"/>
                <a:cs typeface="Trebuchet MS"/>
              </a:rPr>
              <a:t>General</a:t>
            </a:r>
            <a:r>
              <a:rPr sz="3950" b="0" spc="215" dirty="0">
                <a:latin typeface="Trebuchet MS"/>
                <a:cs typeface="Trebuchet MS"/>
              </a:rPr>
              <a:t> </a:t>
            </a:r>
            <a:r>
              <a:rPr sz="3950" b="0" spc="20" dirty="0">
                <a:latin typeface="Trebuchet MS"/>
                <a:cs typeface="Trebuchet MS"/>
              </a:rPr>
              <a:t>form</a:t>
            </a:r>
            <a:endParaRPr sz="3950">
              <a:latin typeface="Trebuchet MS"/>
              <a:cs typeface="Trebuchet MS"/>
            </a:endParaRPr>
          </a:p>
        </p:txBody>
      </p:sp>
      <p:sp>
        <p:nvSpPr>
          <p:cNvPr id="3" name="object 3"/>
          <p:cNvSpPr txBox="1"/>
          <p:nvPr/>
        </p:nvSpPr>
        <p:spPr>
          <a:xfrm>
            <a:off x="645978" y="1161740"/>
            <a:ext cx="7781925" cy="5113020"/>
          </a:xfrm>
          <a:prstGeom prst="rect">
            <a:avLst/>
          </a:prstGeom>
        </p:spPr>
        <p:txBody>
          <a:bodyPr vert="horz" wrap="square" lIns="0" tIns="88265" rIns="0" bIns="0" rtlCol="0">
            <a:spAutoFit/>
          </a:bodyPr>
          <a:lstStyle/>
          <a:p>
            <a:pPr marL="268605" marR="9525" indent="-256540">
              <a:lnSpc>
                <a:spcPts val="2500"/>
              </a:lnSpc>
              <a:spcBef>
                <a:spcPts val="695"/>
              </a:spcBef>
              <a:buClr>
                <a:srgbClr val="9F4DA2"/>
              </a:buClr>
              <a:buChar char="•"/>
              <a:tabLst>
                <a:tab pos="269240" algn="l"/>
              </a:tabLst>
            </a:pPr>
            <a:r>
              <a:rPr sz="2600" spc="-15" dirty="0">
                <a:latin typeface="Georgia"/>
                <a:cs typeface="Georgia"/>
              </a:rPr>
              <a:t>RENAME </a:t>
            </a:r>
            <a:r>
              <a:rPr sz="2600" spc="-10" dirty="0">
                <a:latin typeface="Georgia"/>
                <a:cs typeface="Georgia"/>
              </a:rPr>
              <a:t>operation when applied </a:t>
            </a:r>
            <a:r>
              <a:rPr sz="2600" spc="5" dirty="0">
                <a:latin typeface="Georgia"/>
                <a:cs typeface="Georgia"/>
              </a:rPr>
              <a:t>to </a:t>
            </a:r>
            <a:r>
              <a:rPr sz="2600" spc="-5" dirty="0">
                <a:latin typeface="Georgia"/>
                <a:cs typeface="Georgia"/>
              </a:rPr>
              <a:t>a </a:t>
            </a:r>
            <a:r>
              <a:rPr sz="2600" spc="-10" dirty="0">
                <a:latin typeface="Georgia"/>
                <a:cs typeface="Georgia"/>
              </a:rPr>
              <a:t>relation </a:t>
            </a:r>
            <a:r>
              <a:rPr sz="2600" i="1" spc="-5" dirty="0">
                <a:latin typeface="Georgia"/>
                <a:cs typeface="Georgia"/>
              </a:rPr>
              <a:t>R </a:t>
            </a:r>
            <a:r>
              <a:rPr sz="2600" i="1" spc="-10" dirty="0">
                <a:latin typeface="Georgia"/>
                <a:cs typeface="Georgia"/>
              </a:rPr>
              <a:t>of  </a:t>
            </a:r>
            <a:r>
              <a:rPr sz="2600" i="1" spc="-15" dirty="0">
                <a:latin typeface="Georgia"/>
                <a:cs typeface="Georgia"/>
              </a:rPr>
              <a:t>degree </a:t>
            </a:r>
            <a:r>
              <a:rPr sz="2600" i="1" spc="-5" dirty="0">
                <a:latin typeface="Georgia"/>
                <a:cs typeface="Georgia"/>
              </a:rPr>
              <a:t>n is </a:t>
            </a:r>
            <a:r>
              <a:rPr sz="2600" i="1" spc="-10" dirty="0">
                <a:latin typeface="Georgia"/>
                <a:cs typeface="Georgia"/>
              </a:rPr>
              <a:t>denoted </a:t>
            </a:r>
            <a:r>
              <a:rPr sz="2600" i="1" spc="-5" dirty="0">
                <a:latin typeface="Georgia"/>
                <a:cs typeface="Georgia"/>
              </a:rPr>
              <a:t>by any of </a:t>
            </a:r>
            <a:r>
              <a:rPr sz="2600" i="1" spc="-10" dirty="0">
                <a:latin typeface="Georgia"/>
                <a:cs typeface="Georgia"/>
              </a:rPr>
              <a:t>the </a:t>
            </a:r>
            <a:r>
              <a:rPr sz="2600" spc="-10" dirty="0">
                <a:latin typeface="Georgia"/>
                <a:cs typeface="Georgia"/>
              </a:rPr>
              <a:t>following three  </a:t>
            </a:r>
            <a:r>
              <a:rPr sz="2600" spc="-5" dirty="0">
                <a:latin typeface="Georgia"/>
                <a:cs typeface="Georgia"/>
              </a:rPr>
              <a:t>forms</a:t>
            </a:r>
            <a:endParaRPr sz="2600" dirty="0">
              <a:latin typeface="Georgia"/>
              <a:cs typeface="Georgia"/>
            </a:endParaRPr>
          </a:p>
          <a:p>
            <a:pPr>
              <a:lnSpc>
                <a:spcPct val="100000"/>
              </a:lnSpc>
              <a:buClr>
                <a:srgbClr val="9F4DA2"/>
              </a:buClr>
              <a:buFont typeface="Georgia"/>
              <a:buChar char="•"/>
            </a:pPr>
            <a:endParaRPr sz="2900" dirty="0">
              <a:latin typeface="Georgia"/>
              <a:cs typeface="Georgia"/>
            </a:endParaRPr>
          </a:p>
          <a:p>
            <a:pPr marL="268605" indent="-256540">
              <a:lnSpc>
                <a:spcPts val="2810"/>
              </a:lnSpc>
              <a:spcBef>
                <a:spcPts val="2005"/>
              </a:spcBef>
              <a:buClr>
                <a:srgbClr val="9F4DA2"/>
              </a:buClr>
              <a:buChar char="•"/>
              <a:tabLst>
                <a:tab pos="269240" algn="l"/>
              </a:tabLst>
            </a:pPr>
            <a:r>
              <a:rPr sz="2600" spc="-5" dirty="0">
                <a:latin typeface="Georgia"/>
                <a:cs typeface="Georgia"/>
              </a:rPr>
              <a:t>symbol ρ </a:t>
            </a:r>
            <a:r>
              <a:rPr sz="2600" spc="-15" dirty="0">
                <a:latin typeface="Georgia"/>
                <a:cs typeface="Georgia"/>
              </a:rPr>
              <a:t>(rho) </a:t>
            </a:r>
            <a:r>
              <a:rPr sz="2600" dirty="0">
                <a:latin typeface="Georgia"/>
                <a:cs typeface="Georgia"/>
              </a:rPr>
              <a:t>is </a:t>
            </a:r>
            <a:r>
              <a:rPr sz="2600" spc="-15" dirty="0">
                <a:latin typeface="Georgia"/>
                <a:cs typeface="Georgia"/>
              </a:rPr>
              <a:t>used </a:t>
            </a:r>
            <a:r>
              <a:rPr sz="2600" spc="5" dirty="0">
                <a:latin typeface="Georgia"/>
                <a:cs typeface="Georgia"/>
              </a:rPr>
              <a:t>to </a:t>
            </a:r>
            <a:r>
              <a:rPr sz="2600" spc="-10" dirty="0">
                <a:latin typeface="Georgia"/>
                <a:cs typeface="Georgia"/>
              </a:rPr>
              <a:t>denote the</a:t>
            </a:r>
            <a:r>
              <a:rPr sz="2600" spc="150" dirty="0">
                <a:latin typeface="Georgia"/>
                <a:cs typeface="Georgia"/>
              </a:rPr>
              <a:t> </a:t>
            </a:r>
            <a:r>
              <a:rPr sz="2600" spc="-15" dirty="0">
                <a:latin typeface="Georgia"/>
                <a:cs typeface="Georgia"/>
              </a:rPr>
              <a:t>RENAME</a:t>
            </a:r>
            <a:endParaRPr sz="2600" dirty="0">
              <a:latin typeface="Georgia"/>
              <a:cs typeface="Georgia"/>
            </a:endParaRPr>
          </a:p>
          <a:p>
            <a:pPr marL="268605">
              <a:lnSpc>
                <a:spcPts val="2640"/>
              </a:lnSpc>
            </a:pPr>
            <a:r>
              <a:rPr sz="2600" spc="-10" dirty="0">
                <a:latin typeface="Georgia"/>
                <a:cs typeface="Georgia"/>
              </a:rPr>
              <a:t>operator,</a:t>
            </a:r>
            <a:endParaRPr sz="2600" dirty="0">
              <a:latin typeface="Georgia"/>
              <a:cs typeface="Georgia"/>
            </a:endParaRPr>
          </a:p>
          <a:p>
            <a:pPr marL="347980" indent="-335915">
              <a:lnSpc>
                <a:spcPts val="2810"/>
              </a:lnSpc>
              <a:buClr>
                <a:srgbClr val="9F4DA2"/>
              </a:buClr>
              <a:buFont typeface="Georgia"/>
              <a:buChar char="•"/>
              <a:tabLst>
                <a:tab pos="347980" algn="l"/>
                <a:tab pos="348615" algn="l"/>
              </a:tabLst>
            </a:pPr>
            <a:r>
              <a:rPr sz="2600" i="1" spc="-5" dirty="0">
                <a:latin typeface="Georgia"/>
                <a:cs typeface="Georgia"/>
              </a:rPr>
              <a:t>S </a:t>
            </a:r>
            <a:r>
              <a:rPr sz="2600" i="1" spc="-10" dirty="0">
                <a:latin typeface="Georgia"/>
                <a:cs typeface="Georgia"/>
              </a:rPr>
              <a:t>is the new relation </a:t>
            </a:r>
            <a:r>
              <a:rPr sz="2600" spc="-5" dirty="0">
                <a:latin typeface="Georgia"/>
                <a:cs typeface="Georgia"/>
              </a:rPr>
              <a:t>name,</a:t>
            </a:r>
            <a:r>
              <a:rPr sz="2600" spc="155" dirty="0">
                <a:latin typeface="Georgia"/>
                <a:cs typeface="Georgia"/>
              </a:rPr>
              <a:t> </a:t>
            </a:r>
            <a:r>
              <a:rPr sz="2600" spc="-10" dirty="0">
                <a:latin typeface="Georgia"/>
                <a:cs typeface="Georgia"/>
              </a:rPr>
              <a:t>and</a:t>
            </a:r>
            <a:endParaRPr sz="2600" dirty="0">
              <a:latin typeface="Georgia"/>
              <a:cs typeface="Georgia"/>
            </a:endParaRPr>
          </a:p>
          <a:p>
            <a:pPr marL="268605" indent="-256540">
              <a:lnSpc>
                <a:spcPts val="2840"/>
              </a:lnSpc>
              <a:buClr>
                <a:srgbClr val="9F4DA2"/>
              </a:buClr>
              <a:buFont typeface="Georgia"/>
              <a:buChar char="•"/>
              <a:tabLst>
                <a:tab pos="269240" algn="l"/>
              </a:tabLst>
            </a:pPr>
            <a:r>
              <a:rPr sz="2600" i="1" spc="-15" dirty="0">
                <a:latin typeface="Georgia"/>
                <a:cs typeface="Georgia"/>
              </a:rPr>
              <a:t>B1, B2, </a:t>
            </a:r>
            <a:r>
              <a:rPr sz="2600" i="1" spc="5" dirty="0">
                <a:latin typeface="Georgia"/>
                <a:cs typeface="Georgia"/>
              </a:rPr>
              <a:t>..., </a:t>
            </a:r>
            <a:r>
              <a:rPr sz="2600" i="1" spc="-15" dirty="0">
                <a:latin typeface="Georgia"/>
                <a:cs typeface="Georgia"/>
              </a:rPr>
              <a:t>Bn </a:t>
            </a:r>
            <a:r>
              <a:rPr sz="2600" i="1" spc="-5" dirty="0">
                <a:latin typeface="Georgia"/>
                <a:cs typeface="Georgia"/>
              </a:rPr>
              <a:t>are </a:t>
            </a:r>
            <a:r>
              <a:rPr sz="2600" i="1" spc="-10" dirty="0">
                <a:latin typeface="Georgia"/>
                <a:cs typeface="Georgia"/>
              </a:rPr>
              <a:t>the </a:t>
            </a:r>
            <a:r>
              <a:rPr sz="2600" i="1" spc="-15" dirty="0">
                <a:latin typeface="Georgia"/>
                <a:cs typeface="Georgia"/>
              </a:rPr>
              <a:t>new </a:t>
            </a:r>
            <a:r>
              <a:rPr sz="2600" i="1" spc="-5" dirty="0">
                <a:latin typeface="Georgia"/>
                <a:cs typeface="Georgia"/>
              </a:rPr>
              <a:t>attribute</a:t>
            </a:r>
            <a:r>
              <a:rPr sz="2600" i="1" spc="100" dirty="0">
                <a:latin typeface="Georgia"/>
                <a:cs typeface="Georgia"/>
              </a:rPr>
              <a:t> </a:t>
            </a:r>
            <a:r>
              <a:rPr sz="2600" i="1" spc="-15" dirty="0">
                <a:latin typeface="Georgia"/>
                <a:cs typeface="Georgia"/>
              </a:rPr>
              <a:t>names.</a:t>
            </a:r>
            <a:endParaRPr sz="2600" dirty="0">
              <a:latin typeface="Georgia"/>
              <a:cs typeface="Georgia"/>
            </a:endParaRPr>
          </a:p>
          <a:p>
            <a:pPr marL="561340" marR="5080" indent="-244475">
              <a:lnSpc>
                <a:spcPts val="2310"/>
              </a:lnSpc>
              <a:spcBef>
                <a:spcPts val="415"/>
              </a:spcBef>
              <a:tabLst>
                <a:tab pos="561340" algn="l"/>
              </a:tabLst>
            </a:pPr>
            <a:r>
              <a:rPr sz="2400" dirty="0">
                <a:solidFill>
                  <a:srgbClr val="437F85"/>
                </a:solidFill>
                <a:latin typeface="Georgia"/>
                <a:cs typeface="Georgia"/>
              </a:rPr>
              <a:t>▫	</a:t>
            </a:r>
            <a:r>
              <a:rPr sz="2400" i="1" dirty="0">
                <a:solidFill>
                  <a:srgbClr val="437F85"/>
                </a:solidFill>
                <a:latin typeface="Georgia"/>
                <a:cs typeface="Georgia"/>
              </a:rPr>
              <a:t>The </a:t>
            </a:r>
            <a:r>
              <a:rPr sz="2400" i="1" spc="-5" dirty="0">
                <a:solidFill>
                  <a:srgbClr val="437F85"/>
                </a:solidFill>
                <a:latin typeface="Georgia"/>
                <a:cs typeface="Georgia"/>
              </a:rPr>
              <a:t>first </a:t>
            </a:r>
            <a:r>
              <a:rPr sz="2400" i="1" spc="5" dirty="0">
                <a:solidFill>
                  <a:srgbClr val="437F85"/>
                </a:solidFill>
                <a:latin typeface="Georgia"/>
                <a:cs typeface="Georgia"/>
              </a:rPr>
              <a:t>expression </a:t>
            </a:r>
            <a:r>
              <a:rPr sz="2400" spc="-5" dirty="0">
                <a:solidFill>
                  <a:srgbClr val="437F85"/>
                </a:solidFill>
                <a:latin typeface="Georgia"/>
                <a:cs typeface="Georgia"/>
              </a:rPr>
              <a:t>renames both </a:t>
            </a:r>
            <a:r>
              <a:rPr sz="2400" spc="5" dirty="0">
                <a:solidFill>
                  <a:srgbClr val="437F85"/>
                </a:solidFill>
                <a:latin typeface="Georgia"/>
                <a:cs typeface="Georgia"/>
              </a:rPr>
              <a:t>the </a:t>
            </a:r>
            <a:r>
              <a:rPr sz="2400" spc="-10" dirty="0">
                <a:solidFill>
                  <a:srgbClr val="437F85"/>
                </a:solidFill>
                <a:latin typeface="Georgia"/>
                <a:cs typeface="Georgia"/>
              </a:rPr>
              <a:t>relation </a:t>
            </a:r>
            <a:r>
              <a:rPr sz="2400" dirty="0">
                <a:solidFill>
                  <a:srgbClr val="437F85"/>
                </a:solidFill>
                <a:latin typeface="Georgia"/>
                <a:cs typeface="Georgia"/>
              </a:rPr>
              <a:t>and </a:t>
            </a:r>
            <a:r>
              <a:rPr sz="2400" spc="-5" dirty="0">
                <a:solidFill>
                  <a:srgbClr val="437F85"/>
                </a:solidFill>
                <a:latin typeface="Georgia"/>
                <a:cs typeface="Georgia"/>
              </a:rPr>
              <a:t>its  attributes,</a:t>
            </a:r>
            <a:endParaRPr sz="2400" dirty="0">
              <a:latin typeface="Georgia"/>
              <a:cs typeface="Georgia"/>
            </a:endParaRPr>
          </a:p>
          <a:p>
            <a:pPr marL="317500">
              <a:lnSpc>
                <a:spcPts val="2465"/>
              </a:lnSpc>
              <a:tabLst>
                <a:tab pos="561340" algn="l"/>
              </a:tabLst>
            </a:pPr>
            <a:r>
              <a:rPr sz="2400" dirty="0">
                <a:solidFill>
                  <a:srgbClr val="437F85"/>
                </a:solidFill>
                <a:latin typeface="Georgia"/>
                <a:cs typeface="Georgia"/>
              </a:rPr>
              <a:t>▫	</a:t>
            </a:r>
            <a:r>
              <a:rPr sz="2400" spc="5" dirty="0">
                <a:solidFill>
                  <a:srgbClr val="437F85"/>
                </a:solidFill>
                <a:latin typeface="Georgia"/>
                <a:cs typeface="Georgia"/>
              </a:rPr>
              <a:t>the second </a:t>
            </a:r>
            <a:r>
              <a:rPr sz="2400" spc="-5" dirty="0">
                <a:solidFill>
                  <a:srgbClr val="437F85"/>
                </a:solidFill>
                <a:latin typeface="Georgia"/>
                <a:cs typeface="Georgia"/>
              </a:rPr>
              <a:t>renames </a:t>
            </a:r>
            <a:r>
              <a:rPr sz="2400" spc="5" dirty="0">
                <a:solidFill>
                  <a:srgbClr val="437F85"/>
                </a:solidFill>
                <a:latin typeface="Georgia"/>
                <a:cs typeface="Georgia"/>
              </a:rPr>
              <a:t>the </a:t>
            </a:r>
            <a:r>
              <a:rPr sz="2400" spc="-10" dirty="0">
                <a:solidFill>
                  <a:srgbClr val="437F85"/>
                </a:solidFill>
                <a:latin typeface="Georgia"/>
                <a:cs typeface="Georgia"/>
              </a:rPr>
              <a:t>relation </a:t>
            </a:r>
            <a:r>
              <a:rPr sz="2400" dirty="0">
                <a:solidFill>
                  <a:srgbClr val="437F85"/>
                </a:solidFill>
                <a:latin typeface="Georgia"/>
                <a:cs typeface="Georgia"/>
              </a:rPr>
              <a:t>only,</a:t>
            </a:r>
            <a:r>
              <a:rPr sz="2400" spc="-70" dirty="0">
                <a:solidFill>
                  <a:srgbClr val="437F85"/>
                </a:solidFill>
                <a:latin typeface="Georgia"/>
                <a:cs typeface="Georgia"/>
              </a:rPr>
              <a:t> </a:t>
            </a:r>
            <a:r>
              <a:rPr sz="2400" dirty="0">
                <a:solidFill>
                  <a:srgbClr val="437F85"/>
                </a:solidFill>
                <a:latin typeface="Georgia"/>
                <a:cs typeface="Georgia"/>
              </a:rPr>
              <a:t>and</a:t>
            </a:r>
            <a:endParaRPr sz="2400" dirty="0">
              <a:latin typeface="Georgia"/>
              <a:cs typeface="Georgia"/>
            </a:endParaRPr>
          </a:p>
          <a:p>
            <a:pPr marL="317500">
              <a:lnSpc>
                <a:spcPts val="2590"/>
              </a:lnSpc>
              <a:tabLst>
                <a:tab pos="561340" algn="l"/>
              </a:tabLst>
            </a:pPr>
            <a:r>
              <a:rPr sz="2400" dirty="0">
                <a:solidFill>
                  <a:srgbClr val="437F85"/>
                </a:solidFill>
                <a:latin typeface="Georgia"/>
                <a:cs typeface="Georgia"/>
              </a:rPr>
              <a:t>▫	</a:t>
            </a:r>
            <a:r>
              <a:rPr sz="2400" spc="5" dirty="0">
                <a:solidFill>
                  <a:srgbClr val="437F85"/>
                </a:solidFill>
                <a:latin typeface="Georgia"/>
                <a:cs typeface="Georgia"/>
              </a:rPr>
              <a:t>the </a:t>
            </a:r>
            <a:r>
              <a:rPr sz="2400" dirty="0">
                <a:solidFill>
                  <a:srgbClr val="437F85"/>
                </a:solidFill>
                <a:latin typeface="Georgia"/>
                <a:cs typeface="Georgia"/>
              </a:rPr>
              <a:t>third </a:t>
            </a:r>
            <a:r>
              <a:rPr sz="2400" spc="-5" dirty="0">
                <a:solidFill>
                  <a:srgbClr val="437F85"/>
                </a:solidFill>
                <a:latin typeface="Georgia"/>
                <a:cs typeface="Georgia"/>
              </a:rPr>
              <a:t>renames </a:t>
            </a:r>
            <a:r>
              <a:rPr sz="2400" spc="5" dirty="0">
                <a:solidFill>
                  <a:srgbClr val="437F85"/>
                </a:solidFill>
                <a:latin typeface="Georgia"/>
                <a:cs typeface="Georgia"/>
              </a:rPr>
              <a:t>the </a:t>
            </a:r>
            <a:r>
              <a:rPr sz="2400" spc="-5" dirty="0">
                <a:solidFill>
                  <a:srgbClr val="437F85"/>
                </a:solidFill>
                <a:latin typeface="Georgia"/>
                <a:cs typeface="Georgia"/>
              </a:rPr>
              <a:t>attributes</a:t>
            </a:r>
            <a:r>
              <a:rPr sz="2400" spc="-100" dirty="0">
                <a:solidFill>
                  <a:srgbClr val="437F85"/>
                </a:solidFill>
                <a:latin typeface="Georgia"/>
                <a:cs typeface="Georgia"/>
              </a:rPr>
              <a:t> </a:t>
            </a:r>
            <a:r>
              <a:rPr sz="2400" dirty="0">
                <a:solidFill>
                  <a:srgbClr val="437F85"/>
                </a:solidFill>
                <a:latin typeface="Georgia"/>
                <a:cs typeface="Georgia"/>
              </a:rPr>
              <a:t>only.</a:t>
            </a:r>
            <a:endParaRPr sz="2400" dirty="0">
              <a:latin typeface="Georgia"/>
              <a:cs typeface="Georgia"/>
            </a:endParaRPr>
          </a:p>
          <a:p>
            <a:pPr marL="268605" marR="644525" indent="-256540">
              <a:lnSpc>
                <a:spcPts val="2500"/>
              </a:lnSpc>
              <a:spcBef>
                <a:spcPts val="455"/>
              </a:spcBef>
              <a:buClr>
                <a:srgbClr val="9F4DA2"/>
              </a:buClr>
              <a:buChar char="•"/>
              <a:tabLst>
                <a:tab pos="269240" algn="l"/>
              </a:tabLst>
            </a:pPr>
            <a:r>
              <a:rPr sz="2600" spc="-5" dirty="0">
                <a:latin typeface="Georgia"/>
                <a:cs typeface="Georgia"/>
              </a:rPr>
              <a:t>If </a:t>
            </a:r>
            <a:r>
              <a:rPr sz="2600" spc="-10" dirty="0">
                <a:latin typeface="Georgia"/>
                <a:cs typeface="Georgia"/>
              </a:rPr>
              <a:t>the </a:t>
            </a:r>
            <a:r>
              <a:rPr sz="2600" spc="-5" dirty="0">
                <a:latin typeface="Georgia"/>
                <a:cs typeface="Georgia"/>
              </a:rPr>
              <a:t>attributes of </a:t>
            </a:r>
            <a:r>
              <a:rPr sz="2600" i="1" spc="-5" dirty="0">
                <a:latin typeface="Georgia"/>
                <a:cs typeface="Georgia"/>
              </a:rPr>
              <a:t>R </a:t>
            </a:r>
            <a:r>
              <a:rPr sz="2600" i="1" dirty="0">
                <a:latin typeface="Georgia"/>
                <a:cs typeface="Georgia"/>
              </a:rPr>
              <a:t>are </a:t>
            </a:r>
            <a:r>
              <a:rPr sz="2600" i="1" spc="-15" dirty="0">
                <a:latin typeface="Georgia"/>
                <a:cs typeface="Georgia"/>
              </a:rPr>
              <a:t>(A1, A2, </a:t>
            </a:r>
            <a:r>
              <a:rPr sz="2600" i="1" spc="5" dirty="0">
                <a:latin typeface="Georgia"/>
                <a:cs typeface="Georgia"/>
              </a:rPr>
              <a:t>..., </a:t>
            </a:r>
            <a:r>
              <a:rPr sz="2600" i="1" spc="-10" dirty="0">
                <a:latin typeface="Georgia"/>
                <a:cs typeface="Georgia"/>
              </a:rPr>
              <a:t>An) </a:t>
            </a:r>
            <a:r>
              <a:rPr sz="2600" i="1" spc="-5" dirty="0">
                <a:latin typeface="Georgia"/>
                <a:cs typeface="Georgia"/>
              </a:rPr>
              <a:t>in </a:t>
            </a:r>
            <a:r>
              <a:rPr sz="2600" spc="-10" dirty="0">
                <a:latin typeface="Georgia"/>
                <a:cs typeface="Georgia"/>
              </a:rPr>
              <a:t>that  order, then </a:t>
            </a:r>
            <a:r>
              <a:rPr sz="2600" spc="-5" dirty="0">
                <a:latin typeface="Georgia"/>
                <a:cs typeface="Georgia"/>
              </a:rPr>
              <a:t>each </a:t>
            </a:r>
            <a:r>
              <a:rPr sz="2600" i="1" spc="-15" dirty="0">
                <a:latin typeface="Georgia"/>
                <a:cs typeface="Georgia"/>
              </a:rPr>
              <a:t>Ai </a:t>
            </a:r>
            <a:r>
              <a:rPr sz="2600" i="1" spc="-5" dirty="0">
                <a:latin typeface="Georgia"/>
                <a:cs typeface="Georgia"/>
              </a:rPr>
              <a:t>is </a:t>
            </a:r>
            <a:r>
              <a:rPr sz="2600" i="1" spc="-15" dirty="0">
                <a:latin typeface="Georgia"/>
                <a:cs typeface="Georgia"/>
              </a:rPr>
              <a:t>renamed </a:t>
            </a:r>
            <a:r>
              <a:rPr sz="2600" i="1" spc="-5" dirty="0">
                <a:latin typeface="Georgia"/>
                <a:cs typeface="Georgia"/>
              </a:rPr>
              <a:t>as</a:t>
            </a:r>
            <a:r>
              <a:rPr sz="2600" i="1" spc="215" dirty="0">
                <a:latin typeface="Georgia"/>
                <a:cs typeface="Georgia"/>
              </a:rPr>
              <a:t> </a:t>
            </a:r>
            <a:r>
              <a:rPr sz="2600" i="1" spc="-15" dirty="0">
                <a:latin typeface="Georgia"/>
                <a:cs typeface="Georgia"/>
              </a:rPr>
              <a:t>Bi.</a:t>
            </a:r>
            <a:endParaRPr sz="2600" dirty="0">
              <a:latin typeface="Georgia"/>
              <a:cs typeface="Georgia"/>
            </a:endParaRPr>
          </a:p>
        </p:txBody>
      </p:sp>
      <p:sp>
        <p:nvSpPr>
          <p:cNvPr id="6" name="object 6"/>
          <p:cNvSpPr/>
          <p:nvPr/>
        </p:nvSpPr>
        <p:spPr>
          <a:xfrm>
            <a:off x="627157" y="2343150"/>
            <a:ext cx="7717620" cy="476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6250" y="1103777"/>
            <a:ext cx="7890509" cy="4362348"/>
          </a:xfrm>
          <a:prstGeom prst="rect">
            <a:avLst/>
          </a:prstGeom>
        </p:spPr>
        <p:txBody>
          <a:bodyPr vert="horz" wrap="square" lIns="0" tIns="13335" rIns="0" bIns="0" rtlCol="0">
            <a:spAutoFit/>
          </a:bodyPr>
          <a:lstStyle/>
          <a:p>
            <a:pPr marL="12700" marR="810260">
              <a:lnSpc>
                <a:spcPct val="100000"/>
              </a:lnSpc>
              <a:spcBef>
                <a:spcPts val="105"/>
              </a:spcBef>
            </a:pPr>
            <a:r>
              <a:rPr sz="3600" b="1" spc="-10" dirty="0">
                <a:solidFill>
                  <a:srgbClr val="424455"/>
                </a:solidFill>
                <a:latin typeface="Trebuchet MS"/>
                <a:cs typeface="Trebuchet MS"/>
              </a:rPr>
              <a:t>Sequences </a:t>
            </a:r>
            <a:r>
              <a:rPr sz="3600" b="1" spc="-15" dirty="0">
                <a:solidFill>
                  <a:srgbClr val="424455"/>
                </a:solidFill>
                <a:latin typeface="Trebuchet MS"/>
                <a:cs typeface="Trebuchet MS"/>
              </a:rPr>
              <a:t>of Operations</a:t>
            </a:r>
            <a:endParaRPr sz="3600" dirty="0">
              <a:latin typeface="Trebuchet MS"/>
              <a:cs typeface="Trebuchet MS"/>
            </a:endParaRPr>
          </a:p>
          <a:p>
            <a:pPr marL="378460" marR="5080" indent="-256540">
              <a:lnSpc>
                <a:spcPct val="101899"/>
              </a:lnSpc>
              <a:spcBef>
                <a:spcPts val="530"/>
              </a:spcBef>
              <a:buClr>
                <a:srgbClr val="9F4DA2"/>
              </a:buClr>
              <a:buChar char="•"/>
              <a:tabLst>
                <a:tab pos="379095" algn="l"/>
              </a:tabLst>
            </a:pPr>
            <a:r>
              <a:rPr sz="2750" spc="10" dirty="0">
                <a:latin typeface="Georgia"/>
                <a:cs typeface="Georgia"/>
              </a:rPr>
              <a:t>for most queries, </a:t>
            </a:r>
            <a:r>
              <a:rPr sz="2750" spc="25" dirty="0">
                <a:latin typeface="Georgia"/>
                <a:cs typeface="Georgia"/>
              </a:rPr>
              <a:t>we </a:t>
            </a:r>
            <a:r>
              <a:rPr sz="2750" spc="10" dirty="0">
                <a:latin typeface="Georgia"/>
                <a:cs typeface="Georgia"/>
              </a:rPr>
              <a:t>need to </a:t>
            </a:r>
            <a:r>
              <a:rPr sz="2750" spc="15" dirty="0">
                <a:latin typeface="Georgia"/>
                <a:cs typeface="Georgia"/>
              </a:rPr>
              <a:t>apply </a:t>
            </a:r>
            <a:r>
              <a:rPr sz="2750" spc="10" dirty="0">
                <a:latin typeface="Georgia"/>
                <a:cs typeface="Georgia"/>
              </a:rPr>
              <a:t>several  </a:t>
            </a:r>
            <a:r>
              <a:rPr sz="2750" spc="5" dirty="0">
                <a:latin typeface="Georgia"/>
                <a:cs typeface="Georgia"/>
              </a:rPr>
              <a:t>relational </a:t>
            </a:r>
            <a:r>
              <a:rPr sz="2750" spc="15" dirty="0">
                <a:latin typeface="Georgia"/>
                <a:cs typeface="Georgia"/>
              </a:rPr>
              <a:t>algebra </a:t>
            </a:r>
            <a:r>
              <a:rPr sz="2750" spc="5" dirty="0">
                <a:latin typeface="Georgia"/>
                <a:cs typeface="Georgia"/>
              </a:rPr>
              <a:t>operations one after </a:t>
            </a:r>
            <a:r>
              <a:rPr sz="2750" spc="15" dirty="0">
                <a:latin typeface="Georgia"/>
                <a:cs typeface="Georgia"/>
              </a:rPr>
              <a:t>the</a:t>
            </a:r>
            <a:r>
              <a:rPr sz="2750" spc="380" dirty="0">
                <a:latin typeface="Georgia"/>
                <a:cs typeface="Georgia"/>
              </a:rPr>
              <a:t> </a:t>
            </a:r>
            <a:r>
              <a:rPr sz="2750" spc="10" dirty="0">
                <a:latin typeface="Georgia"/>
                <a:cs typeface="Georgia"/>
              </a:rPr>
              <a:t>other</a:t>
            </a:r>
            <a:endParaRPr sz="2750" dirty="0">
              <a:latin typeface="Georgia"/>
              <a:cs typeface="Georgia"/>
            </a:endParaRPr>
          </a:p>
          <a:p>
            <a:pPr marL="671195" marR="643255" indent="-244475">
              <a:lnSpc>
                <a:spcPct val="100000"/>
              </a:lnSpc>
              <a:spcBef>
                <a:spcPts val="355"/>
              </a:spcBef>
              <a:tabLst>
                <a:tab pos="671195" algn="l"/>
              </a:tabLst>
            </a:pPr>
            <a:r>
              <a:rPr sz="2600" spc="-5" dirty="0">
                <a:solidFill>
                  <a:srgbClr val="437F85"/>
                </a:solidFill>
                <a:latin typeface="Georgia"/>
                <a:cs typeface="Georgia"/>
              </a:rPr>
              <a:t>▫	</a:t>
            </a:r>
            <a:r>
              <a:rPr sz="2600" spc="-10" dirty="0">
                <a:solidFill>
                  <a:srgbClr val="437F85"/>
                </a:solidFill>
                <a:latin typeface="Georgia"/>
                <a:cs typeface="Georgia"/>
              </a:rPr>
              <a:t>Either </a:t>
            </a:r>
            <a:r>
              <a:rPr sz="2600" spc="-5" dirty="0">
                <a:solidFill>
                  <a:srgbClr val="437F85"/>
                </a:solidFill>
                <a:latin typeface="Georgia"/>
                <a:cs typeface="Georgia"/>
              </a:rPr>
              <a:t>we can </a:t>
            </a:r>
            <a:r>
              <a:rPr sz="2600" dirty="0">
                <a:solidFill>
                  <a:srgbClr val="437F85"/>
                </a:solidFill>
                <a:latin typeface="Georgia"/>
                <a:cs typeface="Georgia"/>
              </a:rPr>
              <a:t>write </a:t>
            </a:r>
            <a:r>
              <a:rPr sz="2600" spc="-10" dirty="0">
                <a:solidFill>
                  <a:srgbClr val="437F85"/>
                </a:solidFill>
                <a:latin typeface="Georgia"/>
                <a:cs typeface="Georgia"/>
              </a:rPr>
              <a:t>the operations </a:t>
            </a:r>
            <a:r>
              <a:rPr sz="2600" spc="-15" dirty="0">
                <a:solidFill>
                  <a:srgbClr val="437F85"/>
                </a:solidFill>
                <a:latin typeface="Georgia"/>
                <a:cs typeface="Georgia"/>
              </a:rPr>
              <a:t>as </a:t>
            </a:r>
            <a:r>
              <a:rPr sz="2600" spc="-5" dirty="0">
                <a:solidFill>
                  <a:srgbClr val="437F85"/>
                </a:solidFill>
                <a:latin typeface="Georgia"/>
                <a:cs typeface="Georgia"/>
              </a:rPr>
              <a:t>a single  </a:t>
            </a:r>
            <a:r>
              <a:rPr sz="2600" spc="-10" dirty="0">
                <a:solidFill>
                  <a:srgbClr val="437F85"/>
                </a:solidFill>
                <a:latin typeface="Georgia"/>
                <a:cs typeface="Georgia"/>
              </a:rPr>
              <a:t>relational algebra </a:t>
            </a:r>
            <a:r>
              <a:rPr sz="2600" spc="-15" dirty="0">
                <a:solidFill>
                  <a:srgbClr val="437F85"/>
                </a:solidFill>
                <a:latin typeface="Georgia"/>
                <a:cs typeface="Georgia"/>
              </a:rPr>
              <a:t>expression by </a:t>
            </a:r>
            <a:r>
              <a:rPr sz="2600" spc="-5" dirty="0">
                <a:solidFill>
                  <a:srgbClr val="437F85"/>
                </a:solidFill>
                <a:latin typeface="Georgia"/>
                <a:cs typeface="Georgia"/>
              </a:rPr>
              <a:t>nesting </a:t>
            </a:r>
            <a:r>
              <a:rPr sz="2600" spc="-10" dirty="0">
                <a:solidFill>
                  <a:srgbClr val="437F85"/>
                </a:solidFill>
                <a:latin typeface="Georgia"/>
                <a:cs typeface="Georgia"/>
              </a:rPr>
              <a:t>the  operations,</a:t>
            </a:r>
            <a:r>
              <a:rPr sz="2600" spc="55" dirty="0">
                <a:solidFill>
                  <a:srgbClr val="437F85"/>
                </a:solidFill>
                <a:latin typeface="Georgia"/>
                <a:cs typeface="Georgia"/>
              </a:rPr>
              <a:t> </a:t>
            </a:r>
            <a:r>
              <a:rPr sz="2600" spc="-10" dirty="0">
                <a:solidFill>
                  <a:srgbClr val="437F85"/>
                </a:solidFill>
                <a:latin typeface="Georgia"/>
                <a:cs typeface="Georgia"/>
              </a:rPr>
              <a:t>or</a:t>
            </a:r>
            <a:endParaRPr sz="2600" dirty="0">
              <a:latin typeface="Georgia"/>
              <a:cs typeface="Georgia"/>
            </a:endParaRPr>
          </a:p>
          <a:p>
            <a:pPr marL="671195" marR="286385" indent="-244475">
              <a:lnSpc>
                <a:spcPct val="100000"/>
              </a:lnSpc>
              <a:spcBef>
                <a:spcPts val="300"/>
              </a:spcBef>
              <a:tabLst>
                <a:tab pos="671195" algn="l"/>
              </a:tabLst>
            </a:pPr>
            <a:r>
              <a:rPr sz="2600" spc="-5" dirty="0">
                <a:solidFill>
                  <a:srgbClr val="437F85"/>
                </a:solidFill>
                <a:latin typeface="Georgia"/>
                <a:cs typeface="Georgia"/>
              </a:rPr>
              <a:t>▫	we can </a:t>
            </a:r>
            <a:r>
              <a:rPr sz="2600" spc="-10" dirty="0">
                <a:solidFill>
                  <a:srgbClr val="437F85"/>
                </a:solidFill>
                <a:latin typeface="Georgia"/>
                <a:cs typeface="Georgia"/>
              </a:rPr>
              <a:t>apply one operation at </a:t>
            </a:r>
            <a:r>
              <a:rPr sz="2600" spc="-5" dirty="0">
                <a:solidFill>
                  <a:srgbClr val="437F85"/>
                </a:solidFill>
                <a:latin typeface="Georgia"/>
                <a:cs typeface="Georgia"/>
              </a:rPr>
              <a:t>a </a:t>
            </a:r>
            <a:r>
              <a:rPr sz="2600" dirty="0">
                <a:solidFill>
                  <a:srgbClr val="437F85"/>
                </a:solidFill>
                <a:latin typeface="Georgia"/>
                <a:cs typeface="Georgia"/>
              </a:rPr>
              <a:t>time </a:t>
            </a:r>
            <a:r>
              <a:rPr sz="2600" spc="-10" dirty="0">
                <a:solidFill>
                  <a:srgbClr val="437F85"/>
                </a:solidFill>
                <a:latin typeface="Georgia"/>
                <a:cs typeface="Georgia"/>
              </a:rPr>
              <a:t>and </a:t>
            </a:r>
            <a:r>
              <a:rPr sz="2600" dirty="0">
                <a:solidFill>
                  <a:srgbClr val="437F85"/>
                </a:solidFill>
                <a:latin typeface="Georgia"/>
                <a:cs typeface="Georgia"/>
              </a:rPr>
              <a:t>create  </a:t>
            </a:r>
            <a:r>
              <a:rPr sz="2600" spc="-5" dirty="0">
                <a:solidFill>
                  <a:srgbClr val="437F85"/>
                </a:solidFill>
                <a:latin typeface="Georgia"/>
                <a:cs typeface="Georgia"/>
              </a:rPr>
              <a:t>intermediate </a:t>
            </a:r>
            <a:r>
              <a:rPr sz="2600" spc="-15" dirty="0">
                <a:solidFill>
                  <a:srgbClr val="437F85"/>
                </a:solidFill>
                <a:latin typeface="Georgia"/>
                <a:cs typeface="Georgia"/>
              </a:rPr>
              <a:t>result</a:t>
            </a:r>
            <a:r>
              <a:rPr sz="2600" spc="95" dirty="0">
                <a:solidFill>
                  <a:srgbClr val="437F85"/>
                </a:solidFill>
                <a:latin typeface="Georgia"/>
                <a:cs typeface="Georgia"/>
              </a:rPr>
              <a:t> </a:t>
            </a:r>
            <a:r>
              <a:rPr sz="2600" spc="-10" dirty="0">
                <a:solidFill>
                  <a:srgbClr val="437F85"/>
                </a:solidFill>
                <a:latin typeface="Georgia"/>
                <a:cs typeface="Georgia"/>
              </a:rPr>
              <a:t>relations</a:t>
            </a:r>
            <a:endParaRPr sz="2600" dirty="0">
              <a:latin typeface="Georgia"/>
              <a:cs typeface="Georgia"/>
            </a:endParaRPr>
          </a:p>
          <a:p>
            <a:pPr marL="933450" marR="349250" indent="-219710">
              <a:lnSpc>
                <a:spcPct val="100000"/>
              </a:lnSpc>
              <a:spcBef>
                <a:spcPts val="300"/>
              </a:spcBef>
            </a:pPr>
            <a:r>
              <a:rPr sz="2400" spc="-1245" dirty="0">
                <a:solidFill>
                  <a:srgbClr val="525389"/>
                </a:solidFill>
                <a:latin typeface="Arial"/>
                <a:cs typeface="Arial"/>
              </a:rPr>
              <a:t></a:t>
            </a:r>
            <a:r>
              <a:rPr sz="2400" spc="195" dirty="0">
                <a:solidFill>
                  <a:srgbClr val="525389"/>
                </a:solidFill>
                <a:latin typeface="Arial"/>
                <a:cs typeface="Arial"/>
              </a:rPr>
              <a:t> </a:t>
            </a:r>
            <a:r>
              <a:rPr sz="2400" dirty="0">
                <a:solidFill>
                  <a:srgbClr val="525389"/>
                </a:solidFill>
                <a:latin typeface="Georgia"/>
                <a:cs typeface="Georgia"/>
              </a:rPr>
              <a:t>we </a:t>
            </a:r>
            <a:r>
              <a:rPr sz="2400" spc="15" dirty="0">
                <a:solidFill>
                  <a:srgbClr val="525389"/>
                </a:solidFill>
                <a:latin typeface="Georgia"/>
                <a:cs typeface="Georgia"/>
              </a:rPr>
              <a:t>must </a:t>
            </a:r>
            <a:r>
              <a:rPr sz="2400" spc="-5" dirty="0">
                <a:solidFill>
                  <a:srgbClr val="525389"/>
                </a:solidFill>
                <a:latin typeface="Georgia"/>
                <a:cs typeface="Georgia"/>
              </a:rPr>
              <a:t>give </a:t>
            </a:r>
            <a:r>
              <a:rPr sz="2400" dirty="0">
                <a:solidFill>
                  <a:srgbClr val="525389"/>
                </a:solidFill>
                <a:latin typeface="Georgia"/>
                <a:cs typeface="Georgia"/>
              </a:rPr>
              <a:t>names </a:t>
            </a:r>
            <a:r>
              <a:rPr sz="2400" spc="-10" dirty="0">
                <a:solidFill>
                  <a:srgbClr val="525389"/>
                </a:solidFill>
                <a:latin typeface="Georgia"/>
                <a:cs typeface="Georgia"/>
              </a:rPr>
              <a:t>to </a:t>
            </a:r>
            <a:r>
              <a:rPr sz="2400" spc="5" dirty="0">
                <a:solidFill>
                  <a:srgbClr val="525389"/>
                </a:solidFill>
                <a:latin typeface="Georgia"/>
                <a:cs typeface="Georgia"/>
              </a:rPr>
              <a:t>the </a:t>
            </a:r>
            <a:r>
              <a:rPr sz="2400" spc="-10" dirty="0">
                <a:solidFill>
                  <a:srgbClr val="525389"/>
                </a:solidFill>
                <a:latin typeface="Georgia"/>
                <a:cs typeface="Georgia"/>
              </a:rPr>
              <a:t>relations </a:t>
            </a:r>
            <a:r>
              <a:rPr sz="2400" dirty="0">
                <a:solidFill>
                  <a:srgbClr val="525389"/>
                </a:solidFill>
                <a:latin typeface="Georgia"/>
                <a:cs typeface="Georgia"/>
              </a:rPr>
              <a:t>that hold</a:t>
            </a:r>
            <a:r>
              <a:rPr sz="2400" spc="-125" dirty="0">
                <a:solidFill>
                  <a:srgbClr val="525389"/>
                </a:solidFill>
                <a:latin typeface="Georgia"/>
                <a:cs typeface="Georgia"/>
              </a:rPr>
              <a:t> </a:t>
            </a:r>
            <a:r>
              <a:rPr sz="2400" spc="-75" dirty="0">
                <a:solidFill>
                  <a:srgbClr val="525389"/>
                </a:solidFill>
                <a:latin typeface="Georgia"/>
                <a:cs typeface="Georgia"/>
              </a:rPr>
              <a:t>the  </a:t>
            </a:r>
            <a:r>
              <a:rPr sz="2400" spc="-5" dirty="0">
                <a:solidFill>
                  <a:srgbClr val="525389"/>
                </a:solidFill>
                <a:latin typeface="Georgia"/>
                <a:cs typeface="Georgia"/>
              </a:rPr>
              <a:t>intermediate</a:t>
            </a:r>
            <a:r>
              <a:rPr sz="2400" spc="-15" dirty="0">
                <a:solidFill>
                  <a:srgbClr val="525389"/>
                </a:solidFill>
                <a:latin typeface="Georgia"/>
                <a:cs typeface="Georgia"/>
              </a:rPr>
              <a:t> </a:t>
            </a:r>
            <a:r>
              <a:rPr sz="2400" dirty="0">
                <a:solidFill>
                  <a:srgbClr val="525389"/>
                </a:solidFill>
                <a:latin typeface="Georgia"/>
                <a:cs typeface="Georgia"/>
              </a:rPr>
              <a:t>results.</a:t>
            </a:r>
            <a:endParaRPr sz="24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103777"/>
            <a:ext cx="7781925" cy="2900045"/>
          </a:xfrm>
          <a:prstGeom prst="rect">
            <a:avLst/>
          </a:prstGeom>
        </p:spPr>
        <p:txBody>
          <a:bodyPr vert="horz" wrap="square" lIns="0" tIns="13335" rIns="0" bIns="0" rtlCol="0">
            <a:spAutoFit/>
          </a:bodyPr>
          <a:lstStyle/>
          <a:p>
            <a:pPr marL="12700" marR="528955">
              <a:lnSpc>
                <a:spcPct val="100000"/>
              </a:lnSpc>
              <a:spcBef>
                <a:spcPts val="105"/>
              </a:spcBef>
            </a:pPr>
            <a:r>
              <a:rPr sz="3600" spc="-5" dirty="0">
                <a:solidFill>
                  <a:srgbClr val="424455"/>
                </a:solidFill>
                <a:latin typeface="Trebuchet MS"/>
                <a:cs typeface="Trebuchet MS"/>
              </a:rPr>
              <a:t>Example- </a:t>
            </a:r>
            <a:r>
              <a:rPr sz="3600" dirty="0">
                <a:solidFill>
                  <a:srgbClr val="424455"/>
                </a:solidFill>
                <a:latin typeface="Trebuchet MS"/>
                <a:cs typeface="Trebuchet MS"/>
              </a:rPr>
              <a:t>In-Line </a:t>
            </a:r>
            <a:r>
              <a:rPr sz="3600" spc="-10" dirty="0">
                <a:solidFill>
                  <a:srgbClr val="424455"/>
                </a:solidFill>
                <a:latin typeface="Trebuchet MS"/>
                <a:cs typeface="Trebuchet MS"/>
              </a:rPr>
              <a:t>relational </a:t>
            </a:r>
            <a:r>
              <a:rPr sz="3600" spc="-5" dirty="0">
                <a:solidFill>
                  <a:srgbClr val="424455"/>
                </a:solidFill>
                <a:latin typeface="Trebuchet MS"/>
                <a:cs typeface="Trebuchet MS"/>
              </a:rPr>
              <a:t>algebra  expression</a:t>
            </a:r>
            <a:endParaRPr sz="3600" dirty="0">
              <a:latin typeface="Trebuchet MS"/>
              <a:cs typeface="Trebuchet MS"/>
            </a:endParaRPr>
          </a:p>
          <a:p>
            <a:pPr marL="378460" marR="5080" indent="-256540">
              <a:lnSpc>
                <a:spcPct val="101899"/>
              </a:lnSpc>
              <a:spcBef>
                <a:spcPts val="530"/>
              </a:spcBef>
              <a:buClr>
                <a:srgbClr val="9F4DA2"/>
              </a:buClr>
              <a:buChar char="•"/>
              <a:tabLst>
                <a:tab pos="379095" algn="l"/>
              </a:tabLst>
            </a:pPr>
            <a:r>
              <a:rPr sz="2750" spc="15" dirty="0">
                <a:latin typeface="Georgia"/>
                <a:cs typeface="Georgia"/>
              </a:rPr>
              <a:t>retrieve the </a:t>
            </a:r>
            <a:r>
              <a:rPr sz="2750" spc="10" dirty="0">
                <a:latin typeface="Georgia"/>
                <a:cs typeface="Georgia"/>
              </a:rPr>
              <a:t>first name, last name, and salary </a:t>
            </a:r>
            <a:r>
              <a:rPr sz="2750" spc="5" dirty="0">
                <a:latin typeface="Georgia"/>
                <a:cs typeface="Georgia"/>
              </a:rPr>
              <a:t>of  </a:t>
            </a:r>
            <a:r>
              <a:rPr sz="2750" spc="10" dirty="0">
                <a:latin typeface="Georgia"/>
                <a:cs typeface="Georgia"/>
              </a:rPr>
              <a:t>all </a:t>
            </a:r>
            <a:r>
              <a:rPr sz="2750" spc="15" dirty="0">
                <a:latin typeface="Georgia"/>
                <a:cs typeface="Georgia"/>
              </a:rPr>
              <a:t>employees </a:t>
            </a:r>
            <a:r>
              <a:rPr sz="2750" spc="25" dirty="0">
                <a:latin typeface="Georgia"/>
                <a:cs typeface="Georgia"/>
              </a:rPr>
              <a:t>who </a:t>
            </a:r>
            <a:r>
              <a:rPr sz="2750" spc="20" dirty="0">
                <a:latin typeface="Georgia"/>
                <a:cs typeface="Georgia"/>
              </a:rPr>
              <a:t>work </a:t>
            </a:r>
            <a:r>
              <a:rPr sz="2750" spc="15" dirty="0">
                <a:latin typeface="Georgia"/>
                <a:cs typeface="Georgia"/>
              </a:rPr>
              <a:t>in </a:t>
            </a:r>
            <a:r>
              <a:rPr sz="2750" spc="10" dirty="0">
                <a:latin typeface="Georgia"/>
                <a:cs typeface="Georgia"/>
              </a:rPr>
              <a:t>department </a:t>
            </a:r>
            <a:r>
              <a:rPr sz="2750" spc="5" dirty="0">
                <a:latin typeface="Georgia"/>
                <a:cs typeface="Georgia"/>
              </a:rPr>
              <a:t>number  </a:t>
            </a:r>
            <a:r>
              <a:rPr sz="2750" spc="20" dirty="0">
                <a:latin typeface="Georgia"/>
                <a:cs typeface="Georgia"/>
              </a:rPr>
              <a:t>5, </a:t>
            </a:r>
            <a:r>
              <a:rPr sz="2750" spc="25" dirty="0">
                <a:latin typeface="Georgia"/>
                <a:cs typeface="Georgia"/>
              </a:rPr>
              <a:t>we </a:t>
            </a:r>
            <a:r>
              <a:rPr sz="2750" spc="10" dirty="0">
                <a:latin typeface="Georgia"/>
                <a:cs typeface="Georgia"/>
              </a:rPr>
              <a:t>must apply </a:t>
            </a:r>
            <a:r>
              <a:rPr sz="2750" spc="15" dirty="0">
                <a:latin typeface="Georgia"/>
                <a:cs typeface="Georgia"/>
              </a:rPr>
              <a:t>a </a:t>
            </a:r>
            <a:r>
              <a:rPr sz="2750" spc="20" dirty="0">
                <a:latin typeface="Georgia"/>
                <a:cs typeface="Georgia"/>
              </a:rPr>
              <a:t>SELECT </a:t>
            </a:r>
            <a:r>
              <a:rPr sz="2750" spc="10" dirty="0">
                <a:latin typeface="Georgia"/>
                <a:cs typeface="Georgia"/>
              </a:rPr>
              <a:t>and </a:t>
            </a:r>
            <a:r>
              <a:rPr sz="2750" spc="15" dirty="0">
                <a:latin typeface="Georgia"/>
                <a:cs typeface="Georgia"/>
              </a:rPr>
              <a:t>a PROJECT  </a:t>
            </a:r>
            <a:r>
              <a:rPr sz="2750" spc="10" dirty="0">
                <a:latin typeface="Georgia"/>
                <a:cs typeface="Georgia"/>
              </a:rPr>
              <a:t>operation</a:t>
            </a:r>
            <a:endParaRPr sz="2750" dirty="0">
              <a:latin typeface="Georgia"/>
              <a:cs typeface="Georgia"/>
            </a:endParaRPr>
          </a:p>
        </p:txBody>
      </p:sp>
      <p:sp>
        <p:nvSpPr>
          <p:cNvPr id="4" name="object 4"/>
          <p:cNvSpPr/>
          <p:nvPr/>
        </p:nvSpPr>
        <p:spPr>
          <a:xfrm>
            <a:off x="3035707" y="4156586"/>
            <a:ext cx="4817761" cy="39329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38783" y="4736591"/>
            <a:ext cx="2952292" cy="185623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272020" cy="633095"/>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Example- Intermediate</a:t>
            </a:r>
            <a:r>
              <a:rPr sz="3950" spc="180" dirty="0">
                <a:solidFill>
                  <a:srgbClr val="424455"/>
                </a:solidFill>
                <a:latin typeface="Trebuchet MS"/>
                <a:cs typeface="Trebuchet MS"/>
              </a:rPr>
              <a:t> </a:t>
            </a:r>
            <a:r>
              <a:rPr sz="3950" spc="-5" dirty="0">
                <a:solidFill>
                  <a:srgbClr val="424455"/>
                </a:solidFill>
                <a:latin typeface="Trebuchet MS"/>
                <a:cs typeface="Trebuchet MS"/>
              </a:rPr>
              <a:t>Relation</a:t>
            </a:r>
            <a:endParaRPr sz="3950">
              <a:latin typeface="Trebuchet MS"/>
              <a:cs typeface="Trebuchet MS"/>
            </a:endParaRPr>
          </a:p>
        </p:txBody>
      </p:sp>
      <p:sp>
        <p:nvSpPr>
          <p:cNvPr id="4" name="object 4"/>
          <p:cNvSpPr/>
          <p:nvPr/>
        </p:nvSpPr>
        <p:spPr>
          <a:xfrm>
            <a:off x="1608903" y="2500789"/>
            <a:ext cx="4922621" cy="6802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(Tables)</a:t>
            </a:r>
            <a:endParaRPr lang="en-IN" dirty="0"/>
          </a:p>
        </p:txBody>
      </p:sp>
      <p:sp>
        <p:nvSpPr>
          <p:cNvPr id="3" name="Content Placeholder 2"/>
          <p:cNvSpPr>
            <a:spLocks noGrp="1"/>
          </p:cNvSpPr>
          <p:nvPr>
            <p:ph idx="1"/>
          </p:nvPr>
        </p:nvSpPr>
        <p:spPr/>
        <p:txBody>
          <a:bodyPr>
            <a:normAutofit/>
          </a:bodyPr>
          <a:lstStyle/>
          <a:p>
            <a:pPr lvl="0" algn="just"/>
            <a:r>
              <a:rPr lang="en-IN" dirty="0"/>
              <a:t>A relation may be thought of as a </a:t>
            </a:r>
            <a:r>
              <a:rPr lang="en-IN" b="1" dirty="0"/>
              <a:t>set</a:t>
            </a:r>
            <a:r>
              <a:rPr lang="en-IN" dirty="0"/>
              <a:t> </a:t>
            </a:r>
            <a:r>
              <a:rPr lang="en-IN" b="1" dirty="0"/>
              <a:t>of</a:t>
            </a:r>
            <a:r>
              <a:rPr lang="en-IN" dirty="0"/>
              <a:t> </a:t>
            </a:r>
            <a:r>
              <a:rPr lang="en-IN" b="1" dirty="0"/>
              <a:t>rows</a:t>
            </a:r>
            <a:r>
              <a:rPr lang="en-IN" dirty="0"/>
              <a:t>.</a:t>
            </a:r>
          </a:p>
          <a:p>
            <a:pPr lvl="0" algn="just"/>
            <a:r>
              <a:rPr lang="en-IN" dirty="0"/>
              <a:t>A relation may alternately be thought of as a </a:t>
            </a:r>
            <a:r>
              <a:rPr lang="en-IN" b="1" dirty="0"/>
              <a:t>set</a:t>
            </a:r>
            <a:r>
              <a:rPr lang="en-IN" dirty="0"/>
              <a:t> </a:t>
            </a:r>
            <a:r>
              <a:rPr lang="en-IN" b="1" dirty="0"/>
              <a:t>of</a:t>
            </a:r>
            <a:r>
              <a:rPr lang="en-IN" dirty="0"/>
              <a:t> </a:t>
            </a:r>
            <a:r>
              <a:rPr lang="en-IN" b="1" dirty="0"/>
              <a:t>columns</a:t>
            </a:r>
            <a:r>
              <a:rPr lang="en-IN" dirty="0"/>
              <a:t>.</a:t>
            </a:r>
          </a:p>
          <a:p>
            <a:pPr lvl="0" algn="just"/>
            <a:r>
              <a:rPr lang="en-IN" dirty="0"/>
              <a:t>That is a table is perceived as a two-dimensional structure composed of rows and columns.</a:t>
            </a:r>
          </a:p>
          <a:p>
            <a:pPr lvl="0" algn="just"/>
            <a:r>
              <a:rPr lang="en-IN" dirty="0"/>
              <a:t>Each row represents a fact that corresponds to a real-world </a:t>
            </a:r>
            <a:r>
              <a:rPr lang="en-IN" b="1" dirty="0"/>
              <a:t>entity</a:t>
            </a:r>
            <a:r>
              <a:rPr lang="en-IN" dirty="0"/>
              <a:t> or </a:t>
            </a:r>
            <a:r>
              <a:rPr lang="en-IN" b="1" dirty="0"/>
              <a:t>relationship</a:t>
            </a:r>
            <a:r>
              <a:rPr lang="en-IN" dirty="0"/>
              <a:t>.</a:t>
            </a:r>
          </a:p>
          <a:p>
            <a:pPr algn="just"/>
            <a:r>
              <a:rPr lang="en-IN" dirty="0"/>
              <a:t>Each row has a value of an item or set of items that uniquely identifies that row in the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Union Operation:</a:t>
            </a:r>
            <a:br>
              <a:rPr lang="en-IN" dirty="0"/>
            </a:br>
            <a:endParaRPr lang="en-IN" dirty="0"/>
          </a:p>
        </p:txBody>
      </p:sp>
      <p:sp>
        <p:nvSpPr>
          <p:cNvPr id="3" name="Content Placeholder 2"/>
          <p:cNvSpPr>
            <a:spLocks noGrp="1"/>
          </p:cNvSpPr>
          <p:nvPr>
            <p:ph idx="1"/>
          </p:nvPr>
        </p:nvSpPr>
        <p:spPr/>
        <p:txBody>
          <a:bodyPr>
            <a:normAutofit fontScale="92500"/>
          </a:bodyPr>
          <a:lstStyle/>
          <a:p>
            <a:pPr algn="just"/>
            <a:r>
              <a:rPr lang="en-IN" dirty="0"/>
              <a:t>Suppose there are two </a:t>
            </a:r>
            <a:r>
              <a:rPr lang="en-IN" dirty="0" err="1"/>
              <a:t>tuples</a:t>
            </a:r>
            <a:r>
              <a:rPr lang="en-IN" dirty="0"/>
              <a:t> R and S. The union operation contains all the </a:t>
            </a:r>
            <a:r>
              <a:rPr lang="en-IN" dirty="0" err="1"/>
              <a:t>tuples</a:t>
            </a:r>
            <a:r>
              <a:rPr lang="en-IN" dirty="0"/>
              <a:t> that are either in R or S or both in R &amp; S.</a:t>
            </a:r>
          </a:p>
          <a:p>
            <a:pPr algn="just"/>
            <a:r>
              <a:rPr lang="en-IN" dirty="0"/>
              <a:t>It eliminates the duplicate </a:t>
            </a:r>
            <a:r>
              <a:rPr lang="en-IN" dirty="0" err="1"/>
              <a:t>tuples</a:t>
            </a:r>
            <a:r>
              <a:rPr lang="en-IN" dirty="0"/>
              <a:t>. It is denoted by ∪.</a:t>
            </a:r>
          </a:p>
          <a:p>
            <a:pPr algn="just"/>
            <a:r>
              <a:rPr lang="en-IN" sz="3200" dirty="0">
                <a:solidFill>
                  <a:srgbClr val="FF0000"/>
                </a:solidFill>
                <a:effectLst>
                  <a:outerShdw blurRad="38100" dist="38100" dir="2700000" algn="tl">
                    <a:srgbClr val="000000">
                      <a:alpha val="43137"/>
                    </a:srgbClr>
                  </a:outerShdw>
                </a:effectLst>
              </a:rPr>
              <a:t>Notation: R ∪ S   </a:t>
            </a:r>
          </a:p>
          <a:p>
            <a:pPr algn="just"/>
            <a:r>
              <a:rPr lang="en-IN" dirty="0"/>
              <a:t>A union operation must hold the following condition:</a:t>
            </a:r>
          </a:p>
          <a:p>
            <a:pPr lvl="1" algn="just"/>
            <a:r>
              <a:rPr lang="en-IN" dirty="0"/>
              <a:t>R and S must have the attribute of the same number.</a:t>
            </a:r>
          </a:p>
          <a:p>
            <a:pPr lvl="1" algn="just"/>
            <a:r>
              <a:rPr lang="en-IN" dirty="0"/>
              <a:t>Duplicate </a:t>
            </a:r>
            <a:r>
              <a:rPr lang="en-IN" dirty="0" err="1"/>
              <a:t>tuples</a:t>
            </a:r>
            <a:r>
              <a:rPr lang="en-IN" dirty="0"/>
              <a:t> are eliminated automatically.</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DEPOSITOR RELATION</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7064747"/>
              </p:ext>
            </p:extLst>
          </p:nvPr>
        </p:nvGraphicFramePr>
        <p:xfrm>
          <a:off x="457200" y="2249488"/>
          <a:ext cx="8229600" cy="3489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fontAlgn="t"/>
                      <a:r>
                        <a:rPr lang="en-IN" dirty="0">
                          <a:solidFill>
                            <a:srgbClr val="000000"/>
                          </a:solidFill>
                          <a:latin typeface="times new roman"/>
                        </a:rPr>
                        <a:t>CUSTOMER_NAME</a:t>
                      </a:r>
                    </a:p>
                  </a:txBody>
                  <a:tcPr marL="114300" marR="114300" marT="114300" marB="114300">
                    <a:solidFill>
                      <a:srgbClr val="FFFF00"/>
                    </a:solidFill>
                  </a:tcPr>
                </a:tc>
                <a:tc>
                  <a:txBody>
                    <a:bodyPr/>
                    <a:lstStyle/>
                    <a:p>
                      <a:pPr algn="l" fontAlgn="t"/>
                      <a:r>
                        <a:rPr lang="en-IN" dirty="0">
                          <a:solidFill>
                            <a:srgbClr val="000000"/>
                          </a:solidFill>
                          <a:latin typeface="times new roman"/>
                        </a:rPr>
                        <a:t>ACCOUNT_NO</a:t>
                      </a:r>
                    </a:p>
                  </a:txBody>
                  <a:tcPr marL="114300" marR="114300" marT="114300" marB="114300">
                    <a:solidFill>
                      <a:srgbClr val="FFFF00"/>
                    </a:solidFill>
                  </a:tcPr>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Johnson</a:t>
                      </a:r>
                    </a:p>
                  </a:txBody>
                  <a:tcPr marL="76200" marR="76200" marT="76200" marB="76200"/>
                </a:tc>
                <a:tc>
                  <a:txBody>
                    <a:bodyPr/>
                    <a:lstStyle/>
                    <a:p>
                      <a:pPr algn="l" fontAlgn="t"/>
                      <a:r>
                        <a:rPr lang="en-IN" dirty="0">
                          <a:solidFill>
                            <a:srgbClr val="000000"/>
                          </a:solidFill>
                          <a:latin typeface="verdana"/>
                        </a:rPr>
                        <a:t>A-101</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dirty="0">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A-121</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Mayes</a:t>
                      </a:r>
                    </a:p>
                  </a:txBody>
                  <a:tcPr marL="76200" marR="76200" marT="76200" marB="76200"/>
                </a:tc>
                <a:tc>
                  <a:txBody>
                    <a:bodyPr/>
                    <a:lstStyle/>
                    <a:p>
                      <a:pPr algn="l" fontAlgn="t"/>
                      <a:r>
                        <a:rPr lang="en-IN">
                          <a:solidFill>
                            <a:srgbClr val="000000"/>
                          </a:solidFill>
                          <a:latin typeface="verdana"/>
                        </a:rPr>
                        <a:t>A-321</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dirty="0">
                          <a:solidFill>
                            <a:srgbClr val="000000"/>
                          </a:solidFill>
                          <a:latin typeface="verdana"/>
                        </a:rPr>
                        <a:t>Turner</a:t>
                      </a:r>
                    </a:p>
                  </a:txBody>
                  <a:tcPr marL="76200" marR="76200" marT="76200" marB="76200"/>
                </a:tc>
                <a:tc>
                  <a:txBody>
                    <a:bodyPr/>
                    <a:lstStyle/>
                    <a:p>
                      <a:pPr algn="l" fontAlgn="t"/>
                      <a:r>
                        <a:rPr lang="en-IN">
                          <a:solidFill>
                            <a:srgbClr val="000000"/>
                          </a:solidFill>
                          <a:latin typeface="verdana"/>
                        </a:rPr>
                        <a:t>A-176</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Johnson</a:t>
                      </a:r>
                    </a:p>
                  </a:txBody>
                  <a:tcPr marL="76200" marR="76200" marT="76200" marB="76200"/>
                </a:tc>
                <a:tc>
                  <a:txBody>
                    <a:bodyPr/>
                    <a:lstStyle/>
                    <a:p>
                      <a:pPr algn="l" fontAlgn="t"/>
                      <a:r>
                        <a:rPr lang="en-IN">
                          <a:solidFill>
                            <a:srgbClr val="000000"/>
                          </a:solidFill>
                          <a:latin typeface="verdana"/>
                        </a:rPr>
                        <a:t>A-273</a:t>
                      </a:r>
                    </a:p>
                  </a:txBody>
                  <a:tcPr marL="76200" marR="76200" marT="76200" marB="76200"/>
                </a:tc>
                <a:extLst>
                  <a:ext uri="{0D108BD9-81ED-4DB2-BD59-A6C34878D82A}">
                    <a16:rowId xmlns:a16="http://schemas.microsoft.com/office/drawing/2014/main" val="10005"/>
                  </a:ext>
                </a:extLst>
              </a:tr>
              <a:tr h="370840">
                <a:tc>
                  <a:txBody>
                    <a:bodyPr/>
                    <a:lstStyle/>
                    <a:p>
                      <a:pPr algn="l" fontAlgn="t"/>
                      <a:r>
                        <a:rPr lang="en-IN">
                          <a:solidFill>
                            <a:srgbClr val="000000"/>
                          </a:solidFill>
                          <a:latin typeface="verdana"/>
                        </a:rPr>
                        <a:t>Jones</a:t>
                      </a:r>
                    </a:p>
                  </a:txBody>
                  <a:tcPr marL="76200" marR="76200" marT="76200" marB="76200"/>
                </a:tc>
                <a:tc>
                  <a:txBody>
                    <a:bodyPr/>
                    <a:lstStyle/>
                    <a:p>
                      <a:pPr algn="l" fontAlgn="t"/>
                      <a:r>
                        <a:rPr lang="en-IN">
                          <a:solidFill>
                            <a:srgbClr val="000000"/>
                          </a:solidFill>
                          <a:latin typeface="verdana"/>
                        </a:rPr>
                        <a:t>A-472</a:t>
                      </a:r>
                    </a:p>
                  </a:txBody>
                  <a:tcPr marL="76200" marR="76200" marT="76200" marB="76200"/>
                </a:tc>
                <a:extLst>
                  <a:ext uri="{0D108BD9-81ED-4DB2-BD59-A6C34878D82A}">
                    <a16:rowId xmlns:a16="http://schemas.microsoft.com/office/drawing/2014/main" val="10006"/>
                  </a:ext>
                </a:extLst>
              </a:tr>
              <a:tr h="370840">
                <a:tc>
                  <a:txBody>
                    <a:bodyPr/>
                    <a:lstStyle/>
                    <a:p>
                      <a:pPr algn="l" fontAlgn="t"/>
                      <a:r>
                        <a:rPr lang="en-IN">
                          <a:solidFill>
                            <a:srgbClr val="000000"/>
                          </a:solidFill>
                          <a:latin typeface="verdana"/>
                        </a:rPr>
                        <a:t>Lindsay</a:t>
                      </a:r>
                    </a:p>
                  </a:txBody>
                  <a:tcPr marL="76200" marR="76200" marT="76200" marB="76200"/>
                </a:tc>
                <a:tc>
                  <a:txBody>
                    <a:bodyPr/>
                    <a:lstStyle/>
                    <a:p>
                      <a:pPr algn="l" fontAlgn="t"/>
                      <a:r>
                        <a:rPr lang="en-IN" dirty="0">
                          <a:solidFill>
                            <a:srgbClr val="000000"/>
                          </a:solidFill>
                          <a:latin typeface="verdana"/>
                        </a:rPr>
                        <a:t>A-284</a:t>
                      </a:r>
                    </a:p>
                  </a:txBody>
                  <a:tcPr marL="76200" marR="76200" marT="76200" marB="76200"/>
                </a:tc>
                <a:extLst>
                  <a:ext uri="{0D108BD9-81ED-4DB2-BD59-A6C34878D82A}">
                    <a16:rowId xmlns:a16="http://schemas.microsoft.com/office/drawing/2014/main" val="10007"/>
                  </a:ext>
                </a:extLst>
              </a:tr>
            </a:tbl>
          </a:graphicData>
        </a:graphic>
      </p:graphicFrame>
    </p:spTree>
  </p:cSld>
  <p:clrMapOvr>
    <a:masterClrMapping/>
  </p:clrMapOvr>
  <p:transition spd="slow">
    <p:zoom dir="in"/>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BORROW RELATION</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338646"/>
              </p:ext>
            </p:extLst>
          </p:nvPr>
        </p:nvGraphicFramePr>
        <p:xfrm>
          <a:off x="457200" y="2249488"/>
          <a:ext cx="8229600" cy="3489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fontAlgn="t"/>
                      <a:r>
                        <a:rPr lang="en-IN">
                          <a:solidFill>
                            <a:srgbClr val="000000"/>
                          </a:solidFill>
                          <a:latin typeface="times new roman"/>
                        </a:rPr>
                        <a:t>CUSTOMER_NAME</a:t>
                      </a:r>
                    </a:p>
                  </a:txBody>
                  <a:tcPr marL="114300" marR="114300" marT="114300" marB="114300">
                    <a:solidFill>
                      <a:srgbClr val="FFFF00"/>
                    </a:solidFill>
                  </a:tcPr>
                </a:tc>
                <a:tc>
                  <a:txBody>
                    <a:bodyPr/>
                    <a:lstStyle/>
                    <a:p>
                      <a:pPr algn="l" fontAlgn="t"/>
                      <a:r>
                        <a:rPr lang="en-IN" dirty="0">
                          <a:solidFill>
                            <a:srgbClr val="000000"/>
                          </a:solidFill>
                          <a:latin typeface="times new roman"/>
                        </a:rPr>
                        <a:t>LOAN_NO</a:t>
                      </a:r>
                    </a:p>
                  </a:txBody>
                  <a:tcPr marL="114300" marR="114300" marT="114300" marB="114300">
                    <a:solidFill>
                      <a:srgbClr val="FFFF00"/>
                    </a:solidFill>
                  </a:tcPr>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Jones</a:t>
                      </a:r>
                    </a:p>
                  </a:txBody>
                  <a:tcPr marL="76200" marR="76200" marT="76200" marB="76200"/>
                </a:tc>
                <a:tc>
                  <a:txBody>
                    <a:bodyPr/>
                    <a:lstStyle/>
                    <a:p>
                      <a:pPr algn="l" fontAlgn="t"/>
                      <a:r>
                        <a:rPr lang="en-IN">
                          <a:solidFill>
                            <a:srgbClr val="000000"/>
                          </a:solidFill>
                          <a:latin typeface="verdana"/>
                        </a:rPr>
                        <a:t>L-17</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L-23</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Hayes</a:t>
                      </a:r>
                    </a:p>
                  </a:txBody>
                  <a:tcPr marL="76200" marR="76200" marT="76200" marB="76200"/>
                </a:tc>
                <a:tc>
                  <a:txBody>
                    <a:bodyPr/>
                    <a:lstStyle/>
                    <a:p>
                      <a:pPr algn="l" fontAlgn="t"/>
                      <a:r>
                        <a:rPr lang="en-IN">
                          <a:solidFill>
                            <a:srgbClr val="000000"/>
                          </a:solidFill>
                          <a:latin typeface="verdana"/>
                        </a:rPr>
                        <a:t>L-15</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Jackson</a:t>
                      </a:r>
                    </a:p>
                  </a:txBody>
                  <a:tcPr marL="76200" marR="76200" marT="76200" marB="76200"/>
                </a:tc>
                <a:tc>
                  <a:txBody>
                    <a:bodyPr/>
                    <a:lstStyle/>
                    <a:p>
                      <a:pPr algn="l" fontAlgn="t"/>
                      <a:r>
                        <a:rPr lang="en-IN">
                          <a:solidFill>
                            <a:srgbClr val="000000"/>
                          </a:solidFill>
                          <a:latin typeface="verdana"/>
                        </a:rPr>
                        <a:t>L-14</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Curry</a:t>
                      </a:r>
                    </a:p>
                  </a:txBody>
                  <a:tcPr marL="76200" marR="76200" marT="76200" marB="76200"/>
                </a:tc>
                <a:tc>
                  <a:txBody>
                    <a:bodyPr/>
                    <a:lstStyle/>
                    <a:p>
                      <a:pPr algn="l" fontAlgn="t"/>
                      <a:r>
                        <a:rPr lang="en-IN">
                          <a:solidFill>
                            <a:srgbClr val="000000"/>
                          </a:solidFill>
                          <a:latin typeface="verdana"/>
                        </a:rPr>
                        <a:t>L-93</a:t>
                      </a:r>
                    </a:p>
                  </a:txBody>
                  <a:tcPr marL="76200" marR="76200" marT="76200" marB="76200"/>
                </a:tc>
                <a:extLst>
                  <a:ext uri="{0D108BD9-81ED-4DB2-BD59-A6C34878D82A}">
                    <a16:rowId xmlns:a16="http://schemas.microsoft.com/office/drawing/2014/main" val="10005"/>
                  </a:ext>
                </a:extLst>
              </a:tr>
              <a:tr h="370840">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L-11</a:t>
                      </a:r>
                    </a:p>
                  </a:txBody>
                  <a:tcPr marL="76200" marR="76200" marT="76200" marB="76200"/>
                </a:tc>
                <a:extLst>
                  <a:ext uri="{0D108BD9-81ED-4DB2-BD59-A6C34878D82A}">
                    <a16:rowId xmlns:a16="http://schemas.microsoft.com/office/drawing/2014/main" val="10006"/>
                  </a:ext>
                </a:extLst>
              </a:tr>
              <a:tr h="370840">
                <a:tc>
                  <a:txBody>
                    <a:bodyPr/>
                    <a:lstStyle/>
                    <a:p>
                      <a:pPr algn="l" fontAlgn="t"/>
                      <a:r>
                        <a:rPr lang="en-IN">
                          <a:solidFill>
                            <a:srgbClr val="000000"/>
                          </a:solidFill>
                          <a:latin typeface="verdana"/>
                        </a:rPr>
                        <a:t>Williams</a:t>
                      </a:r>
                    </a:p>
                  </a:txBody>
                  <a:tcPr marL="76200" marR="76200" marT="76200" marB="76200"/>
                </a:tc>
                <a:tc>
                  <a:txBody>
                    <a:bodyPr/>
                    <a:lstStyle/>
                    <a:p>
                      <a:pPr algn="l" fontAlgn="t"/>
                      <a:r>
                        <a:rPr lang="en-IN" dirty="0">
                          <a:solidFill>
                            <a:srgbClr val="000000"/>
                          </a:solidFill>
                          <a:latin typeface="verdana"/>
                        </a:rPr>
                        <a:t>L-17</a:t>
                      </a:r>
                    </a:p>
                  </a:txBody>
                  <a:tcPr marL="76200" marR="76200" marT="76200" marB="76200"/>
                </a:tc>
                <a:extLst>
                  <a:ext uri="{0D108BD9-81ED-4DB2-BD59-A6C34878D82A}">
                    <a16:rowId xmlns:a16="http://schemas.microsoft.com/office/drawing/2014/main" val="10007"/>
                  </a:ext>
                </a:extLst>
              </a:tr>
            </a:tbl>
          </a:graphicData>
        </a:graphic>
      </p:graphicFrame>
    </p:spTree>
  </p:cSld>
  <p:clrMapOvr>
    <a:masterClrMapping/>
  </p:clrMapOvr>
  <p:transition spd="slow">
    <p:zo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fontScale="90000"/>
          </a:bodyPr>
          <a:lstStyle/>
          <a:p>
            <a:r>
              <a:rPr lang="en-IN" sz="3100" dirty="0"/>
              <a:t>∏ CUSTOMER_NAME (BORROW) ∪ ∏ CUSTOMER_NAME (DEPOSITOR)  </a:t>
            </a:r>
            <a:br>
              <a:rPr lang="en-IN" dirty="0"/>
            </a:br>
            <a:endParaRPr lang="en-IN" dirty="0"/>
          </a:p>
        </p:txBody>
      </p:sp>
      <p:graphicFrame>
        <p:nvGraphicFramePr>
          <p:cNvPr id="4" name="Content Placeholder 3"/>
          <p:cNvGraphicFramePr>
            <a:graphicFrameLocks noGrp="1"/>
          </p:cNvGraphicFramePr>
          <p:nvPr>
            <p:ph idx="1"/>
          </p:nvPr>
        </p:nvGraphicFramePr>
        <p:xfrm>
          <a:off x="457200" y="1600204"/>
          <a:ext cx="8001000" cy="4953002"/>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522202">
                <a:tc>
                  <a:txBody>
                    <a:bodyPr/>
                    <a:lstStyle/>
                    <a:p>
                      <a:pPr algn="l" fontAlgn="t"/>
                      <a:r>
                        <a:rPr lang="en-IN" dirty="0">
                          <a:solidFill>
                            <a:srgbClr val="000000"/>
                          </a:solidFill>
                          <a:latin typeface="times new roman"/>
                        </a:rPr>
                        <a:t>CUSTOMER_NAME</a:t>
                      </a:r>
                    </a:p>
                  </a:txBody>
                  <a:tcPr marL="114300" marR="114300" marT="114300" marB="114300"/>
                </a:tc>
                <a:extLst>
                  <a:ext uri="{0D108BD9-81ED-4DB2-BD59-A6C34878D82A}">
                    <a16:rowId xmlns:a16="http://schemas.microsoft.com/office/drawing/2014/main" val="10000"/>
                  </a:ext>
                </a:extLst>
              </a:tr>
              <a:tr h="443080">
                <a:tc>
                  <a:txBody>
                    <a:bodyPr/>
                    <a:lstStyle/>
                    <a:p>
                      <a:pPr algn="l" fontAlgn="t"/>
                      <a:r>
                        <a:rPr lang="en-IN">
                          <a:solidFill>
                            <a:srgbClr val="000000"/>
                          </a:solidFill>
                          <a:latin typeface="verdana"/>
                        </a:rPr>
                        <a:t>Johnson</a:t>
                      </a:r>
                    </a:p>
                  </a:txBody>
                  <a:tcPr marL="76200" marR="76200" marT="76200" marB="76200"/>
                </a:tc>
                <a:extLst>
                  <a:ext uri="{0D108BD9-81ED-4DB2-BD59-A6C34878D82A}">
                    <a16:rowId xmlns:a16="http://schemas.microsoft.com/office/drawing/2014/main" val="10001"/>
                  </a:ext>
                </a:extLst>
              </a:tr>
              <a:tr h="443080">
                <a:tc>
                  <a:txBody>
                    <a:bodyPr/>
                    <a:lstStyle/>
                    <a:p>
                      <a:pPr algn="l" fontAlgn="t"/>
                      <a:r>
                        <a:rPr lang="en-IN">
                          <a:solidFill>
                            <a:srgbClr val="000000"/>
                          </a:solidFill>
                          <a:latin typeface="verdana"/>
                        </a:rPr>
                        <a:t>Smith</a:t>
                      </a:r>
                    </a:p>
                  </a:txBody>
                  <a:tcPr marL="76200" marR="76200" marT="76200" marB="76200"/>
                </a:tc>
                <a:extLst>
                  <a:ext uri="{0D108BD9-81ED-4DB2-BD59-A6C34878D82A}">
                    <a16:rowId xmlns:a16="http://schemas.microsoft.com/office/drawing/2014/main" val="10002"/>
                  </a:ext>
                </a:extLst>
              </a:tr>
              <a:tr h="443080">
                <a:tc>
                  <a:txBody>
                    <a:bodyPr/>
                    <a:lstStyle/>
                    <a:p>
                      <a:pPr algn="l" fontAlgn="t"/>
                      <a:r>
                        <a:rPr lang="en-IN">
                          <a:solidFill>
                            <a:srgbClr val="000000"/>
                          </a:solidFill>
                          <a:latin typeface="verdana"/>
                        </a:rPr>
                        <a:t>Hayes</a:t>
                      </a:r>
                    </a:p>
                  </a:txBody>
                  <a:tcPr marL="76200" marR="76200" marT="76200" marB="76200"/>
                </a:tc>
                <a:extLst>
                  <a:ext uri="{0D108BD9-81ED-4DB2-BD59-A6C34878D82A}">
                    <a16:rowId xmlns:a16="http://schemas.microsoft.com/office/drawing/2014/main" val="10003"/>
                  </a:ext>
                </a:extLst>
              </a:tr>
              <a:tr h="443080">
                <a:tc>
                  <a:txBody>
                    <a:bodyPr/>
                    <a:lstStyle/>
                    <a:p>
                      <a:pPr algn="l" fontAlgn="t"/>
                      <a:r>
                        <a:rPr lang="en-IN" dirty="0">
                          <a:solidFill>
                            <a:srgbClr val="000000"/>
                          </a:solidFill>
                          <a:latin typeface="verdana"/>
                        </a:rPr>
                        <a:t>Turner</a:t>
                      </a:r>
                    </a:p>
                  </a:txBody>
                  <a:tcPr marL="76200" marR="76200" marT="76200" marB="76200"/>
                </a:tc>
                <a:extLst>
                  <a:ext uri="{0D108BD9-81ED-4DB2-BD59-A6C34878D82A}">
                    <a16:rowId xmlns:a16="http://schemas.microsoft.com/office/drawing/2014/main" val="10004"/>
                  </a:ext>
                </a:extLst>
              </a:tr>
              <a:tr h="443080">
                <a:tc>
                  <a:txBody>
                    <a:bodyPr/>
                    <a:lstStyle/>
                    <a:p>
                      <a:pPr algn="l" fontAlgn="t"/>
                      <a:r>
                        <a:rPr lang="en-IN">
                          <a:solidFill>
                            <a:srgbClr val="000000"/>
                          </a:solidFill>
                          <a:latin typeface="verdana"/>
                        </a:rPr>
                        <a:t>Jones</a:t>
                      </a:r>
                    </a:p>
                  </a:txBody>
                  <a:tcPr marL="76200" marR="76200" marT="76200" marB="76200"/>
                </a:tc>
                <a:extLst>
                  <a:ext uri="{0D108BD9-81ED-4DB2-BD59-A6C34878D82A}">
                    <a16:rowId xmlns:a16="http://schemas.microsoft.com/office/drawing/2014/main" val="10005"/>
                  </a:ext>
                </a:extLst>
              </a:tr>
              <a:tr h="443080">
                <a:tc>
                  <a:txBody>
                    <a:bodyPr/>
                    <a:lstStyle/>
                    <a:p>
                      <a:pPr algn="l" fontAlgn="t"/>
                      <a:r>
                        <a:rPr lang="en-IN">
                          <a:solidFill>
                            <a:srgbClr val="000000"/>
                          </a:solidFill>
                          <a:latin typeface="verdana"/>
                        </a:rPr>
                        <a:t>Lindsay</a:t>
                      </a:r>
                    </a:p>
                  </a:txBody>
                  <a:tcPr marL="76200" marR="76200" marT="76200" marB="76200"/>
                </a:tc>
                <a:extLst>
                  <a:ext uri="{0D108BD9-81ED-4DB2-BD59-A6C34878D82A}">
                    <a16:rowId xmlns:a16="http://schemas.microsoft.com/office/drawing/2014/main" val="10006"/>
                  </a:ext>
                </a:extLst>
              </a:tr>
              <a:tr h="443080">
                <a:tc>
                  <a:txBody>
                    <a:bodyPr/>
                    <a:lstStyle/>
                    <a:p>
                      <a:pPr algn="l" fontAlgn="t"/>
                      <a:r>
                        <a:rPr lang="en-IN">
                          <a:solidFill>
                            <a:srgbClr val="000000"/>
                          </a:solidFill>
                          <a:latin typeface="verdana"/>
                        </a:rPr>
                        <a:t>Jackson</a:t>
                      </a:r>
                    </a:p>
                  </a:txBody>
                  <a:tcPr marL="76200" marR="76200" marT="76200" marB="76200"/>
                </a:tc>
                <a:extLst>
                  <a:ext uri="{0D108BD9-81ED-4DB2-BD59-A6C34878D82A}">
                    <a16:rowId xmlns:a16="http://schemas.microsoft.com/office/drawing/2014/main" val="10007"/>
                  </a:ext>
                </a:extLst>
              </a:tr>
              <a:tr h="443080">
                <a:tc>
                  <a:txBody>
                    <a:bodyPr/>
                    <a:lstStyle/>
                    <a:p>
                      <a:pPr algn="l" fontAlgn="t"/>
                      <a:r>
                        <a:rPr lang="en-IN">
                          <a:solidFill>
                            <a:srgbClr val="000000"/>
                          </a:solidFill>
                          <a:latin typeface="verdana"/>
                        </a:rPr>
                        <a:t>Curry</a:t>
                      </a:r>
                    </a:p>
                  </a:txBody>
                  <a:tcPr marL="76200" marR="76200" marT="76200" marB="76200"/>
                </a:tc>
                <a:extLst>
                  <a:ext uri="{0D108BD9-81ED-4DB2-BD59-A6C34878D82A}">
                    <a16:rowId xmlns:a16="http://schemas.microsoft.com/office/drawing/2014/main" val="10008"/>
                  </a:ext>
                </a:extLst>
              </a:tr>
              <a:tr h="443080">
                <a:tc>
                  <a:txBody>
                    <a:bodyPr/>
                    <a:lstStyle/>
                    <a:p>
                      <a:pPr algn="l" fontAlgn="t"/>
                      <a:r>
                        <a:rPr lang="en-IN">
                          <a:solidFill>
                            <a:srgbClr val="000000"/>
                          </a:solidFill>
                          <a:latin typeface="verdana"/>
                        </a:rPr>
                        <a:t>Williams</a:t>
                      </a:r>
                    </a:p>
                  </a:txBody>
                  <a:tcPr marL="76200" marR="76200" marT="76200" marB="76200"/>
                </a:tc>
                <a:extLst>
                  <a:ext uri="{0D108BD9-81ED-4DB2-BD59-A6C34878D82A}">
                    <a16:rowId xmlns:a16="http://schemas.microsoft.com/office/drawing/2014/main" val="10009"/>
                  </a:ext>
                </a:extLst>
              </a:tr>
              <a:tr h="443080">
                <a:tc>
                  <a:txBody>
                    <a:bodyPr/>
                    <a:lstStyle/>
                    <a:p>
                      <a:pPr algn="l" fontAlgn="t"/>
                      <a:r>
                        <a:rPr lang="en-IN" dirty="0">
                          <a:solidFill>
                            <a:srgbClr val="000000"/>
                          </a:solidFill>
                          <a:latin typeface="verdana"/>
                        </a:rPr>
                        <a:t>Mayes</a:t>
                      </a:r>
                    </a:p>
                  </a:txBody>
                  <a:tcPr marL="76200" marR="76200" marT="76200" marB="76200"/>
                </a:tc>
                <a:extLst>
                  <a:ext uri="{0D108BD9-81ED-4DB2-BD59-A6C34878D82A}">
                    <a16:rowId xmlns:a16="http://schemas.microsoft.com/office/drawing/2014/main" val="10010"/>
                  </a:ext>
                </a:extLst>
              </a:tr>
            </a:tbl>
          </a:graphicData>
        </a:graphic>
      </p:graphicFrame>
    </p:spTree>
  </p:cSld>
  <p:clrMapOvr>
    <a:masterClrMapping/>
  </p:clrMapOvr>
  <p:transition spd="slow">
    <p:pull dir="rd"/>
  </p:transition>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0" y="737763"/>
            <a:ext cx="1939925" cy="633730"/>
          </a:xfrm>
          <a:prstGeom prst="rect">
            <a:avLst/>
          </a:prstGeom>
        </p:spPr>
        <p:txBody>
          <a:bodyPr vert="horz" wrap="square" lIns="0" tIns="17145" rIns="0" bIns="0" rtlCol="0">
            <a:spAutoFit/>
          </a:bodyPr>
          <a:lstStyle/>
          <a:p>
            <a:pPr marL="12700">
              <a:lnSpc>
                <a:spcPct val="100000"/>
              </a:lnSpc>
              <a:spcBef>
                <a:spcPts val="135"/>
              </a:spcBef>
            </a:pPr>
            <a:r>
              <a:rPr sz="3950" b="0" spc="-10" dirty="0">
                <a:latin typeface="Trebuchet MS"/>
                <a:cs typeface="Trebuchet MS"/>
              </a:rPr>
              <a:t>E</a:t>
            </a:r>
            <a:r>
              <a:rPr sz="3950" b="0" spc="25" dirty="0">
                <a:latin typeface="Trebuchet MS"/>
                <a:cs typeface="Trebuchet MS"/>
              </a:rPr>
              <a:t>xa</a:t>
            </a:r>
            <a:r>
              <a:rPr sz="3950" b="0" spc="20" dirty="0">
                <a:latin typeface="Trebuchet MS"/>
                <a:cs typeface="Trebuchet MS"/>
              </a:rPr>
              <a:t>mp</a:t>
            </a:r>
            <a:r>
              <a:rPr sz="3950" b="0" spc="-30" dirty="0">
                <a:latin typeface="Trebuchet MS"/>
                <a:cs typeface="Trebuchet MS"/>
              </a:rPr>
              <a:t>l</a:t>
            </a:r>
            <a:r>
              <a:rPr sz="3950" b="0" spc="20" dirty="0">
                <a:latin typeface="Trebuchet MS"/>
                <a:cs typeface="Trebuchet MS"/>
              </a:rPr>
              <a:t>e</a:t>
            </a:r>
            <a:endParaRPr sz="3950">
              <a:latin typeface="Trebuchet MS"/>
              <a:cs typeface="Trebuchet MS"/>
            </a:endParaRPr>
          </a:p>
        </p:txBody>
      </p:sp>
      <p:sp>
        <p:nvSpPr>
          <p:cNvPr id="3" name="object 3"/>
          <p:cNvSpPr txBox="1"/>
          <p:nvPr/>
        </p:nvSpPr>
        <p:spPr>
          <a:xfrm>
            <a:off x="645978" y="1546296"/>
            <a:ext cx="7748905" cy="2159000"/>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15" dirty="0">
                <a:latin typeface="Georgia"/>
                <a:cs typeface="Georgia"/>
              </a:rPr>
              <a:t>retrieve the </a:t>
            </a:r>
            <a:r>
              <a:rPr sz="2750" spc="10" dirty="0">
                <a:latin typeface="Georgia"/>
                <a:cs typeface="Georgia"/>
              </a:rPr>
              <a:t>Social Security numbers </a:t>
            </a:r>
            <a:r>
              <a:rPr sz="2750" spc="5" dirty="0">
                <a:latin typeface="Georgia"/>
                <a:cs typeface="Georgia"/>
              </a:rPr>
              <a:t>of </a:t>
            </a:r>
            <a:r>
              <a:rPr sz="2750" spc="10" dirty="0">
                <a:latin typeface="Georgia"/>
                <a:cs typeface="Georgia"/>
              </a:rPr>
              <a:t>all  </a:t>
            </a:r>
            <a:r>
              <a:rPr sz="2750" spc="15" dirty="0">
                <a:latin typeface="Georgia"/>
                <a:cs typeface="Georgia"/>
              </a:rPr>
              <a:t>employees </a:t>
            </a:r>
            <a:r>
              <a:rPr sz="2750" spc="25" dirty="0">
                <a:latin typeface="Georgia"/>
                <a:cs typeface="Georgia"/>
              </a:rPr>
              <a:t>who </a:t>
            </a:r>
            <a:r>
              <a:rPr sz="2750" spc="10" dirty="0">
                <a:latin typeface="Georgia"/>
                <a:cs typeface="Georgia"/>
              </a:rPr>
              <a:t>either </a:t>
            </a:r>
            <a:r>
              <a:rPr sz="2750" spc="20" dirty="0">
                <a:latin typeface="Georgia"/>
                <a:cs typeface="Georgia"/>
              </a:rPr>
              <a:t>work </a:t>
            </a:r>
            <a:r>
              <a:rPr sz="2750" spc="15" dirty="0">
                <a:latin typeface="Georgia"/>
                <a:cs typeface="Georgia"/>
              </a:rPr>
              <a:t>in </a:t>
            </a:r>
            <a:r>
              <a:rPr sz="2750" spc="10" dirty="0">
                <a:latin typeface="Georgia"/>
                <a:cs typeface="Georgia"/>
              </a:rPr>
              <a:t>department </a:t>
            </a:r>
            <a:r>
              <a:rPr sz="2750" spc="15" dirty="0">
                <a:latin typeface="Georgia"/>
                <a:cs typeface="Georgia"/>
              </a:rPr>
              <a:t>5 </a:t>
            </a:r>
            <a:r>
              <a:rPr sz="2750" spc="5" dirty="0">
                <a:latin typeface="Georgia"/>
                <a:cs typeface="Georgia"/>
              </a:rPr>
              <a:t>or  </a:t>
            </a:r>
            <a:r>
              <a:rPr sz="2750" spc="10" dirty="0">
                <a:latin typeface="Georgia"/>
                <a:cs typeface="Georgia"/>
              </a:rPr>
              <a:t>directly supervise an </a:t>
            </a:r>
            <a:r>
              <a:rPr sz="2750" spc="15" dirty="0">
                <a:latin typeface="Georgia"/>
                <a:cs typeface="Georgia"/>
              </a:rPr>
              <a:t>employee </a:t>
            </a:r>
            <a:r>
              <a:rPr sz="2750" spc="25" dirty="0">
                <a:latin typeface="Georgia"/>
                <a:cs typeface="Georgia"/>
              </a:rPr>
              <a:t>who </a:t>
            </a:r>
            <a:r>
              <a:rPr sz="2750" spc="15" dirty="0">
                <a:latin typeface="Georgia"/>
                <a:cs typeface="Georgia"/>
              </a:rPr>
              <a:t>works in  </a:t>
            </a:r>
            <a:r>
              <a:rPr sz="2750" spc="10" dirty="0">
                <a:latin typeface="Georgia"/>
                <a:cs typeface="Georgia"/>
              </a:rPr>
              <a:t>department </a:t>
            </a:r>
            <a:r>
              <a:rPr sz="2750" spc="20" dirty="0">
                <a:latin typeface="Georgia"/>
                <a:cs typeface="Georgia"/>
              </a:rPr>
              <a:t>5, </a:t>
            </a:r>
            <a:r>
              <a:rPr sz="2750" spc="25" dirty="0">
                <a:latin typeface="Georgia"/>
                <a:cs typeface="Georgia"/>
              </a:rPr>
              <a:t>we </a:t>
            </a:r>
            <a:r>
              <a:rPr sz="2750" spc="5" dirty="0">
                <a:latin typeface="Georgia"/>
                <a:cs typeface="Georgia"/>
              </a:rPr>
              <a:t>can use </a:t>
            </a:r>
            <a:r>
              <a:rPr sz="2750" spc="15" dirty="0">
                <a:latin typeface="Georgia"/>
                <a:cs typeface="Georgia"/>
              </a:rPr>
              <a:t>the </a:t>
            </a:r>
            <a:r>
              <a:rPr sz="2750" spc="20" dirty="0">
                <a:latin typeface="Georgia"/>
                <a:cs typeface="Georgia"/>
              </a:rPr>
              <a:t>UNION </a:t>
            </a:r>
            <a:r>
              <a:rPr sz="2750" spc="10" dirty="0">
                <a:latin typeface="Georgia"/>
                <a:cs typeface="Georgia"/>
              </a:rPr>
              <a:t>operation  </a:t>
            </a:r>
            <a:r>
              <a:rPr sz="2750" spc="5" dirty="0">
                <a:latin typeface="Georgia"/>
                <a:cs typeface="Georgia"/>
              </a:rPr>
              <a:t>as</a:t>
            </a:r>
            <a:r>
              <a:rPr sz="2750" spc="45" dirty="0">
                <a:latin typeface="Georgia"/>
                <a:cs typeface="Georgia"/>
              </a:rPr>
              <a:t> </a:t>
            </a:r>
            <a:r>
              <a:rPr sz="2750" spc="15" dirty="0">
                <a:latin typeface="Georgia"/>
                <a:cs typeface="Georgia"/>
              </a:rPr>
              <a:t>follows</a:t>
            </a:r>
            <a:endParaRPr sz="2750">
              <a:latin typeface="Georgia"/>
              <a:cs typeface="Georgia"/>
            </a:endParaRPr>
          </a:p>
        </p:txBody>
      </p:sp>
      <p:sp>
        <p:nvSpPr>
          <p:cNvPr id="4" name="object 4"/>
          <p:cNvSpPr txBox="1"/>
          <p:nvPr/>
        </p:nvSpPr>
        <p:spPr>
          <a:xfrm>
            <a:off x="645978" y="5115507"/>
            <a:ext cx="7960995" cy="1304290"/>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20" dirty="0">
                <a:latin typeface="Georgia"/>
                <a:cs typeface="Georgia"/>
              </a:rPr>
              <a:t>UNION </a:t>
            </a:r>
            <a:r>
              <a:rPr sz="2750" spc="10" dirty="0">
                <a:latin typeface="Georgia"/>
                <a:cs typeface="Georgia"/>
              </a:rPr>
              <a:t>operation </a:t>
            </a:r>
            <a:r>
              <a:rPr sz="2750" spc="5" dirty="0">
                <a:latin typeface="Georgia"/>
                <a:cs typeface="Georgia"/>
              </a:rPr>
              <a:t>produces </a:t>
            </a:r>
            <a:r>
              <a:rPr sz="2750" spc="15" dirty="0">
                <a:latin typeface="Georgia"/>
                <a:cs typeface="Georgia"/>
              </a:rPr>
              <a:t>the </a:t>
            </a:r>
            <a:r>
              <a:rPr sz="2750" spc="10" dirty="0">
                <a:latin typeface="Georgia"/>
                <a:cs typeface="Georgia"/>
              </a:rPr>
              <a:t>tuples that are </a:t>
            </a:r>
            <a:r>
              <a:rPr sz="2750" spc="15" dirty="0">
                <a:latin typeface="Georgia"/>
                <a:cs typeface="Georgia"/>
              </a:rPr>
              <a:t>in  </a:t>
            </a:r>
            <a:r>
              <a:rPr sz="2750" spc="10" dirty="0">
                <a:latin typeface="Georgia"/>
                <a:cs typeface="Georgia"/>
              </a:rPr>
              <a:t>either </a:t>
            </a:r>
            <a:r>
              <a:rPr sz="2750" spc="25" dirty="0">
                <a:latin typeface="Georgia"/>
                <a:cs typeface="Georgia"/>
              </a:rPr>
              <a:t>RESULT1 </a:t>
            </a:r>
            <a:r>
              <a:rPr sz="2750" spc="5" dirty="0">
                <a:latin typeface="Georgia"/>
                <a:cs typeface="Georgia"/>
              </a:rPr>
              <a:t>or </a:t>
            </a:r>
            <a:r>
              <a:rPr sz="2750" spc="25" dirty="0">
                <a:latin typeface="Georgia"/>
                <a:cs typeface="Georgia"/>
              </a:rPr>
              <a:t>RESULT2 </a:t>
            </a:r>
            <a:r>
              <a:rPr sz="2750" spc="5" dirty="0">
                <a:latin typeface="Georgia"/>
                <a:cs typeface="Georgia"/>
              </a:rPr>
              <a:t>or both, </a:t>
            </a:r>
            <a:r>
              <a:rPr sz="2750" spc="20" dirty="0">
                <a:latin typeface="Georgia"/>
                <a:cs typeface="Georgia"/>
              </a:rPr>
              <a:t>while  </a:t>
            </a:r>
            <a:r>
              <a:rPr sz="2750" spc="10" dirty="0">
                <a:latin typeface="Georgia"/>
                <a:cs typeface="Georgia"/>
              </a:rPr>
              <a:t>eliminating </a:t>
            </a:r>
            <a:r>
              <a:rPr sz="2750" spc="5" dirty="0">
                <a:latin typeface="Georgia"/>
                <a:cs typeface="Georgia"/>
              </a:rPr>
              <a:t>any</a:t>
            </a:r>
            <a:r>
              <a:rPr sz="2750" spc="135" dirty="0">
                <a:latin typeface="Georgia"/>
                <a:cs typeface="Georgia"/>
              </a:rPr>
              <a:t> </a:t>
            </a:r>
            <a:r>
              <a:rPr sz="2750" spc="5" dirty="0">
                <a:latin typeface="Georgia"/>
                <a:cs typeface="Georgia"/>
              </a:rPr>
              <a:t>duplicates.</a:t>
            </a:r>
            <a:endParaRPr sz="2750">
              <a:latin typeface="Georgia"/>
              <a:cs typeface="Georgia"/>
            </a:endParaRPr>
          </a:p>
        </p:txBody>
      </p:sp>
      <p:sp>
        <p:nvSpPr>
          <p:cNvPr id="6" name="object 6"/>
          <p:cNvSpPr/>
          <p:nvPr/>
        </p:nvSpPr>
        <p:spPr>
          <a:xfrm>
            <a:off x="2750413" y="3526099"/>
            <a:ext cx="5021432" cy="12900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28600" y="4619625"/>
            <a:ext cx="4876800" cy="193357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23656" y="3276600"/>
            <a:ext cx="3940605" cy="10123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8600" y="838193"/>
            <a:ext cx="8458200" cy="172453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917547" y="859912"/>
            <a:ext cx="1565275" cy="303530"/>
          </a:xfrm>
          <a:prstGeom prst="rect">
            <a:avLst/>
          </a:prstGeom>
        </p:spPr>
        <p:txBody>
          <a:bodyPr vert="horz" wrap="square" lIns="0" tIns="15875" rIns="0" bIns="0" rtlCol="0">
            <a:spAutoFit/>
          </a:bodyPr>
          <a:lstStyle/>
          <a:p>
            <a:pPr marL="12700">
              <a:lnSpc>
                <a:spcPct val="100000"/>
              </a:lnSpc>
              <a:spcBef>
                <a:spcPts val="125"/>
              </a:spcBef>
            </a:pPr>
            <a:r>
              <a:rPr sz="1800" b="1" spc="10" dirty="0">
                <a:latin typeface="Georgia"/>
                <a:cs typeface="Georgia"/>
              </a:rPr>
              <a:t>DEP5_EMPS</a:t>
            </a:r>
            <a:endParaRPr sz="1800">
              <a:latin typeface="Georgia"/>
              <a:cs typeface="Georgia"/>
            </a:endParaRPr>
          </a:p>
        </p:txBody>
      </p:sp>
      <p:sp>
        <p:nvSpPr>
          <p:cNvPr id="6" name="object 6"/>
          <p:cNvSpPr/>
          <p:nvPr/>
        </p:nvSpPr>
        <p:spPr>
          <a:xfrm>
            <a:off x="152400" y="685800"/>
            <a:ext cx="762000" cy="533400"/>
          </a:xfrm>
          <a:custGeom>
            <a:avLst/>
            <a:gdLst/>
            <a:ahLst/>
            <a:cxnLst/>
            <a:rect l="l" t="t" r="r" b="b"/>
            <a:pathLst>
              <a:path w="762000" h="533400">
                <a:moveTo>
                  <a:pt x="761999" y="0"/>
                </a:moveTo>
                <a:lnTo>
                  <a:pt x="0" y="0"/>
                </a:lnTo>
                <a:lnTo>
                  <a:pt x="0" y="533399"/>
                </a:lnTo>
                <a:lnTo>
                  <a:pt x="761999" y="533399"/>
                </a:lnTo>
                <a:lnTo>
                  <a:pt x="761999" y="0"/>
                </a:lnTo>
                <a:close/>
              </a:path>
            </a:pathLst>
          </a:custGeom>
          <a:solidFill>
            <a:srgbClr val="FFFFFF"/>
          </a:solidFill>
        </p:spPr>
        <p:txBody>
          <a:bodyPr wrap="square" lIns="0" tIns="0" rIns="0" bIns="0" rtlCol="0"/>
          <a:lstStyle/>
          <a:p>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fontScale="90000"/>
          </a:bodyPr>
          <a:lstStyle/>
          <a:p>
            <a:r>
              <a:rPr lang="en-IN" dirty="0"/>
              <a:t>Set Intersection:</a:t>
            </a:r>
            <a:br>
              <a:rPr lang="en-IN" dirty="0"/>
            </a:br>
            <a:endParaRPr lang="en-IN" dirty="0"/>
          </a:p>
        </p:txBody>
      </p:sp>
      <p:sp>
        <p:nvSpPr>
          <p:cNvPr id="3" name="Content Placeholder 2"/>
          <p:cNvSpPr>
            <a:spLocks noGrp="1"/>
          </p:cNvSpPr>
          <p:nvPr>
            <p:ph idx="1"/>
          </p:nvPr>
        </p:nvSpPr>
        <p:spPr/>
        <p:txBody>
          <a:bodyPr/>
          <a:lstStyle/>
          <a:p>
            <a:r>
              <a:rPr lang="en-IN" dirty="0"/>
              <a:t>Suppose there are two </a:t>
            </a:r>
            <a:r>
              <a:rPr lang="en-IN" dirty="0" err="1"/>
              <a:t>tuples</a:t>
            </a:r>
            <a:r>
              <a:rPr lang="en-IN" dirty="0"/>
              <a:t> R and S. The set intersection operation contains all </a:t>
            </a:r>
            <a:r>
              <a:rPr lang="en-IN" dirty="0" err="1"/>
              <a:t>tuples</a:t>
            </a:r>
            <a:r>
              <a:rPr lang="en-IN" dirty="0"/>
              <a:t> that are in both R &amp; S.</a:t>
            </a:r>
          </a:p>
          <a:p>
            <a:r>
              <a:rPr lang="en-IN" dirty="0"/>
              <a:t>It is denoted by intersection ∩.</a:t>
            </a:r>
          </a:p>
          <a:p>
            <a:r>
              <a:rPr lang="en-IN" dirty="0">
                <a:solidFill>
                  <a:srgbClr val="FF0000"/>
                </a:solidFill>
                <a:effectLst>
                  <a:outerShdw blurRad="38100" dist="38100" dir="2700000" algn="tl">
                    <a:srgbClr val="000000">
                      <a:alpha val="43137"/>
                    </a:srgbClr>
                  </a:outerShdw>
                </a:effectLst>
              </a:rPr>
              <a:t>Notation: R ∩ S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IN" dirty="0"/>
              <a:t>∏ CUSTOMER_NAME (BORROW) ∩ ∏ CUSTOMER_NAME (DEPOSITOR)</a:t>
            </a:r>
          </a:p>
        </p:txBody>
      </p:sp>
      <p:graphicFrame>
        <p:nvGraphicFramePr>
          <p:cNvPr id="4" name="Content Placeholder 3"/>
          <p:cNvGraphicFramePr>
            <a:graphicFrameLocks noGrp="1"/>
          </p:cNvGraphicFramePr>
          <p:nvPr>
            <p:ph idx="1"/>
          </p:nvPr>
        </p:nvGraphicFramePr>
        <p:xfrm>
          <a:off x="457200" y="2249488"/>
          <a:ext cx="4495800" cy="2398712"/>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tblGrid>
              <a:tr h="889410">
                <a:tc>
                  <a:txBody>
                    <a:bodyPr/>
                    <a:lstStyle/>
                    <a:p>
                      <a:pPr algn="l" fontAlgn="t"/>
                      <a:r>
                        <a:rPr lang="en-IN" dirty="0">
                          <a:solidFill>
                            <a:srgbClr val="000000"/>
                          </a:solidFill>
                          <a:latin typeface="times new roman"/>
                        </a:rPr>
                        <a:t>CUSTOMER_NAME</a:t>
                      </a:r>
                    </a:p>
                  </a:txBody>
                  <a:tcPr marL="114300" marR="114300" marT="114300" marB="114300"/>
                </a:tc>
                <a:extLst>
                  <a:ext uri="{0D108BD9-81ED-4DB2-BD59-A6C34878D82A}">
                    <a16:rowId xmlns:a16="http://schemas.microsoft.com/office/drawing/2014/main" val="10000"/>
                  </a:ext>
                </a:extLst>
              </a:tr>
              <a:tr h="754651">
                <a:tc>
                  <a:txBody>
                    <a:bodyPr/>
                    <a:lstStyle/>
                    <a:p>
                      <a:pPr algn="l" fontAlgn="t"/>
                      <a:r>
                        <a:rPr lang="en-IN" dirty="0">
                          <a:solidFill>
                            <a:srgbClr val="000000"/>
                          </a:solidFill>
                          <a:latin typeface="verdana"/>
                        </a:rPr>
                        <a:t>Smith</a:t>
                      </a:r>
                    </a:p>
                  </a:txBody>
                  <a:tcPr marL="76200" marR="76200" marT="76200" marB="76200"/>
                </a:tc>
                <a:extLst>
                  <a:ext uri="{0D108BD9-81ED-4DB2-BD59-A6C34878D82A}">
                    <a16:rowId xmlns:a16="http://schemas.microsoft.com/office/drawing/2014/main" val="10001"/>
                  </a:ext>
                </a:extLst>
              </a:tr>
              <a:tr h="754651">
                <a:tc>
                  <a:txBody>
                    <a:bodyPr/>
                    <a:lstStyle/>
                    <a:p>
                      <a:pPr algn="l" fontAlgn="t"/>
                      <a:r>
                        <a:rPr lang="en-IN" dirty="0">
                          <a:solidFill>
                            <a:srgbClr val="000000"/>
                          </a:solidFill>
                          <a:latin typeface="verdana"/>
                        </a:rPr>
                        <a:t>Jones</a:t>
                      </a:r>
                    </a:p>
                  </a:txBody>
                  <a:tcPr marL="76200" marR="76200" marT="76200" marB="76200"/>
                </a:tc>
                <a:extLst>
                  <a:ext uri="{0D108BD9-81ED-4DB2-BD59-A6C34878D82A}">
                    <a16:rowId xmlns:a16="http://schemas.microsoft.com/office/drawing/2014/main" val="10002"/>
                  </a:ext>
                </a:extLst>
              </a:tr>
            </a:tbl>
          </a:graphicData>
        </a:graphic>
      </p:graphicFrame>
    </p:spTree>
  </p:cSld>
  <p:clrMapOvr>
    <a:masterClrMapping/>
  </p:clrMapOvr>
  <p:transition spd="slow">
    <p:pull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Set Difference:</a:t>
            </a:r>
            <a:br>
              <a:rPr lang="en-IN" dirty="0"/>
            </a:br>
            <a:endParaRPr lang="en-IN" dirty="0"/>
          </a:p>
        </p:txBody>
      </p:sp>
      <p:sp>
        <p:nvSpPr>
          <p:cNvPr id="3" name="Content Placeholder 2"/>
          <p:cNvSpPr>
            <a:spLocks noGrp="1"/>
          </p:cNvSpPr>
          <p:nvPr>
            <p:ph idx="1"/>
          </p:nvPr>
        </p:nvSpPr>
        <p:spPr/>
        <p:txBody>
          <a:bodyPr/>
          <a:lstStyle/>
          <a:p>
            <a:r>
              <a:rPr lang="en-IN" dirty="0"/>
              <a:t>Suppose there are two </a:t>
            </a:r>
            <a:r>
              <a:rPr lang="en-IN" dirty="0" err="1"/>
              <a:t>tuples</a:t>
            </a:r>
            <a:r>
              <a:rPr lang="en-IN" dirty="0"/>
              <a:t> R and S. The set intersection operation contains all </a:t>
            </a:r>
            <a:r>
              <a:rPr lang="en-IN" dirty="0" err="1"/>
              <a:t>tuples</a:t>
            </a:r>
            <a:r>
              <a:rPr lang="en-IN" dirty="0"/>
              <a:t> that are in R but not in S.</a:t>
            </a:r>
          </a:p>
          <a:p>
            <a:r>
              <a:rPr lang="en-IN" dirty="0"/>
              <a:t>It is denoted by intersection minus (-).</a:t>
            </a:r>
          </a:p>
          <a:p>
            <a:r>
              <a:rPr lang="en-IN" dirty="0"/>
              <a:t>Notation: R - S</a:t>
            </a:r>
          </a:p>
          <a:p>
            <a:pPr marL="268605" marR="5080" indent="-256540">
              <a:lnSpc>
                <a:spcPct val="101899"/>
              </a:lnSpc>
              <a:spcBef>
                <a:spcPts val="70"/>
              </a:spcBef>
              <a:buClr>
                <a:srgbClr val="9F4DA2"/>
              </a:buClr>
              <a:tabLst>
                <a:tab pos="269240" algn="l"/>
              </a:tabLst>
            </a:pPr>
            <a:r>
              <a:rPr lang="en-IN" spc="25" dirty="0">
                <a:cs typeface="Georgia"/>
              </a:rPr>
              <a:t>The </a:t>
            </a:r>
            <a:r>
              <a:rPr lang="en-IN" spc="20" dirty="0">
                <a:cs typeface="Georgia"/>
              </a:rPr>
              <a:t>MINUS </a:t>
            </a:r>
            <a:r>
              <a:rPr lang="en-IN" spc="10" dirty="0">
                <a:cs typeface="Georgia"/>
              </a:rPr>
              <a:t>operation is </a:t>
            </a:r>
            <a:r>
              <a:rPr lang="en-IN" i="1" spc="10" dirty="0">
                <a:cs typeface="Georgia"/>
              </a:rPr>
              <a:t>not </a:t>
            </a:r>
            <a:r>
              <a:rPr lang="en-IN" i="1" spc="5" dirty="0">
                <a:cs typeface="Georgia"/>
              </a:rPr>
              <a:t>commutative; </a:t>
            </a:r>
            <a:r>
              <a:rPr lang="en-IN" i="1" spc="10" dirty="0">
                <a:cs typeface="Georgia"/>
              </a:rPr>
              <a:t>that  </a:t>
            </a:r>
            <a:r>
              <a:rPr lang="en-IN" i="1" spc="5" dirty="0">
                <a:cs typeface="Georgia"/>
              </a:rPr>
              <a:t>is, in</a:t>
            </a:r>
            <a:r>
              <a:rPr lang="en-IN" i="1" spc="55" dirty="0">
                <a:cs typeface="Georgia"/>
              </a:rPr>
              <a:t> </a:t>
            </a:r>
            <a:r>
              <a:rPr lang="en-IN" i="1" spc="5" dirty="0">
                <a:cs typeface="Georgia"/>
              </a:rPr>
              <a:t>general,</a:t>
            </a:r>
          </a:p>
          <a:p>
            <a:pPr marL="268605" marR="5080" indent="-256540">
              <a:lnSpc>
                <a:spcPct val="101899"/>
              </a:lnSpc>
              <a:spcBef>
                <a:spcPts val="70"/>
              </a:spcBef>
              <a:buClr>
                <a:srgbClr val="9F4DA2"/>
              </a:buClr>
              <a:tabLst>
                <a:tab pos="269240" algn="l"/>
              </a:tabLst>
            </a:pPr>
            <a:endParaRPr lang="en-IN" dirty="0">
              <a:cs typeface="Georgia"/>
            </a:endParaRPr>
          </a:p>
          <a:p>
            <a:pPr>
              <a:buClr>
                <a:srgbClr val="9F4DA2"/>
              </a:buClr>
            </a:pPr>
            <a:endParaRPr lang="en-IN" sz="3200" dirty="0">
              <a:cs typeface="Georgia"/>
            </a:endParaRPr>
          </a:p>
          <a:p>
            <a:endParaRPr lang="en-IN" dirty="0"/>
          </a:p>
        </p:txBody>
      </p:sp>
      <p:sp>
        <p:nvSpPr>
          <p:cNvPr id="4" name="object 4"/>
          <p:cNvSpPr/>
          <p:nvPr/>
        </p:nvSpPr>
        <p:spPr>
          <a:xfrm>
            <a:off x="3276600" y="5105400"/>
            <a:ext cx="2112962" cy="2619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CUSTOMER_NAME (BORROW) - ∏ CUSTOMER_NAME (DEPOSITOR)  </a:t>
            </a: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5410200" cy="300831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tblGrid>
              <a:tr h="684650">
                <a:tc>
                  <a:txBody>
                    <a:bodyPr/>
                    <a:lstStyle/>
                    <a:p>
                      <a:pPr algn="l" fontAlgn="t"/>
                      <a:r>
                        <a:rPr lang="en-IN" dirty="0">
                          <a:solidFill>
                            <a:srgbClr val="000000"/>
                          </a:solidFill>
                          <a:latin typeface="times new roman"/>
                        </a:rPr>
                        <a:t>CUSTOMER_NAME</a:t>
                      </a:r>
                    </a:p>
                  </a:txBody>
                  <a:tcPr marL="114300" marR="114300" marT="114300" marB="114300"/>
                </a:tc>
                <a:extLst>
                  <a:ext uri="{0D108BD9-81ED-4DB2-BD59-A6C34878D82A}">
                    <a16:rowId xmlns:a16="http://schemas.microsoft.com/office/drawing/2014/main" val="10000"/>
                  </a:ext>
                </a:extLst>
              </a:tr>
              <a:tr h="580915">
                <a:tc>
                  <a:txBody>
                    <a:bodyPr/>
                    <a:lstStyle/>
                    <a:p>
                      <a:pPr algn="l" fontAlgn="t"/>
                      <a:r>
                        <a:rPr lang="en-IN">
                          <a:solidFill>
                            <a:srgbClr val="000000"/>
                          </a:solidFill>
                          <a:latin typeface="verdana"/>
                        </a:rPr>
                        <a:t>Jackson</a:t>
                      </a:r>
                    </a:p>
                  </a:txBody>
                  <a:tcPr marL="76200" marR="76200" marT="76200" marB="76200"/>
                </a:tc>
                <a:extLst>
                  <a:ext uri="{0D108BD9-81ED-4DB2-BD59-A6C34878D82A}">
                    <a16:rowId xmlns:a16="http://schemas.microsoft.com/office/drawing/2014/main" val="10001"/>
                  </a:ext>
                </a:extLst>
              </a:tr>
              <a:tr h="580915">
                <a:tc>
                  <a:txBody>
                    <a:bodyPr/>
                    <a:lstStyle/>
                    <a:p>
                      <a:pPr algn="l" fontAlgn="t"/>
                      <a:r>
                        <a:rPr lang="en-IN">
                          <a:solidFill>
                            <a:srgbClr val="000000"/>
                          </a:solidFill>
                          <a:latin typeface="verdana"/>
                        </a:rPr>
                        <a:t>Hayes</a:t>
                      </a:r>
                    </a:p>
                  </a:txBody>
                  <a:tcPr marL="76200" marR="76200" marT="76200" marB="76200"/>
                </a:tc>
                <a:extLst>
                  <a:ext uri="{0D108BD9-81ED-4DB2-BD59-A6C34878D82A}">
                    <a16:rowId xmlns:a16="http://schemas.microsoft.com/office/drawing/2014/main" val="10002"/>
                  </a:ext>
                </a:extLst>
              </a:tr>
              <a:tr h="580915">
                <a:tc>
                  <a:txBody>
                    <a:bodyPr/>
                    <a:lstStyle/>
                    <a:p>
                      <a:pPr algn="l" fontAlgn="t"/>
                      <a:r>
                        <a:rPr lang="en-IN">
                          <a:solidFill>
                            <a:srgbClr val="000000"/>
                          </a:solidFill>
                          <a:latin typeface="verdana"/>
                        </a:rPr>
                        <a:t>Willians</a:t>
                      </a:r>
                    </a:p>
                  </a:txBody>
                  <a:tcPr marL="76200" marR="76200" marT="76200" marB="76200"/>
                </a:tc>
                <a:extLst>
                  <a:ext uri="{0D108BD9-81ED-4DB2-BD59-A6C34878D82A}">
                    <a16:rowId xmlns:a16="http://schemas.microsoft.com/office/drawing/2014/main" val="10003"/>
                  </a:ext>
                </a:extLst>
              </a:tr>
              <a:tr h="580915">
                <a:tc>
                  <a:txBody>
                    <a:bodyPr/>
                    <a:lstStyle/>
                    <a:p>
                      <a:pPr algn="l" fontAlgn="t"/>
                      <a:r>
                        <a:rPr lang="en-IN" dirty="0">
                          <a:solidFill>
                            <a:srgbClr val="000000"/>
                          </a:solidFill>
                          <a:latin typeface="verdana"/>
                        </a:rPr>
                        <a:t>Curry</a:t>
                      </a:r>
                    </a:p>
                  </a:txBody>
                  <a:tcPr marL="76200" marR="76200" marT="76200" marB="76200"/>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Schema</a:t>
            </a:r>
            <a:r>
              <a:rPr lang="en-IN" dirty="0"/>
              <a:t> </a:t>
            </a:r>
            <a:r>
              <a:rPr lang="en-IN" b="1" dirty="0"/>
              <a:t>of</a:t>
            </a:r>
            <a:r>
              <a:rPr lang="en-IN" dirty="0"/>
              <a:t> </a:t>
            </a:r>
            <a:r>
              <a:rPr lang="en-IN" b="1" dirty="0"/>
              <a:t>a</a:t>
            </a:r>
            <a:r>
              <a:rPr lang="en-IN" dirty="0"/>
              <a:t> </a:t>
            </a:r>
            <a:r>
              <a:rPr lang="en-IN" b="1" dirty="0"/>
              <a:t>Relation</a:t>
            </a:r>
            <a:endParaRPr lang="en-IN" dirty="0"/>
          </a:p>
        </p:txBody>
      </p:sp>
      <p:sp>
        <p:nvSpPr>
          <p:cNvPr id="3" name="Content Placeholder 2"/>
          <p:cNvSpPr>
            <a:spLocks noGrp="1"/>
          </p:cNvSpPr>
          <p:nvPr>
            <p:ph idx="1"/>
          </p:nvPr>
        </p:nvSpPr>
        <p:spPr/>
        <p:txBody>
          <a:bodyPr>
            <a:normAutofit lnSpcReduction="10000"/>
          </a:bodyPr>
          <a:lstStyle/>
          <a:p>
            <a:pPr algn="just"/>
            <a:r>
              <a:rPr lang="en-US" dirty="0"/>
              <a:t>It is basically an outline of how data is organized</a:t>
            </a:r>
          </a:p>
          <a:p>
            <a:pPr lvl="0" algn="just"/>
            <a:r>
              <a:rPr lang="en-US" dirty="0"/>
              <a:t>It is denoted by </a:t>
            </a:r>
            <a:r>
              <a:rPr lang="en-IN" i="1" dirty="0"/>
              <a:t>R</a:t>
            </a:r>
            <a:r>
              <a:rPr lang="en-IN" dirty="0"/>
              <a:t> (A1, A2, .....An)</a:t>
            </a:r>
          </a:p>
          <a:p>
            <a:pPr lvl="1" algn="just"/>
            <a:r>
              <a:rPr lang="en-US" dirty="0"/>
              <a:t>Here R is relation name and </a:t>
            </a:r>
          </a:p>
          <a:p>
            <a:pPr lvl="1" algn="just"/>
            <a:r>
              <a:rPr lang="en-US" dirty="0"/>
              <a:t>it has some attributes A1 to An</a:t>
            </a:r>
            <a:endParaRPr lang="en-IN" dirty="0"/>
          </a:p>
          <a:p>
            <a:pPr algn="just"/>
            <a:r>
              <a:rPr lang="en-US" dirty="0"/>
              <a:t>Each attribute have some domain and it is represented by </a:t>
            </a:r>
            <a:r>
              <a:rPr lang="en-US" dirty="0" err="1"/>
              <a:t>dom</a:t>
            </a:r>
            <a:r>
              <a:rPr lang="en-US" dirty="0"/>
              <a:t>(Ai)</a:t>
            </a:r>
          </a:p>
          <a:p>
            <a:pPr algn="just"/>
            <a:r>
              <a:rPr lang="en-US" dirty="0"/>
              <a:t>Relation schema is used to describe a relation and R is name of the relation</a:t>
            </a:r>
          </a:p>
          <a:p>
            <a:pPr algn="just"/>
            <a:r>
              <a:rPr lang="en-US" sz="2400" dirty="0"/>
              <a:t>Each attribute has a </a:t>
            </a:r>
            <a:r>
              <a:rPr lang="en-US" sz="2400" b="1" dirty="0"/>
              <a:t>domain</a:t>
            </a:r>
            <a:r>
              <a:rPr lang="en-US" sz="2400" dirty="0"/>
              <a:t> or a set of valid values. </a:t>
            </a:r>
          </a:p>
          <a:p>
            <a:pPr lvl="1" algn="just"/>
            <a:r>
              <a:rPr lang="en-US" sz="2200" dirty="0"/>
              <a:t>For example, the domain of </a:t>
            </a:r>
            <a:r>
              <a:rPr lang="en-US" sz="2200" dirty="0" err="1"/>
              <a:t>Cust</a:t>
            </a:r>
            <a:r>
              <a:rPr lang="en-US" sz="2200" dirty="0"/>
              <a:t>-id is 6 digit numbers.</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IN" dirty="0"/>
              <a:t>Cartesian product</a:t>
            </a:r>
            <a:r>
              <a:rPr lang="en-IN" b="1" dirty="0">
                <a:solidFill>
                  <a:srgbClr val="424455"/>
                </a:solidFill>
                <a:cs typeface="Trebuchet MS"/>
              </a:rPr>
              <a:t> (CROSS  PRODUCT) </a:t>
            </a:r>
            <a:r>
              <a:rPr lang="en-IN" b="1" spc="5" dirty="0">
                <a:solidFill>
                  <a:srgbClr val="424455"/>
                </a:solidFill>
                <a:cs typeface="Trebuchet MS"/>
              </a:rPr>
              <a:t>OR </a:t>
            </a:r>
            <a:r>
              <a:rPr lang="en-IN" b="1" dirty="0">
                <a:solidFill>
                  <a:srgbClr val="424455"/>
                </a:solidFill>
                <a:cs typeface="Trebuchet MS"/>
              </a:rPr>
              <a:t>CROSS</a:t>
            </a:r>
            <a:r>
              <a:rPr lang="en-IN" b="1" spc="-55" dirty="0">
                <a:solidFill>
                  <a:srgbClr val="424455"/>
                </a:solidFill>
                <a:cs typeface="Trebuchet MS"/>
              </a:rPr>
              <a:t> </a:t>
            </a:r>
            <a:r>
              <a:rPr lang="en-IN" b="1" dirty="0">
                <a:solidFill>
                  <a:srgbClr val="424455"/>
                </a:solidFill>
                <a:cs typeface="Trebuchet MS"/>
              </a:rPr>
              <a:t>JOIN </a:t>
            </a:r>
            <a:br>
              <a:rPr lang="en-IN" dirty="0"/>
            </a:br>
            <a:endParaRPr lang="en-IN" dirty="0"/>
          </a:p>
        </p:txBody>
      </p:sp>
      <p:sp>
        <p:nvSpPr>
          <p:cNvPr id="3" name="Content Placeholder 2"/>
          <p:cNvSpPr>
            <a:spLocks noGrp="1"/>
          </p:cNvSpPr>
          <p:nvPr>
            <p:ph idx="1"/>
          </p:nvPr>
        </p:nvSpPr>
        <p:spPr/>
        <p:txBody>
          <a:bodyPr/>
          <a:lstStyle/>
          <a:p>
            <a:r>
              <a:rPr lang="en-IN" dirty="0"/>
              <a:t>The Cartesian product is used to combine each row in one table with each row in the other table. It is also known as a cross product.</a:t>
            </a:r>
          </a:p>
          <a:p>
            <a:r>
              <a:rPr lang="en-IN" dirty="0"/>
              <a:t>It is denoted by X.</a:t>
            </a:r>
          </a:p>
          <a:p>
            <a:r>
              <a:rPr lang="en-IN" dirty="0">
                <a:solidFill>
                  <a:srgbClr val="FF0000"/>
                </a:solidFill>
                <a:effectLst>
                  <a:outerShdw blurRad="38100" dist="38100" dir="2700000" algn="tl">
                    <a:srgbClr val="000000">
                      <a:alpha val="43137"/>
                    </a:srgbClr>
                  </a:outerShdw>
                </a:effectLst>
              </a:rPr>
              <a:t>Notation: E X D  </a:t>
            </a:r>
          </a:p>
          <a:p>
            <a:r>
              <a:rPr lang="en-IN" spc="-15" dirty="0">
                <a:cs typeface="Georgia"/>
              </a:rPr>
              <a:t>This </a:t>
            </a:r>
            <a:r>
              <a:rPr lang="en-IN" dirty="0">
                <a:cs typeface="Georgia"/>
              </a:rPr>
              <a:t>is </a:t>
            </a:r>
            <a:r>
              <a:rPr lang="en-IN" spc="-20" dirty="0">
                <a:cs typeface="Georgia"/>
              </a:rPr>
              <a:t>also </a:t>
            </a:r>
            <a:r>
              <a:rPr lang="en-IN" spc="-5" dirty="0">
                <a:cs typeface="Georgia"/>
              </a:rPr>
              <a:t>a </a:t>
            </a:r>
            <a:r>
              <a:rPr lang="en-IN" spc="-10" dirty="0">
                <a:cs typeface="Georgia"/>
              </a:rPr>
              <a:t>binary </a:t>
            </a:r>
            <a:r>
              <a:rPr lang="en-IN" spc="-15" dirty="0">
                <a:cs typeface="Georgia"/>
              </a:rPr>
              <a:t>set </a:t>
            </a:r>
            <a:r>
              <a:rPr lang="en-IN" spc="-10" dirty="0">
                <a:cs typeface="Georgia"/>
              </a:rPr>
              <a:t>operation, but the relations  on </a:t>
            </a:r>
            <a:r>
              <a:rPr lang="en-IN" spc="-5" dirty="0">
                <a:cs typeface="Georgia"/>
              </a:rPr>
              <a:t>which it is </a:t>
            </a:r>
            <a:r>
              <a:rPr lang="en-IN" spc="-10" dirty="0">
                <a:cs typeface="Georgia"/>
              </a:rPr>
              <a:t>applied do </a:t>
            </a:r>
            <a:r>
              <a:rPr lang="en-IN" i="1" spc="-5" dirty="0">
                <a:cs typeface="Georgia"/>
              </a:rPr>
              <a:t>not </a:t>
            </a:r>
            <a:r>
              <a:rPr lang="en-IN" i="1" spc="-10" dirty="0">
                <a:cs typeface="Georgia"/>
              </a:rPr>
              <a:t>have </a:t>
            </a:r>
            <a:r>
              <a:rPr lang="en-IN" i="1" dirty="0">
                <a:cs typeface="Georgia"/>
              </a:rPr>
              <a:t>to </a:t>
            </a:r>
            <a:r>
              <a:rPr lang="en-IN" i="1" spc="-5" dirty="0">
                <a:cs typeface="Georgia"/>
              </a:rPr>
              <a:t>be </a:t>
            </a:r>
            <a:r>
              <a:rPr lang="en-IN" i="1" spc="-10" dirty="0">
                <a:cs typeface="Georgia"/>
              </a:rPr>
              <a:t>union  compatible</a:t>
            </a:r>
            <a:endParaRPr lang="en-IN" dirty="0">
              <a:cs typeface="Georgia"/>
            </a:endParaRPr>
          </a:p>
          <a:p>
            <a:endParaRPr lang="en-IN" dirty="0">
              <a:solidFill>
                <a:srgbClr val="FF0000"/>
              </a:solidFill>
              <a:effectLst>
                <a:outerShdw blurRad="38100" dist="38100" dir="2700000" algn="tl">
                  <a:srgbClr val="000000">
                    <a:alpha val="43137"/>
                  </a:srgbClr>
                </a:outerShdw>
              </a:effectLst>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Text Placeholder 4"/>
          <p:cNvSpPr>
            <a:spLocks noGrp="1"/>
          </p:cNvSpPr>
          <p:nvPr>
            <p:ph type="body" idx="1"/>
          </p:nvPr>
        </p:nvSpPr>
        <p:spPr/>
        <p:txBody>
          <a:bodyPr/>
          <a:lstStyle/>
          <a:p>
            <a:r>
              <a:rPr lang="en-IN" dirty="0"/>
              <a:t>EMPLOYEE</a:t>
            </a:r>
          </a:p>
        </p:txBody>
      </p:sp>
      <p:sp>
        <p:nvSpPr>
          <p:cNvPr id="7" name="Text Placeholder 6"/>
          <p:cNvSpPr>
            <a:spLocks noGrp="1"/>
          </p:cNvSpPr>
          <p:nvPr>
            <p:ph type="body" sz="half" idx="3"/>
          </p:nvPr>
        </p:nvSpPr>
        <p:spPr/>
        <p:txBody>
          <a:bodyPr/>
          <a:lstStyle/>
          <a:p>
            <a:r>
              <a:rPr lang="en-IN" dirty="0"/>
              <a:t>DEPARTMENT</a:t>
            </a:r>
          </a:p>
        </p:txBody>
      </p:sp>
      <p:graphicFrame>
        <p:nvGraphicFramePr>
          <p:cNvPr id="9" name="Content Placeholder 8"/>
          <p:cNvGraphicFramePr>
            <a:graphicFrameLocks noGrp="1"/>
          </p:cNvGraphicFramePr>
          <p:nvPr>
            <p:ph sz="quarter" idx="2"/>
          </p:nvPr>
        </p:nvGraphicFramePr>
        <p:xfrm>
          <a:off x="381000" y="2708275"/>
          <a:ext cx="4041774" cy="2057400"/>
        </p:xfrm>
        <a:graphic>
          <a:graphicData uri="http://schemas.openxmlformats.org/drawingml/2006/table">
            <a:tbl>
              <a:tblPr firstRow="1" bandRow="1">
                <a:tableStyleId>{5C22544A-7EE6-4342-B048-85BDC9FD1C3A}</a:tableStyleId>
              </a:tblPr>
              <a:tblGrid>
                <a:gridCol w="1347258">
                  <a:extLst>
                    <a:ext uri="{9D8B030D-6E8A-4147-A177-3AD203B41FA5}">
                      <a16:colId xmlns:a16="http://schemas.microsoft.com/office/drawing/2014/main" val="20000"/>
                    </a:ext>
                  </a:extLst>
                </a:gridCol>
                <a:gridCol w="1347258">
                  <a:extLst>
                    <a:ext uri="{9D8B030D-6E8A-4147-A177-3AD203B41FA5}">
                      <a16:colId xmlns:a16="http://schemas.microsoft.com/office/drawing/2014/main" val="20001"/>
                    </a:ext>
                  </a:extLst>
                </a:gridCol>
                <a:gridCol w="1347258">
                  <a:extLst>
                    <a:ext uri="{9D8B030D-6E8A-4147-A177-3AD203B41FA5}">
                      <a16:colId xmlns:a16="http://schemas.microsoft.com/office/drawing/2014/main" val="20002"/>
                    </a:ext>
                  </a:extLst>
                </a:gridCol>
              </a:tblGrid>
              <a:tr h="370840">
                <a:tc>
                  <a:txBody>
                    <a:bodyPr/>
                    <a:lstStyle/>
                    <a:p>
                      <a:pPr algn="l" fontAlgn="t"/>
                      <a:r>
                        <a:rPr lang="en-IN" dirty="0">
                          <a:solidFill>
                            <a:srgbClr val="000000"/>
                          </a:solidFill>
                          <a:latin typeface="times new roman"/>
                        </a:rPr>
                        <a:t>EMP_ID</a:t>
                      </a:r>
                    </a:p>
                  </a:txBody>
                  <a:tcPr marL="114300" marR="114300" marT="114300" marB="114300"/>
                </a:tc>
                <a:tc>
                  <a:txBody>
                    <a:bodyPr/>
                    <a:lstStyle/>
                    <a:p>
                      <a:pPr algn="l" fontAlgn="t"/>
                      <a:r>
                        <a:rPr lang="en-IN" dirty="0">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EMP_DEPT</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1</a:t>
                      </a:r>
                    </a:p>
                  </a:txBody>
                  <a:tcPr marL="76200" marR="76200" marT="76200" marB="76200"/>
                </a:tc>
                <a:tc>
                  <a:txBody>
                    <a:bodyPr/>
                    <a:lstStyle/>
                    <a:p>
                      <a:pPr algn="l" fontAlgn="t"/>
                      <a:r>
                        <a:rPr lang="en-IN" dirty="0">
                          <a:solidFill>
                            <a:srgbClr val="000000"/>
                          </a:solidFill>
                          <a:latin typeface="verdana"/>
                        </a:rPr>
                        <a:t>Smith</a:t>
                      </a:r>
                    </a:p>
                  </a:txBody>
                  <a:tcPr marL="76200" marR="76200" marT="76200" marB="76200"/>
                </a:tc>
                <a:tc>
                  <a:txBody>
                    <a:bodyPr/>
                    <a:lstStyle/>
                    <a:p>
                      <a:pPr algn="l" fontAlgn="t"/>
                      <a:r>
                        <a:rPr lang="en-IN" dirty="0">
                          <a:solidFill>
                            <a:srgbClr val="000000"/>
                          </a:solidFill>
                          <a:latin typeface="verdana"/>
                        </a:rPr>
                        <a:t>A</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2</a:t>
                      </a:r>
                    </a:p>
                  </a:txBody>
                  <a:tcPr marL="76200" marR="76200" marT="76200" marB="76200"/>
                </a:tc>
                <a:tc>
                  <a:txBody>
                    <a:bodyPr/>
                    <a:lstStyle/>
                    <a:p>
                      <a:pPr algn="l" fontAlgn="t"/>
                      <a:r>
                        <a:rPr lang="en-IN">
                          <a:solidFill>
                            <a:srgbClr val="000000"/>
                          </a:solidFill>
                          <a:latin typeface="verdana"/>
                        </a:rPr>
                        <a:t>Harry</a:t>
                      </a:r>
                    </a:p>
                  </a:txBody>
                  <a:tcPr marL="76200" marR="76200" marT="76200" marB="76200"/>
                </a:tc>
                <a:tc>
                  <a:txBody>
                    <a:bodyPr/>
                    <a:lstStyle/>
                    <a:p>
                      <a:pPr algn="l" fontAlgn="t"/>
                      <a:r>
                        <a:rPr lang="en-IN" dirty="0">
                          <a:solidFill>
                            <a:srgbClr val="000000"/>
                          </a:solidFill>
                          <a:latin typeface="verdana"/>
                        </a:rPr>
                        <a:t>C</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3</a:t>
                      </a:r>
                    </a:p>
                  </a:txBody>
                  <a:tcPr marL="76200" marR="76200" marT="76200" marB="76200"/>
                </a:tc>
                <a:tc>
                  <a:txBody>
                    <a:bodyPr/>
                    <a:lstStyle/>
                    <a:p>
                      <a:pPr algn="l" fontAlgn="t"/>
                      <a:r>
                        <a:rPr lang="en-IN">
                          <a:solidFill>
                            <a:srgbClr val="000000"/>
                          </a:solidFill>
                          <a:latin typeface="verdana"/>
                        </a:rPr>
                        <a:t>John</a:t>
                      </a:r>
                    </a:p>
                  </a:txBody>
                  <a:tcPr marL="76200" marR="76200" marT="76200" marB="76200"/>
                </a:tc>
                <a:tc>
                  <a:txBody>
                    <a:bodyPr/>
                    <a:lstStyle/>
                    <a:p>
                      <a:pPr algn="l" fontAlgn="t"/>
                      <a:r>
                        <a:rPr lang="en-IN" dirty="0">
                          <a:solidFill>
                            <a:srgbClr val="000000"/>
                          </a:solidFill>
                          <a:latin typeface="verdana"/>
                        </a:rPr>
                        <a:t>B</a:t>
                      </a:r>
                    </a:p>
                  </a:txBody>
                  <a:tcPr marL="76200" marR="76200" marT="76200" marB="76200"/>
                </a:tc>
                <a:extLst>
                  <a:ext uri="{0D108BD9-81ED-4DB2-BD59-A6C34878D82A}">
                    <a16:rowId xmlns:a16="http://schemas.microsoft.com/office/drawing/2014/main" val="10003"/>
                  </a:ext>
                </a:extLst>
              </a:tr>
            </a:tbl>
          </a:graphicData>
        </a:graphic>
      </p:graphicFrame>
      <p:graphicFrame>
        <p:nvGraphicFramePr>
          <p:cNvPr id="10" name="Content Placeholder 9"/>
          <p:cNvGraphicFramePr>
            <a:graphicFrameLocks noGrp="1"/>
          </p:cNvGraphicFramePr>
          <p:nvPr>
            <p:ph sz="quarter" idx="4"/>
          </p:nvPr>
        </p:nvGraphicFramePr>
        <p:xfrm>
          <a:off x="4718050" y="2708275"/>
          <a:ext cx="4041776" cy="1783080"/>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370840">
                <a:tc>
                  <a:txBody>
                    <a:bodyPr/>
                    <a:lstStyle/>
                    <a:p>
                      <a:pPr algn="l" fontAlgn="t"/>
                      <a:r>
                        <a:rPr lang="en-IN">
                          <a:solidFill>
                            <a:srgbClr val="000000"/>
                          </a:solidFill>
                          <a:latin typeface="times new roman"/>
                        </a:rPr>
                        <a:t>DEPT_NO</a:t>
                      </a:r>
                    </a:p>
                  </a:txBody>
                  <a:tcPr marL="114300" marR="114300" marT="114300" marB="114300"/>
                </a:tc>
                <a:tc>
                  <a:txBody>
                    <a:bodyPr/>
                    <a:lstStyle/>
                    <a:p>
                      <a:pPr algn="l" fontAlgn="t"/>
                      <a:r>
                        <a:rPr lang="en-IN">
                          <a:solidFill>
                            <a:srgbClr val="000000"/>
                          </a:solidFill>
                          <a:latin typeface="times new roman"/>
                        </a:rPr>
                        <a:t>DEPT_NAME</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Marketing</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Sales</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dirty="0">
                          <a:solidFill>
                            <a:srgbClr val="000000"/>
                          </a:solidFill>
                          <a:latin typeface="verdana"/>
                        </a:rPr>
                        <a:t>Legal</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EMPLOYEE X DEPARTMENT  </a:t>
            </a:r>
            <a:br>
              <a:rPr lang="en-IN" dirty="0"/>
            </a:br>
            <a:endParaRPr lang="en-IN" dirty="0"/>
          </a:p>
        </p:txBody>
      </p:sp>
      <p:graphicFrame>
        <p:nvGraphicFramePr>
          <p:cNvPr id="4" name="Content Placeholder 3"/>
          <p:cNvGraphicFramePr>
            <a:graphicFrameLocks noGrp="1"/>
          </p:cNvGraphicFramePr>
          <p:nvPr>
            <p:ph idx="1"/>
          </p:nvPr>
        </p:nvGraphicFramePr>
        <p:xfrm>
          <a:off x="457200" y="1905000"/>
          <a:ext cx="8229600" cy="46177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t"/>
                      <a:r>
                        <a:rPr lang="en-IN">
                          <a:solidFill>
                            <a:srgbClr val="000000"/>
                          </a:solidFill>
                          <a:latin typeface="times new roman"/>
                        </a:rPr>
                        <a:t>EMP_ID</a:t>
                      </a:r>
                    </a:p>
                  </a:txBody>
                  <a:tcPr marL="114300" marR="114300" marT="114300" marB="114300"/>
                </a:tc>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EMP_DEPT</a:t>
                      </a:r>
                    </a:p>
                  </a:txBody>
                  <a:tcPr marL="114300" marR="114300" marT="114300" marB="114300"/>
                </a:tc>
                <a:tc>
                  <a:txBody>
                    <a:bodyPr/>
                    <a:lstStyle/>
                    <a:p>
                      <a:pPr algn="l" fontAlgn="t"/>
                      <a:r>
                        <a:rPr lang="en-IN">
                          <a:solidFill>
                            <a:srgbClr val="000000"/>
                          </a:solidFill>
                          <a:latin typeface="times new roman"/>
                        </a:rPr>
                        <a:t>DEPT_NO</a:t>
                      </a:r>
                    </a:p>
                  </a:txBody>
                  <a:tcPr marL="114300" marR="114300" marT="114300" marB="114300"/>
                </a:tc>
                <a:tc>
                  <a:txBody>
                    <a:bodyPr/>
                    <a:lstStyle/>
                    <a:p>
                      <a:pPr algn="l" fontAlgn="t"/>
                      <a:r>
                        <a:rPr lang="en-IN">
                          <a:solidFill>
                            <a:srgbClr val="000000"/>
                          </a:solidFill>
                          <a:latin typeface="times new roman"/>
                        </a:rPr>
                        <a:t>DEPT_NAME</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1</a:t>
                      </a:r>
                    </a:p>
                  </a:txBody>
                  <a:tcPr marL="76200" marR="76200" marT="76200" marB="76200"/>
                </a:tc>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Marketing</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1</a:t>
                      </a:r>
                    </a:p>
                  </a:txBody>
                  <a:tcPr marL="76200" marR="76200" marT="76200" marB="76200"/>
                </a:tc>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Sales</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1</a:t>
                      </a:r>
                    </a:p>
                  </a:txBody>
                  <a:tcPr marL="76200" marR="76200" marT="76200" marB="76200"/>
                </a:tc>
                <a:tc>
                  <a:txBody>
                    <a:bodyPr/>
                    <a:lstStyle/>
                    <a:p>
                      <a:pPr algn="l" fontAlgn="t"/>
                      <a:r>
                        <a:rPr lang="en-IN">
                          <a:solidFill>
                            <a:srgbClr val="000000"/>
                          </a:solidFill>
                          <a:latin typeface="verdana"/>
                        </a:rPr>
                        <a:t>Smith</a:t>
                      </a:r>
                    </a:p>
                  </a:txBody>
                  <a:tcPr marL="76200" marR="76200" marT="76200" marB="76200"/>
                </a:tc>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a:solidFill>
                            <a:srgbClr val="000000"/>
                          </a:solidFill>
                          <a:latin typeface="verdana"/>
                        </a:rPr>
                        <a:t>Legal</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2</a:t>
                      </a:r>
                    </a:p>
                  </a:txBody>
                  <a:tcPr marL="76200" marR="76200" marT="76200" marB="76200"/>
                </a:tc>
                <a:tc>
                  <a:txBody>
                    <a:bodyPr/>
                    <a:lstStyle/>
                    <a:p>
                      <a:pPr algn="l" fontAlgn="t"/>
                      <a:r>
                        <a:rPr lang="en-IN">
                          <a:solidFill>
                            <a:srgbClr val="000000"/>
                          </a:solidFill>
                          <a:latin typeface="verdana"/>
                        </a:rPr>
                        <a:t>Harry</a:t>
                      </a:r>
                    </a:p>
                  </a:txBody>
                  <a:tcPr marL="76200" marR="76200" marT="76200" marB="76200"/>
                </a:tc>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Marketing</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2</a:t>
                      </a:r>
                    </a:p>
                  </a:txBody>
                  <a:tcPr marL="76200" marR="76200" marT="76200" marB="76200"/>
                </a:tc>
                <a:tc>
                  <a:txBody>
                    <a:bodyPr/>
                    <a:lstStyle/>
                    <a:p>
                      <a:pPr algn="l" fontAlgn="t"/>
                      <a:r>
                        <a:rPr lang="en-IN">
                          <a:solidFill>
                            <a:srgbClr val="000000"/>
                          </a:solidFill>
                          <a:latin typeface="verdana"/>
                        </a:rPr>
                        <a:t>Harry</a:t>
                      </a:r>
                    </a:p>
                  </a:txBody>
                  <a:tcPr marL="76200" marR="76200" marT="76200" marB="76200"/>
                </a:tc>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Sales</a:t>
                      </a:r>
                    </a:p>
                  </a:txBody>
                  <a:tcPr marL="76200" marR="76200" marT="76200" marB="76200"/>
                </a:tc>
                <a:extLst>
                  <a:ext uri="{0D108BD9-81ED-4DB2-BD59-A6C34878D82A}">
                    <a16:rowId xmlns:a16="http://schemas.microsoft.com/office/drawing/2014/main" val="10005"/>
                  </a:ext>
                </a:extLst>
              </a:tr>
              <a:tr h="370840">
                <a:tc>
                  <a:txBody>
                    <a:bodyPr/>
                    <a:lstStyle/>
                    <a:p>
                      <a:pPr algn="l" fontAlgn="t"/>
                      <a:r>
                        <a:rPr lang="en-IN">
                          <a:solidFill>
                            <a:srgbClr val="000000"/>
                          </a:solidFill>
                          <a:latin typeface="verdana"/>
                        </a:rPr>
                        <a:t>2</a:t>
                      </a:r>
                    </a:p>
                  </a:txBody>
                  <a:tcPr marL="76200" marR="76200" marT="76200" marB="76200"/>
                </a:tc>
                <a:tc>
                  <a:txBody>
                    <a:bodyPr/>
                    <a:lstStyle/>
                    <a:p>
                      <a:pPr algn="l" fontAlgn="t"/>
                      <a:r>
                        <a:rPr lang="en-IN">
                          <a:solidFill>
                            <a:srgbClr val="000000"/>
                          </a:solidFill>
                          <a:latin typeface="verdana"/>
                        </a:rPr>
                        <a:t>Harry</a:t>
                      </a:r>
                    </a:p>
                  </a:txBody>
                  <a:tcPr marL="76200" marR="76200" marT="76200" marB="76200"/>
                </a:tc>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a:solidFill>
                            <a:srgbClr val="000000"/>
                          </a:solidFill>
                          <a:latin typeface="verdana"/>
                        </a:rPr>
                        <a:t>Legal</a:t>
                      </a:r>
                    </a:p>
                  </a:txBody>
                  <a:tcPr marL="76200" marR="76200" marT="76200" marB="76200"/>
                </a:tc>
                <a:extLst>
                  <a:ext uri="{0D108BD9-81ED-4DB2-BD59-A6C34878D82A}">
                    <a16:rowId xmlns:a16="http://schemas.microsoft.com/office/drawing/2014/main" val="10006"/>
                  </a:ext>
                </a:extLst>
              </a:tr>
              <a:tr h="370840">
                <a:tc>
                  <a:txBody>
                    <a:bodyPr/>
                    <a:lstStyle/>
                    <a:p>
                      <a:pPr algn="l" fontAlgn="t"/>
                      <a:r>
                        <a:rPr lang="en-IN">
                          <a:solidFill>
                            <a:srgbClr val="000000"/>
                          </a:solidFill>
                          <a:latin typeface="verdana"/>
                        </a:rPr>
                        <a:t>3</a:t>
                      </a:r>
                    </a:p>
                  </a:txBody>
                  <a:tcPr marL="76200" marR="76200" marT="76200" marB="76200"/>
                </a:tc>
                <a:tc>
                  <a:txBody>
                    <a:bodyPr/>
                    <a:lstStyle/>
                    <a:p>
                      <a:pPr algn="l" fontAlgn="t"/>
                      <a:r>
                        <a:rPr lang="en-IN">
                          <a:solidFill>
                            <a:srgbClr val="000000"/>
                          </a:solidFill>
                          <a:latin typeface="verdana"/>
                        </a:rPr>
                        <a:t>John</a:t>
                      </a:r>
                    </a:p>
                  </a:txBody>
                  <a:tcPr marL="76200" marR="76200" marT="76200" marB="76200"/>
                </a:tc>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A</a:t>
                      </a:r>
                    </a:p>
                  </a:txBody>
                  <a:tcPr marL="76200" marR="76200" marT="76200" marB="76200"/>
                </a:tc>
                <a:tc>
                  <a:txBody>
                    <a:bodyPr/>
                    <a:lstStyle/>
                    <a:p>
                      <a:pPr algn="l" fontAlgn="t"/>
                      <a:r>
                        <a:rPr lang="en-IN">
                          <a:solidFill>
                            <a:srgbClr val="000000"/>
                          </a:solidFill>
                          <a:latin typeface="verdana"/>
                        </a:rPr>
                        <a:t>Marketing</a:t>
                      </a:r>
                    </a:p>
                  </a:txBody>
                  <a:tcPr marL="76200" marR="76200" marT="76200" marB="76200"/>
                </a:tc>
                <a:extLst>
                  <a:ext uri="{0D108BD9-81ED-4DB2-BD59-A6C34878D82A}">
                    <a16:rowId xmlns:a16="http://schemas.microsoft.com/office/drawing/2014/main" val="10007"/>
                  </a:ext>
                </a:extLst>
              </a:tr>
              <a:tr h="370840">
                <a:tc>
                  <a:txBody>
                    <a:bodyPr/>
                    <a:lstStyle/>
                    <a:p>
                      <a:pPr algn="l" fontAlgn="t"/>
                      <a:r>
                        <a:rPr lang="en-IN">
                          <a:solidFill>
                            <a:srgbClr val="000000"/>
                          </a:solidFill>
                          <a:latin typeface="verdana"/>
                        </a:rPr>
                        <a:t>3</a:t>
                      </a:r>
                    </a:p>
                  </a:txBody>
                  <a:tcPr marL="76200" marR="76200" marT="76200" marB="76200"/>
                </a:tc>
                <a:tc>
                  <a:txBody>
                    <a:bodyPr/>
                    <a:lstStyle/>
                    <a:p>
                      <a:pPr algn="l" fontAlgn="t"/>
                      <a:r>
                        <a:rPr lang="en-IN">
                          <a:solidFill>
                            <a:srgbClr val="000000"/>
                          </a:solidFill>
                          <a:latin typeface="verdana"/>
                        </a:rPr>
                        <a:t>John</a:t>
                      </a:r>
                    </a:p>
                  </a:txBody>
                  <a:tcPr marL="76200" marR="76200" marT="76200" marB="76200"/>
                </a:tc>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Sales</a:t>
                      </a:r>
                    </a:p>
                  </a:txBody>
                  <a:tcPr marL="76200" marR="76200" marT="76200" marB="76200"/>
                </a:tc>
                <a:extLst>
                  <a:ext uri="{0D108BD9-81ED-4DB2-BD59-A6C34878D82A}">
                    <a16:rowId xmlns:a16="http://schemas.microsoft.com/office/drawing/2014/main" val="10008"/>
                  </a:ext>
                </a:extLst>
              </a:tr>
              <a:tr h="370840">
                <a:tc>
                  <a:txBody>
                    <a:bodyPr/>
                    <a:lstStyle/>
                    <a:p>
                      <a:pPr algn="l" fontAlgn="t"/>
                      <a:r>
                        <a:rPr lang="en-IN">
                          <a:solidFill>
                            <a:srgbClr val="000000"/>
                          </a:solidFill>
                          <a:latin typeface="verdana"/>
                        </a:rPr>
                        <a:t>3</a:t>
                      </a:r>
                    </a:p>
                  </a:txBody>
                  <a:tcPr marL="76200" marR="76200" marT="76200" marB="76200"/>
                </a:tc>
                <a:tc>
                  <a:txBody>
                    <a:bodyPr/>
                    <a:lstStyle/>
                    <a:p>
                      <a:pPr algn="l" fontAlgn="t"/>
                      <a:r>
                        <a:rPr lang="en-IN">
                          <a:solidFill>
                            <a:srgbClr val="000000"/>
                          </a:solidFill>
                          <a:latin typeface="verdana"/>
                        </a:rPr>
                        <a:t>John</a:t>
                      </a:r>
                    </a:p>
                  </a:txBody>
                  <a:tcPr marL="76200" marR="76200" marT="76200" marB="76200"/>
                </a:tc>
                <a:tc>
                  <a:txBody>
                    <a:bodyPr/>
                    <a:lstStyle/>
                    <a:p>
                      <a:pPr algn="l" fontAlgn="t"/>
                      <a:r>
                        <a:rPr lang="en-IN">
                          <a:solidFill>
                            <a:srgbClr val="000000"/>
                          </a:solidFill>
                          <a:latin typeface="verdana"/>
                        </a:rPr>
                        <a:t>B</a:t>
                      </a:r>
                    </a:p>
                  </a:txBody>
                  <a:tcPr marL="76200" marR="76200" marT="76200" marB="76200"/>
                </a:tc>
                <a:tc>
                  <a:txBody>
                    <a:bodyPr/>
                    <a:lstStyle/>
                    <a:p>
                      <a:pPr algn="l" fontAlgn="t"/>
                      <a:r>
                        <a:rPr lang="en-IN">
                          <a:solidFill>
                            <a:srgbClr val="000000"/>
                          </a:solidFill>
                          <a:latin typeface="verdana"/>
                        </a:rPr>
                        <a:t>C</a:t>
                      </a:r>
                    </a:p>
                  </a:txBody>
                  <a:tcPr marL="76200" marR="76200" marT="76200" marB="76200"/>
                </a:tc>
                <a:tc>
                  <a:txBody>
                    <a:bodyPr/>
                    <a:lstStyle/>
                    <a:p>
                      <a:pPr algn="l" fontAlgn="t"/>
                      <a:r>
                        <a:rPr lang="en-IN" dirty="0">
                          <a:solidFill>
                            <a:srgbClr val="000000"/>
                          </a:solidFill>
                          <a:latin typeface="verdana"/>
                        </a:rPr>
                        <a:t>Legal</a:t>
                      </a:r>
                    </a:p>
                  </a:txBody>
                  <a:tcPr marL="76200" marR="76200" marT="76200" marB="76200"/>
                </a:tc>
                <a:extLst>
                  <a:ext uri="{0D108BD9-81ED-4DB2-BD59-A6C34878D82A}">
                    <a16:rowId xmlns:a16="http://schemas.microsoft.com/office/drawing/2014/main" val="10009"/>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6250" y="1347922"/>
            <a:ext cx="7001509" cy="1802130"/>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Example</a:t>
            </a:r>
            <a:endParaRPr sz="3950">
              <a:latin typeface="Trebuchet MS"/>
              <a:cs typeface="Trebuchet MS"/>
            </a:endParaRPr>
          </a:p>
          <a:p>
            <a:pPr marL="378460" indent="-257175">
              <a:lnSpc>
                <a:spcPct val="100000"/>
              </a:lnSpc>
              <a:spcBef>
                <a:spcPts val="2540"/>
              </a:spcBef>
              <a:buClr>
                <a:srgbClr val="9F4DA2"/>
              </a:buClr>
              <a:buChar char="•"/>
              <a:tabLst>
                <a:tab pos="379095" algn="l"/>
              </a:tabLst>
            </a:pPr>
            <a:r>
              <a:rPr sz="2750" spc="30" dirty="0">
                <a:latin typeface="Georgia"/>
                <a:cs typeface="Georgia"/>
              </a:rPr>
              <a:t>We </a:t>
            </a:r>
            <a:r>
              <a:rPr sz="2750" spc="10" dirty="0">
                <a:latin typeface="Georgia"/>
                <a:cs typeface="Georgia"/>
              </a:rPr>
              <a:t>want to </a:t>
            </a:r>
            <a:r>
              <a:rPr sz="2750" spc="15" dirty="0">
                <a:latin typeface="Georgia"/>
                <a:cs typeface="Georgia"/>
              </a:rPr>
              <a:t>retrieve a list </a:t>
            </a:r>
            <a:r>
              <a:rPr sz="2750" spc="5" dirty="0">
                <a:latin typeface="Georgia"/>
                <a:cs typeface="Georgia"/>
              </a:rPr>
              <a:t>of </a:t>
            </a:r>
            <a:r>
              <a:rPr sz="2750" spc="15" dirty="0">
                <a:latin typeface="Georgia"/>
                <a:cs typeface="Georgia"/>
              </a:rPr>
              <a:t>names </a:t>
            </a:r>
            <a:r>
              <a:rPr sz="2750" spc="5" dirty="0">
                <a:latin typeface="Georgia"/>
                <a:cs typeface="Georgia"/>
              </a:rPr>
              <a:t>of</a:t>
            </a:r>
            <a:r>
              <a:rPr sz="2750" spc="160" dirty="0">
                <a:latin typeface="Georgia"/>
                <a:cs typeface="Georgia"/>
              </a:rPr>
              <a:t> </a:t>
            </a:r>
            <a:r>
              <a:rPr sz="2750" spc="10" dirty="0">
                <a:latin typeface="Georgia"/>
                <a:cs typeface="Georgia"/>
              </a:rPr>
              <a:t>each</a:t>
            </a:r>
            <a:endParaRPr sz="2750">
              <a:latin typeface="Georgia"/>
              <a:cs typeface="Georgia"/>
            </a:endParaRPr>
          </a:p>
          <a:p>
            <a:pPr marL="378460">
              <a:lnSpc>
                <a:spcPct val="100000"/>
              </a:lnSpc>
              <a:spcBef>
                <a:spcPts val="60"/>
              </a:spcBef>
            </a:pPr>
            <a:r>
              <a:rPr sz="2750" spc="15" dirty="0">
                <a:latin typeface="Georgia"/>
                <a:cs typeface="Georgia"/>
              </a:rPr>
              <a:t>female employee’s</a:t>
            </a:r>
            <a:r>
              <a:rPr sz="2750" spc="70" dirty="0">
                <a:latin typeface="Georgia"/>
                <a:cs typeface="Georgia"/>
              </a:rPr>
              <a:t> </a:t>
            </a:r>
            <a:r>
              <a:rPr sz="2750" spc="5" dirty="0">
                <a:latin typeface="Georgia"/>
                <a:cs typeface="Georgia"/>
              </a:rPr>
              <a:t>dependents</a:t>
            </a:r>
            <a:endParaRPr sz="2750">
              <a:latin typeface="Georgia"/>
              <a:cs typeface="Georgia"/>
            </a:endParaRPr>
          </a:p>
        </p:txBody>
      </p:sp>
      <p:sp>
        <p:nvSpPr>
          <p:cNvPr id="4" name="object 4"/>
          <p:cNvSpPr/>
          <p:nvPr/>
        </p:nvSpPr>
        <p:spPr>
          <a:xfrm>
            <a:off x="237818" y="3501205"/>
            <a:ext cx="8587888" cy="28802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p:nvPr/>
        </p:nvSpPr>
        <p:spPr>
          <a:xfrm>
            <a:off x="534452" y="1159816"/>
            <a:ext cx="6551148" cy="15350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9849" y="3088077"/>
            <a:ext cx="8713694" cy="35141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456559" y="661504"/>
            <a:ext cx="1045210" cy="240029"/>
          </a:xfrm>
          <a:prstGeom prst="rect">
            <a:avLst/>
          </a:prstGeom>
        </p:spPr>
        <p:txBody>
          <a:bodyPr vert="horz" wrap="square" lIns="0" tIns="0" rIns="0" bIns="0" rtlCol="0">
            <a:spAutoFit/>
          </a:bodyPr>
          <a:lstStyle/>
          <a:p>
            <a:pPr algn="r">
              <a:lnSpc>
                <a:spcPts val="910"/>
              </a:lnSpc>
            </a:pPr>
            <a:r>
              <a:rPr sz="800" dirty="0">
                <a:solidFill>
                  <a:srgbClr val="437F85"/>
                </a:solidFill>
                <a:latin typeface="Georgia"/>
                <a:cs typeface="Georgia"/>
              </a:rPr>
              <a:t>PREPARED</a:t>
            </a:r>
            <a:r>
              <a:rPr sz="800" spc="-135" dirty="0">
                <a:solidFill>
                  <a:srgbClr val="437F85"/>
                </a:solidFill>
                <a:latin typeface="Georgia"/>
                <a:cs typeface="Georgia"/>
              </a:rPr>
              <a:t> </a:t>
            </a:r>
            <a:r>
              <a:rPr sz="800" spc="5" dirty="0">
                <a:solidFill>
                  <a:srgbClr val="437F85"/>
                </a:solidFill>
                <a:latin typeface="Georgia"/>
                <a:cs typeface="Georgia"/>
              </a:rPr>
              <a:t>BY</a:t>
            </a:r>
            <a:endParaRPr sz="800">
              <a:latin typeface="Georgia"/>
              <a:cs typeface="Georgia"/>
            </a:endParaRPr>
          </a:p>
          <a:p>
            <a:pPr algn="r">
              <a:lnSpc>
                <a:spcPct val="100000"/>
              </a:lnSpc>
            </a:pPr>
            <a:r>
              <a:rPr sz="800" spc="10" dirty="0">
                <a:solidFill>
                  <a:srgbClr val="437F85"/>
                </a:solidFill>
                <a:latin typeface="Georgia"/>
                <a:cs typeface="Georgia"/>
              </a:rPr>
              <a:t>SHARIKA</a:t>
            </a:r>
            <a:r>
              <a:rPr sz="800" spc="-90" dirty="0">
                <a:solidFill>
                  <a:srgbClr val="437F85"/>
                </a:solidFill>
                <a:latin typeface="Georgia"/>
                <a:cs typeface="Georgia"/>
              </a:rPr>
              <a:t> </a:t>
            </a:r>
            <a:r>
              <a:rPr sz="800" spc="10" dirty="0">
                <a:solidFill>
                  <a:srgbClr val="437F85"/>
                </a:solidFill>
                <a:latin typeface="Georgia"/>
                <a:cs typeface="Georgia"/>
              </a:rPr>
              <a:t>T</a:t>
            </a:r>
            <a:r>
              <a:rPr sz="800" spc="-55" dirty="0">
                <a:solidFill>
                  <a:srgbClr val="437F85"/>
                </a:solidFill>
                <a:latin typeface="Georgia"/>
                <a:cs typeface="Georgia"/>
              </a:rPr>
              <a:t> </a:t>
            </a:r>
            <a:r>
              <a:rPr sz="800" spc="5" dirty="0">
                <a:solidFill>
                  <a:srgbClr val="437F85"/>
                </a:solidFill>
                <a:latin typeface="Georgia"/>
                <a:cs typeface="Georgia"/>
              </a:rPr>
              <a:t>R,</a:t>
            </a:r>
            <a:r>
              <a:rPr sz="800" spc="-55" dirty="0">
                <a:solidFill>
                  <a:srgbClr val="437F85"/>
                </a:solidFill>
                <a:latin typeface="Georgia"/>
                <a:cs typeface="Georgia"/>
              </a:rPr>
              <a:t> </a:t>
            </a:r>
            <a:r>
              <a:rPr sz="800" spc="10" dirty="0">
                <a:solidFill>
                  <a:srgbClr val="437F85"/>
                </a:solidFill>
                <a:latin typeface="Georgia"/>
                <a:cs typeface="Georgia"/>
              </a:rPr>
              <a:t>SNGCE</a:t>
            </a:r>
            <a:endParaRPr sz="800">
              <a:latin typeface="Georgia"/>
              <a:cs typeface="Georgia"/>
            </a:endParaRPr>
          </a:p>
        </p:txBody>
      </p:sp>
      <p:grpSp>
        <p:nvGrpSpPr>
          <p:cNvPr id="3" name="object 3"/>
          <p:cNvGrpSpPr/>
          <p:nvPr/>
        </p:nvGrpSpPr>
        <p:grpSpPr>
          <a:xfrm>
            <a:off x="0" y="0"/>
            <a:ext cx="8000365" cy="6858000"/>
            <a:chOff x="0" y="0"/>
            <a:chExt cx="8000365" cy="6858000"/>
          </a:xfrm>
        </p:grpSpPr>
        <p:sp>
          <p:nvSpPr>
            <p:cNvPr id="4" name="object 4"/>
            <p:cNvSpPr/>
            <p:nvPr/>
          </p:nvSpPr>
          <p:spPr>
            <a:xfrm>
              <a:off x="0" y="0"/>
              <a:ext cx="7058802" cy="1752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1066799"/>
              <a:ext cx="8000359" cy="57912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456559" y="661504"/>
            <a:ext cx="1045210" cy="240029"/>
          </a:xfrm>
          <a:prstGeom prst="rect">
            <a:avLst/>
          </a:prstGeom>
        </p:spPr>
        <p:txBody>
          <a:bodyPr vert="horz" wrap="square" lIns="0" tIns="0" rIns="0" bIns="0" rtlCol="0">
            <a:spAutoFit/>
          </a:bodyPr>
          <a:lstStyle/>
          <a:p>
            <a:pPr algn="r">
              <a:lnSpc>
                <a:spcPts val="910"/>
              </a:lnSpc>
            </a:pPr>
            <a:r>
              <a:rPr sz="800" dirty="0">
                <a:solidFill>
                  <a:srgbClr val="437F85"/>
                </a:solidFill>
                <a:latin typeface="Georgia"/>
                <a:cs typeface="Georgia"/>
              </a:rPr>
              <a:t>PREPARED</a:t>
            </a:r>
            <a:r>
              <a:rPr sz="800" spc="-135" dirty="0">
                <a:solidFill>
                  <a:srgbClr val="437F85"/>
                </a:solidFill>
                <a:latin typeface="Georgia"/>
                <a:cs typeface="Georgia"/>
              </a:rPr>
              <a:t> </a:t>
            </a:r>
            <a:r>
              <a:rPr sz="800" spc="5" dirty="0">
                <a:solidFill>
                  <a:srgbClr val="437F85"/>
                </a:solidFill>
                <a:latin typeface="Georgia"/>
                <a:cs typeface="Georgia"/>
              </a:rPr>
              <a:t>BY</a:t>
            </a:r>
            <a:endParaRPr sz="800">
              <a:latin typeface="Georgia"/>
              <a:cs typeface="Georgia"/>
            </a:endParaRPr>
          </a:p>
          <a:p>
            <a:pPr algn="r">
              <a:lnSpc>
                <a:spcPct val="100000"/>
              </a:lnSpc>
            </a:pPr>
            <a:r>
              <a:rPr sz="800" spc="10" dirty="0">
                <a:solidFill>
                  <a:srgbClr val="437F85"/>
                </a:solidFill>
                <a:latin typeface="Georgia"/>
                <a:cs typeface="Georgia"/>
              </a:rPr>
              <a:t>SHARIKA</a:t>
            </a:r>
            <a:r>
              <a:rPr sz="800" spc="-90" dirty="0">
                <a:solidFill>
                  <a:srgbClr val="437F85"/>
                </a:solidFill>
                <a:latin typeface="Georgia"/>
                <a:cs typeface="Georgia"/>
              </a:rPr>
              <a:t> </a:t>
            </a:r>
            <a:r>
              <a:rPr sz="800" spc="10" dirty="0">
                <a:solidFill>
                  <a:srgbClr val="437F85"/>
                </a:solidFill>
                <a:latin typeface="Georgia"/>
                <a:cs typeface="Georgia"/>
              </a:rPr>
              <a:t>T</a:t>
            </a:r>
            <a:r>
              <a:rPr sz="800" spc="-55" dirty="0">
                <a:solidFill>
                  <a:srgbClr val="437F85"/>
                </a:solidFill>
                <a:latin typeface="Georgia"/>
                <a:cs typeface="Georgia"/>
              </a:rPr>
              <a:t> </a:t>
            </a:r>
            <a:r>
              <a:rPr sz="800" spc="5" dirty="0">
                <a:solidFill>
                  <a:srgbClr val="437F85"/>
                </a:solidFill>
                <a:latin typeface="Georgia"/>
                <a:cs typeface="Georgia"/>
              </a:rPr>
              <a:t>R,</a:t>
            </a:r>
            <a:r>
              <a:rPr sz="800" spc="-55" dirty="0">
                <a:solidFill>
                  <a:srgbClr val="437F85"/>
                </a:solidFill>
                <a:latin typeface="Georgia"/>
                <a:cs typeface="Georgia"/>
              </a:rPr>
              <a:t> </a:t>
            </a:r>
            <a:r>
              <a:rPr sz="800" spc="10" dirty="0">
                <a:solidFill>
                  <a:srgbClr val="437F85"/>
                </a:solidFill>
                <a:latin typeface="Georgia"/>
                <a:cs typeface="Georgia"/>
              </a:rPr>
              <a:t>SNGCE</a:t>
            </a:r>
            <a:endParaRPr sz="800">
              <a:latin typeface="Georgia"/>
              <a:cs typeface="Georgia"/>
            </a:endParaRPr>
          </a:p>
        </p:txBody>
      </p:sp>
      <p:sp>
        <p:nvSpPr>
          <p:cNvPr id="3" name="object 3"/>
          <p:cNvSpPr/>
          <p:nvPr/>
        </p:nvSpPr>
        <p:spPr>
          <a:xfrm>
            <a:off x="209126" y="2950633"/>
            <a:ext cx="8177962" cy="17720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09600"/>
            <a:ext cx="7058802" cy="1752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Join Operations:</a:t>
            </a:r>
            <a:br>
              <a:rPr lang="en-IN" dirty="0"/>
            </a:br>
            <a:endParaRPr lang="en-IN" dirty="0"/>
          </a:p>
        </p:txBody>
      </p:sp>
      <p:sp>
        <p:nvSpPr>
          <p:cNvPr id="3" name="Content Placeholder 2"/>
          <p:cNvSpPr>
            <a:spLocks noGrp="1"/>
          </p:cNvSpPr>
          <p:nvPr>
            <p:ph idx="1"/>
          </p:nvPr>
        </p:nvSpPr>
        <p:spPr>
          <a:xfrm>
            <a:off x="457200" y="1676400"/>
            <a:ext cx="8229600" cy="4953000"/>
          </a:xfrm>
        </p:spPr>
        <p:txBody>
          <a:bodyPr/>
          <a:lstStyle/>
          <a:p>
            <a:pPr algn="just"/>
            <a:r>
              <a:rPr lang="en-IN" dirty="0"/>
              <a:t>A Join operation combines related </a:t>
            </a:r>
            <a:r>
              <a:rPr lang="en-IN" dirty="0" err="1"/>
              <a:t>tuples</a:t>
            </a:r>
            <a:r>
              <a:rPr lang="en-IN" dirty="0"/>
              <a:t> from different relations, if and only if a given join condition is satisfied.</a:t>
            </a:r>
          </a:p>
          <a:p>
            <a:pPr algn="just"/>
            <a:endParaRPr lang="en-IN" dirty="0"/>
          </a:p>
          <a:p>
            <a:r>
              <a:rPr lang="en-IN" dirty="0"/>
              <a:t> Outer Join:</a:t>
            </a:r>
          </a:p>
          <a:p>
            <a:r>
              <a:rPr lang="en-IN" dirty="0"/>
              <a:t>The outer join operation is an extension of the join operation. It is used to deal with missing information.</a:t>
            </a:r>
          </a:p>
          <a:p>
            <a:br>
              <a:rPr lang="en-IN" dirty="0"/>
            </a:b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Text Placeholder 4"/>
          <p:cNvSpPr>
            <a:spLocks noGrp="1"/>
          </p:cNvSpPr>
          <p:nvPr>
            <p:ph type="body" idx="1"/>
          </p:nvPr>
        </p:nvSpPr>
        <p:spPr/>
        <p:txBody>
          <a:bodyPr/>
          <a:lstStyle/>
          <a:p>
            <a:r>
              <a:rPr lang="en-IN" dirty="0"/>
              <a:t>EMPLOYEE</a:t>
            </a:r>
          </a:p>
        </p:txBody>
      </p:sp>
      <p:sp>
        <p:nvSpPr>
          <p:cNvPr id="6" name="Text Placeholder 5"/>
          <p:cNvSpPr>
            <a:spLocks noGrp="1"/>
          </p:cNvSpPr>
          <p:nvPr>
            <p:ph type="body" sz="half" idx="3"/>
          </p:nvPr>
        </p:nvSpPr>
        <p:spPr/>
        <p:txBody>
          <a:bodyPr/>
          <a:lstStyle/>
          <a:p>
            <a:r>
              <a:rPr lang="en-IN" dirty="0"/>
              <a:t>SALARY</a:t>
            </a:r>
          </a:p>
        </p:txBody>
      </p:sp>
      <p:graphicFrame>
        <p:nvGraphicFramePr>
          <p:cNvPr id="4" name="Content Placeholder 3"/>
          <p:cNvGraphicFramePr>
            <a:graphicFrameLocks noGrp="1"/>
          </p:cNvGraphicFramePr>
          <p:nvPr>
            <p:ph sz="quarter" idx="2"/>
            <p:extLst>
              <p:ext uri="{D42A27DB-BD31-4B8C-83A1-F6EECF244321}">
                <p14:modId xmlns:p14="http://schemas.microsoft.com/office/powerpoint/2010/main" val="3807380730"/>
              </p:ext>
            </p:extLst>
          </p:nvPr>
        </p:nvGraphicFramePr>
        <p:xfrm>
          <a:off x="381000" y="2708274"/>
          <a:ext cx="4041776" cy="3692525"/>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812356">
                <a:tc>
                  <a:txBody>
                    <a:bodyPr/>
                    <a:lstStyle/>
                    <a:p>
                      <a:pPr algn="l" fontAlgn="t"/>
                      <a:r>
                        <a:rPr lang="en-IN" dirty="0">
                          <a:solidFill>
                            <a:srgbClr val="000000"/>
                          </a:solidFill>
                          <a:latin typeface="times new roman"/>
                        </a:rPr>
                        <a:t>EMP_CODE</a:t>
                      </a:r>
                    </a:p>
                  </a:txBody>
                  <a:tcPr marL="56136" marR="56136" marT="114300" marB="114300"/>
                </a:tc>
                <a:tc>
                  <a:txBody>
                    <a:bodyPr/>
                    <a:lstStyle/>
                    <a:p>
                      <a:pPr algn="l" fontAlgn="t"/>
                      <a:r>
                        <a:rPr lang="en-IN">
                          <a:solidFill>
                            <a:srgbClr val="000000"/>
                          </a:solidFill>
                          <a:latin typeface="times new roman"/>
                        </a:rPr>
                        <a:t>EMP_NAME</a:t>
                      </a:r>
                    </a:p>
                  </a:txBody>
                  <a:tcPr marL="56136" marR="56136" marT="114300" marB="114300"/>
                </a:tc>
                <a:extLst>
                  <a:ext uri="{0D108BD9-81ED-4DB2-BD59-A6C34878D82A}">
                    <a16:rowId xmlns:a16="http://schemas.microsoft.com/office/drawing/2014/main" val="10000"/>
                  </a:ext>
                </a:extLst>
              </a:tr>
              <a:tr h="689271">
                <a:tc>
                  <a:txBody>
                    <a:bodyPr/>
                    <a:lstStyle/>
                    <a:p>
                      <a:pPr algn="l" fontAlgn="t"/>
                      <a:r>
                        <a:rPr lang="en-IN">
                          <a:solidFill>
                            <a:srgbClr val="000000"/>
                          </a:solidFill>
                          <a:latin typeface="verdana"/>
                        </a:rPr>
                        <a:t>101</a:t>
                      </a:r>
                    </a:p>
                  </a:txBody>
                  <a:tcPr marL="37424" marR="37424" marT="76200" marB="76200"/>
                </a:tc>
                <a:tc>
                  <a:txBody>
                    <a:bodyPr/>
                    <a:lstStyle/>
                    <a:p>
                      <a:pPr algn="l" fontAlgn="t"/>
                      <a:r>
                        <a:rPr lang="en-IN">
                          <a:solidFill>
                            <a:srgbClr val="000000"/>
                          </a:solidFill>
                          <a:latin typeface="verdana"/>
                        </a:rPr>
                        <a:t>Stephan</a:t>
                      </a:r>
                    </a:p>
                  </a:txBody>
                  <a:tcPr marL="37424" marR="37424" marT="76200" marB="76200"/>
                </a:tc>
                <a:extLst>
                  <a:ext uri="{0D108BD9-81ED-4DB2-BD59-A6C34878D82A}">
                    <a16:rowId xmlns:a16="http://schemas.microsoft.com/office/drawing/2014/main" val="10001"/>
                  </a:ext>
                </a:extLst>
              </a:tr>
              <a:tr h="689271">
                <a:tc>
                  <a:txBody>
                    <a:bodyPr/>
                    <a:lstStyle/>
                    <a:p>
                      <a:pPr algn="l" fontAlgn="t"/>
                      <a:r>
                        <a:rPr lang="en-IN">
                          <a:solidFill>
                            <a:srgbClr val="000000"/>
                          </a:solidFill>
                          <a:latin typeface="verdana"/>
                        </a:rPr>
                        <a:t>102</a:t>
                      </a:r>
                    </a:p>
                  </a:txBody>
                  <a:tcPr marL="37424" marR="37424" marT="76200" marB="76200"/>
                </a:tc>
                <a:tc>
                  <a:txBody>
                    <a:bodyPr/>
                    <a:lstStyle/>
                    <a:p>
                      <a:pPr algn="l" fontAlgn="t"/>
                      <a:r>
                        <a:rPr lang="en-IN">
                          <a:solidFill>
                            <a:srgbClr val="000000"/>
                          </a:solidFill>
                          <a:latin typeface="verdana"/>
                        </a:rPr>
                        <a:t>Jack</a:t>
                      </a:r>
                    </a:p>
                  </a:txBody>
                  <a:tcPr marL="37424" marR="37424" marT="76200" marB="76200"/>
                </a:tc>
                <a:extLst>
                  <a:ext uri="{0D108BD9-81ED-4DB2-BD59-A6C34878D82A}">
                    <a16:rowId xmlns:a16="http://schemas.microsoft.com/office/drawing/2014/main" val="10002"/>
                  </a:ext>
                </a:extLst>
              </a:tr>
              <a:tr h="689271">
                <a:tc>
                  <a:txBody>
                    <a:bodyPr/>
                    <a:lstStyle/>
                    <a:p>
                      <a:pPr algn="l" fontAlgn="t"/>
                      <a:r>
                        <a:rPr lang="en-IN">
                          <a:solidFill>
                            <a:srgbClr val="000000"/>
                          </a:solidFill>
                          <a:latin typeface="verdana"/>
                        </a:rPr>
                        <a:t>103</a:t>
                      </a:r>
                    </a:p>
                  </a:txBody>
                  <a:tcPr marL="37424" marR="37424" marT="76200" marB="76200"/>
                </a:tc>
                <a:tc>
                  <a:txBody>
                    <a:bodyPr/>
                    <a:lstStyle/>
                    <a:p>
                      <a:pPr algn="l" fontAlgn="t"/>
                      <a:r>
                        <a:rPr lang="en-IN" dirty="0">
                          <a:solidFill>
                            <a:srgbClr val="000000"/>
                          </a:solidFill>
                          <a:latin typeface="verdana"/>
                        </a:rPr>
                        <a:t>Harry</a:t>
                      </a:r>
                    </a:p>
                  </a:txBody>
                  <a:tcPr marL="37424" marR="37424" marT="76200" marB="76200"/>
                </a:tc>
                <a:extLst>
                  <a:ext uri="{0D108BD9-81ED-4DB2-BD59-A6C34878D82A}">
                    <a16:rowId xmlns:a16="http://schemas.microsoft.com/office/drawing/2014/main" val="10003"/>
                  </a:ext>
                </a:extLst>
              </a:tr>
              <a:tr h="812356">
                <a:tc>
                  <a:txBody>
                    <a:bodyPr/>
                    <a:lstStyle/>
                    <a:p>
                      <a:pPr algn="l" fontAlgn="t"/>
                      <a:endParaRPr lang="en-IN" dirty="0">
                        <a:solidFill>
                          <a:srgbClr val="000000"/>
                        </a:solidFill>
                        <a:latin typeface="times new roman"/>
                      </a:endParaRPr>
                    </a:p>
                  </a:txBody>
                  <a:tcPr marL="56136" marR="56136" marT="114300" marB="114300"/>
                </a:tc>
                <a:tc>
                  <a:txBody>
                    <a:bodyPr/>
                    <a:lstStyle/>
                    <a:p>
                      <a:pPr algn="l" fontAlgn="t"/>
                      <a:endParaRPr lang="en-IN" dirty="0">
                        <a:solidFill>
                          <a:srgbClr val="000000"/>
                        </a:solidFill>
                        <a:latin typeface="times new roman"/>
                      </a:endParaRPr>
                    </a:p>
                  </a:txBody>
                  <a:tcPr marL="56136" marR="56136" marT="114300" marB="114300"/>
                </a:tc>
                <a:extLst>
                  <a:ext uri="{0D108BD9-81ED-4DB2-BD59-A6C34878D82A}">
                    <a16:rowId xmlns:a16="http://schemas.microsoft.com/office/drawing/2014/main" val="10004"/>
                  </a:ext>
                </a:extLst>
              </a:tr>
            </a:tbl>
          </a:graphicData>
        </a:graphic>
      </p:graphicFrame>
      <p:graphicFrame>
        <p:nvGraphicFramePr>
          <p:cNvPr id="8" name="Content Placeholder 7"/>
          <p:cNvGraphicFramePr>
            <a:graphicFrameLocks noGrp="1"/>
          </p:cNvGraphicFramePr>
          <p:nvPr>
            <p:ph sz="quarter" idx="4"/>
          </p:nvPr>
        </p:nvGraphicFramePr>
        <p:xfrm>
          <a:off x="4718050" y="2708275"/>
          <a:ext cx="4041776" cy="3692524"/>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923131">
                <a:tc>
                  <a:txBody>
                    <a:bodyPr/>
                    <a:lstStyle/>
                    <a:p>
                      <a:pPr algn="l" fontAlgn="t"/>
                      <a:r>
                        <a:rPr lang="en-IN">
                          <a:solidFill>
                            <a:srgbClr val="000000"/>
                          </a:solidFill>
                          <a:latin typeface="times new roman"/>
                        </a:rPr>
                        <a:t>EMP_CODE</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923131">
                <a:tc>
                  <a:txBody>
                    <a:bodyPr/>
                    <a:lstStyle/>
                    <a:p>
                      <a:pPr algn="l" fontAlgn="t"/>
                      <a:r>
                        <a:rPr lang="en-IN">
                          <a:solidFill>
                            <a:srgbClr val="000000"/>
                          </a:solidFill>
                          <a:latin typeface="verdana"/>
                        </a:rPr>
                        <a:t>101</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extLst>
                  <a:ext uri="{0D108BD9-81ED-4DB2-BD59-A6C34878D82A}">
                    <a16:rowId xmlns:a16="http://schemas.microsoft.com/office/drawing/2014/main" val="10001"/>
                  </a:ext>
                </a:extLst>
              </a:tr>
              <a:tr h="923131">
                <a:tc>
                  <a:txBody>
                    <a:bodyPr/>
                    <a:lstStyle/>
                    <a:p>
                      <a:pPr algn="l" fontAlgn="t"/>
                      <a:r>
                        <a:rPr lang="en-IN">
                          <a:solidFill>
                            <a:srgbClr val="000000"/>
                          </a:solidFill>
                          <a:latin typeface="verdana"/>
                        </a:rPr>
                        <a:t>102</a:t>
                      </a:r>
                    </a:p>
                  </a:txBody>
                  <a:tcPr marL="76200" marR="76200" marT="76200" marB="76200"/>
                </a:tc>
                <a:tc>
                  <a:txBody>
                    <a:bodyPr/>
                    <a:lstStyle/>
                    <a:p>
                      <a:pPr algn="l" fontAlgn="t"/>
                      <a:r>
                        <a:rPr lang="en-IN">
                          <a:solidFill>
                            <a:srgbClr val="000000"/>
                          </a:solidFill>
                          <a:latin typeface="verdana"/>
                        </a:rPr>
                        <a:t>30000</a:t>
                      </a:r>
                    </a:p>
                  </a:txBody>
                  <a:tcPr marL="76200" marR="76200" marT="76200" marB="76200"/>
                </a:tc>
                <a:extLst>
                  <a:ext uri="{0D108BD9-81ED-4DB2-BD59-A6C34878D82A}">
                    <a16:rowId xmlns:a16="http://schemas.microsoft.com/office/drawing/2014/main" val="10002"/>
                  </a:ext>
                </a:extLst>
              </a:tr>
              <a:tr h="923131">
                <a:tc>
                  <a:txBody>
                    <a:bodyPr/>
                    <a:lstStyle/>
                    <a:p>
                      <a:pPr algn="l" fontAlgn="t"/>
                      <a:r>
                        <a:rPr lang="en-IN">
                          <a:solidFill>
                            <a:srgbClr val="000000"/>
                          </a:solidFill>
                          <a:latin typeface="verdana"/>
                        </a:rPr>
                        <a:t>103</a:t>
                      </a:r>
                    </a:p>
                  </a:txBody>
                  <a:tcPr marL="76200" marR="76200" marT="76200" marB="76200"/>
                </a:tc>
                <a:tc>
                  <a:txBody>
                    <a:bodyPr/>
                    <a:lstStyle/>
                    <a:p>
                      <a:pPr algn="l" fontAlgn="t"/>
                      <a:r>
                        <a:rPr lang="en-IN" dirty="0">
                          <a:solidFill>
                            <a:srgbClr val="000000"/>
                          </a:solidFill>
                          <a:latin typeface="verdana"/>
                        </a:rPr>
                        <a:t>25000</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(EMPLOYEE ⋈ SALARY)  </a:t>
            </a:r>
          </a:p>
        </p:txBody>
      </p:sp>
      <p:graphicFrame>
        <p:nvGraphicFramePr>
          <p:cNvPr id="9" name="Content Placeholder 8"/>
          <p:cNvGraphicFramePr>
            <a:graphicFrameLocks noGrp="1"/>
          </p:cNvGraphicFramePr>
          <p:nvPr>
            <p:ph idx="1"/>
          </p:nvPr>
        </p:nvGraphicFramePr>
        <p:xfrm>
          <a:off x="457200" y="2249488"/>
          <a:ext cx="8229600" cy="1783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l" fontAlgn="t"/>
                      <a:r>
                        <a:rPr lang="en-IN">
                          <a:solidFill>
                            <a:srgbClr val="000000"/>
                          </a:solidFill>
                          <a:latin typeface="times new roman"/>
                        </a:rPr>
                        <a:t>EMP_CODE</a:t>
                      </a:r>
                    </a:p>
                  </a:txBody>
                  <a:tcPr marL="114300" marR="114300" marT="114300" marB="114300"/>
                </a:tc>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101</a:t>
                      </a:r>
                    </a:p>
                  </a:txBody>
                  <a:tcPr marL="76200" marR="76200" marT="76200" marB="76200"/>
                </a:tc>
                <a:tc>
                  <a:txBody>
                    <a:bodyPr/>
                    <a:lstStyle/>
                    <a:p>
                      <a:pPr algn="l" fontAlgn="t"/>
                      <a:r>
                        <a:rPr lang="en-IN">
                          <a:solidFill>
                            <a:srgbClr val="000000"/>
                          </a:solidFill>
                          <a:latin typeface="verdana"/>
                        </a:rPr>
                        <a:t>Stephan</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102</a:t>
                      </a:r>
                    </a:p>
                  </a:txBody>
                  <a:tcPr marL="76200" marR="76200" marT="76200" marB="76200"/>
                </a:tc>
                <a:tc>
                  <a:txBody>
                    <a:bodyPr/>
                    <a:lstStyle/>
                    <a:p>
                      <a:pPr algn="l" fontAlgn="t"/>
                      <a:r>
                        <a:rPr lang="en-IN">
                          <a:solidFill>
                            <a:srgbClr val="000000"/>
                          </a:solidFill>
                          <a:latin typeface="verdana"/>
                        </a:rPr>
                        <a:t>Jack</a:t>
                      </a:r>
                    </a:p>
                  </a:txBody>
                  <a:tcPr marL="76200" marR="76200" marT="76200" marB="76200"/>
                </a:tc>
                <a:tc>
                  <a:txBody>
                    <a:bodyPr/>
                    <a:lstStyle/>
                    <a:p>
                      <a:pPr algn="l" fontAlgn="t"/>
                      <a:r>
                        <a:rPr lang="en-IN">
                          <a:solidFill>
                            <a:srgbClr val="000000"/>
                          </a:solidFill>
                          <a:latin typeface="verdana"/>
                        </a:rPr>
                        <a:t>30000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103</a:t>
                      </a:r>
                    </a:p>
                  </a:txBody>
                  <a:tcPr marL="76200" marR="76200" marT="76200" marB="76200"/>
                </a:tc>
                <a:tc>
                  <a:txBody>
                    <a:bodyPr/>
                    <a:lstStyle/>
                    <a:p>
                      <a:pPr algn="l" fontAlgn="t"/>
                      <a:r>
                        <a:rPr lang="en-IN">
                          <a:solidFill>
                            <a:srgbClr val="000000"/>
                          </a:solidFill>
                          <a:latin typeface="verdana"/>
                        </a:rPr>
                        <a:t>Harry</a:t>
                      </a:r>
                    </a:p>
                  </a:txBody>
                  <a:tcPr marL="76200" marR="76200" marT="76200" marB="76200"/>
                </a:tc>
                <a:tc>
                  <a:txBody>
                    <a:bodyPr/>
                    <a:lstStyle/>
                    <a:p>
                      <a:pPr algn="l" fontAlgn="t"/>
                      <a:r>
                        <a:rPr lang="en-IN" dirty="0">
                          <a:solidFill>
                            <a:srgbClr val="000000"/>
                          </a:solidFill>
                          <a:latin typeface="verdana"/>
                        </a:rPr>
                        <a:t>25000</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of a relation</a:t>
            </a:r>
            <a:endParaRPr lang="en-IN" dirty="0"/>
          </a:p>
        </p:txBody>
      </p:sp>
      <p:sp>
        <p:nvSpPr>
          <p:cNvPr id="3" name="Content Placeholder 2"/>
          <p:cNvSpPr>
            <a:spLocks noGrp="1"/>
          </p:cNvSpPr>
          <p:nvPr>
            <p:ph idx="1"/>
          </p:nvPr>
        </p:nvSpPr>
        <p:spPr/>
        <p:txBody>
          <a:bodyPr/>
          <a:lstStyle/>
          <a:p>
            <a:pPr algn="just"/>
            <a:r>
              <a:rPr lang="en-US" dirty="0"/>
              <a:t>Degree of a relation is number of attributes in a relation</a:t>
            </a:r>
          </a:p>
          <a:p>
            <a:pPr algn="just"/>
            <a:r>
              <a:rPr lang="en-US" dirty="0" err="1"/>
              <a:t>Eg</a:t>
            </a:r>
            <a:endParaRPr lang="en-US" dirty="0"/>
          </a:p>
          <a:p>
            <a:pPr algn="just"/>
            <a:r>
              <a:rPr lang="en-US" dirty="0"/>
              <a:t>STUDENT(Id, Name, Age, </a:t>
            </a:r>
            <a:r>
              <a:rPr lang="en-US" dirty="0" err="1"/>
              <a:t>Departmentno</a:t>
            </a:r>
            <a:r>
              <a:rPr lang="en-US" dirty="0"/>
              <a:t>)</a:t>
            </a:r>
          </a:p>
          <a:p>
            <a:pPr lvl="1" algn="just"/>
            <a:r>
              <a:rPr lang="en-US" dirty="0"/>
              <a:t>Has degree 4</a:t>
            </a:r>
          </a:p>
          <a:p>
            <a:pPr algn="just"/>
            <a:r>
              <a:rPr lang="en-US" dirty="0"/>
              <a:t>Using </a:t>
            </a:r>
            <a:r>
              <a:rPr lang="en-US" dirty="0" err="1"/>
              <a:t>datatype</a:t>
            </a:r>
            <a:r>
              <a:rPr lang="en-US" dirty="0"/>
              <a:t> of each the definition can be written as</a:t>
            </a:r>
          </a:p>
          <a:p>
            <a:pPr algn="just"/>
            <a:r>
              <a:rPr lang="en-US" dirty="0"/>
              <a:t>STUDENT(</a:t>
            </a:r>
            <a:r>
              <a:rPr lang="en-US" dirty="0" err="1"/>
              <a:t>Id:Integer</a:t>
            </a:r>
            <a:r>
              <a:rPr lang="en-US" dirty="0"/>
              <a:t>, </a:t>
            </a:r>
            <a:r>
              <a:rPr lang="en-US" dirty="0" err="1"/>
              <a:t>Name:String,Age:integer</a:t>
            </a:r>
            <a:r>
              <a:rPr lang="en-US" dirty="0"/>
              <a:t>, </a:t>
            </a:r>
            <a:r>
              <a:rPr lang="en-US" dirty="0" err="1"/>
              <a:t>Departmentno:integer</a:t>
            </a:r>
            <a:r>
              <a:rPr lang="en-US" dirty="0"/>
              <a:t>)</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6250" y="1347922"/>
            <a:ext cx="8051800" cy="5006883"/>
          </a:xfrm>
          <a:prstGeom prst="rect">
            <a:avLst/>
          </a:prstGeom>
        </p:spPr>
        <p:txBody>
          <a:bodyPr vert="horz" wrap="square" lIns="0" tIns="17145" rIns="0" bIns="0" rtlCol="0">
            <a:spAutoFit/>
          </a:bodyPr>
          <a:lstStyle/>
          <a:p>
            <a:pPr marL="12700">
              <a:lnSpc>
                <a:spcPct val="100000"/>
              </a:lnSpc>
              <a:spcBef>
                <a:spcPts val="135"/>
              </a:spcBef>
            </a:pPr>
            <a:r>
              <a:rPr sz="3950" spc="5" dirty="0">
                <a:solidFill>
                  <a:srgbClr val="424455"/>
                </a:solidFill>
                <a:latin typeface="Trebuchet MS"/>
                <a:cs typeface="Trebuchet MS"/>
              </a:rPr>
              <a:t>General </a:t>
            </a:r>
            <a:r>
              <a:rPr sz="3950" spc="20" dirty="0">
                <a:solidFill>
                  <a:srgbClr val="424455"/>
                </a:solidFill>
                <a:latin typeface="Trebuchet MS"/>
                <a:cs typeface="Trebuchet MS"/>
              </a:rPr>
              <a:t>form of </a:t>
            </a:r>
            <a:r>
              <a:rPr sz="3950" spc="15" dirty="0">
                <a:solidFill>
                  <a:srgbClr val="424455"/>
                </a:solidFill>
                <a:latin typeface="Trebuchet MS"/>
                <a:cs typeface="Trebuchet MS"/>
              </a:rPr>
              <a:t>a</a:t>
            </a:r>
            <a:r>
              <a:rPr sz="3950" spc="85" dirty="0">
                <a:solidFill>
                  <a:srgbClr val="424455"/>
                </a:solidFill>
                <a:latin typeface="Trebuchet MS"/>
                <a:cs typeface="Trebuchet MS"/>
              </a:rPr>
              <a:t> </a:t>
            </a:r>
            <a:r>
              <a:rPr sz="3950" spc="20" dirty="0">
                <a:solidFill>
                  <a:srgbClr val="424455"/>
                </a:solidFill>
                <a:latin typeface="Trebuchet MS"/>
                <a:cs typeface="Trebuchet MS"/>
              </a:rPr>
              <a:t>JOIN</a:t>
            </a:r>
            <a:endParaRPr sz="3950" dirty="0">
              <a:latin typeface="Trebuchet MS"/>
              <a:cs typeface="Trebuchet MS"/>
            </a:endParaRPr>
          </a:p>
          <a:p>
            <a:pPr marL="378460" marR="348615" indent="-256540" algn="just">
              <a:lnSpc>
                <a:spcPts val="3030"/>
              </a:lnSpc>
              <a:spcBef>
                <a:spcPts val="2530"/>
              </a:spcBef>
              <a:buClr>
                <a:srgbClr val="9F4DA2"/>
              </a:buClr>
              <a:buChar char="•"/>
              <a:tabLst>
                <a:tab pos="379095" algn="l"/>
              </a:tabLst>
            </a:pPr>
            <a:r>
              <a:rPr sz="2750" spc="20" dirty="0">
                <a:latin typeface="Georgia"/>
                <a:cs typeface="Georgia"/>
              </a:rPr>
              <a:t>JOIN </a:t>
            </a:r>
            <a:r>
              <a:rPr sz="2750" spc="10" dirty="0">
                <a:latin typeface="Georgia"/>
                <a:cs typeface="Georgia"/>
              </a:rPr>
              <a:t>operation on </a:t>
            </a:r>
            <a:r>
              <a:rPr sz="2750" spc="15" dirty="0">
                <a:latin typeface="Georgia"/>
                <a:cs typeface="Georgia"/>
              </a:rPr>
              <a:t>two </a:t>
            </a:r>
            <a:r>
              <a:rPr sz="2750" spc="10" dirty="0">
                <a:latin typeface="Georgia"/>
                <a:cs typeface="Georgia"/>
              </a:rPr>
              <a:t>relations5 </a:t>
            </a:r>
            <a:r>
              <a:rPr sz="2750" i="1" spc="20" dirty="0">
                <a:latin typeface="Georgia"/>
                <a:cs typeface="Georgia"/>
              </a:rPr>
              <a:t>R(A1, </a:t>
            </a:r>
            <a:r>
              <a:rPr sz="2750" i="1" spc="10" dirty="0">
                <a:latin typeface="Georgia"/>
                <a:cs typeface="Georgia"/>
              </a:rPr>
              <a:t>A2, </a:t>
            </a:r>
            <a:r>
              <a:rPr sz="2750" i="1" spc="20" dirty="0">
                <a:latin typeface="Georgia"/>
                <a:cs typeface="Georgia"/>
              </a:rPr>
              <a:t>...,  </a:t>
            </a:r>
            <a:r>
              <a:rPr sz="2750" i="1" spc="15" dirty="0">
                <a:latin typeface="Georgia"/>
                <a:cs typeface="Georgia"/>
              </a:rPr>
              <a:t>An) and </a:t>
            </a:r>
            <a:r>
              <a:rPr sz="2750" i="1" spc="20" dirty="0">
                <a:latin typeface="Georgia"/>
                <a:cs typeface="Georgia"/>
              </a:rPr>
              <a:t>S(B1, </a:t>
            </a:r>
            <a:r>
              <a:rPr sz="2750" i="1" spc="10" dirty="0">
                <a:latin typeface="Georgia"/>
                <a:cs typeface="Georgia"/>
              </a:rPr>
              <a:t>B2, </a:t>
            </a:r>
            <a:r>
              <a:rPr sz="2750" i="1" spc="20" dirty="0">
                <a:latin typeface="Georgia"/>
                <a:cs typeface="Georgia"/>
              </a:rPr>
              <a:t>..., Bm)</a:t>
            </a:r>
            <a:r>
              <a:rPr sz="2750" i="1" dirty="0">
                <a:latin typeface="Georgia"/>
                <a:cs typeface="Georgia"/>
              </a:rPr>
              <a:t> </a:t>
            </a:r>
            <a:r>
              <a:rPr sz="2750" i="1" spc="5" dirty="0">
                <a:latin typeface="Georgia"/>
                <a:cs typeface="Georgia"/>
              </a:rPr>
              <a:t>is</a:t>
            </a:r>
            <a:endParaRPr sz="2750" dirty="0">
              <a:latin typeface="Georgia"/>
              <a:cs typeface="Georgia"/>
            </a:endParaRPr>
          </a:p>
          <a:p>
            <a:pPr algn="just">
              <a:lnSpc>
                <a:spcPct val="100000"/>
              </a:lnSpc>
              <a:buClr>
                <a:srgbClr val="9F4DA2"/>
              </a:buClr>
              <a:buFont typeface="Georgia"/>
              <a:buChar char="•"/>
            </a:pPr>
            <a:endParaRPr sz="3100" dirty="0">
              <a:latin typeface="Georgia"/>
              <a:cs typeface="Georgia"/>
            </a:endParaRPr>
          </a:p>
          <a:p>
            <a:pPr algn="just">
              <a:lnSpc>
                <a:spcPct val="100000"/>
              </a:lnSpc>
              <a:spcBef>
                <a:spcPts val="30"/>
              </a:spcBef>
              <a:buClr>
                <a:srgbClr val="9F4DA2"/>
              </a:buClr>
              <a:buFont typeface="Georgia"/>
              <a:buChar char="•"/>
            </a:pPr>
            <a:endParaRPr sz="2950" dirty="0">
              <a:latin typeface="Georgia"/>
              <a:cs typeface="Georgia"/>
            </a:endParaRPr>
          </a:p>
          <a:p>
            <a:pPr marL="378460" marR="66040" indent="-256540" algn="just">
              <a:lnSpc>
                <a:spcPct val="91700"/>
              </a:lnSpc>
              <a:buClr>
                <a:srgbClr val="9F4DA2"/>
              </a:buClr>
              <a:buChar char="•"/>
              <a:tabLst>
                <a:tab pos="379095" algn="l"/>
              </a:tabLst>
            </a:pPr>
            <a:r>
              <a:rPr sz="2750" spc="25" dirty="0">
                <a:latin typeface="Georgia"/>
                <a:cs typeface="Georgia"/>
              </a:rPr>
              <a:t>The </a:t>
            </a:r>
            <a:r>
              <a:rPr sz="2750" spc="10" dirty="0">
                <a:latin typeface="Georgia"/>
                <a:cs typeface="Georgia"/>
              </a:rPr>
              <a:t>result </a:t>
            </a:r>
            <a:r>
              <a:rPr sz="2750" spc="5" dirty="0">
                <a:latin typeface="Georgia"/>
                <a:cs typeface="Georgia"/>
              </a:rPr>
              <a:t>of </a:t>
            </a:r>
            <a:r>
              <a:rPr sz="2750" spc="15" dirty="0">
                <a:latin typeface="Georgia"/>
                <a:cs typeface="Georgia"/>
              </a:rPr>
              <a:t>the </a:t>
            </a:r>
            <a:r>
              <a:rPr sz="2750" spc="20" dirty="0">
                <a:latin typeface="Georgia"/>
                <a:cs typeface="Georgia"/>
              </a:rPr>
              <a:t>JOIN </a:t>
            </a:r>
            <a:r>
              <a:rPr sz="2750" spc="10" dirty="0">
                <a:latin typeface="Georgia"/>
                <a:cs typeface="Georgia"/>
              </a:rPr>
              <a:t>is </a:t>
            </a:r>
            <a:r>
              <a:rPr sz="2750" spc="15" dirty="0">
                <a:latin typeface="Georgia"/>
                <a:cs typeface="Georgia"/>
              </a:rPr>
              <a:t>a </a:t>
            </a:r>
            <a:r>
              <a:rPr sz="2750" spc="10" dirty="0">
                <a:latin typeface="Georgia"/>
                <a:cs typeface="Georgia"/>
              </a:rPr>
              <a:t>relation </a:t>
            </a:r>
            <a:r>
              <a:rPr sz="2750" i="1" spc="25" dirty="0">
                <a:latin typeface="Georgia"/>
                <a:cs typeface="Georgia"/>
              </a:rPr>
              <a:t>Q </a:t>
            </a:r>
            <a:r>
              <a:rPr sz="2750" i="1" spc="15" dirty="0">
                <a:latin typeface="Georgia"/>
                <a:cs typeface="Georgia"/>
              </a:rPr>
              <a:t>with </a:t>
            </a:r>
            <a:r>
              <a:rPr sz="2750" i="1" spc="20" dirty="0">
                <a:latin typeface="Georgia"/>
                <a:cs typeface="Georgia"/>
              </a:rPr>
              <a:t>n + </a:t>
            </a:r>
            <a:r>
              <a:rPr sz="2750" i="1" spc="30" dirty="0">
                <a:latin typeface="Georgia"/>
                <a:cs typeface="Georgia"/>
              </a:rPr>
              <a:t>m  </a:t>
            </a:r>
            <a:r>
              <a:rPr sz="2750" i="1" spc="5" dirty="0">
                <a:latin typeface="Georgia"/>
                <a:cs typeface="Georgia"/>
              </a:rPr>
              <a:t>attributes </a:t>
            </a:r>
            <a:r>
              <a:rPr sz="2750" i="1" spc="15" dirty="0">
                <a:latin typeface="Georgia"/>
                <a:cs typeface="Georgia"/>
              </a:rPr>
              <a:t>Q(A1, </a:t>
            </a:r>
            <a:r>
              <a:rPr sz="2750" i="1" spc="10" dirty="0">
                <a:latin typeface="Georgia"/>
                <a:cs typeface="Georgia"/>
              </a:rPr>
              <a:t>A2, </a:t>
            </a:r>
            <a:r>
              <a:rPr sz="2750" i="1" spc="20" dirty="0">
                <a:latin typeface="Georgia"/>
                <a:cs typeface="Georgia"/>
              </a:rPr>
              <a:t>..., </a:t>
            </a:r>
            <a:r>
              <a:rPr sz="2750" i="1" spc="15" dirty="0">
                <a:latin typeface="Georgia"/>
                <a:cs typeface="Georgia"/>
              </a:rPr>
              <a:t>An, B1, </a:t>
            </a:r>
            <a:r>
              <a:rPr sz="2750" i="1" spc="10" dirty="0">
                <a:latin typeface="Georgia"/>
                <a:cs typeface="Georgia"/>
              </a:rPr>
              <a:t>B2, </a:t>
            </a:r>
            <a:r>
              <a:rPr sz="2750" spc="15" dirty="0">
                <a:latin typeface="Georgia"/>
                <a:cs typeface="Georgia"/>
              </a:rPr>
              <a:t>... </a:t>
            </a:r>
            <a:r>
              <a:rPr sz="2750" spc="5" dirty="0">
                <a:latin typeface="Georgia"/>
                <a:cs typeface="Georgia"/>
              </a:rPr>
              <a:t>, </a:t>
            </a:r>
            <a:r>
              <a:rPr sz="2750" i="1" spc="20" dirty="0">
                <a:latin typeface="Georgia"/>
                <a:cs typeface="Georgia"/>
              </a:rPr>
              <a:t>Bm) </a:t>
            </a:r>
            <a:r>
              <a:rPr sz="2750" i="1" spc="5" dirty="0">
                <a:latin typeface="Georgia"/>
                <a:cs typeface="Georgia"/>
              </a:rPr>
              <a:t>in  </a:t>
            </a:r>
            <a:r>
              <a:rPr sz="2750" i="1" spc="10" dirty="0">
                <a:latin typeface="Georgia"/>
                <a:cs typeface="Georgia"/>
              </a:rPr>
              <a:t>that</a:t>
            </a:r>
            <a:r>
              <a:rPr sz="2750" i="1" spc="40" dirty="0">
                <a:latin typeface="Georgia"/>
                <a:cs typeface="Georgia"/>
              </a:rPr>
              <a:t> </a:t>
            </a:r>
            <a:r>
              <a:rPr sz="2750" i="1" spc="10" dirty="0">
                <a:latin typeface="Georgia"/>
                <a:cs typeface="Georgia"/>
              </a:rPr>
              <a:t>order;</a:t>
            </a:r>
            <a:endParaRPr sz="2750" dirty="0">
              <a:latin typeface="Georgia"/>
              <a:cs typeface="Georgia"/>
            </a:endParaRPr>
          </a:p>
          <a:p>
            <a:pPr marL="378460" marR="5080" indent="-256540" algn="just">
              <a:lnSpc>
                <a:spcPts val="3030"/>
              </a:lnSpc>
              <a:spcBef>
                <a:spcPts val="340"/>
              </a:spcBef>
              <a:buClr>
                <a:srgbClr val="9F4DA2"/>
              </a:buClr>
              <a:buFont typeface="Georgia"/>
              <a:buChar char="•"/>
              <a:tabLst>
                <a:tab pos="379095" algn="l"/>
              </a:tabLst>
            </a:pPr>
            <a:r>
              <a:rPr sz="2750" i="1" spc="25" dirty="0">
                <a:latin typeface="Georgia"/>
                <a:cs typeface="Georgia"/>
              </a:rPr>
              <a:t>Q </a:t>
            </a:r>
            <a:r>
              <a:rPr sz="2750" i="1" spc="15" dirty="0">
                <a:latin typeface="Georgia"/>
                <a:cs typeface="Georgia"/>
              </a:rPr>
              <a:t>has </a:t>
            </a:r>
            <a:r>
              <a:rPr sz="2750" i="1" spc="10" dirty="0">
                <a:latin typeface="Georgia"/>
                <a:cs typeface="Georgia"/>
              </a:rPr>
              <a:t>one </a:t>
            </a:r>
            <a:r>
              <a:rPr sz="2750" i="1" spc="15" dirty="0">
                <a:latin typeface="Georgia"/>
                <a:cs typeface="Georgia"/>
              </a:rPr>
              <a:t>tuple </a:t>
            </a:r>
            <a:r>
              <a:rPr sz="2750" i="1" spc="10" dirty="0">
                <a:latin typeface="Georgia"/>
                <a:cs typeface="Georgia"/>
              </a:rPr>
              <a:t>for </a:t>
            </a:r>
            <a:r>
              <a:rPr sz="2750" i="1" spc="5" dirty="0">
                <a:latin typeface="Georgia"/>
                <a:cs typeface="Georgia"/>
              </a:rPr>
              <a:t>each combination </a:t>
            </a:r>
            <a:r>
              <a:rPr sz="2750" i="1" spc="10" dirty="0">
                <a:latin typeface="Georgia"/>
                <a:cs typeface="Georgia"/>
              </a:rPr>
              <a:t>of </a:t>
            </a:r>
            <a:r>
              <a:rPr sz="2750" i="1" spc="15" dirty="0">
                <a:latin typeface="Georgia"/>
                <a:cs typeface="Georgia"/>
              </a:rPr>
              <a:t>tuples—  </a:t>
            </a:r>
            <a:r>
              <a:rPr sz="2750" i="1" spc="10" dirty="0">
                <a:latin typeface="Georgia"/>
                <a:cs typeface="Georgia"/>
              </a:rPr>
              <a:t>one </a:t>
            </a:r>
            <a:r>
              <a:rPr sz="2750" i="1" spc="20" dirty="0">
                <a:latin typeface="Georgia"/>
                <a:cs typeface="Georgia"/>
              </a:rPr>
              <a:t>from </a:t>
            </a:r>
            <a:r>
              <a:rPr sz="2750" i="1" spc="25" dirty="0">
                <a:latin typeface="Georgia"/>
                <a:cs typeface="Georgia"/>
              </a:rPr>
              <a:t>R </a:t>
            </a:r>
            <a:r>
              <a:rPr sz="2750" spc="10" dirty="0">
                <a:latin typeface="Georgia"/>
                <a:cs typeface="Georgia"/>
              </a:rPr>
              <a:t>and </a:t>
            </a:r>
            <a:r>
              <a:rPr sz="2750" spc="5" dirty="0">
                <a:latin typeface="Georgia"/>
                <a:cs typeface="Georgia"/>
              </a:rPr>
              <a:t>one </a:t>
            </a:r>
            <a:r>
              <a:rPr sz="2750" spc="15" dirty="0">
                <a:latin typeface="Georgia"/>
                <a:cs typeface="Georgia"/>
              </a:rPr>
              <a:t>from </a:t>
            </a:r>
            <a:r>
              <a:rPr sz="2750" i="1" spc="15" dirty="0">
                <a:latin typeface="Georgia"/>
                <a:cs typeface="Georgia"/>
              </a:rPr>
              <a:t>S—whenever the  </a:t>
            </a:r>
            <a:r>
              <a:rPr sz="2750" i="1" spc="5" dirty="0">
                <a:latin typeface="Georgia"/>
                <a:cs typeface="Georgia"/>
              </a:rPr>
              <a:t>combination satisfies </a:t>
            </a:r>
            <a:r>
              <a:rPr sz="2750" i="1" spc="15" dirty="0">
                <a:latin typeface="Georgia"/>
                <a:cs typeface="Georgia"/>
              </a:rPr>
              <a:t>the </a:t>
            </a:r>
            <a:r>
              <a:rPr sz="2750" i="1" spc="10" dirty="0">
                <a:latin typeface="Georgia"/>
                <a:cs typeface="Georgia"/>
              </a:rPr>
              <a:t>join</a:t>
            </a:r>
            <a:r>
              <a:rPr sz="2750" i="1" spc="380" dirty="0">
                <a:latin typeface="Georgia"/>
                <a:cs typeface="Georgia"/>
              </a:rPr>
              <a:t> </a:t>
            </a:r>
            <a:r>
              <a:rPr sz="2750" i="1" dirty="0">
                <a:latin typeface="Georgia"/>
                <a:cs typeface="Georgia"/>
              </a:rPr>
              <a:t>condition</a:t>
            </a:r>
            <a:endParaRPr sz="2750" dirty="0">
              <a:latin typeface="Georgia"/>
              <a:cs typeface="Georgia"/>
            </a:endParaRPr>
          </a:p>
        </p:txBody>
      </p:sp>
      <p:sp>
        <p:nvSpPr>
          <p:cNvPr id="4" name="object 4"/>
          <p:cNvSpPr/>
          <p:nvPr/>
        </p:nvSpPr>
        <p:spPr>
          <a:xfrm>
            <a:off x="2101370" y="3330144"/>
            <a:ext cx="2660917" cy="41201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to="" calcmode="lin" valueType="num">
                                      <p:cBhvr>
                                        <p:cTn id="12" dur="1" fill="hold"/>
                                        <p:tgtEl>
                                          <p:spTgt spid="2">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to="" calcmode="lin" valueType="num">
                                      <p:cBhvr>
                                        <p:cTn id="17"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143000"/>
            <a:ext cx="8382000" cy="152400"/>
          </a:xfrm>
        </p:spPr>
        <p:txBody>
          <a:bodyPr>
            <a:normAutofit fontScale="90000"/>
          </a:bodyPr>
          <a:lstStyle/>
          <a:p>
            <a:endParaRPr lang="en-IN" dirty="0"/>
          </a:p>
        </p:txBody>
      </p:sp>
      <p:sp>
        <p:nvSpPr>
          <p:cNvPr id="5" name="Text Placeholder 4"/>
          <p:cNvSpPr>
            <a:spLocks noGrp="1"/>
          </p:cNvSpPr>
          <p:nvPr>
            <p:ph type="body" idx="1"/>
          </p:nvPr>
        </p:nvSpPr>
        <p:spPr>
          <a:xfrm>
            <a:off x="304800" y="1447800"/>
            <a:ext cx="4041648" cy="873370"/>
          </a:xfrm>
        </p:spPr>
        <p:txBody>
          <a:bodyPr/>
          <a:lstStyle/>
          <a:p>
            <a:r>
              <a:rPr lang="en-IN" dirty="0"/>
              <a:t>EMPLOYEE</a:t>
            </a:r>
          </a:p>
        </p:txBody>
      </p:sp>
      <p:sp>
        <p:nvSpPr>
          <p:cNvPr id="7" name="Text Placeholder 6"/>
          <p:cNvSpPr>
            <a:spLocks noGrp="1"/>
          </p:cNvSpPr>
          <p:nvPr>
            <p:ph type="body" sz="half" idx="3"/>
          </p:nvPr>
        </p:nvSpPr>
        <p:spPr/>
        <p:txBody>
          <a:bodyPr/>
          <a:lstStyle/>
          <a:p>
            <a:r>
              <a:rPr lang="en-IN" dirty="0"/>
              <a:t>FACT_WORKERS</a:t>
            </a:r>
          </a:p>
        </p:txBody>
      </p:sp>
      <p:graphicFrame>
        <p:nvGraphicFramePr>
          <p:cNvPr id="9" name="Content Placeholder 8"/>
          <p:cNvGraphicFramePr>
            <a:graphicFrameLocks noGrp="1"/>
          </p:cNvGraphicFramePr>
          <p:nvPr>
            <p:ph sz="quarter" idx="2"/>
          </p:nvPr>
        </p:nvGraphicFramePr>
        <p:xfrm>
          <a:off x="304800" y="2346960"/>
          <a:ext cx="4041774" cy="3307080"/>
        </p:xfrm>
        <a:graphic>
          <a:graphicData uri="http://schemas.openxmlformats.org/drawingml/2006/table">
            <a:tbl>
              <a:tblPr firstRow="1" bandRow="1">
                <a:tableStyleId>{5C22544A-7EE6-4342-B048-85BDC9FD1C3A}</a:tableStyleId>
              </a:tblPr>
              <a:tblGrid>
                <a:gridCol w="1347258">
                  <a:extLst>
                    <a:ext uri="{9D8B030D-6E8A-4147-A177-3AD203B41FA5}">
                      <a16:colId xmlns:a16="http://schemas.microsoft.com/office/drawing/2014/main" val="20000"/>
                    </a:ext>
                  </a:extLst>
                </a:gridCol>
                <a:gridCol w="1347258">
                  <a:extLst>
                    <a:ext uri="{9D8B030D-6E8A-4147-A177-3AD203B41FA5}">
                      <a16:colId xmlns:a16="http://schemas.microsoft.com/office/drawing/2014/main" val="20001"/>
                    </a:ext>
                  </a:extLst>
                </a:gridCol>
                <a:gridCol w="1347258">
                  <a:extLst>
                    <a:ext uri="{9D8B030D-6E8A-4147-A177-3AD203B41FA5}">
                      <a16:colId xmlns:a16="http://schemas.microsoft.com/office/drawing/2014/main" val="20002"/>
                    </a:ext>
                  </a:extLst>
                </a:gridCol>
              </a:tblGrid>
              <a:tr h="714986">
                <a:tc>
                  <a:txBody>
                    <a:bodyPr/>
                    <a:lstStyle/>
                    <a:p>
                      <a:pPr algn="l" fontAlgn="t"/>
                      <a:r>
                        <a:rPr lang="en-IN" dirty="0">
                          <a:solidFill>
                            <a:srgbClr val="000000"/>
                          </a:solidFill>
                          <a:latin typeface="times new roman"/>
                        </a:rPr>
                        <a:t>EMP_NAME</a:t>
                      </a:r>
                    </a:p>
                  </a:txBody>
                  <a:tcPr marL="114300" marR="114300" marT="114300" marB="114300"/>
                </a:tc>
                <a:tc>
                  <a:txBody>
                    <a:bodyPr/>
                    <a:lstStyle/>
                    <a:p>
                      <a:pPr algn="l" fontAlgn="t"/>
                      <a:r>
                        <a:rPr lang="en-IN" dirty="0">
                          <a:solidFill>
                            <a:srgbClr val="000000"/>
                          </a:solidFill>
                          <a:latin typeface="times new roman"/>
                        </a:rPr>
                        <a:t>STREET</a:t>
                      </a:r>
                    </a:p>
                  </a:txBody>
                  <a:tcPr marL="114300" marR="114300" marT="114300" marB="114300"/>
                </a:tc>
                <a:tc>
                  <a:txBody>
                    <a:bodyPr/>
                    <a:lstStyle/>
                    <a:p>
                      <a:pPr algn="l" fontAlgn="t"/>
                      <a:r>
                        <a:rPr lang="en-IN" dirty="0">
                          <a:solidFill>
                            <a:srgbClr val="000000"/>
                          </a:solidFill>
                          <a:latin typeface="times new roman"/>
                        </a:rPr>
                        <a:t>CITY</a:t>
                      </a:r>
                    </a:p>
                  </a:txBody>
                  <a:tcPr marL="114300" marR="114300" marT="114300" marB="114300"/>
                </a:tc>
                <a:extLst>
                  <a:ext uri="{0D108BD9-81ED-4DB2-BD59-A6C34878D82A}">
                    <a16:rowId xmlns:a16="http://schemas.microsoft.com/office/drawing/2014/main" val="10000"/>
                  </a:ext>
                </a:extLst>
              </a:tr>
              <a:tr h="392542">
                <a:tc>
                  <a:txBody>
                    <a:bodyPr/>
                    <a:lstStyle/>
                    <a:p>
                      <a:pPr algn="l" fontAlgn="t"/>
                      <a:r>
                        <a:rPr lang="en-IN">
                          <a:solidFill>
                            <a:srgbClr val="000000"/>
                          </a:solidFill>
                          <a:latin typeface="verdana"/>
                        </a:rPr>
                        <a:t>Ram</a:t>
                      </a:r>
                    </a:p>
                  </a:txBody>
                  <a:tcPr marL="76200" marR="76200" marT="76200" marB="76200"/>
                </a:tc>
                <a:tc>
                  <a:txBody>
                    <a:bodyPr/>
                    <a:lstStyle/>
                    <a:p>
                      <a:pPr algn="l" fontAlgn="t"/>
                      <a:r>
                        <a:rPr lang="en-IN">
                          <a:solidFill>
                            <a:srgbClr val="000000"/>
                          </a:solidFill>
                          <a:latin typeface="verdana"/>
                        </a:rPr>
                        <a:t>Civil line</a:t>
                      </a:r>
                    </a:p>
                  </a:txBody>
                  <a:tcPr marL="76200" marR="76200" marT="76200" marB="76200"/>
                </a:tc>
                <a:tc>
                  <a:txBody>
                    <a:bodyPr/>
                    <a:lstStyle/>
                    <a:p>
                      <a:pPr algn="l" fontAlgn="t"/>
                      <a:r>
                        <a:rPr lang="en-IN">
                          <a:solidFill>
                            <a:srgbClr val="000000"/>
                          </a:solidFill>
                          <a:latin typeface="verdana"/>
                        </a:rPr>
                        <a:t>Mumbai</a:t>
                      </a:r>
                    </a:p>
                  </a:txBody>
                  <a:tcPr marL="76200" marR="76200" marT="76200" marB="76200"/>
                </a:tc>
                <a:extLst>
                  <a:ext uri="{0D108BD9-81ED-4DB2-BD59-A6C34878D82A}">
                    <a16:rowId xmlns:a16="http://schemas.microsoft.com/office/drawing/2014/main" val="10001"/>
                  </a:ext>
                </a:extLst>
              </a:tr>
              <a:tr h="644890">
                <a:tc>
                  <a:txBody>
                    <a:bodyPr/>
                    <a:lstStyle/>
                    <a:p>
                      <a:pPr algn="l" fontAlgn="t"/>
                      <a:r>
                        <a:rPr lang="en-IN">
                          <a:solidFill>
                            <a:srgbClr val="000000"/>
                          </a:solidFill>
                          <a:latin typeface="verdana"/>
                        </a:rPr>
                        <a:t>Shyam</a:t>
                      </a:r>
                    </a:p>
                  </a:txBody>
                  <a:tcPr marL="76200" marR="76200" marT="76200" marB="76200"/>
                </a:tc>
                <a:tc>
                  <a:txBody>
                    <a:bodyPr/>
                    <a:lstStyle/>
                    <a:p>
                      <a:pPr algn="l" fontAlgn="t"/>
                      <a:r>
                        <a:rPr lang="en-IN">
                          <a:solidFill>
                            <a:srgbClr val="000000"/>
                          </a:solidFill>
                          <a:latin typeface="verdana"/>
                        </a:rPr>
                        <a:t>Park street</a:t>
                      </a:r>
                    </a:p>
                  </a:txBody>
                  <a:tcPr marL="76200" marR="76200" marT="76200" marB="76200"/>
                </a:tc>
                <a:tc>
                  <a:txBody>
                    <a:bodyPr/>
                    <a:lstStyle/>
                    <a:p>
                      <a:pPr algn="l" fontAlgn="t"/>
                      <a:r>
                        <a:rPr lang="en-IN">
                          <a:solidFill>
                            <a:srgbClr val="000000"/>
                          </a:solidFill>
                          <a:latin typeface="verdana"/>
                        </a:rPr>
                        <a:t>Kolkata</a:t>
                      </a:r>
                    </a:p>
                  </a:txBody>
                  <a:tcPr marL="76200" marR="76200" marT="76200" marB="76200"/>
                </a:tc>
                <a:extLst>
                  <a:ext uri="{0D108BD9-81ED-4DB2-BD59-A6C34878D82A}">
                    <a16:rowId xmlns:a16="http://schemas.microsoft.com/office/drawing/2014/main" val="10002"/>
                  </a:ext>
                </a:extLst>
              </a:tr>
              <a:tr h="644890">
                <a:tc>
                  <a:txBody>
                    <a:bodyPr/>
                    <a:lstStyle/>
                    <a:p>
                      <a:pPr algn="l" fontAlgn="t"/>
                      <a:r>
                        <a:rPr lang="en-IN">
                          <a:solidFill>
                            <a:srgbClr val="000000"/>
                          </a:solidFill>
                          <a:latin typeface="verdana"/>
                        </a:rPr>
                        <a:t>Ravi</a:t>
                      </a:r>
                    </a:p>
                  </a:txBody>
                  <a:tcPr marL="76200" marR="76200" marT="76200" marB="76200"/>
                </a:tc>
                <a:tc>
                  <a:txBody>
                    <a:bodyPr/>
                    <a:lstStyle/>
                    <a:p>
                      <a:pPr algn="l" fontAlgn="t"/>
                      <a:r>
                        <a:rPr lang="en-IN">
                          <a:solidFill>
                            <a:srgbClr val="000000"/>
                          </a:solidFill>
                          <a:latin typeface="verdana"/>
                        </a:rPr>
                        <a:t>M.G. Street</a:t>
                      </a:r>
                    </a:p>
                  </a:txBody>
                  <a:tcPr marL="76200" marR="76200" marT="76200" marB="76200"/>
                </a:tc>
                <a:tc>
                  <a:txBody>
                    <a:bodyPr/>
                    <a:lstStyle/>
                    <a:p>
                      <a:pPr algn="l" fontAlgn="t"/>
                      <a:r>
                        <a:rPr lang="en-IN">
                          <a:solidFill>
                            <a:srgbClr val="000000"/>
                          </a:solidFill>
                          <a:latin typeface="verdana"/>
                        </a:rPr>
                        <a:t>Delhi</a:t>
                      </a:r>
                    </a:p>
                  </a:txBody>
                  <a:tcPr marL="76200" marR="76200" marT="76200" marB="76200"/>
                </a:tc>
                <a:extLst>
                  <a:ext uri="{0D108BD9-81ED-4DB2-BD59-A6C34878D82A}">
                    <a16:rowId xmlns:a16="http://schemas.microsoft.com/office/drawing/2014/main" val="10003"/>
                  </a:ext>
                </a:extLst>
              </a:tr>
              <a:tr h="644890">
                <a:tc>
                  <a:txBody>
                    <a:bodyPr/>
                    <a:lstStyle/>
                    <a:p>
                      <a:pPr algn="l" fontAlgn="t"/>
                      <a:r>
                        <a:rPr lang="en-IN">
                          <a:solidFill>
                            <a:srgbClr val="000000"/>
                          </a:solidFill>
                          <a:latin typeface="verdana"/>
                        </a:rPr>
                        <a:t>Hari</a:t>
                      </a:r>
                    </a:p>
                  </a:txBody>
                  <a:tcPr marL="76200" marR="76200" marT="76200" marB="76200"/>
                </a:tc>
                <a:tc>
                  <a:txBody>
                    <a:bodyPr/>
                    <a:lstStyle/>
                    <a:p>
                      <a:pPr algn="l" fontAlgn="t"/>
                      <a:r>
                        <a:rPr lang="en-IN">
                          <a:solidFill>
                            <a:srgbClr val="000000"/>
                          </a:solidFill>
                          <a:latin typeface="verdana"/>
                        </a:rPr>
                        <a:t>Nehru nagar</a:t>
                      </a:r>
                    </a:p>
                  </a:txBody>
                  <a:tcPr marL="76200" marR="76200" marT="76200" marB="76200"/>
                </a:tc>
                <a:tc>
                  <a:txBody>
                    <a:bodyPr/>
                    <a:lstStyle/>
                    <a:p>
                      <a:pPr algn="l" fontAlgn="t"/>
                      <a:r>
                        <a:rPr lang="en-IN" dirty="0">
                          <a:solidFill>
                            <a:srgbClr val="000000"/>
                          </a:solidFill>
                          <a:latin typeface="verdana"/>
                        </a:rPr>
                        <a:t>Hyderabad</a:t>
                      </a:r>
                    </a:p>
                  </a:txBody>
                  <a:tcPr marL="76200" marR="76200" marT="76200" marB="76200"/>
                </a:tc>
                <a:extLst>
                  <a:ext uri="{0D108BD9-81ED-4DB2-BD59-A6C34878D82A}">
                    <a16:rowId xmlns:a16="http://schemas.microsoft.com/office/drawing/2014/main" val="10004"/>
                  </a:ext>
                </a:extLst>
              </a:tr>
            </a:tbl>
          </a:graphicData>
        </a:graphic>
      </p:graphicFrame>
      <p:graphicFrame>
        <p:nvGraphicFramePr>
          <p:cNvPr id="10" name="Content Placeholder 9"/>
          <p:cNvGraphicFramePr>
            <a:graphicFrameLocks noGrp="1"/>
          </p:cNvGraphicFramePr>
          <p:nvPr>
            <p:ph sz="quarter" idx="4"/>
          </p:nvPr>
        </p:nvGraphicFramePr>
        <p:xfrm>
          <a:off x="4718050" y="2708275"/>
          <a:ext cx="4041774" cy="2484120"/>
        </p:xfrm>
        <a:graphic>
          <a:graphicData uri="http://schemas.openxmlformats.org/drawingml/2006/table">
            <a:tbl>
              <a:tblPr firstRow="1" bandRow="1">
                <a:tableStyleId>{5C22544A-7EE6-4342-B048-85BDC9FD1C3A}</a:tableStyleId>
              </a:tblPr>
              <a:tblGrid>
                <a:gridCol w="1347258">
                  <a:extLst>
                    <a:ext uri="{9D8B030D-6E8A-4147-A177-3AD203B41FA5}">
                      <a16:colId xmlns:a16="http://schemas.microsoft.com/office/drawing/2014/main" val="20000"/>
                    </a:ext>
                  </a:extLst>
                </a:gridCol>
                <a:gridCol w="1347258">
                  <a:extLst>
                    <a:ext uri="{9D8B030D-6E8A-4147-A177-3AD203B41FA5}">
                      <a16:colId xmlns:a16="http://schemas.microsoft.com/office/drawing/2014/main" val="20001"/>
                    </a:ext>
                  </a:extLst>
                </a:gridCol>
                <a:gridCol w="1347258">
                  <a:extLst>
                    <a:ext uri="{9D8B030D-6E8A-4147-A177-3AD203B41FA5}">
                      <a16:colId xmlns:a16="http://schemas.microsoft.com/office/drawing/2014/main" val="20002"/>
                    </a:ext>
                  </a:extLst>
                </a:gridCol>
              </a:tblGrid>
              <a:tr h="370840">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BRANCH</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Ram</a:t>
                      </a:r>
                    </a:p>
                  </a:txBody>
                  <a:tcPr marL="76200" marR="76200" marT="76200" marB="76200"/>
                </a:tc>
                <a:tc>
                  <a:txBody>
                    <a:bodyPr/>
                    <a:lstStyle/>
                    <a:p>
                      <a:pPr algn="l" fontAlgn="t"/>
                      <a:r>
                        <a:rPr lang="en-IN">
                          <a:solidFill>
                            <a:srgbClr val="000000"/>
                          </a:solidFill>
                          <a:latin typeface="verdana"/>
                        </a:rPr>
                        <a:t>Infosys</a:t>
                      </a:r>
                    </a:p>
                  </a:txBody>
                  <a:tcPr marL="76200" marR="76200" marT="76200" marB="76200"/>
                </a:tc>
                <a:tc>
                  <a:txBody>
                    <a:bodyPr/>
                    <a:lstStyle/>
                    <a:p>
                      <a:pPr algn="l" fontAlgn="t"/>
                      <a:r>
                        <a:rPr lang="en-IN">
                          <a:solidFill>
                            <a:srgbClr val="000000"/>
                          </a:solidFill>
                          <a:latin typeface="verdana"/>
                        </a:rPr>
                        <a:t>10000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Shyam</a:t>
                      </a:r>
                    </a:p>
                  </a:txBody>
                  <a:tcPr marL="76200" marR="76200" marT="76200" marB="76200"/>
                </a:tc>
                <a:tc>
                  <a:txBody>
                    <a:bodyPr/>
                    <a:lstStyle/>
                    <a:p>
                      <a:pPr algn="l" fontAlgn="t"/>
                      <a:r>
                        <a:rPr lang="en-IN">
                          <a:solidFill>
                            <a:srgbClr val="000000"/>
                          </a:solidFill>
                          <a:latin typeface="verdana"/>
                        </a:rPr>
                        <a:t>Wipro</a:t>
                      </a:r>
                    </a:p>
                  </a:txBody>
                  <a:tcPr marL="76200" marR="76200" marT="76200" marB="76200"/>
                </a:tc>
                <a:tc>
                  <a:txBody>
                    <a:bodyPr/>
                    <a:lstStyle/>
                    <a:p>
                      <a:pPr algn="l" fontAlgn="t"/>
                      <a:r>
                        <a:rPr lang="en-IN">
                          <a:solidFill>
                            <a:srgbClr val="000000"/>
                          </a:solidFill>
                          <a:latin typeface="verdana"/>
                        </a:rPr>
                        <a:t>20000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Kuber</a:t>
                      </a:r>
                    </a:p>
                  </a:txBody>
                  <a:tcPr marL="76200" marR="76200" marT="76200" marB="76200"/>
                </a:tc>
                <a:tc>
                  <a:txBody>
                    <a:bodyPr/>
                    <a:lstStyle/>
                    <a:p>
                      <a:pPr algn="l" fontAlgn="t"/>
                      <a:r>
                        <a:rPr lang="en-IN">
                          <a:solidFill>
                            <a:srgbClr val="000000"/>
                          </a:solidFill>
                          <a:latin typeface="verdana"/>
                        </a:rPr>
                        <a:t>HCL</a:t>
                      </a:r>
                    </a:p>
                  </a:txBody>
                  <a:tcPr marL="76200" marR="76200" marT="76200" marB="76200"/>
                </a:tc>
                <a:tc>
                  <a:txBody>
                    <a:bodyPr/>
                    <a:lstStyle/>
                    <a:p>
                      <a:pPr algn="l" fontAlgn="t"/>
                      <a:r>
                        <a:rPr lang="en-IN">
                          <a:solidFill>
                            <a:srgbClr val="000000"/>
                          </a:solidFill>
                          <a:latin typeface="verdana"/>
                        </a:rPr>
                        <a:t>30000</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Hari</a:t>
                      </a:r>
                    </a:p>
                  </a:txBody>
                  <a:tcPr marL="76200" marR="76200" marT="76200" marB="76200"/>
                </a:tc>
                <a:tc>
                  <a:txBody>
                    <a:bodyPr/>
                    <a:lstStyle/>
                    <a:p>
                      <a:pPr algn="l" fontAlgn="t"/>
                      <a:r>
                        <a:rPr lang="en-IN">
                          <a:solidFill>
                            <a:srgbClr val="000000"/>
                          </a:solidFill>
                          <a:latin typeface="verdana"/>
                        </a:rPr>
                        <a:t>TCS</a:t>
                      </a:r>
                    </a:p>
                  </a:txBody>
                  <a:tcPr marL="76200" marR="76200" marT="76200" marB="76200"/>
                </a:tc>
                <a:tc>
                  <a:txBody>
                    <a:bodyPr/>
                    <a:lstStyle/>
                    <a:p>
                      <a:pPr algn="l" fontAlgn="t"/>
                      <a:r>
                        <a:rPr lang="en-IN" dirty="0">
                          <a:solidFill>
                            <a:srgbClr val="000000"/>
                          </a:solidFill>
                          <a:latin typeface="verdana"/>
                        </a:rPr>
                        <a:t>50000</a:t>
                      </a:r>
                    </a:p>
                  </a:txBody>
                  <a:tcPr marL="76200" marR="76200" marT="76200" marB="76200"/>
                </a:tc>
                <a:extLst>
                  <a:ext uri="{0D108BD9-81ED-4DB2-BD59-A6C34878D82A}">
                    <a16:rowId xmlns:a16="http://schemas.microsoft.com/office/drawing/2014/main" val="10004"/>
                  </a:ext>
                </a:extLst>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N" dirty="0"/>
              <a:t>(EMPLOYEE ⋈ FACT_WORKERS)  </a:t>
            </a:r>
            <a:br>
              <a:rPr lang="en-IN" dirty="0"/>
            </a:br>
            <a:endParaRPr lang="en-IN" dirty="0"/>
          </a:p>
        </p:txBody>
      </p:sp>
      <p:graphicFrame>
        <p:nvGraphicFramePr>
          <p:cNvPr id="9" name="Content Placeholder 8"/>
          <p:cNvGraphicFramePr>
            <a:graphicFrameLocks noGrp="1"/>
          </p:cNvGraphicFramePr>
          <p:nvPr>
            <p:ph idx="1"/>
          </p:nvPr>
        </p:nvGraphicFramePr>
        <p:xfrm>
          <a:off x="457200" y="2249488"/>
          <a:ext cx="8229600" cy="17830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STREET</a:t>
                      </a:r>
                    </a:p>
                  </a:txBody>
                  <a:tcPr marL="114300" marR="114300" marT="114300" marB="114300"/>
                </a:tc>
                <a:tc>
                  <a:txBody>
                    <a:bodyPr/>
                    <a:lstStyle/>
                    <a:p>
                      <a:pPr algn="l" fontAlgn="t"/>
                      <a:r>
                        <a:rPr lang="en-IN">
                          <a:solidFill>
                            <a:srgbClr val="000000"/>
                          </a:solidFill>
                          <a:latin typeface="times new roman"/>
                        </a:rPr>
                        <a:t>CITY</a:t>
                      </a:r>
                    </a:p>
                  </a:txBody>
                  <a:tcPr marL="114300" marR="114300" marT="114300" marB="114300"/>
                </a:tc>
                <a:tc>
                  <a:txBody>
                    <a:bodyPr/>
                    <a:lstStyle/>
                    <a:p>
                      <a:pPr algn="l" fontAlgn="t"/>
                      <a:r>
                        <a:rPr lang="en-IN">
                          <a:solidFill>
                            <a:srgbClr val="000000"/>
                          </a:solidFill>
                          <a:latin typeface="times new roman"/>
                        </a:rPr>
                        <a:t>BRANCH</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Ram</a:t>
                      </a:r>
                    </a:p>
                  </a:txBody>
                  <a:tcPr marL="76200" marR="76200" marT="76200" marB="76200"/>
                </a:tc>
                <a:tc>
                  <a:txBody>
                    <a:bodyPr/>
                    <a:lstStyle/>
                    <a:p>
                      <a:pPr algn="l" fontAlgn="t"/>
                      <a:r>
                        <a:rPr lang="en-IN">
                          <a:solidFill>
                            <a:srgbClr val="000000"/>
                          </a:solidFill>
                          <a:latin typeface="verdana"/>
                        </a:rPr>
                        <a:t>Civil line</a:t>
                      </a:r>
                    </a:p>
                  </a:txBody>
                  <a:tcPr marL="76200" marR="76200" marT="76200" marB="76200"/>
                </a:tc>
                <a:tc>
                  <a:txBody>
                    <a:bodyPr/>
                    <a:lstStyle/>
                    <a:p>
                      <a:pPr algn="l" fontAlgn="t"/>
                      <a:r>
                        <a:rPr lang="en-IN">
                          <a:solidFill>
                            <a:srgbClr val="000000"/>
                          </a:solidFill>
                          <a:latin typeface="verdana"/>
                        </a:rPr>
                        <a:t>Mumbai</a:t>
                      </a:r>
                    </a:p>
                  </a:txBody>
                  <a:tcPr marL="76200" marR="76200" marT="76200" marB="76200"/>
                </a:tc>
                <a:tc>
                  <a:txBody>
                    <a:bodyPr/>
                    <a:lstStyle/>
                    <a:p>
                      <a:pPr algn="l" fontAlgn="t"/>
                      <a:r>
                        <a:rPr lang="en-IN">
                          <a:solidFill>
                            <a:srgbClr val="000000"/>
                          </a:solidFill>
                          <a:latin typeface="verdana"/>
                        </a:rPr>
                        <a:t>Infosys</a:t>
                      </a:r>
                    </a:p>
                  </a:txBody>
                  <a:tcPr marL="76200" marR="76200" marT="76200" marB="76200"/>
                </a:tc>
                <a:tc>
                  <a:txBody>
                    <a:bodyPr/>
                    <a:lstStyle/>
                    <a:p>
                      <a:pPr algn="l" fontAlgn="t"/>
                      <a:r>
                        <a:rPr lang="en-IN">
                          <a:solidFill>
                            <a:srgbClr val="000000"/>
                          </a:solidFill>
                          <a:latin typeface="verdana"/>
                        </a:rPr>
                        <a:t>10000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Shyam</a:t>
                      </a:r>
                    </a:p>
                  </a:txBody>
                  <a:tcPr marL="76200" marR="76200" marT="76200" marB="76200"/>
                </a:tc>
                <a:tc>
                  <a:txBody>
                    <a:bodyPr/>
                    <a:lstStyle/>
                    <a:p>
                      <a:pPr algn="l" fontAlgn="t"/>
                      <a:r>
                        <a:rPr lang="en-IN">
                          <a:solidFill>
                            <a:srgbClr val="000000"/>
                          </a:solidFill>
                          <a:latin typeface="verdana"/>
                        </a:rPr>
                        <a:t>Park street</a:t>
                      </a:r>
                    </a:p>
                  </a:txBody>
                  <a:tcPr marL="76200" marR="76200" marT="76200" marB="76200"/>
                </a:tc>
                <a:tc>
                  <a:txBody>
                    <a:bodyPr/>
                    <a:lstStyle/>
                    <a:p>
                      <a:pPr algn="l" fontAlgn="t"/>
                      <a:r>
                        <a:rPr lang="en-IN">
                          <a:solidFill>
                            <a:srgbClr val="000000"/>
                          </a:solidFill>
                          <a:latin typeface="verdana"/>
                        </a:rPr>
                        <a:t>Kolkata</a:t>
                      </a:r>
                    </a:p>
                  </a:txBody>
                  <a:tcPr marL="76200" marR="76200" marT="76200" marB="76200"/>
                </a:tc>
                <a:tc>
                  <a:txBody>
                    <a:bodyPr/>
                    <a:lstStyle/>
                    <a:p>
                      <a:pPr algn="l" fontAlgn="t"/>
                      <a:r>
                        <a:rPr lang="en-IN">
                          <a:solidFill>
                            <a:srgbClr val="000000"/>
                          </a:solidFill>
                          <a:latin typeface="verdana"/>
                        </a:rPr>
                        <a:t>Wipro</a:t>
                      </a:r>
                    </a:p>
                  </a:txBody>
                  <a:tcPr marL="76200" marR="76200" marT="76200" marB="76200"/>
                </a:tc>
                <a:tc>
                  <a:txBody>
                    <a:bodyPr/>
                    <a:lstStyle/>
                    <a:p>
                      <a:pPr algn="l" fontAlgn="t"/>
                      <a:r>
                        <a:rPr lang="en-IN">
                          <a:solidFill>
                            <a:srgbClr val="000000"/>
                          </a:solidFill>
                          <a:latin typeface="verdana"/>
                        </a:rPr>
                        <a:t>20000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Hari</a:t>
                      </a:r>
                    </a:p>
                  </a:txBody>
                  <a:tcPr marL="76200" marR="76200" marT="76200" marB="76200"/>
                </a:tc>
                <a:tc>
                  <a:txBody>
                    <a:bodyPr/>
                    <a:lstStyle/>
                    <a:p>
                      <a:pPr algn="l" fontAlgn="t"/>
                      <a:r>
                        <a:rPr lang="en-IN">
                          <a:solidFill>
                            <a:srgbClr val="000000"/>
                          </a:solidFill>
                          <a:latin typeface="verdana"/>
                        </a:rPr>
                        <a:t>Nehru nagar</a:t>
                      </a:r>
                    </a:p>
                  </a:txBody>
                  <a:tcPr marL="76200" marR="76200" marT="76200" marB="76200"/>
                </a:tc>
                <a:tc>
                  <a:txBody>
                    <a:bodyPr/>
                    <a:lstStyle/>
                    <a:p>
                      <a:pPr algn="l" fontAlgn="t"/>
                      <a:r>
                        <a:rPr lang="en-IN">
                          <a:solidFill>
                            <a:srgbClr val="000000"/>
                          </a:solidFill>
                          <a:latin typeface="verdana"/>
                        </a:rPr>
                        <a:t>Hyderabad</a:t>
                      </a:r>
                    </a:p>
                  </a:txBody>
                  <a:tcPr marL="76200" marR="76200" marT="76200" marB="76200"/>
                </a:tc>
                <a:tc>
                  <a:txBody>
                    <a:bodyPr/>
                    <a:lstStyle/>
                    <a:p>
                      <a:pPr algn="l" fontAlgn="t"/>
                      <a:r>
                        <a:rPr lang="en-IN">
                          <a:solidFill>
                            <a:srgbClr val="000000"/>
                          </a:solidFill>
                          <a:latin typeface="verdana"/>
                        </a:rPr>
                        <a:t>TCS</a:t>
                      </a:r>
                    </a:p>
                  </a:txBody>
                  <a:tcPr marL="76200" marR="76200" marT="76200" marB="76200"/>
                </a:tc>
                <a:tc>
                  <a:txBody>
                    <a:bodyPr/>
                    <a:lstStyle/>
                    <a:p>
                      <a:pPr algn="l" fontAlgn="t"/>
                      <a:r>
                        <a:rPr lang="en-IN" dirty="0">
                          <a:solidFill>
                            <a:srgbClr val="000000"/>
                          </a:solidFill>
                          <a:latin typeface="verdana"/>
                        </a:rPr>
                        <a:t>50000</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An outer join is basically of three types:</a:t>
            </a:r>
          </a:p>
          <a:p>
            <a:r>
              <a:rPr lang="en-IN" dirty="0"/>
              <a:t>Left outer join</a:t>
            </a:r>
          </a:p>
          <a:p>
            <a:r>
              <a:rPr lang="en-IN" dirty="0"/>
              <a:t>Right outer join</a:t>
            </a:r>
          </a:p>
          <a:p>
            <a:r>
              <a:rPr lang="en-IN" dirty="0"/>
              <a:t>Full outer join</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Left outer join:</a:t>
            </a:r>
            <a:br>
              <a:rPr lang="en-IN" dirty="0"/>
            </a:br>
            <a:endParaRPr lang="en-IN" dirty="0"/>
          </a:p>
        </p:txBody>
      </p:sp>
      <p:sp>
        <p:nvSpPr>
          <p:cNvPr id="3" name="Content Placeholder 2"/>
          <p:cNvSpPr>
            <a:spLocks noGrp="1"/>
          </p:cNvSpPr>
          <p:nvPr>
            <p:ph idx="1"/>
          </p:nvPr>
        </p:nvSpPr>
        <p:spPr/>
        <p:txBody>
          <a:bodyPr/>
          <a:lstStyle/>
          <a:p>
            <a:r>
              <a:rPr lang="en-IN" dirty="0"/>
              <a:t>Left outer join contains the set of </a:t>
            </a:r>
            <a:r>
              <a:rPr lang="en-IN" dirty="0" err="1"/>
              <a:t>tuples</a:t>
            </a:r>
            <a:r>
              <a:rPr lang="en-IN" dirty="0"/>
              <a:t> of all combinations in R and S that are equal on their common attribute names.</a:t>
            </a:r>
          </a:p>
          <a:p>
            <a:r>
              <a:rPr lang="en-IN" dirty="0"/>
              <a:t>In the left outer join, </a:t>
            </a:r>
            <a:r>
              <a:rPr lang="en-IN" dirty="0" err="1"/>
              <a:t>tuples</a:t>
            </a:r>
            <a:r>
              <a:rPr lang="en-IN" dirty="0"/>
              <a:t> in R have no matching </a:t>
            </a:r>
            <a:r>
              <a:rPr lang="en-IN" dirty="0" err="1"/>
              <a:t>tuples</a:t>
            </a:r>
            <a:r>
              <a:rPr lang="en-IN" dirty="0"/>
              <a:t> in S.</a:t>
            </a:r>
          </a:p>
          <a:p>
            <a:r>
              <a:rPr lang="en-IN" dirty="0"/>
              <a:t>It is denoted by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EMPLOYEE ⟕ FACT_WORKERS   </a:t>
            </a: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8229600" cy="22098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STREET</a:t>
                      </a:r>
                    </a:p>
                  </a:txBody>
                  <a:tcPr marL="114300" marR="114300" marT="114300" marB="114300"/>
                </a:tc>
                <a:tc>
                  <a:txBody>
                    <a:bodyPr/>
                    <a:lstStyle/>
                    <a:p>
                      <a:pPr algn="l" fontAlgn="t"/>
                      <a:r>
                        <a:rPr lang="en-IN">
                          <a:solidFill>
                            <a:srgbClr val="000000"/>
                          </a:solidFill>
                          <a:latin typeface="times new roman"/>
                        </a:rPr>
                        <a:t>CITY</a:t>
                      </a:r>
                    </a:p>
                  </a:txBody>
                  <a:tcPr marL="114300" marR="114300" marT="114300" marB="114300"/>
                </a:tc>
                <a:tc>
                  <a:txBody>
                    <a:bodyPr/>
                    <a:lstStyle/>
                    <a:p>
                      <a:pPr algn="l" fontAlgn="t"/>
                      <a:r>
                        <a:rPr lang="en-IN">
                          <a:solidFill>
                            <a:srgbClr val="000000"/>
                          </a:solidFill>
                          <a:latin typeface="times new roman"/>
                        </a:rPr>
                        <a:t>BRANCH</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Ram</a:t>
                      </a:r>
                    </a:p>
                  </a:txBody>
                  <a:tcPr marL="76200" marR="76200" marT="76200" marB="76200"/>
                </a:tc>
                <a:tc>
                  <a:txBody>
                    <a:bodyPr/>
                    <a:lstStyle/>
                    <a:p>
                      <a:pPr algn="l" fontAlgn="t"/>
                      <a:r>
                        <a:rPr lang="en-IN">
                          <a:solidFill>
                            <a:srgbClr val="000000"/>
                          </a:solidFill>
                          <a:latin typeface="verdana"/>
                        </a:rPr>
                        <a:t>Civil line</a:t>
                      </a:r>
                    </a:p>
                  </a:txBody>
                  <a:tcPr marL="76200" marR="76200" marT="76200" marB="76200"/>
                </a:tc>
                <a:tc>
                  <a:txBody>
                    <a:bodyPr/>
                    <a:lstStyle/>
                    <a:p>
                      <a:pPr algn="l" fontAlgn="t"/>
                      <a:r>
                        <a:rPr lang="en-IN">
                          <a:solidFill>
                            <a:srgbClr val="000000"/>
                          </a:solidFill>
                          <a:latin typeface="verdana"/>
                        </a:rPr>
                        <a:t>Mumbai</a:t>
                      </a:r>
                    </a:p>
                  </a:txBody>
                  <a:tcPr marL="76200" marR="76200" marT="76200" marB="76200"/>
                </a:tc>
                <a:tc>
                  <a:txBody>
                    <a:bodyPr/>
                    <a:lstStyle/>
                    <a:p>
                      <a:pPr algn="l" fontAlgn="t"/>
                      <a:r>
                        <a:rPr lang="en-IN">
                          <a:solidFill>
                            <a:srgbClr val="000000"/>
                          </a:solidFill>
                          <a:latin typeface="verdana"/>
                        </a:rPr>
                        <a:t>Infosys</a:t>
                      </a:r>
                    </a:p>
                  </a:txBody>
                  <a:tcPr marL="76200" marR="76200" marT="76200" marB="76200"/>
                </a:tc>
                <a:tc>
                  <a:txBody>
                    <a:bodyPr/>
                    <a:lstStyle/>
                    <a:p>
                      <a:pPr algn="l" fontAlgn="t"/>
                      <a:r>
                        <a:rPr lang="en-IN">
                          <a:solidFill>
                            <a:srgbClr val="000000"/>
                          </a:solidFill>
                          <a:latin typeface="verdana"/>
                        </a:rPr>
                        <a:t>10000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Shyam</a:t>
                      </a:r>
                    </a:p>
                  </a:txBody>
                  <a:tcPr marL="76200" marR="76200" marT="76200" marB="76200"/>
                </a:tc>
                <a:tc>
                  <a:txBody>
                    <a:bodyPr/>
                    <a:lstStyle/>
                    <a:p>
                      <a:pPr algn="l" fontAlgn="t"/>
                      <a:r>
                        <a:rPr lang="en-IN">
                          <a:solidFill>
                            <a:srgbClr val="000000"/>
                          </a:solidFill>
                          <a:latin typeface="verdana"/>
                        </a:rPr>
                        <a:t>Park street</a:t>
                      </a:r>
                    </a:p>
                  </a:txBody>
                  <a:tcPr marL="76200" marR="76200" marT="76200" marB="76200"/>
                </a:tc>
                <a:tc>
                  <a:txBody>
                    <a:bodyPr/>
                    <a:lstStyle/>
                    <a:p>
                      <a:pPr algn="l" fontAlgn="t"/>
                      <a:r>
                        <a:rPr lang="en-IN">
                          <a:solidFill>
                            <a:srgbClr val="000000"/>
                          </a:solidFill>
                          <a:latin typeface="verdana"/>
                        </a:rPr>
                        <a:t>Kolkata</a:t>
                      </a:r>
                    </a:p>
                  </a:txBody>
                  <a:tcPr marL="76200" marR="76200" marT="76200" marB="76200"/>
                </a:tc>
                <a:tc>
                  <a:txBody>
                    <a:bodyPr/>
                    <a:lstStyle/>
                    <a:p>
                      <a:pPr algn="l" fontAlgn="t"/>
                      <a:r>
                        <a:rPr lang="en-IN">
                          <a:solidFill>
                            <a:srgbClr val="000000"/>
                          </a:solidFill>
                          <a:latin typeface="verdana"/>
                        </a:rPr>
                        <a:t>Wipro</a:t>
                      </a:r>
                    </a:p>
                  </a:txBody>
                  <a:tcPr marL="76200" marR="76200" marT="76200" marB="76200"/>
                </a:tc>
                <a:tc>
                  <a:txBody>
                    <a:bodyPr/>
                    <a:lstStyle/>
                    <a:p>
                      <a:pPr algn="l" fontAlgn="t"/>
                      <a:r>
                        <a:rPr lang="en-IN">
                          <a:solidFill>
                            <a:srgbClr val="000000"/>
                          </a:solidFill>
                          <a:latin typeface="verdana"/>
                        </a:rPr>
                        <a:t>20000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Hari</a:t>
                      </a:r>
                    </a:p>
                  </a:txBody>
                  <a:tcPr marL="76200" marR="76200" marT="76200" marB="76200"/>
                </a:tc>
                <a:tc>
                  <a:txBody>
                    <a:bodyPr/>
                    <a:lstStyle/>
                    <a:p>
                      <a:pPr algn="l" fontAlgn="t"/>
                      <a:r>
                        <a:rPr lang="en-IN">
                          <a:solidFill>
                            <a:srgbClr val="000000"/>
                          </a:solidFill>
                          <a:latin typeface="verdana"/>
                        </a:rPr>
                        <a:t>Nehru street</a:t>
                      </a:r>
                    </a:p>
                  </a:txBody>
                  <a:tcPr marL="76200" marR="76200" marT="76200" marB="76200"/>
                </a:tc>
                <a:tc>
                  <a:txBody>
                    <a:bodyPr/>
                    <a:lstStyle/>
                    <a:p>
                      <a:pPr algn="l" fontAlgn="t"/>
                      <a:r>
                        <a:rPr lang="en-IN">
                          <a:solidFill>
                            <a:srgbClr val="000000"/>
                          </a:solidFill>
                          <a:latin typeface="verdana"/>
                        </a:rPr>
                        <a:t>Hyderabad</a:t>
                      </a:r>
                    </a:p>
                  </a:txBody>
                  <a:tcPr marL="76200" marR="76200" marT="76200" marB="76200"/>
                </a:tc>
                <a:tc>
                  <a:txBody>
                    <a:bodyPr/>
                    <a:lstStyle/>
                    <a:p>
                      <a:pPr algn="l" fontAlgn="t"/>
                      <a:r>
                        <a:rPr lang="en-IN">
                          <a:solidFill>
                            <a:srgbClr val="000000"/>
                          </a:solidFill>
                          <a:latin typeface="verdana"/>
                        </a:rPr>
                        <a:t>TCS</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Ravi</a:t>
                      </a:r>
                    </a:p>
                  </a:txBody>
                  <a:tcPr marL="76200" marR="76200" marT="76200" marB="76200"/>
                </a:tc>
                <a:tc>
                  <a:txBody>
                    <a:bodyPr/>
                    <a:lstStyle/>
                    <a:p>
                      <a:pPr algn="l" fontAlgn="t"/>
                      <a:r>
                        <a:rPr lang="en-IN">
                          <a:solidFill>
                            <a:srgbClr val="000000"/>
                          </a:solidFill>
                          <a:latin typeface="verdana"/>
                        </a:rPr>
                        <a:t>M.G. Street</a:t>
                      </a:r>
                    </a:p>
                  </a:txBody>
                  <a:tcPr marL="76200" marR="76200" marT="76200" marB="76200"/>
                </a:tc>
                <a:tc>
                  <a:txBody>
                    <a:bodyPr/>
                    <a:lstStyle/>
                    <a:p>
                      <a:pPr algn="l" fontAlgn="t"/>
                      <a:r>
                        <a:rPr lang="en-IN">
                          <a:solidFill>
                            <a:srgbClr val="000000"/>
                          </a:solidFill>
                          <a:latin typeface="verdana"/>
                        </a:rPr>
                        <a:t>Delhi</a:t>
                      </a:r>
                    </a:p>
                  </a:txBody>
                  <a:tcPr marL="76200" marR="76200" marT="76200" marB="76200"/>
                </a:tc>
                <a:tc>
                  <a:txBody>
                    <a:bodyPr/>
                    <a:lstStyle/>
                    <a:p>
                      <a:pPr algn="l" fontAlgn="t"/>
                      <a:r>
                        <a:rPr lang="en-IN">
                          <a:solidFill>
                            <a:srgbClr val="000000"/>
                          </a:solidFill>
                          <a:latin typeface="verdana"/>
                        </a:rPr>
                        <a:t>NULL</a:t>
                      </a:r>
                    </a:p>
                  </a:txBody>
                  <a:tcPr marL="76200" marR="76200" marT="76200" marB="76200"/>
                </a:tc>
                <a:tc>
                  <a:txBody>
                    <a:bodyPr/>
                    <a:lstStyle/>
                    <a:p>
                      <a:pPr algn="l" fontAlgn="t"/>
                      <a:r>
                        <a:rPr lang="en-IN" dirty="0">
                          <a:solidFill>
                            <a:srgbClr val="000000"/>
                          </a:solidFill>
                          <a:latin typeface="verdana"/>
                        </a:rPr>
                        <a:t>NULL</a:t>
                      </a:r>
                    </a:p>
                  </a:txBody>
                  <a:tcPr marL="76200" marR="76200" marT="76200" marB="76200"/>
                </a:tc>
                <a:extLst>
                  <a:ext uri="{0D108BD9-81ED-4DB2-BD59-A6C34878D82A}">
                    <a16:rowId xmlns:a16="http://schemas.microsoft.com/office/drawing/2014/main" val="10004"/>
                  </a:ext>
                </a:extLst>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Right outer join:</a:t>
            </a:r>
            <a:br>
              <a:rPr lang="en-IN" dirty="0"/>
            </a:br>
            <a:endParaRPr lang="en-IN" dirty="0"/>
          </a:p>
        </p:txBody>
      </p:sp>
      <p:sp>
        <p:nvSpPr>
          <p:cNvPr id="3" name="Content Placeholder 2"/>
          <p:cNvSpPr>
            <a:spLocks noGrp="1"/>
          </p:cNvSpPr>
          <p:nvPr>
            <p:ph idx="1"/>
          </p:nvPr>
        </p:nvSpPr>
        <p:spPr/>
        <p:txBody>
          <a:bodyPr/>
          <a:lstStyle/>
          <a:p>
            <a:r>
              <a:rPr lang="en-IN" dirty="0"/>
              <a:t>Right outer join contains the set of </a:t>
            </a:r>
            <a:r>
              <a:rPr lang="en-IN" dirty="0" err="1"/>
              <a:t>tuples</a:t>
            </a:r>
            <a:r>
              <a:rPr lang="en-IN" dirty="0"/>
              <a:t> of all combinations in R and S that are equal on their common attribute names.</a:t>
            </a:r>
          </a:p>
          <a:p>
            <a:r>
              <a:rPr lang="en-IN" dirty="0"/>
              <a:t>In right outer join, </a:t>
            </a:r>
            <a:r>
              <a:rPr lang="en-IN" dirty="0" err="1"/>
              <a:t>tuples</a:t>
            </a:r>
            <a:r>
              <a:rPr lang="en-IN" dirty="0"/>
              <a:t> in S have no matching </a:t>
            </a:r>
            <a:r>
              <a:rPr lang="en-IN" dirty="0" err="1"/>
              <a:t>tuples</a:t>
            </a:r>
            <a:r>
              <a:rPr lang="en-IN" dirty="0"/>
              <a:t> in R.</a:t>
            </a:r>
          </a:p>
          <a:p>
            <a:r>
              <a:rPr lang="en-IN" dirty="0"/>
              <a:t>It is denoted by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EMPLOYEE ⟖ FACT_WORKERS  </a:t>
            </a: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8229600" cy="22098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t"/>
                      <a:r>
                        <a:rPr lang="en-IN" dirty="0">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BRANCH</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tc>
                  <a:txBody>
                    <a:bodyPr/>
                    <a:lstStyle/>
                    <a:p>
                      <a:pPr algn="l" fontAlgn="t"/>
                      <a:r>
                        <a:rPr lang="en-IN">
                          <a:solidFill>
                            <a:srgbClr val="000000"/>
                          </a:solidFill>
                          <a:latin typeface="times new roman"/>
                        </a:rPr>
                        <a:t>STREET</a:t>
                      </a:r>
                    </a:p>
                  </a:txBody>
                  <a:tcPr marL="114300" marR="114300" marT="114300" marB="114300"/>
                </a:tc>
                <a:tc>
                  <a:txBody>
                    <a:bodyPr/>
                    <a:lstStyle/>
                    <a:p>
                      <a:pPr algn="l" fontAlgn="t"/>
                      <a:r>
                        <a:rPr lang="en-IN">
                          <a:solidFill>
                            <a:srgbClr val="000000"/>
                          </a:solidFill>
                          <a:latin typeface="times new roman"/>
                        </a:rPr>
                        <a:t>CITY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Ram</a:t>
                      </a:r>
                    </a:p>
                  </a:txBody>
                  <a:tcPr marL="76200" marR="76200" marT="76200" marB="76200"/>
                </a:tc>
                <a:tc>
                  <a:txBody>
                    <a:bodyPr/>
                    <a:lstStyle/>
                    <a:p>
                      <a:pPr algn="l" fontAlgn="t"/>
                      <a:r>
                        <a:rPr lang="en-IN">
                          <a:solidFill>
                            <a:srgbClr val="000000"/>
                          </a:solidFill>
                          <a:latin typeface="verdana"/>
                        </a:rPr>
                        <a:t>Infosys</a:t>
                      </a:r>
                    </a:p>
                  </a:txBody>
                  <a:tcPr marL="76200" marR="76200" marT="76200" marB="76200"/>
                </a:tc>
                <a:tc>
                  <a:txBody>
                    <a:bodyPr/>
                    <a:lstStyle/>
                    <a:p>
                      <a:pPr algn="l" fontAlgn="t"/>
                      <a:r>
                        <a:rPr lang="en-IN">
                          <a:solidFill>
                            <a:srgbClr val="000000"/>
                          </a:solidFill>
                          <a:latin typeface="verdana"/>
                        </a:rPr>
                        <a:t>10000</a:t>
                      </a:r>
                    </a:p>
                  </a:txBody>
                  <a:tcPr marL="76200" marR="76200" marT="76200" marB="76200"/>
                </a:tc>
                <a:tc>
                  <a:txBody>
                    <a:bodyPr/>
                    <a:lstStyle/>
                    <a:p>
                      <a:pPr algn="l" fontAlgn="t"/>
                      <a:r>
                        <a:rPr lang="en-IN">
                          <a:solidFill>
                            <a:srgbClr val="000000"/>
                          </a:solidFill>
                          <a:latin typeface="verdana"/>
                        </a:rPr>
                        <a:t>Civil line</a:t>
                      </a:r>
                    </a:p>
                  </a:txBody>
                  <a:tcPr marL="76200" marR="76200" marT="76200" marB="76200"/>
                </a:tc>
                <a:tc>
                  <a:txBody>
                    <a:bodyPr/>
                    <a:lstStyle/>
                    <a:p>
                      <a:pPr algn="l" fontAlgn="t"/>
                      <a:r>
                        <a:rPr lang="en-IN">
                          <a:solidFill>
                            <a:srgbClr val="000000"/>
                          </a:solidFill>
                          <a:latin typeface="verdana"/>
                        </a:rPr>
                        <a:t>Mumbai</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Shyam</a:t>
                      </a:r>
                    </a:p>
                  </a:txBody>
                  <a:tcPr marL="76200" marR="76200" marT="76200" marB="76200"/>
                </a:tc>
                <a:tc>
                  <a:txBody>
                    <a:bodyPr/>
                    <a:lstStyle/>
                    <a:p>
                      <a:pPr algn="l" fontAlgn="t"/>
                      <a:r>
                        <a:rPr lang="en-IN">
                          <a:solidFill>
                            <a:srgbClr val="000000"/>
                          </a:solidFill>
                          <a:latin typeface="verdana"/>
                        </a:rPr>
                        <a:t>Wipro</a:t>
                      </a:r>
                    </a:p>
                  </a:txBody>
                  <a:tcPr marL="76200" marR="76200" marT="76200" marB="76200"/>
                </a:tc>
                <a:tc>
                  <a:txBody>
                    <a:bodyPr/>
                    <a:lstStyle/>
                    <a:p>
                      <a:pPr algn="l" fontAlgn="t"/>
                      <a:r>
                        <a:rPr lang="en-IN">
                          <a:solidFill>
                            <a:srgbClr val="000000"/>
                          </a:solidFill>
                          <a:latin typeface="verdana"/>
                        </a:rPr>
                        <a:t>20000</a:t>
                      </a:r>
                    </a:p>
                  </a:txBody>
                  <a:tcPr marL="76200" marR="76200" marT="76200" marB="76200"/>
                </a:tc>
                <a:tc>
                  <a:txBody>
                    <a:bodyPr/>
                    <a:lstStyle/>
                    <a:p>
                      <a:pPr algn="l" fontAlgn="t"/>
                      <a:r>
                        <a:rPr lang="en-IN">
                          <a:solidFill>
                            <a:srgbClr val="000000"/>
                          </a:solidFill>
                          <a:latin typeface="verdana"/>
                        </a:rPr>
                        <a:t>Park street</a:t>
                      </a:r>
                    </a:p>
                  </a:txBody>
                  <a:tcPr marL="76200" marR="76200" marT="76200" marB="76200"/>
                </a:tc>
                <a:tc>
                  <a:txBody>
                    <a:bodyPr/>
                    <a:lstStyle/>
                    <a:p>
                      <a:pPr algn="l" fontAlgn="t"/>
                      <a:r>
                        <a:rPr lang="en-IN">
                          <a:solidFill>
                            <a:srgbClr val="000000"/>
                          </a:solidFill>
                          <a:latin typeface="verdana"/>
                        </a:rPr>
                        <a:t>Kolkata</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Hari</a:t>
                      </a:r>
                    </a:p>
                  </a:txBody>
                  <a:tcPr marL="76200" marR="76200" marT="76200" marB="76200"/>
                </a:tc>
                <a:tc>
                  <a:txBody>
                    <a:bodyPr/>
                    <a:lstStyle/>
                    <a:p>
                      <a:pPr algn="l" fontAlgn="t"/>
                      <a:r>
                        <a:rPr lang="en-IN">
                          <a:solidFill>
                            <a:srgbClr val="000000"/>
                          </a:solidFill>
                          <a:latin typeface="verdana"/>
                        </a:rPr>
                        <a:t>TCS</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tc>
                  <a:txBody>
                    <a:bodyPr/>
                    <a:lstStyle/>
                    <a:p>
                      <a:pPr algn="l" fontAlgn="t"/>
                      <a:r>
                        <a:rPr lang="en-IN">
                          <a:solidFill>
                            <a:srgbClr val="000000"/>
                          </a:solidFill>
                          <a:latin typeface="verdana"/>
                        </a:rPr>
                        <a:t>Nehru street</a:t>
                      </a:r>
                    </a:p>
                  </a:txBody>
                  <a:tcPr marL="76200" marR="76200" marT="76200" marB="76200"/>
                </a:tc>
                <a:tc>
                  <a:txBody>
                    <a:bodyPr/>
                    <a:lstStyle/>
                    <a:p>
                      <a:pPr algn="l" fontAlgn="t"/>
                      <a:r>
                        <a:rPr lang="en-IN">
                          <a:solidFill>
                            <a:srgbClr val="000000"/>
                          </a:solidFill>
                          <a:latin typeface="verdana"/>
                        </a:rPr>
                        <a:t>Hyderabad</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Kuber</a:t>
                      </a:r>
                    </a:p>
                  </a:txBody>
                  <a:tcPr marL="76200" marR="76200" marT="76200" marB="76200"/>
                </a:tc>
                <a:tc>
                  <a:txBody>
                    <a:bodyPr/>
                    <a:lstStyle/>
                    <a:p>
                      <a:pPr algn="l" fontAlgn="t"/>
                      <a:r>
                        <a:rPr lang="en-IN">
                          <a:solidFill>
                            <a:srgbClr val="000000"/>
                          </a:solidFill>
                          <a:latin typeface="verdana"/>
                        </a:rPr>
                        <a:t>HCL</a:t>
                      </a:r>
                    </a:p>
                  </a:txBody>
                  <a:tcPr marL="76200" marR="76200" marT="76200" marB="76200"/>
                </a:tc>
                <a:tc>
                  <a:txBody>
                    <a:bodyPr/>
                    <a:lstStyle/>
                    <a:p>
                      <a:pPr algn="l" fontAlgn="t"/>
                      <a:r>
                        <a:rPr lang="en-IN">
                          <a:solidFill>
                            <a:srgbClr val="000000"/>
                          </a:solidFill>
                          <a:latin typeface="verdana"/>
                        </a:rPr>
                        <a:t>30000</a:t>
                      </a:r>
                    </a:p>
                  </a:txBody>
                  <a:tcPr marL="76200" marR="76200" marT="76200" marB="76200"/>
                </a:tc>
                <a:tc>
                  <a:txBody>
                    <a:bodyPr/>
                    <a:lstStyle/>
                    <a:p>
                      <a:pPr algn="l" fontAlgn="t"/>
                      <a:r>
                        <a:rPr lang="en-IN">
                          <a:solidFill>
                            <a:srgbClr val="000000"/>
                          </a:solidFill>
                          <a:latin typeface="verdana"/>
                        </a:rPr>
                        <a:t>NULL</a:t>
                      </a:r>
                    </a:p>
                  </a:txBody>
                  <a:tcPr marL="76200" marR="76200" marT="76200" marB="76200"/>
                </a:tc>
                <a:tc>
                  <a:txBody>
                    <a:bodyPr/>
                    <a:lstStyle/>
                    <a:p>
                      <a:pPr algn="l" fontAlgn="t"/>
                      <a:r>
                        <a:rPr lang="en-IN" dirty="0">
                          <a:solidFill>
                            <a:srgbClr val="000000"/>
                          </a:solidFill>
                          <a:latin typeface="verdana"/>
                        </a:rPr>
                        <a:t>NULL</a:t>
                      </a:r>
                    </a:p>
                  </a:txBody>
                  <a:tcPr marL="76200" marR="76200" marT="76200" marB="76200"/>
                </a:tc>
                <a:extLst>
                  <a:ext uri="{0D108BD9-81ED-4DB2-BD59-A6C34878D82A}">
                    <a16:rowId xmlns:a16="http://schemas.microsoft.com/office/drawing/2014/main" val="10004"/>
                  </a:ext>
                </a:extLst>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Full outer join:</a:t>
            </a:r>
            <a:br>
              <a:rPr lang="en-IN" dirty="0"/>
            </a:br>
            <a:endParaRPr lang="en-IN" dirty="0"/>
          </a:p>
        </p:txBody>
      </p:sp>
      <p:sp>
        <p:nvSpPr>
          <p:cNvPr id="3" name="Content Placeholder 2"/>
          <p:cNvSpPr>
            <a:spLocks noGrp="1"/>
          </p:cNvSpPr>
          <p:nvPr>
            <p:ph idx="1"/>
          </p:nvPr>
        </p:nvSpPr>
        <p:spPr/>
        <p:txBody>
          <a:bodyPr/>
          <a:lstStyle/>
          <a:p>
            <a:r>
              <a:rPr lang="en-IN" dirty="0"/>
              <a:t>Full outer join is like a left or right join except that it contains all rows from both tables.</a:t>
            </a:r>
          </a:p>
          <a:p>
            <a:r>
              <a:rPr lang="en-IN" dirty="0"/>
              <a:t>In full outer join, </a:t>
            </a:r>
            <a:r>
              <a:rPr lang="en-IN" dirty="0" err="1"/>
              <a:t>tuples</a:t>
            </a:r>
            <a:r>
              <a:rPr lang="en-IN" dirty="0"/>
              <a:t> in R that have no matching </a:t>
            </a:r>
            <a:r>
              <a:rPr lang="en-IN" dirty="0" err="1"/>
              <a:t>tuples</a:t>
            </a:r>
            <a:r>
              <a:rPr lang="en-IN" dirty="0"/>
              <a:t> in S and </a:t>
            </a:r>
            <a:r>
              <a:rPr lang="en-IN" dirty="0" err="1"/>
              <a:t>tuples</a:t>
            </a:r>
            <a:r>
              <a:rPr lang="en-IN" dirty="0"/>
              <a:t> in S that have no matching </a:t>
            </a:r>
            <a:r>
              <a:rPr lang="en-IN" dirty="0" err="1"/>
              <a:t>tuples</a:t>
            </a:r>
            <a:r>
              <a:rPr lang="en-IN" dirty="0"/>
              <a:t> in R in their common attribute name.</a:t>
            </a:r>
          </a:p>
          <a:p>
            <a:r>
              <a:rPr lang="en-IN" dirty="0"/>
              <a:t>It is denoted by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EMPLOYEE ⟗ FACT_WORKERS  </a:t>
            </a:r>
            <a:br>
              <a:rPr lang="en-IN" dirty="0"/>
            </a:br>
            <a:endParaRPr lang="en-IN" dirty="0"/>
          </a:p>
        </p:txBody>
      </p:sp>
      <p:graphicFrame>
        <p:nvGraphicFramePr>
          <p:cNvPr id="4" name="Content Placeholder 3"/>
          <p:cNvGraphicFramePr>
            <a:graphicFrameLocks noGrp="1"/>
          </p:cNvGraphicFramePr>
          <p:nvPr>
            <p:ph idx="1"/>
          </p:nvPr>
        </p:nvGraphicFramePr>
        <p:xfrm>
          <a:off x="457200" y="2249488"/>
          <a:ext cx="8229600" cy="2636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STREET</a:t>
                      </a:r>
                    </a:p>
                  </a:txBody>
                  <a:tcPr marL="114300" marR="114300" marT="114300" marB="114300"/>
                </a:tc>
                <a:tc>
                  <a:txBody>
                    <a:bodyPr/>
                    <a:lstStyle/>
                    <a:p>
                      <a:pPr algn="l" fontAlgn="t"/>
                      <a:r>
                        <a:rPr lang="en-IN">
                          <a:solidFill>
                            <a:srgbClr val="000000"/>
                          </a:solidFill>
                          <a:latin typeface="times new roman"/>
                        </a:rPr>
                        <a:t>CITY</a:t>
                      </a:r>
                    </a:p>
                  </a:txBody>
                  <a:tcPr marL="114300" marR="114300" marT="114300" marB="114300"/>
                </a:tc>
                <a:tc>
                  <a:txBody>
                    <a:bodyPr/>
                    <a:lstStyle/>
                    <a:p>
                      <a:pPr algn="l" fontAlgn="t"/>
                      <a:r>
                        <a:rPr lang="en-IN">
                          <a:solidFill>
                            <a:srgbClr val="000000"/>
                          </a:solidFill>
                          <a:latin typeface="times new roman"/>
                        </a:rPr>
                        <a:t>BRANCH</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Ram</a:t>
                      </a:r>
                    </a:p>
                  </a:txBody>
                  <a:tcPr marL="76200" marR="76200" marT="76200" marB="76200"/>
                </a:tc>
                <a:tc>
                  <a:txBody>
                    <a:bodyPr/>
                    <a:lstStyle/>
                    <a:p>
                      <a:pPr algn="l" fontAlgn="t"/>
                      <a:r>
                        <a:rPr lang="en-IN">
                          <a:solidFill>
                            <a:srgbClr val="000000"/>
                          </a:solidFill>
                          <a:latin typeface="verdana"/>
                        </a:rPr>
                        <a:t>Civil line</a:t>
                      </a:r>
                    </a:p>
                  </a:txBody>
                  <a:tcPr marL="76200" marR="76200" marT="76200" marB="76200"/>
                </a:tc>
                <a:tc>
                  <a:txBody>
                    <a:bodyPr/>
                    <a:lstStyle/>
                    <a:p>
                      <a:pPr algn="l" fontAlgn="t"/>
                      <a:r>
                        <a:rPr lang="en-IN">
                          <a:solidFill>
                            <a:srgbClr val="000000"/>
                          </a:solidFill>
                          <a:latin typeface="verdana"/>
                        </a:rPr>
                        <a:t>Mumbai</a:t>
                      </a:r>
                    </a:p>
                  </a:txBody>
                  <a:tcPr marL="76200" marR="76200" marT="76200" marB="76200"/>
                </a:tc>
                <a:tc>
                  <a:txBody>
                    <a:bodyPr/>
                    <a:lstStyle/>
                    <a:p>
                      <a:pPr algn="l" fontAlgn="t"/>
                      <a:r>
                        <a:rPr lang="en-IN">
                          <a:solidFill>
                            <a:srgbClr val="000000"/>
                          </a:solidFill>
                          <a:latin typeface="verdana"/>
                        </a:rPr>
                        <a:t>Infosys</a:t>
                      </a:r>
                    </a:p>
                  </a:txBody>
                  <a:tcPr marL="76200" marR="76200" marT="76200" marB="76200"/>
                </a:tc>
                <a:tc>
                  <a:txBody>
                    <a:bodyPr/>
                    <a:lstStyle/>
                    <a:p>
                      <a:pPr algn="l" fontAlgn="t"/>
                      <a:r>
                        <a:rPr lang="en-IN">
                          <a:solidFill>
                            <a:srgbClr val="000000"/>
                          </a:solidFill>
                          <a:latin typeface="verdana"/>
                        </a:rPr>
                        <a:t>10000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Shyam</a:t>
                      </a:r>
                    </a:p>
                  </a:txBody>
                  <a:tcPr marL="76200" marR="76200" marT="76200" marB="76200"/>
                </a:tc>
                <a:tc>
                  <a:txBody>
                    <a:bodyPr/>
                    <a:lstStyle/>
                    <a:p>
                      <a:pPr algn="l" fontAlgn="t"/>
                      <a:r>
                        <a:rPr lang="en-IN">
                          <a:solidFill>
                            <a:srgbClr val="000000"/>
                          </a:solidFill>
                          <a:latin typeface="verdana"/>
                        </a:rPr>
                        <a:t>Park street</a:t>
                      </a:r>
                    </a:p>
                  </a:txBody>
                  <a:tcPr marL="76200" marR="76200" marT="76200" marB="76200"/>
                </a:tc>
                <a:tc>
                  <a:txBody>
                    <a:bodyPr/>
                    <a:lstStyle/>
                    <a:p>
                      <a:pPr algn="l" fontAlgn="t"/>
                      <a:r>
                        <a:rPr lang="en-IN">
                          <a:solidFill>
                            <a:srgbClr val="000000"/>
                          </a:solidFill>
                          <a:latin typeface="verdana"/>
                        </a:rPr>
                        <a:t>Kolkata</a:t>
                      </a:r>
                    </a:p>
                  </a:txBody>
                  <a:tcPr marL="76200" marR="76200" marT="76200" marB="76200"/>
                </a:tc>
                <a:tc>
                  <a:txBody>
                    <a:bodyPr/>
                    <a:lstStyle/>
                    <a:p>
                      <a:pPr algn="l" fontAlgn="t"/>
                      <a:r>
                        <a:rPr lang="en-IN">
                          <a:solidFill>
                            <a:srgbClr val="000000"/>
                          </a:solidFill>
                          <a:latin typeface="verdana"/>
                        </a:rPr>
                        <a:t>Wipro</a:t>
                      </a:r>
                    </a:p>
                  </a:txBody>
                  <a:tcPr marL="76200" marR="76200" marT="76200" marB="76200"/>
                </a:tc>
                <a:tc>
                  <a:txBody>
                    <a:bodyPr/>
                    <a:lstStyle/>
                    <a:p>
                      <a:pPr algn="l" fontAlgn="t"/>
                      <a:r>
                        <a:rPr lang="en-IN">
                          <a:solidFill>
                            <a:srgbClr val="000000"/>
                          </a:solidFill>
                          <a:latin typeface="verdana"/>
                        </a:rPr>
                        <a:t>20000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Hari</a:t>
                      </a:r>
                    </a:p>
                  </a:txBody>
                  <a:tcPr marL="76200" marR="76200" marT="76200" marB="76200"/>
                </a:tc>
                <a:tc>
                  <a:txBody>
                    <a:bodyPr/>
                    <a:lstStyle/>
                    <a:p>
                      <a:pPr algn="l" fontAlgn="t"/>
                      <a:r>
                        <a:rPr lang="en-IN">
                          <a:solidFill>
                            <a:srgbClr val="000000"/>
                          </a:solidFill>
                          <a:latin typeface="verdana"/>
                        </a:rPr>
                        <a:t>Nehru street</a:t>
                      </a:r>
                    </a:p>
                  </a:txBody>
                  <a:tcPr marL="76200" marR="76200" marT="76200" marB="76200"/>
                </a:tc>
                <a:tc>
                  <a:txBody>
                    <a:bodyPr/>
                    <a:lstStyle/>
                    <a:p>
                      <a:pPr algn="l" fontAlgn="t"/>
                      <a:r>
                        <a:rPr lang="en-IN">
                          <a:solidFill>
                            <a:srgbClr val="000000"/>
                          </a:solidFill>
                          <a:latin typeface="verdana"/>
                        </a:rPr>
                        <a:t>Hyderabad</a:t>
                      </a:r>
                    </a:p>
                  </a:txBody>
                  <a:tcPr marL="76200" marR="76200" marT="76200" marB="76200"/>
                </a:tc>
                <a:tc>
                  <a:txBody>
                    <a:bodyPr/>
                    <a:lstStyle/>
                    <a:p>
                      <a:pPr algn="l" fontAlgn="t"/>
                      <a:r>
                        <a:rPr lang="en-IN">
                          <a:solidFill>
                            <a:srgbClr val="000000"/>
                          </a:solidFill>
                          <a:latin typeface="verdana"/>
                        </a:rPr>
                        <a:t>TCS</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extLst>
                  <a:ext uri="{0D108BD9-81ED-4DB2-BD59-A6C34878D82A}">
                    <a16:rowId xmlns:a16="http://schemas.microsoft.com/office/drawing/2014/main" val="10003"/>
                  </a:ext>
                </a:extLst>
              </a:tr>
              <a:tr h="370840">
                <a:tc>
                  <a:txBody>
                    <a:bodyPr/>
                    <a:lstStyle/>
                    <a:p>
                      <a:pPr algn="l" fontAlgn="t"/>
                      <a:r>
                        <a:rPr lang="en-IN">
                          <a:solidFill>
                            <a:srgbClr val="000000"/>
                          </a:solidFill>
                          <a:latin typeface="verdana"/>
                        </a:rPr>
                        <a:t>Ravi</a:t>
                      </a:r>
                    </a:p>
                  </a:txBody>
                  <a:tcPr marL="76200" marR="76200" marT="76200" marB="76200"/>
                </a:tc>
                <a:tc>
                  <a:txBody>
                    <a:bodyPr/>
                    <a:lstStyle/>
                    <a:p>
                      <a:pPr algn="l" fontAlgn="t"/>
                      <a:r>
                        <a:rPr lang="en-IN">
                          <a:solidFill>
                            <a:srgbClr val="000000"/>
                          </a:solidFill>
                          <a:latin typeface="verdana"/>
                        </a:rPr>
                        <a:t>M.G. Street</a:t>
                      </a:r>
                    </a:p>
                  </a:txBody>
                  <a:tcPr marL="76200" marR="76200" marT="76200" marB="76200"/>
                </a:tc>
                <a:tc>
                  <a:txBody>
                    <a:bodyPr/>
                    <a:lstStyle/>
                    <a:p>
                      <a:pPr algn="l" fontAlgn="t"/>
                      <a:r>
                        <a:rPr lang="en-IN">
                          <a:solidFill>
                            <a:srgbClr val="000000"/>
                          </a:solidFill>
                          <a:latin typeface="verdana"/>
                        </a:rPr>
                        <a:t>Delhi</a:t>
                      </a:r>
                    </a:p>
                  </a:txBody>
                  <a:tcPr marL="76200" marR="76200" marT="76200" marB="76200"/>
                </a:tc>
                <a:tc>
                  <a:txBody>
                    <a:bodyPr/>
                    <a:lstStyle/>
                    <a:p>
                      <a:pPr algn="l" fontAlgn="t"/>
                      <a:r>
                        <a:rPr lang="en-IN">
                          <a:solidFill>
                            <a:srgbClr val="000000"/>
                          </a:solidFill>
                          <a:latin typeface="verdana"/>
                        </a:rPr>
                        <a:t>NULL</a:t>
                      </a:r>
                    </a:p>
                  </a:txBody>
                  <a:tcPr marL="76200" marR="76200" marT="76200" marB="76200"/>
                </a:tc>
                <a:tc>
                  <a:txBody>
                    <a:bodyPr/>
                    <a:lstStyle/>
                    <a:p>
                      <a:pPr algn="l" fontAlgn="t"/>
                      <a:r>
                        <a:rPr lang="en-IN">
                          <a:solidFill>
                            <a:srgbClr val="000000"/>
                          </a:solidFill>
                          <a:latin typeface="verdana"/>
                        </a:rPr>
                        <a:t>NULL</a:t>
                      </a:r>
                    </a:p>
                  </a:txBody>
                  <a:tcPr marL="76200" marR="76200" marT="76200" marB="76200"/>
                </a:tc>
                <a:extLst>
                  <a:ext uri="{0D108BD9-81ED-4DB2-BD59-A6C34878D82A}">
                    <a16:rowId xmlns:a16="http://schemas.microsoft.com/office/drawing/2014/main" val="10004"/>
                  </a:ext>
                </a:extLst>
              </a:tr>
              <a:tr h="370840">
                <a:tc>
                  <a:txBody>
                    <a:bodyPr/>
                    <a:lstStyle/>
                    <a:p>
                      <a:pPr algn="l" fontAlgn="t"/>
                      <a:r>
                        <a:rPr lang="en-IN">
                          <a:solidFill>
                            <a:srgbClr val="000000"/>
                          </a:solidFill>
                          <a:latin typeface="verdana"/>
                        </a:rPr>
                        <a:t>Kuber</a:t>
                      </a:r>
                    </a:p>
                  </a:txBody>
                  <a:tcPr marL="76200" marR="76200" marT="76200" marB="76200"/>
                </a:tc>
                <a:tc>
                  <a:txBody>
                    <a:bodyPr/>
                    <a:lstStyle/>
                    <a:p>
                      <a:pPr algn="l" fontAlgn="t"/>
                      <a:r>
                        <a:rPr lang="en-IN">
                          <a:solidFill>
                            <a:srgbClr val="000000"/>
                          </a:solidFill>
                          <a:latin typeface="verdana"/>
                        </a:rPr>
                        <a:t>NULL</a:t>
                      </a:r>
                    </a:p>
                  </a:txBody>
                  <a:tcPr marL="76200" marR="76200" marT="76200" marB="76200"/>
                </a:tc>
                <a:tc>
                  <a:txBody>
                    <a:bodyPr/>
                    <a:lstStyle/>
                    <a:p>
                      <a:pPr algn="l" fontAlgn="t"/>
                      <a:r>
                        <a:rPr lang="en-IN">
                          <a:solidFill>
                            <a:srgbClr val="000000"/>
                          </a:solidFill>
                          <a:latin typeface="verdana"/>
                        </a:rPr>
                        <a:t>NULL</a:t>
                      </a:r>
                    </a:p>
                  </a:txBody>
                  <a:tcPr marL="76200" marR="76200" marT="76200" marB="76200"/>
                </a:tc>
                <a:tc>
                  <a:txBody>
                    <a:bodyPr/>
                    <a:lstStyle/>
                    <a:p>
                      <a:pPr algn="l" fontAlgn="t"/>
                      <a:r>
                        <a:rPr lang="en-IN">
                          <a:solidFill>
                            <a:srgbClr val="000000"/>
                          </a:solidFill>
                          <a:latin typeface="verdana"/>
                        </a:rPr>
                        <a:t>HCL</a:t>
                      </a:r>
                    </a:p>
                  </a:txBody>
                  <a:tcPr marL="76200" marR="76200" marT="76200" marB="76200"/>
                </a:tc>
                <a:tc>
                  <a:txBody>
                    <a:bodyPr/>
                    <a:lstStyle/>
                    <a:p>
                      <a:pPr algn="l" fontAlgn="t"/>
                      <a:r>
                        <a:rPr lang="en-IN" dirty="0">
                          <a:solidFill>
                            <a:srgbClr val="000000"/>
                          </a:solidFill>
                          <a:latin typeface="verdana"/>
                        </a:rPr>
                        <a:t>30000</a:t>
                      </a:r>
                    </a:p>
                  </a:txBody>
                  <a:tcPr marL="76200" marR="76200" marT="76200" marB="76200"/>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State</a:t>
            </a:r>
            <a:endParaRPr lang="en-IN" dirty="0"/>
          </a:p>
        </p:txBody>
      </p:sp>
      <p:sp>
        <p:nvSpPr>
          <p:cNvPr id="3" name="Content Placeholder 2"/>
          <p:cNvSpPr>
            <a:spLocks noGrp="1"/>
          </p:cNvSpPr>
          <p:nvPr>
            <p:ph idx="1"/>
          </p:nvPr>
        </p:nvSpPr>
        <p:spPr/>
        <p:txBody>
          <a:bodyPr/>
          <a:lstStyle/>
          <a:p>
            <a:pPr algn="just">
              <a:lnSpc>
                <a:spcPct val="90000"/>
              </a:lnSpc>
            </a:pPr>
            <a:r>
              <a:rPr lang="en-US" dirty="0"/>
              <a:t>The </a:t>
            </a:r>
            <a:r>
              <a:rPr lang="en-US" b="1" dirty="0"/>
              <a:t>relation state</a:t>
            </a:r>
            <a:r>
              <a:rPr lang="en-US" dirty="0"/>
              <a:t> is a subset of the Cartesian product of the domains of its attributes</a:t>
            </a:r>
          </a:p>
          <a:p>
            <a:pPr lvl="1" algn="just">
              <a:lnSpc>
                <a:spcPct val="90000"/>
              </a:lnSpc>
            </a:pPr>
            <a:r>
              <a:rPr lang="en-US" dirty="0"/>
              <a:t>each domain contains the set of all possible values the attribute can take.</a:t>
            </a:r>
          </a:p>
          <a:p>
            <a:pPr algn="just">
              <a:lnSpc>
                <a:spcPct val="90000"/>
              </a:lnSpc>
            </a:pPr>
            <a:r>
              <a:rPr lang="en-US" dirty="0"/>
              <a:t>Example: attribute </a:t>
            </a:r>
            <a:r>
              <a:rPr lang="en-US" dirty="0" err="1"/>
              <a:t>Cust</a:t>
            </a:r>
            <a:r>
              <a:rPr lang="en-US" dirty="0"/>
              <a:t>-name is defined over the domain of character strings of maximum length 25</a:t>
            </a:r>
          </a:p>
          <a:p>
            <a:pPr lvl="1" algn="just">
              <a:lnSpc>
                <a:spcPct val="90000"/>
              </a:lnSpc>
            </a:pPr>
            <a:r>
              <a:rPr lang="en-US" dirty="0" err="1"/>
              <a:t>dom</a:t>
            </a:r>
            <a:r>
              <a:rPr lang="en-US" dirty="0"/>
              <a:t>(</a:t>
            </a:r>
            <a:r>
              <a:rPr lang="en-US" dirty="0" err="1"/>
              <a:t>Cust</a:t>
            </a:r>
            <a:r>
              <a:rPr lang="en-US" dirty="0"/>
              <a:t>-name) is </a:t>
            </a:r>
            <a:r>
              <a:rPr lang="en-US" dirty="0" err="1"/>
              <a:t>varchar</a:t>
            </a:r>
            <a:r>
              <a:rPr lang="en-US" dirty="0"/>
              <a:t>(25)</a:t>
            </a:r>
          </a:p>
          <a:p>
            <a:pPr algn="just">
              <a:lnSpc>
                <a:spcPct val="90000"/>
              </a:lnSpc>
            </a:pPr>
            <a:r>
              <a:rPr lang="en-US" dirty="0"/>
              <a:t>The role these strings play in the CUSTOMER relation is that of the </a:t>
            </a:r>
            <a:r>
              <a:rPr lang="en-US" i="1" dirty="0"/>
              <a:t>name of a customer</a:t>
            </a:r>
            <a:r>
              <a:rPr lang="en-US" dirty="0"/>
              <a:t>.</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Natural Join:</a:t>
            </a:r>
            <a:br>
              <a:rPr lang="en-IN" dirty="0"/>
            </a:br>
            <a:endParaRPr lang="en-IN" dirty="0"/>
          </a:p>
        </p:txBody>
      </p:sp>
      <p:sp>
        <p:nvSpPr>
          <p:cNvPr id="3" name="Content Placeholder 2"/>
          <p:cNvSpPr>
            <a:spLocks noGrp="1"/>
          </p:cNvSpPr>
          <p:nvPr>
            <p:ph idx="1"/>
          </p:nvPr>
        </p:nvSpPr>
        <p:spPr/>
        <p:txBody>
          <a:bodyPr/>
          <a:lstStyle/>
          <a:p>
            <a:pPr algn="just"/>
            <a:r>
              <a:rPr lang="en-IN" dirty="0"/>
              <a:t>A natural join is the set of </a:t>
            </a:r>
            <a:r>
              <a:rPr lang="en-IN" dirty="0" err="1"/>
              <a:t>tuples</a:t>
            </a:r>
            <a:r>
              <a:rPr lang="en-IN" dirty="0"/>
              <a:t> of all combinations in R and S that are equal on their common attribute names.</a:t>
            </a:r>
          </a:p>
          <a:p>
            <a:pPr algn="just"/>
            <a:r>
              <a:rPr lang="en-IN" dirty="0"/>
              <a:t>It is denoted by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Text Placeholder 4"/>
          <p:cNvSpPr>
            <a:spLocks noGrp="1"/>
          </p:cNvSpPr>
          <p:nvPr>
            <p:ph type="body" idx="1"/>
          </p:nvPr>
        </p:nvSpPr>
        <p:spPr/>
        <p:txBody>
          <a:bodyPr/>
          <a:lstStyle/>
          <a:p>
            <a:r>
              <a:rPr lang="en-IN" dirty="0"/>
              <a:t>EMPLOYEE</a:t>
            </a:r>
          </a:p>
        </p:txBody>
      </p:sp>
      <p:sp>
        <p:nvSpPr>
          <p:cNvPr id="6" name="Text Placeholder 5"/>
          <p:cNvSpPr>
            <a:spLocks noGrp="1"/>
          </p:cNvSpPr>
          <p:nvPr>
            <p:ph type="body" sz="half" idx="3"/>
          </p:nvPr>
        </p:nvSpPr>
        <p:spPr/>
        <p:txBody>
          <a:bodyPr/>
          <a:lstStyle/>
          <a:p>
            <a:r>
              <a:rPr lang="en-IN" dirty="0"/>
              <a:t>SALARY</a:t>
            </a:r>
          </a:p>
        </p:txBody>
      </p:sp>
      <p:graphicFrame>
        <p:nvGraphicFramePr>
          <p:cNvPr id="4" name="Content Placeholder 3"/>
          <p:cNvGraphicFramePr>
            <a:graphicFrameLocks noGrp="1"/>
          </p:cNvGraphicFramePr>
          <p:nvPr>
            <p:ph sz="quarter" idx="2"/>
          </p:nvPr>
        </p:nvGraphicFramePr>
        <p:xfrm>
          <a:off x="381000" y="2708274"/>
          <a:ext cx="4041776" cy="3670816"/>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1019990">
                <a:tc>
                  <a:txBody>
                    <a:bodyPr/>
                    <a:lstStyle/>
                    <a:p>
                      <a:pPr algn="l" fontAlgn="t"/>
                      <a:r>
                        <a:rPr lang="en-IN" dirty="0">
                          <a:solidFill>
                            <a:srgbClr val="000000"/>
                          </a:solidFill>
                          <a:latin typeface="times new roman"/>
                        </a:rPr>
                        <a:t>EMP_CODE</a:t>
                      </a:r>
                    </a:p>
                  </a:txBody>
                  <a:tcPr marL="56136" marR="56136" marT="114300" marB="114300"/>
                </a:tc>
                <a:tc>
                  <a:txBody>
                    <a:bodyPr/>
                    <a:lstStyle/>
                    <a:p>
                      <a:pPr algn="l" fontAlgn="t"/>
                      <a:r>
                        <a:rPr lang="en-IN">
                          <a:solidFill>
                            <a:srgbClr val="000000"/>
                          </a:solidFill>
                          <a:latin typeface="times new roman"/>
                        </a:rPr>
                        <a:t>EMP_NAME</a:t>
                      </a:r>
                    </a:p>
                  </a:txBody>
                  <a:tcPr marL="56136" marR="56136" marT="114300" marB="114300"/>
                </a:tc>
                <a:extLst>
                  <a:ext uri="{0D108BD9-81ED-4DB2-BD59-A6C34878D82A}">
                    <a16:rowId xmlns:a16="http://schemas.microsoft.com/office/drawing/2014/main" val="10000"/>
                  </a:ext>
                </a:extLst>
              </a:tr>
              <a:tr h="919936">
                <a:tc>
                  <a:txBody>
                    <a:bodyPr/>
                    <a:lstStyle/>
                    <a:p>
                      <a:pPr algn="l" fontAlgn="t"/>
                      <a:r>
                        <a:rPr lang="en-IN">
                          <a:solidFill>
                            <a:srgbClr val="000000"/>
                          </a:solidFill>
                          <a:latin typeface="verdana"/>
                        </a:rPr>
                        <a:t>101</a:t>
                      </a:r>
                    </a:p>
                  </a:txBody>
                  <a:tcPr marL="37424" marR="37424" marT="76200" marB="76200"/>
                </a:tc>
                <a:tc>
                  <a:txBody>
                    <a:bodyPr/>
                    <a:lstStyle/>
                    <a:p>
                      <a:pPr algn="l" fontAlgn="t"/>
                      <a:r>
                        <a:rPr lang="en-IN">
                          <a:solidFill>
                            <a:srgbClr val="000000"/>
                          </a:solidFill>
                          <a:latin typeface="verdana"/>
                        </a:rPr>
                        <a:t>Stephan</a:t>
                      </a:r>
                    </a:p>
                  </a:txBody>
                  <a:tcPr marL="37424" marR="37424" marT="76200" marB="76200"/>
                </a:tc>
                <a:extLst>
                  <a:ext uri="{0D108BD9-81ED-4DB2-BD59-A6C34878D82A}">
                    <a16:rowId xmlns:a16="http://schemas.microsoft.com/office/drawing/2014/main" val="10001"/>
                  </a:ext>
                </a:extLst>
              </a:tr>
              <a:tr h="865445">
                <a:tc>
                  <a:txBody>
                    <a:bodyPr/>
                    <a:lstStyle/>
                    <a:p>
                      <a:pPr algn="l" fontAlgn="t"/>
                      <a:r>
                        <a:rPr lang="en-IN">
                          <a:solidFill>
                            <a:srgbClr val="000000"/>
                          </a:solidFill>
                          <a:latin typeface="verdana"/>
                        </a:rPr>
                        <a:t>102</a:t>
                      </a:r>
                    </a:p>
                  </a:txBody>
                  <a:tcPr marL="37424" marR="37424" marT="76200" marB="76200"/>
                </a:tc>
                <a:tc>
                  <a:txBody>
                    <a:bodyPr/>
                    <a:lstStyle/>
                    <a:p>
                      <a:pPr algn="l" fontAlgn="t"/>
                      <a:r>
                        <a:rPr lang="en-IN">
                          <a:solidFill>
                            <a:srgbClr val="000000"/>
                          </a:solidFill>
                          <a:latin typeface="verdana"/>
                        </a:rPr>
                        <a:t>Jack</a:t>
                      </a:r>
                    </a:p>
                  </a:txBody>
                  <a:tcPr marL="37424" marR="37424" marT="76200" marB="76200"/>
                </a:tc>
                <a:extLst>
                  <a:ext uri="{0D108BD9-81ED-4DB2-BD59-A6C34878D82A}">
                    <a16:rowId xmlns:a16="http://schemas.microsoft.com/office/drawing/2014/main" val="10002"/>
                  </a:ext>
                </a:extLst>
              </a:tr>
              <a:tr h="865445">
                <a:tc>
                  <a:txBody>
                    <a:bodyPr/>
                    <a:lstStyle/>
                    <a:p>
                      <a:pPr algn="l" fontAlgn="t"/>
                      <a:r>
                        <a:rPr lang="en-IN">
                          <a:solidFill>
                            <a:srgbClr val="000000"/>
                          </a:solidFill>
                          <a:latin typeface="verdana"/>
                        </a:rPr>
                        <a:t>103</a:t>
                      </a:r>
                    </a:p>
                  </a:txBody>
                  <a:tcPr marL="37424" marR="37424" marT="76200" marB="76200"/>
                </a:tc>
                <a:tc>
                  <a:txBody>
                    <a:bodyPr/>
                    <a:lstStyle/>
                    <a:p>
                      <a:pPr algn="l" fontAlgn="t"/>
                      <a:r>
                        <a:rPr lang="en-IN" dirty="0">
                          <a:solidFill>
                            <a:srgbClr val="000000"/>
                          </a:solidFill>
                          <a:latin typeface="verdana"/>
                        </a:rPr>
                        <a:t>Harry</a:t>
                      </a:r>
                    </a:p>
                  </a:txBody>
                  <a:tcPr marL="37424" marR="37424" marT="76200" marB="76200"/>
                </a:tc>
                <a:extLst>
                  <a:ext uri="{0D108BD9-81ED-4DB2-BD59-A6C34878D82A}">
                    <a16:rowId xmlns:a16="http://schemas.microsoft.com/office/drawing/2014/main" val="10003"/>
                  </a:ext>
                </a:extLst>
              </a:tr>
            </a:tbl>
          </a:graphicData>
        </a:graphic>
      </p:graphicFrame>
      <p:graphicFrame>
        <p:nvGraphicFramePr>
          <p:cNvPr id="8" name="Content Placeholder 7"/>
          <p:cNvGraphicFramePr>
            <a:graphicFrameLocks noGrp="1"/>
          </p:cNvGraphicFramePr>
          <p:nvPr>
            <p:ph sz="quarter" idx="4"/>
          </p:nvPr>
        </p:nvGraphicFramePr>
        <p:xfrm>
          <a:off x="4718050" y="2708275"/>
          <a:ext cx="4041776" cy="3692524"/>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923131">
                <a:tc>
                  <a:txBody>
                    <a:bodyPr/>
                    <a:lstStyle/>
                    <a:p>
                      <a:pPr algn="l" fontAlgn="t"/>
                      <a:r>
                        <a:rPr lang="en-IN">
                          <a:solidFill>
                            <a:srgbClr val="000000"/>
                          </a:solidFill>
                          <a:latin typeface="times new roman"/>
                        </a:rPr>
                        <a:t>EMP_CODE</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923131">
                <a:tc>
                  <a:txBody>
                    <a:bodyPr/>
                    <a:lstStyle/>
                    <a:p>
                      <a:pPr algn="l" fontAlgn="t"/>
                      <a:r>
                        <a:rPr lang="en-IN">
                          <a:solidFill>
                            <a:srgbClr val="000000"/>
                          </a:solidFill>
                          <a:latin typeface="verdana"/>
                        </a:rPr>
                        <a:t>101</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extLst>
                  <a:ext uri="{0D108BD9-81ED-4DB2-BD59-A6C34878D82A}">
                    <a16:rowId xmlns:a16="http://schemas.microsoft.com/office/drawing/2014/main" val="10001"/>
                  </a:ext>
                </a:extLst>
              </a:tr>
              <a:tr h="923131">
                <a:tc>
                  <a:txBody>
                    <a:bodyPr/>
                    <a:lstStyle/>
                    <a:p>
                      <a:pPr algn="l" fontAlgn="t"/>
                      <a:r>
                        <a:rPr lang="en-IN">
                          <a:solidFill>
                            <a:srgbClr val="000000"/>
                          </a:solidFill>
                          <a:latin typeface="verdana"/>
                        </a:rPr>
                        <a:t>102</a:t>
                      </a:r>
                    </a:p>
                  </a:txBody>
                  <a:tcPr marL="76200" marR="76200" marT="76200" marB="76200"/>
                </a:tc>
                <a:tc>
                  <a:txBody>
                    <a:bodyPr/>
                    <a:lstStyle/>
                    <a:p>
                      <a:pPr algn="l" fontAlgn="t"/>
                      <a:r>
                        <a:rPr lang="en-IN">
                          <a:solidFill>
                            <a:srgbClr val="000000"/>
                          </a:solidFill>
                          <a:latin typeface="verdana"/>
                        </a:rPr>
                        <a:t>30000</a:t>
                      </a:r>
                    </a:p>
                  </a:txBody>
                  <a:tcPr marL="76200" marR="76200" marT="76200" marB="76200"/>
                </a:tc>
                <a:extLst>
                  <a:ext uri="{0D108BD9-81ED-4DB2-BD59-A6C34878D82A}">
                    <a16:rowId xmlns:a16="http://schemas.microsoft.com/office/drawing/2014/main" val="10002"/>
                  </a:ext>
                </a:extLst>
              </a:tr>
              <a:tr h="923131">
                <a:tc>
                  <a:txBody>
                    <a:bodyPr/>
                    <a:lstStyle/>
                    <a:p>
                      <a:pPr algn="l" fontAlgn="t"/>
                      <a:r>
                        <a:rPr lang="en-IN">
                          <a:solidFill>
                            <a:srgbClr val="000000"/>
                          </a:solidFill>
                          <a:latin typeface="verdana"/>
                        </a:rPr>
                        <a:t>103</a:t>
                      </a:r>
                    </a:p>
                  </a:txBody>
                  <a:tcPr marL="76200" marR="76200" marT="76200" marB="76200"/>
                </a:tc>
                <a:tc>
                  <a:txBody>
                    <a:bodyPr/>
                    <a:lstStyle/>
                    <a:p>
                      <a:pPr algn="l" fontAlgn="t"/>
                      <a:r>
                        <a:rPr lang="en-IN" dirty="0">
                          <a:solidFill>
                            <a:srgbClr val="000000"/>
                          </a:solidFill>
                          <a:latin typeface="verdana"/>
                        </a:rPr>
                        <a:t>25000</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N" dirty="0"/>
              <a:t>∏EMP_NAME, SALARY (EMPLOYEE ⋈ SALARY)  </a:t>
            </a:r>
            <a:br>
              <a:rPr lang="en-IN" dirty="0"/>
            </a:br>
            <a:endParaRPr lang="en-IN" dirty="0"/>
          </a:p>
        </p:txBody>
      </p:sp>
      <p:graphicFrame>
        <p:nvGraphicFramePr>
          <p:cNvPr id="9" name="Content Placeholder 8"/>
          <p:cNvGraphicFramePr>
            <a:graphicFrameLocks noGrp="1"/>
          </p:cNvGraphicFramePr>
          <p:nvPr>
            <p:ph idx="1"/>
          </p:nvPr>
        </p:nvGraphicFramePr>
        <p:xfrm>
          <a:off x="457200" y="2249488"/>
          <a:ext cx="8229600" cy="1783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fontAlgn="t"/>
                      <a:r>
                        <a:rPr lang="en-IN">
                          <a:solidFill>
                            <a:srgbClr val="000000"/>
                          </a:solidFill>
                          <a:latin typeface="times new roman"/>
                        </a:rPr>
                        <a:t>EMP_NAME</a:t>
                      </a:r>
                    </a:p>
                  </a:txBody>
                  <a:tcPr marL="114300" marR="114300" marT="114300" marB="114300"/>
                </a:tc>
                <a:tc>
                  <a:txBody>
                    <a:bodyPr/>
                    <a:lstStyle/>
                    <a:p>
                      <a:pPr algn="l" fontAlgn="t"/>
                      <a:r>
                        <a:rPr lang="en-IN">
                          <a:solidFill>
                            <a:srgbClr val="000000"/>
                          </a:solidFill>
                          <a:latin typeface="times new roman"/>
                        </a:rPr>
                        <a:t>SALARY</a:t>
                      </a:r>
                    </a:p>
                  </a:txBody>
                  <a:tcPr marL="114300" marR="114300" marT="114300" marB="114300"/>
                </a:tc>
                <a:extLst>
                  <a:ext uri="{0D108BD9-81ED-4DB2-BD59-A6C34878D82A}">
                    <a16:rowId xmlns:a16="http://schemas.microsoft.com/office/drawing/2014/main" val="10000"/>
                  </a:ext>
                </a:extLst>
              </a:tr>
              <a:tr h="370840">
                <a:tc>
                  <a:txBody>
                    <a:bodyPr/>
                    <a:lstStyle/>
                    <a:p>
                      <a:pPr algn="l" fontAlgn="t"/>
                      <a:r>
                        <a:rPr lang="en-IN">
                          <a:solidFill>
                            <a:srgbClr val="000000"/>
                          </a:solidFill>
                          <a:latin typeface="verdana"/>
                        </a:rPr>
                        <a:t>Stephan</a:t>
                      </a:r>
                    </a:p>
                  </a:txBody>
                  <a:tcPr marL="76200" marR="76200" marT="76200" marB="76200"/>
                </a:tc>
                <a:tc>
                  <a:txBody>
                    <a:bodyPr/>
                    <a:lstStyle/>
                    <a:p>
                      <a:pPr algn="l" fontAlgn="t"/>
                      <a:r>
                        <a:rPr lang="en-IN">
                          <a:solidFill>
                            <a:srgbClr val="000000"/>
                          </a:solidFill>
                          <a:latin typeface="verdana"/>
                        </a:rPr>
                        <a:t>50000</a:t>
                      </a:r>
                    </a:p>
                  </a:txBody>
                  <a:tcPr marL="76200" marR="76200" marT="76200" marB="76200"/>
                </a:tc>
                <a:extLst>
                  <a:ext uri="{0D108BD9-81ED-4DB2-BD59-A6C34878D82A}">
                    <a16:rowId xmlns:a16="http://schemas.microsoft.com/office/drawing/2014/main" val="10001"/>
                  </a:ext>
                </a:extLst>
              </a:tr>
              <a:tr h="370840">
                <a:tc>
                  <a:txBody>
                    <a:bodyPr/>
                    <a:lstStyle/>
                    <a:p>
                      <a:pPr algn="l" fontAlgn="t"/>
                      <a:r>
                        <a:rPr lang="en-IN">
                          <a:solidFill>
                            <a:srgbClr val="000000"/>
                          </a:solidFill>
                          <a:latin typeface="verdana"/>
                        </a:rPr>
                        <a:t>Jack</a:t>
                      </a:r>
                    </a:p>
                  </a:txBody>
                  <a:tcPr marL="76200" marR="76200" marT="76200" marB="76200"/>
                </a:tc>
                <a:tc>
                  <a:txBody>
                    <a:bodyPr/>
                    <a:lstStyle/>
                    <a:p>
                      <a:pPr algn="l" fontAlgn="t"/>
                      <a:r>
                        <a:rPr lang="en-IN">
                          <a:solidFill>
                            <a:srgbClr val="000000"/>
                          </a:solidFill>
                          <a:latin typeface="verdana"/>
                        </a:rPr>
                        <a:t>30000</a:t>
                      </a:r>
                    </a:p>
                  </a:txBody>
                  <a:tcPr marL="76200" marR="76200" marT="76200" marB="76200"/>
                </a:tc>
                <a:extLst>
                  <a:ext uri="{0D108BD9-81ED-4DB2-BD59-A6C34878D82A}">
                    <a16:rowId xmlns:a16="http://schemas.microsoft.com/office/drawing/2014/main" val="10002"/>
                  </a:ext>
                </a:extLst>
              </a:tr>
              <a:tr h="370840">
                <a:tc>
                  <a:txBody>
                    <a:bodyPr/>
                    <a:lstStyle/>
                    <a:p>
                      <a:pPr algn="l" fontAlgn="t"/>
                      <a:r>
                        <a:rPr lang="en-IN">
                          <a:solidFill>
                            <a:srgbClr val="000000"/>
                          </a:solidFill>
                          <a:latin typeface="verdana"/>
                        </a:rPr>
                        <a:t>Harry</a:t>
                      </a:r>
                    </a:p>
                  </a:txBody>
                  <a:tcPr marL="76200" marR="76200" marT="76200" marB="76200"/>
                </a:tc>
                <a:tc>
                  <a:txBody>
                    <a:bodyPr/>
                    <a:lstStyle/>
                    <a:p>
                      <a:pPr algn="l" fontAlgn="t"/>
                      <a:r>
                        <a:rPr lang="en-IN" dirty="0">
                          <a:solidFill>
                            <a:srgbClr val="000000"/>
                          </a:solidFill>
                          <a:latin typeface="verdana"/>
                        </a:rPr>
                        <a:t>25000</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a:t>Equi</a:t>
            </a:r>
            <a:r>
              <a:rPr lang="en-IN" dirty="0"/>
              <a:t> join:</a:t>
            </a:r>
            <a:br>
              <a:rPr lang="en-IN" dirty="0"/>
            </a:br>
            <a:endParaRPr lang="en-IN" dirty="0"/>
          </a:p>
        </p:txBody>
      </p:sp>
      <p:sp>
        <p:nvSpPr>
          <p:cNvPr id="3" name="Content Placeholder 2"/>
          <p:cNvSpPr>
            <a:spLocks noGrp="1"/>
          </p:cNvSpPr>
          <p:nvPr>
            <p:ph idx="1"/>
          </p:nvPr>
        </p:nvSpPr>
        <p:spPr/>
        <p:txBody>
          <a:bodyPr/>
          <a:lstStyle/>
          <a:p>
            <a:pPr algn="just"/>
            <a:r>
              <a:rPr lang="en-IN" dirty="0"/>
              <a:t>It is also known as an inner join. It is the most common join.</a:t>
            </a:r>
          </a:p>
          <a:p>
            <a:pPr algn="just"/>
            <a:r>
              <a:rPr lang="en-IN" dirty="0"/>
              <a:t> It is based on matched data as per the equality condition. </a:t>
            </a:r>
          </a:p>
          <a:p>
            <a:pPr algn="just"/>
            <a:r>
              <a:rPr lang="en-IN" dirty="0"/>
              <a:t>The </a:t>
            </a:r>
            <a:r>
              <a:rPr lang="en-IN" dirty="0" err="1"/>
              <a:t>equi</a:t>
            </a:r>
            <a:r>
              <a:rPr lang="en-IN" dirty="0"/>
              <a:t> join uses the comparison operator(=).</a:t>
            </a:r>
          </a:p>
          <a:p>
            <a:pPr algn="just"/>
            <a:r>
              <a:rPr lang="en-IN" spc="15" dirty="0">
                <a:cs typeface="Georgia"/>
              </a:rPr>
              <a:t>In the </a:t>
            </a:r>
            <a:r>
              <a:rPr lang="en-IN" spc="10" dirty="0">
                <a:cs typeface="Georgia"/>
              </a:rPr>
              <a:t>result </a:t>
            </a:r>
            <a:r>
              <a:rPr lang="en-IN" spc="5" dirty="0">
                <a:cs typeface="Georgia"/>
              </a:rPr>
              <a:t>of </a:t>
            </a:r>
            <a:r>
              <a:rPr lang="en-IN" spc="10" dirty="0">
                <a:cs typeface="Georgia"/>
              </a:rPr>
              <a:t>an </a:t>
            </a:r>
            <a:r>
              <a:rPr lang="en-IN" spc="20" dirty="0">
                <a:cs typeface="Georgia"/>
              </a:rPr>
              <a:t>EQUIJOIN </a:t>
            </a:r>
            <a:r>
              <a:rPr lang="en-IN" spc="25" dirty="0">
                <a:cs typeface="Georgia"/>
              </a:rPr>
              <a:t>we </a:t>
            </a:r>
            <a:r>
              <a:rPr lang="en-IN" spc="20" dirty="0">
                <a:cs typeface="Georgia"/>
              </a:rPr>
              <a:t>always </a:t>
            </a:r>
            <a:r>
              <a:rPr lang="en-IN" spc="15" dirty="0">
                <a:cs typeface="Georgia"/>
              </a:rPr>
              <a:t>have  </a:t>
            </a:r>
            <a:r>
              <a:rPr lang="en-IN" spc="5" dirty="0">
                <a:cs typeface="Georgia"/>
              </a:rPr>
              <a:t>one or </a:t>
            </a:r>
            <a:r>
              <a:rPr lang="en-IN" spc="15" dirty="0">
                <a:cs typeface="Georgia"/>
              </a:rPr>
              <a:t>more </a:t>
            </a:r>
            <a:r>
              <a:rPr lang="en-IN" spc="10" dirty="0">
                <a:cs typeface="Georgia"/>
              </a:rPr>
              <a:t>pairs </a:t>
            </a:r>
            <a:r>
              <a:rPr lang="en-IN" spc="5" dirty="0">
                <a:cs typeface="Georgia"/>
              </a:rPr>
              <a:t>of </a:t>
            </a:r>
            <a:r>
              <a:rPr lang="en-IN" spc="10" dirty="0">
                <a:cs typeface="Georgia"/>
              </a:rPr>
              <a:t>attributes that </a:t>
            </a:r>
            <a:r>
              <a:rPr lang="en-IN" spc="15" dirty="0">
                <a:cs typeface="Georgia"/>
              </a:rPr>
              <a:t>have  </a:t>
            </a:r>
            <a:r>
              <a:rPr lang="en-IN" i="1" dirty="0">
                <a:cs typeface="Georgia"/>
              </a:rPr>
              <a:t>identical </a:t>
            </a:r>
            <a:r>
              <a:rPr lang="en-IN" i="1" spc="5" dirty="0">
                <a:cs typeface="Georgia"/>
              </a:rPr>
              <a:t>values </a:t>
            </a:r>
            <a:r>
              <a:rPr lang="en-IN" spc="15" dirty="0">
                <a:cs typeface="Georgia"/>
              </a:rPr>
              <a:t>in every</a:t>
            </a:r>
            <a:r>
              <a:rPr lang="en-IN" spc="310" dirty="0">
                <a:cs typeface="Georgia"/>
              </a:rPr>
              <a:t> </a:t>
            </a:r>
            <a:r>
              <a:rPr lang="en-IN" spc="10" dirty="0" err="1">
                <a:cs typeface="Georgia"/>
              </a:rPr>
              <a:t>tuple</a:t>
            </a:r>
            <a:endParaRPr lang="en-IN" dirty="0">
              <a:cs typeface="Georgia"/>
            </a:endParaRPr>
          </a:p>
          <a:p>
            <a:pPr algn="just"/>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student</a:t>
            </a:r>
          </a:p>
        </p:txBody>
      </p:sp>
      <p:graphicFrame>
        <p:nvGraphicFramePr>
          <p:cNvPr id="4" name="Content Placeholder 3"/>
          <p:cNvGraphicFramePr>
            <a:graphicFrameLocks noGrp="1"/>
          </p:cNvGraphicFramePr>
          <p:nvPr>
            <p:ph idx="1"/>
          </p:nvPr>
        </p:nvGraphicFramePr>
        <p:xfrm>
          <a:off x="457200" y="2249488"/>
          <a:ext cx="8229600" cy="22860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base"/>
                      <a:r>
                        <a:rPr lang="en-IN" sz="1250" b="1" dirty="0"/>
                        <a:t>ROLL_NO</a:t>
                      </a:r>
                      <a:endParaRPr lang="en-IN" sz="1250" b="0" dirty="0"/>
                    </a:p>
                  </a:txBody>
                  <a:tcPr marL="95250" marR="95250" marT="133350" marB="133350" anchor="ctr"/>
                </a:tc>
                <a:tc>
                  <a:txBody>
                    <a:bodyPr/>
                    <a:lstStyle/>
                    <a:p>
                      <a:pPr algn="l" fontAlgn="base"/>
                      <a:r>
                        <a:rPr lang="en-IN" sz="1250" b="1" dirty="0"/>
                        <a:t>NAME</a:t>
                      </a:r>
                      <a:endParaRPr lang="en-IN" sz="1250" b="0" dirty="0"/>
                    </a:p>
                  </a:txBody>
                  <a:tcPr marL="95250" marR="95250" marT="133350" marB="133350" anchor="ctr"/>
                </a:tc>
                <a:tc>
                  <a:txBody>
                    <a:bodyPr/>
                    <a:lstStyle/>
                    <a:p>
                      <a:pPr algn="l" fontAlgn="base"/>
                      <a:r>
                        <a:rPr lang="en-IN" sz="1250" b="1" dirty="0"/>
                        <a:t>ADDRESS</a:t>
                      </a:r>
                      <a:endParaRPr lang="en-IN" sz="1250" b="0" dirty="0"/>
                    </a:p>
                  </a:txBody>
                  <a:tcPr marL="95250" marR="95250" marT="133350" marB="133350" anchor="ctr"/>
                </a:tc>
                <a:tc>
                  <a:txBody>
                    <a:bodyPr/>
                    <a:lstStyle/>
                    <a:p>
                      <a:pPr algn="l" fontAlgn="base"/>
                      <a:r>
                        <a:rPr lang="en-IN" sz="1250" b="1" dirty="0"/>
                        <a:t>PHONE</a:t>
                      </a:r>
                      <a:endParaRPr lang="en-IN" sz="1250" b="0" dirty="0"/>
                    </a:p>
                  </a:txBody>
                  <a:tcPr marL="95250" marR="95250" marT="133350" marB="133350" anchor="ctr"/>
                </a:tc>
                <a:tc>
                  <a:txBody>
                    <a:bodyPr/>
                    <a:lstStyle/>
                    <a:p>
                      <a:pPr algn="l" fontAlgn="base"/>
                      <a:r>
                        <a:rPr lang="en-IN" sz="1250" b="1" dirty="0"/>
                        <a:t>AGE</a:t>
                      </a:r>
                      <a:endParaRPr lang="en-IN" sz="1250" b="0" dirty="0"/>
                    </a:p>
                  </a:txBody>
                  <a:tcPr marL="95250" marR="95250" marT="133350" marB="133350" anchor="ctr"/>
                </a:tc>
                <a:extLst>
                  <a:ext uri="{0D108BD9-81ED-4DB2-BD59-A6C34878D82A}">
                    <a16:rowId xmlns:a16="http://schemas.microsoft.com/office/drawing/2014/main" val="10000"/>
                  </a:ext>
                </a:extLst>
              </a:tr>
              <a:tr h="370840">
                <a:tc>
                  <a:txBody>
                    <a:bodyPr/>
                    <a:lstStyle/>
                    <a:p>
                      <a:pPr algn="l" fontAlgn="base"/>
                      <a:r>
                        <a:rPr lang="en-IN" sz="1250" b="0" dirty="0"/>
                        <a:t>1</a:t>
                      </a:r>
                    </a:p>
                  </a:txBody>
                  <a:tcPr marL="95250" marR="95250" marT="133350" marB="133350" anchor="ctr"/>
                </a:tc>
                <a:tc>
                  <a:txBody>
                    <a:bodyPr/>
                    <a:lstStyle/>
                    <a:p>
                      <a:pPr algn="l" fontAlgn="base"/>
                      <a:r>
                        <a:rPr lang="en-IN" sz="1250" b="0" dirty="0"/>
                        <a:t>RAM</a:t>
                      </a:r>
                    </a:p>
                  </a:txBody>
                  <a:tcPr marL="95250" marR="95250" marT="133350" marB="133350" anchor="ctr"/>
                </a:tc>
                <a:tc>
                  <a:txBody>
                    <a:bodyPr/>
                    <a:lstStyle/>
                    <a:p>
                      <a:pPr algn="l" fontAlgn="base"/>
                      <a:r>
                        <a:rPr lang="en-IN" sz="1250" b="0" dirty="0"/>
                        <a:t>DELHI</a:t>
                      </a:r>
                    </a:p>
                  </a:txBody>
                  <a:tcPr marL="95250" marR="95250" marT="133350" marB="133350" anchor="ctr"/>
                </a:tc>
                <a:tc>
                  <a:txBody>
                    <a:bodyPr/>
                    <a:lstStyle/>
                    <a:p>
                      <a:pPr algn="l" fontAlgn="base"/>
                      <a:r>
                        <a:rPr lang="en-IN" sz="1250" b="0" dirty="0"/>
                        <a:t>9455123451</a:t>
                      </a:r>
                    </a:p>
                  </a:txBody>
                  <a:tcPr marL="95250" marR="95250" marT="133350" marB="133350" anchor="ctr"/>
                </a:tc>
                <a:tc>
                  <a:txBody>
                    <a:bodyPr/>
                    <a:lstStyle/>
                    <a:p>
                      <a:pPr algn="l" fontAlgn="base"/>
                      <a:r>
                        <a:rPr lang="en-IN" sz="1250" b="0" dirty="0"/>
                        <a:t>18</a:t>
                      </a:r>
                    </a:p>
                  </a:txBody>
                  <a:tcPr marL="95250" marR="95250" marT="133350" marB="133350" anchor="ctr"/>
                </a:tc>
                <a:extLst>
                  <a:ext uri="{0D108BD9-81ED-4DB2-BD59-A6C34878D82A}">
                    <a16:rowId xmlns:a16="http://schemas.microsoft.com/office/drawing/2014/main" val="10001"/>
                  </a:ext>
                </a:extLst>
              </a:tr>
              <a:tr h="370840">
                <a:tc>
                  <a:txBody>
                    <a:bodyPr/>
                    <a:lstStyle/>
                    <a:p>
                      <a:pPr algn="l" fontAlgn="base"/>
                      <a:r>
                        <a:rPr lang="en-IN" sz="1250" b="0"/>
                        <a:t>2</a:t>
                      </a:r>
                    </a:p>
                  </a:txBody>
                  <a:tcPr marL="95250" marR="95250" marT="133350" marB="133350" anchor="ctr"/>
                </a:tc>
                <a:tc>
                  <a:txBody>
                    <a:bodyPr/>
                    <a:lstStyle/>
                    <a:p>
                      <a:pPr algn="l" fontAlgn="base"/>
                      <a:r>
                        <a:rPr lang="en-IN" sz="1250" b="0"/>
                        <a:t>RAMESH</a:t>
                      </a:r>
                    </a:p>
                  </a:txBody>
                  <a:tcPr marL="95250" marR="95250" marT="133350" marB="133350" anchor="ctr"/>
                </a:tc>
                <a:tc>
                  <a:txBody>
                    <a:bodyPr/>
                    <a:lstStyle/>
                    <a:p>
                      <a:pPr algn="l" fontAlgn="base"/>
                      <a:r>
                        <a:rPr lang="en-IN" sz="1250" b="0"/>
                        <a:t>GURGAON</a:t>
                      </a:r>
                    </a:p>
                  </a:txBody>
                  <a:tcPr marL="95250" marR="95250" marT="133350" marB="133350" anchor="ctr"/>
                </a:tc>
                <a:tc>
                  <a:txBody>
                    <a:bodyPr/>
                    <a:lstStyle/>
                    <a:p>
                      <a:pPr algn="l" fontAlgn="base"/>
                      <a:r>
                        <a:rPr lang="en-IN" sz="1250" b="0"/>
                        <a:t>9652431543</a:t>
                      </a:r>
                    </a:p>
                  </a:txBody>
                  <a:tcPr marL="95250" marR="95250" marT="133350" marB="133350" anchor="ctr"/>
                </a:tc>
                <a:tc>
                  <a:txBody>
                    <a:bodyPr/>
                    <a:lstStyle/>
                    <a:p>
                      <a:pPr algn="l" fontAlgn="base"/>
                      <a:r>
                        <a:rPr lang="en-IN" sz="1250" b="0"/>
                        <a:t>18</a:t>
                      </a:r>
                    </a:p>
                  </a:txBody>
                  <a:tcPr marL="95250" marR="95250" marT="133350" marB="133350" anchor="ctr"/>
                </a:tc>
                <a:extLst>
                  <a:ext uri="{0D108BD9-81ED-4DB2-BD59-A6C34878D82A}">
                    <a16:rowId xmlns:a16="http://schemas.microsoft.com/office/drawing/2014/main" val="10002"/>
                  </a:ext>
                </a:extLst>
              </a:tr>
              <a:tr h="370840">
                <a:tc>
                  <a:txBody>
                    <a:bodyPr/>
                    <a:lstStyle/>
                    <a:p>
                      <a:pPr algn="l" fontAlgn="base"/>
                      <a:r>
                        <a:rPr lang="en-IN" sz="1250" b="0"/>
                        <a:t>3</a:t>
                      </a:r>
                    </a:p>
                  </a:txBody>
                  <a:tcPr marL="95250" marR="95250" marT="133350" marB="133350" anchor="ctr"/>
                </a:tc>
                <a:tc>
                  <a:txBody>
                    <a:bodyPr/>
                    <a:lstStyle/>
                    <a:p>
                      <a:pPr algn="l" fontAlgn="base"/>
                      <a:r>
                        <a:rPr lang="en-IN" sz="1250" b="0"/>
                        <a:t>SUJIT</a:t>
                      </a:r>
                    </a:p>
                  </a:txBody>
                  <a:tcPr marL="95250" marR="95250" marT="133350" marB="133350" anchor="ctr"/>
                </a:tc>
                <a:tc>
                  <a:txBody>
                    <a:bodyPr/>
                    <a:lstStyle/>
                    <a:p>
                      <a:pPr algn="l" fontAlgn="base"/>
                      <a:r>
                        <a:rPr lang="en-IN" sz="1250" b="0"/>
                        <a:t>ROHTAK</a:t>
                      </a:r>
                    </a:p>
                  </a:txBody>
                  <a:tcPr marL="95250" marR="95250" marT="133350" marB="133350" anchor="ctr"/>
                </a:tc>
                <a:tc>
                  <a:txBody>
                    <a:bodyPr/>
                    <a:lstStyle/>
                    <a:p>
                      <a:pPr algn="l" fontAlgn="base"/>
                      <a:r>
                        <a:rPr lang="en-IN" sz="1250" b="0"/>
                        <a:t>9156253131</a:t>
                      </a:r>
                    </a:p>
                  </a:txBody>
                  <a:tcPr marL="95250" marR="95250" marT="133350" marB="133350" anchor="ctr"/>
                </a:tc>
                <a:tc>
                  <a:txBody>
                    <a:bodyPr/>
                    <a:lstStyle/>
                    <a:p>
                      <a:pPr algn="l" fontAlgn="base"/>
                      <a:r>
                        <a:rPr lang="en-IN" sz="1250" b="0"/>
                        <a:t>20</a:t>
                      </a:r>
                    </a:p>
                  </a:txBody>
                  <a:tcPr marL="95250" marR="95250" marT="133350" marB="133350" anchor="ctr"/>
                </a:tc>
                <a:extLst>
                  <a:ext uri="{0D108BD9-81ED-4DB2-BD59-A6C34878D82A}">
                    <a16:rowId xmlns:a16="http://schemas.microsoft.com/office/drawing/2014/main" val="10003"/>
                  </a:ext>
                </a:extLst>
              </a:tr>
              <a:tr h="370840">
                <a:tc>
                  <a:txBody>
                    <a:bodyPr/>
                    <a:lstStyle/>
                    <a:p>
                      <a:pPr algn="l" fontAlgn="base"/>
                      <a:r>
                        <a:rPr lang="en-IN" sz="1250" b="0" dirty="0"/>
                        <a:t>4</a:t>
                      </a:r>
                    </a:p>
                  </a:txBody>
                  <a:tcPr marL="95250" marR="95250" marT="133350" marB="133350" anchor="ctr"/>
                </a:tc>
                <a:tc>
                  <a:txBody>
                    <a:bodyPr/>
                    <a:lstStyle/>
                    <a:p>
                      <a:pPr algn="l" fontAlgn="base"/>
                      <a:r>
                        <a:rPr lang="en-IN" sz="1250" b="0" dirty="0"/>
                        <a:t>SURESH</a:t>
                      </a:r>
                    </a:p>
                  </a:txBody>
                  <a:tcPr marL="95250" marR="95250" marT="133350" marB="133350" anchor="ctr"/>
                </a:tc>
                <a:tc>
                  <a:txBody>
                    <a:bodyPr/>
                    <a:lstStyle/>
                    <a:p>
                      <a:pPr algn="l" fontAlgn="base"/>
                      <a:r>
                        <a:rPr lang="en-IN" sz="1250" b="0" dirty="0"/>
                        <a:t>DELHI</a:t>
                      </a:r>
                    </a:p>
                  </a:txBody>
                  <a:tcPr marL="95250" marR="95250" marT="133350" marB="133350" anchor="ctr"/>
                </a:tc>
                <a:tc>
                  <a:txBody>
                    <a:bodyPr/>
                    <a:lstStyle/>
                    <a:p>
                      <a:pPr algn="l" fontAlgn="base"/>
                      <a:r>
                        <a:rPr lang="en-IN" sz="1250" b="0" dirty="0"/>
                        <a:t>9156768971</a:t>
                      </a:r>
                    </a:p>
                  </a:txBody>
                  <a:tcPr marL="95250" marR="95250" marT="133350" marB="133350" anchor="ctr"/>
                </a:tc>
                <a:tc>
                  <a:txBody>
                    <a:bodyPr/>
                    <a:lstStyle/>
                    <a:p>
                      <a:pPr algn="l" fontAlgn="base"/>
                      <a:r>
                        <a:rPr lang="en-IN" sz="1250" b="0" dirty="0"/>
                        <a:t>18</a:t>
                      </a:r>
                    </a:p>
                  </a:txBody>
                  <a:tcPr marL="95250" marR="95250" marT="133350" marB="13335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employee</a:t>
            </a:r>
          </a:p>
        </p:txBody>
      </p:sp>
      <p:graphicFrame>
        <p:nvGraphicFramePr>
          <p:cNvPr id="4" name="Content Placeholder 3"/>
          <p:cNvGraphicFramePr>
            <a:graphicFrameLocks noGrp="1"/>
          </p:cNvGraphicFramePr>
          <p:nvPr>
            <p:ph idx="1"/>
          </p:nvPr>
        </p:nvGraphicFramePr>
        <p:xfrm>
          <a:off x="457200" y="2249488"/>
          <a:ext cx="8229600" cy="22860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l" fontAlgn="base"/>
                      <a:r>
                        <a:rPr lang="en-IN" sz="1250" b="1"/>
                        <a:t>EMP_NO</a:t>
                      </a:r>
                      <a:endParaRPr lang="en-IN" sz="1250" b="0"/>
                    </a:p>
                  </a:txBody>
                  <a:tcPr marL="95250" marR="95250" marT="133350" marB="133350" anchor="ctr"/>
                </a:tc>
                <a:tc>
                  <a:txBody>
                    <a:bodyPr/>
                    <a:lstStyle/>
                    <a:p>
                      <a:pPr algn="l" fontAlgn="base"/>
                      <a:r>
                        <a:rPr lang="en-IN" sz="1250" b="1"/>
                        <a:t>NAME</a:t>
                      </a:r>
                      <a:endParaRPr lang="en-IN" sz="1250" b="0"/>
                    </a:p>
                  </a:txBody>
                  <a:tcPr marL="95250" marR="95250" marT="133350" marB="133350" anchor="ctr"/>
                </a:tc>
                <a:tc>
                  <a:txBody>
                    <a:bodyPr/>
                    <a:lstStyle/>
                    <a:p>
                      <a:pPr algn="l" fontAlgn="base"/>
                      <a:r>
                        <a:rPr lang="en-IN" sz="1250" b="1"/>
                        <a:t>ADDRESS</a:t>
                      </a:r>
                      <a:endParaRPr lang="en-IN" sz="1250" b="0"/>
                    </a:p>
                  </a:txBody>
                  <a:tcPr marL="95250" marR="95250" marT="133350" marB="133350" anchor="ctr"/>
                </a:tc>
                <a:tc>
                  <a:txBody>
                    <a:bodyPr/>
                    <a:lstStyle/>
                    <a:p>
                      <a:pPr algn="l" fontAlgn="base"/>
                      <a:r>
                        <a:rPr lang="en-IN" sz="1250" b="1"/>
                        <a:t>PHONE</a:t>
                      </a:r>
                      <a:endParaRPr lang="en-IN" sz="1250" b="0"/>
                    </a:p>
                  </a:txBody>
                  <a:tcPr marL="95250" marR="95250" marT="133350" marB="133350" anchor="ctr"/>
                </a:tc>
                <a:tc>
                  <a:txBody>
                    <a:bodyPr/>
                    <a:lstStyle/>
                    <a:p>
                      <a:pPr algn="l" fontAlgn="base"/>
                      <a:r>
                        <a:rPr lang="en-IN" sz="1250" b="1"/>
                        <a:t>AGE</a:t>
                      </a:r>
                      <a:endParaRPr lang="en-IN" sz="1250" b="0"/>
                    </a:p>
                  </a:txBody>
                  <a:tcPr marL="95250" marR="95250" marT="133350" marB="133350" anchor="ctr"/>
                </a:tc>
                <a:extLst>
                  <a:ext uri="{0D108BD9-81ED-4DB2-BD59-A6C34878D82A}">
                    <a16:rowId xmlns:a16="http://schemas.microsoft.com/office/drawing/2014/main" val="10000"/>
                  </a:ext>
                </a:extLst>
              </a:tr>
              <a:tr h="370840">
                <a:tc>
                  <a:txBody>
                    <a:bodyPr/>
                    <a:lstStyle/>
                    <a:p>
                      <a:pPr algn="l" fontAlgn="base"/>
                      <a:r>
                        <a:rPr lang="en-IN" sz="1250" b="0"/>
                        <a:t>1</a:t>
                      </a:r>
                    </a:p>
                  </a:txBody>
                  <a:tcPr marL="95250" marR="95250" marT="133350" marB="133350" anchor="ctr"/>
                </a:tc>
                <a:tc>
                  <a:txBody>
                    <a:bodyPr/>
                    <a:lstStyle/>
                    <a:p>
                      <a:pPr algn="l" fontAlgn="base"/>
                      <a:r>
                        <a:rPr lang="en-IN" sz="1250" b="0"/>
                        <a:t>RAM</a:t>
                      </a:r>
                    </a:p>
                  </a:txBody>
                  <a:tcPr marL="95250" marR="95250" marT="133350" marB="133350" anchor="ctr"/>
                </a:tc>
                <a:tc>
                  <a:txBody>
                    <a:bodyPr/>
                    <a:lstStyle/>
                    <a:p>
                      <a:pPr algn="l" fontAlgn="base"/>
                      <a:r>
                        <a:rPr lang="en-IN" sz="1250" b="0"/>
                        <a:t>DELHI</a:t>
                      </a:r>
                    </a:p>
                  </a:txBody>
                  <a:tcPr marL="95250" marR="95250" marT="133350" marB="133350" anchor="ctr"/>
                </a:tc>
                <a:tc>
                  <a:txBody>
                    <a:bodyPr/>
                    <a:lstStyle/>
                    <a:p>
                      <a:pPr algn="l" fontAlgn="base"/>
                      <a:r>
                        <a:rPr lang="en-IN" sz="1250" b="0"/>
                        <a:t>9455123451</a:t>
                      </a:r>
                    </a:p>
                  </a:txBody>
                  <a:tcPr marL="95250" marR="95250" marT="133350" marB="133350" anchor="ctr"/>
                </a:tc>
                <a:tc>
                  <a:txBody>
                    <a:bodyPr/>
                    <a:lstStyle/>
                    <a:p>
                      <a:pPr algn="l" fontAlgn="base"/>
                      <a:r>
                        <a:rPr lang="en-IN" sz="1250" b="0"/>
                        <a:t>18</a:t>
                      </a:r>
                    </a:p>
                  </a:txBody>
                  <a:tcPr marL="95250" marR="95250" marT="133350" marB="133350" anchor="ctr"/>
                </a:tc>
                <a:extLst>
                  <a:ext uri="{0D108BD9-81ED-4DB2-BD59-A6C34878D82A}">
                    <a16:rowId xmlns:a16="http://schemas.microsoft.com/office/drawing/2014/main" val="10001"/>
                  </a:ext>
                </a:extLst>
              </a:tr>
              <a:tr h="370840">
                <a:tc>
                  <a:txBody>
                    <a:bodyPr/>
                    <a:lstStyle/>
                    <a:p>
                      <a:pPr algn="l" fontAlgn="base"/>
                      <a:r>
                        <a:rPr lang="en-IN" sz="1250" b="0"/>
                        <a:t>5</a:t>
                      </a:r>
                    </a:p>
                  </a:txBody>
                  <a:tcPr marL="95250" marR="95250" marT="133350" marB="133350" anchor="ctr"/>
                </a:tc>
                <a:tc>
                  <a:txBody>
                    <a:bodyPr/>
                    <a:lstStyle/>
                    <a:p>
                      <a:pPr algn="l" fontAlgn="base"/>
                      <a:r>
                        <a:rPr lang="en-IN" sz="1250" b="0"/>
                        <a:t>NARESH</a:t>
                      </a:r>
                    </a:p>
                  </a:txBody>
                  <a:tcPr marL="95250" marR="95250" marT="133350" marB="133350" anchor="ctr"/>
                </a:tc>
                <a:tc>
                  <a:txBody>
                    <a:bodyPr/>
                    <a:lstStyle/>
                    <a:p>
                      <a:pPr algn="l" fontAlgn="base"/>
                      <a:r>
                        <a:rPr lang="en-IN" sz="1250" b="0"/>
                        <a:t>HISAR</a:t>
                      </a:r>
                    </a:p>
                  </a:txBody>
                  <a:tcPr marL="95250" marR="95250" marT="133350" marB="133350" anchor="ctr"/>
                </a:tc>
                <a:tc>
                  <a:txBody>
                    <a:bodyPr/>
                    <a:lstStyle/>
                    <a:p>
                      <a:pPr algn="l" fontAlgn="base"/>
                      <a:r>
                        <a:rPr lang="en-IN" sz="1250" b="0"/>
                        <a:t>9782918192</a:t>
                      </a:r>
                    </a:p>
                  </a:txBody>
                  <a:tcPr marL="95250" marR="95250" marT="133350" marB="133350" anchor="ctr"/>
                </a:tc>
                <a:tc>
                  <a:txBody>
                    <a:bodyPr/>
                    <a:lstStyle/>
                    <a:p>
                      <a:pPr algn="l" fontAlgn="base"/>
                      <a:r>
                        <a:rPr lang="en-IN" sz="1250" b="0"/>
                        <a:t>22</a:t>
                      </a:r>
                    </a:p>
                  </a:txBody>
                  <a:tcPr marL="95250" marR="95250" marT="133350" marB="133350" anchor="ctr"/>
                </a:tc>
                <a:extLst>
                  <a:ext uri="{0D108BD9-81ED-4DB2-BD59-A6C34878D82A}">
                    <a16:rowId xmlns:a16="http://schemas.microsoft.com/office/drawing/2014/main" val="10002"/>
                  </a:ext>
                </a:extLst>
              </a:tr>
              <a:tr h="370840">
                <a:tc>
                  <a:txBody>
                    <a:bodyPr/>
                    <a:lstStyle/>
                    <a:p>
                      <a:pPr algn="l" fontAlgn="base"/>
                      <a:r>
                        <a:rPr lang="en-IN" sz="1250" b="0"/>
                        <a:t>6</a:t>
                      </a:r>
                    </a:p>
                  </a:txBody>
                  <a:tcPr marL="95250" marR="95250" marT="133350" marB="133350" anchor="ctr"/>
                </a:tc>
                <a:tc>
                  <a:txBody>
                    <a:bodyPr/>
                    <a:lstStyle/>
                    <a:p>
                      <a:pPr algn="l" fontAlgn="base"/>
                      <a:r>
                        <a:rPr lang="en-IN" sz="1250" b="0"/>
                        <a:t>SWETA</a:t>
                      </a:r>
                    </a:p>
                  </a:txBody>
                  <a:tcPr marL="95250" marR="95250" marT="133350" marB="133350" anchor="ctr"/>
                </a:tc>
                <a:tc>
                  <a:txBody>
                    <a:bodyPr/>
                    <a:lstStyle/>
                    <a:p>
                      <a:pPr algn="l" fontAlgn="base"/>
                      <a:r>
                        <a:rPr lang="en-IN" sz="1250" b="0"/>
                        <a:t>RANCHI</a:t>
                      </a:r>
                    </a:p>
                  </a:txBody>
                  <a:tcPr marL="95250" marR="95250" marT="133350" marB="133350" anchor="ctr"/>
                </a:tc>
                <a:tc>
                  <a:txBody>
                    <a:bodyPr/>
                    <a:lstStyle/>
                    <a:p>
                      <a:pPr algn="l" fontAlgn="base"/>
                      <a:r>
                        <a:rPr lang="en-IN" sz="1250" b="0"/>
                        <a:t>9852617621</a:t>
                      </a:r>
                    </a:p>
                  </a:txBody>
                  <a:tcPr marL="95250" marR="95250" marT="133350" marB="133350" anchor="ctr"/>
                </a:tc>
                <a:tc>
                  <a:txBody>
                    <a:bodyPr/>
                    <a:lstStyle/>
                    <a:p>
                      <a:pPr algn="l" fontAlgn="base"/>
                      <a:r>
                        <a:rPr lang="en-IN" sz="1250" b="0"/>
                        <a:t>21</a:t>
                      </a:r>
                    </a:p>
                  </a:txBody>
                  <a:tcPr marL="95250" marR="95250" marT="133350" marB="133350" anchor="ctr"/>
                </a:tc>
                <a:extLst>
                  <a:ext uri="{0D108BD9-81ED-4DB2-BD59-A6C34878D82A}">
                    <a16:rowId xmlns:a16="http://schemas.microsoft.com/office/drawing/2014/main" val="10003"/>
                  </a:ext>
                </a:extLst>
              </a:tr>
              <a:tr h="370840">
                <a:tc>
                  <a:txBody>
                    <a:bodyPr/>
                    <a:lstStyle/>
                    <a:p>
                      <a:pPr algn="l" fontAlgn="base"/>
                      <a:r>
                        <a:rPr lang="en-IN" sz="1250" b="0"/>
                        <a:t>4</a:t>
                      </a:r>
                    </a:p>
                  </a:txBody>
                  <a:tcPr marL="95250" marR="95250" marT="133350" marB="133350" anchor="ctr"/>
                </a:tc>
                <a:tc>
                  <a:txBody>
                    <a:bodyPr/>
                    <a:lstStyle/>
                    <a:p>
                      <a:pPr algn="l" fontAlgn="base"/>
                      <a:r>
                        <a:rPr lang="en-IN" sz="1250" b="0"/>
                        <a:t>SURESH</a:t>
                      </a:r>
                    </a:p>
                  </a:txBody>
                  <a:tcPr marL="95250" marR="95250" marT="133350" marB="133350" anchor="ctr"/>
                </a:tc>
                <a:tc>
                  <a:txBody>
                    <a:bodyPr/>
                    <a:lstStyle/>
                    <a:p>
                      <a:pPr algn="l" fontAlgn="base"/>
                      <a:r>
                        <a:rPr lang="en-IN" sz="1250" b="0"/>
                        <a:t>DELHI</a:t>
                      </a:r>
                    </a:p>
                  </a:txBody>
                  <a:tcPr marL="95250" marR="95250" marT="133350" marB="133350" anchor="ctr"/>
                </a:tc>
                <a:tc>
                  <a:txBody>
                    <a:bodyPr/>
                    <a:lstStyle/>
                    <a:p>
                      <a:pPr algn="l" fontAlgn="base"/>
                      <a:r>
                        <a:rPr lang="en-IN" sz="1250" b="0"/>
                        <a:t>9156768971</a:t>
                      </a:r>
                    </a:p>
                  </a:txBody>
                  <a:tcPr marL="95250" marR="95250" marT="133350" marB="133350" anchor="ctr"/>
                </a:tc>
                <a:tc>
                  <a:txBody>
                    <a:bodyPr/>
                    <a:lstStyle/>
                    <a:p>
                      <a:pPr algn="l" fontAlgn="base"/>
                      <a:r>
                        <a:rPr lang="en-IN" sz="1250" b="0" dirty="0"/>
                        <a:t>18</a:t>
                      </a:r>
                    </a:p>
                  </a:txBody>
                  <a:tcPr marL="95250" marR="95250" marT="133350" marB="13335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Select students whose ROLL_NO is equal to EMP_NO of employees</a:t>
            </a:r>
          </a:p>
        </p:txBody>
      </p:sp>
      <p:sp>
        <p:nvSpPr>
          <p:cNvPr id="3" name="Content Placeholder 2"/>
          <p:cNvSpPr>
            <a:spLocks noGrp="1"/>
          </p:cNvSpPr>
          <p:nvPr>
            <p:ph idx="1"/>
          </p:nvPr>
        </p:nvSpPr>
        <p:spPr/>
        <p:txBody>
          <a:bodyPr/>
          <a:lstStyle/>
          <a:p>
            <a:r>
              <a:rPr lang="en-IN" b="1" dirty="0"/>
              <a:t>STUDENT⋈</a:t>
            </a:r>
            <a:r>
              <a:rPr lang="en-IN" b="1" baseline="-25000" dirty="0"/>
              <a:t>STUDENT.ROLL_NO=EMPLOYEE.EMP_NO</a:t>
            </a:r>
            <a:r>
              <a:rPr lang="en-IN" b="1" dirty="0"/>
              <a:t>EMPLOYEE</a:t>
            </a:r>
          </a:p>
          <a:p>
            <a:endParaRPr lang="en-IN" b="1" dirty="0"/>
          </a:p>
          <a:p>
            <a:endParaRPr lang="en-IN" dirty="0"/>
          </a:p>
        </p:txBody>
      </p:sp>
      <p:graphicFrame>
        <p:nvGraphicFramePr>
          <p:cNvPr id="4" name="Table 3"/>
          <p:cNvGraphicFramePr>
            <a:graphicFrameLocks noGrp="1"/>
          </p:cNvGraphicFramePr>
          <p:nvPr/>
        </p:nvGraphicFramePr>
        <p:xfrm>
          <a:off x="1219200" y="3886200"/>
          <a:ext cx="6096000" cy="1371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l" fontAlgn="base"/>
                      <a:r>
                        <a:rPr lang="en-IN" sz="1250" b="1" dirty="0"/>
                        <a:t>ROLL_NO</a:t>
                      </a:r>
                      <a:endParaRPr lang="en-IN" sz="1250" b="0" dirty="0"/>
                    </a:p>
                  </a:txBody>
                  <a:tcPr marL="95250" marR="95250" marT="133350" marB="133350" anchor="ctr"/>
                </a:tc>
                <a:tc>
                  <a:txBody>
                    <a:bodyPr/>
                    <a:lstStyle/>
                    <a:p>
                      <a:pPr algn="l" fontAlgn="base"/>
                      <a:r>
                        <a:rPr lang="en-IN" sz="1250" b="1" dirty="0"/>
                        <a:t>NAME</a:t>
                      </a:r>
                      <a:endParaRPr lang="en-IN" sz="1250" b="0" dirty="0"/>
                    </a:p>
                  </a:txBody>
                  <a:tcPr marL="95250" marR="95250" marT="133350" marB="133350" anchor="ctr"/>
                </a:tc>
                <a:tc>
                  <a:txBody>
                    <a:bodyPr/>
                    <a:lstStyle/>
                    <a:p>
                      <a:pPr algn="l" fontAlgn="base"/>
                      <a:r>
                        <a:rPr lang="en-IN" sz="1250" b="1" dirty="0"/>
                        <a:t>ADDRESS</a:t>
                      </a:r>
                      <a:endParaRPr lang="en-IN" sz="1250" b="0" dirty="0"/>
                    </a:p>
                  </a:txBody>
                  <a:tcPr marL="95250" marR="95250" marT="133350" marB="133350" anchor="ctr"/>
                </a:tc>
                <a:tc>
                  <a:txBody>
                    <a:bodyPr/>
                    <a:lstStyle/>
                    <a:p>
                      <a:pPr algn="l" fontAlgn="base"/>
                      <a:r>
                        <a:rPr lang="en-IN" sz="1250" b="1" dirty="0"/>
                        <a:t>PHONE</a:t>
                      </a:r>
                      <a:endParaRPr lang="en-IN" sz="1250" b="0" dirty="0"/>
                    </a:p>
                  </a:txBody>
                  <a:tcPr marL="95250" marR="95250" marT="133350" marB="133350" anchor="ctr"/>
                </a:tc>
                <a:tc>
                  <a:txBody>
                    <a:bodyPr/>
                    <a:lstStyle/>
                    <a:p>
                      <a:pPr algn="l" fontAlgn="base"/>
                      <a:r>
                        <a:rPr lang="en-IN" sz="1250" b="1" dirty="0"/>
                        <a:t>AGE</a:t>
                      </a:r>
                      <a:endParaRPr lang="en-IN" sz="1250" b="0" dirty="0"/>
                    </a:p>
                  </a:txBody>
                  <a:tcPr marL="95250" marR="95250" marT="133350" marB="133350" anchor="ctr"/>
                </a:tc>
                <a:extLst>
                  <a:ext uri="{0D108BD9-81ED-4DB2-BD59-A6C34878D82A}">
                    <a16:rowId xmlns:a16="http://schemas.microsoft.com/office/drawing/2014/main" val="10000"/>
                  </a:ext>
                </a:extLst>
              </a:tr>
              <a:tr h="370840">
                <a:tc>
                  <a:txBody>
                    <a:bodyPr/>
                    <a:lstStyle/>
                    <a:p>
                      <a:pPr algn="l" fontAlgn="base"/>
                      <a:r>
                        <a:rPr lang="en-IN" sz="1250" b="0" dirty="0"/>
                        <a:t>1</a:t>
                      </a:r>
                    </a:p>
                  </a:txBody>
                  <a:tcPr marL="95250" marR="95250" marT="133350" marB="133350" anchor="ctr"/>
                </a:tc>
                <a:tc>
                  <a:txBody>
                    <a:bodyPr/>
                    <a:lstStyle/>
                    <a:p>
                      <a:pPr algn="l" fontAlgn="base"/>
                      <a:r>
                        <a:rPr lang="en-IN" sz="1250" b="0" dirty="0"/>
                        <a:t>RAM</a:t>
                      </a:r>
                    </a:p>
                  </a:txBody>
                  <a:tcPr marL="95250" marR="95250" marT="133350" marB="133350" anchor="ctr"/>
                </a:tc>
                <a:tc>
                  <a:txBody>
                    <a:bodyPr/>
                    <a:lstStyle/>
                    <a:p>
                      <a:pPr algn="l" fontAlgn="base"/>
                      <a:r>
                        <a:rPr lang="en-IN" sz="1250" b="0" dirty="0"/>
                        <a:t>DELHI</a:t>
                      </a:r>
                    </a:p>
                  </a:txBody>
                  <a:tcPr marL="95250" marR="95250" marT="133350" marB="133350" anchor="ctr"/>
                </a:tc>
                <a:tc>
                  <a:txBody>
                    <a:bodyPr/>
                    <a:lstStyle/>
                    <a:p>
                      <a:pPr algn="l" fontAlgn="base"/>
                      <a:r>
                        <a:rPr lang="en-IN" sz="1250" b="0" dirty="0"/>
                        <a:t>9455123451</a:t>
                      </a:r>
                    </a:p>
                  </a:txBody>
                  <a:tcPr marL="95250" marR="95250" marT="133350" marB="133350" anchor="ctr"/>
                </a:tc>
                <a:tc>
                  <a:txBody>
                    <a:bodyPr/>
                    <a:lstStyle/>
                    <a:p>
                      <a:pPr algn="l" fontAlgn="base"/>
                      <a:r>
                        <a:rPr lang="en-IN" sz="1250" b="0" dirty="0"/>
                        <a:t>18</a:t>
                      </a:r>
                    </a:p>
                  </a:txBody>
                  <a:tcPr marL="95250" marR="95250" marT="133350" marB="133350" anchor="ctr"/>
                </a:tc>
                <a:extLst>
                  <a:ext uri="{0D108BD9-81ED-4DB2-BD59-A6C34878D82A}">
                    <a16:rowId xmlns:a16="http://schemas.microsoft.com/office/drawing/2014/main" val="10001"/>
                  </a:ext>
                </a:extLst>
              </a:tr>
              <a:tr h="370840">
                <a:tc>
                  <a:txBody>
                    <a:bodyPr/>
                    <a:lstStyle/>
                    <a:p>
                      <a:pPr algn="l" fontAlgn="base"/>
                      <a:r>
                        <a:rPr lang="en-IN" sz="1250" b="0" dirty="0"/>
                        <a:t>4</a:t>
                      </a:r>
                    </a:p>
                  </a:txBody>
                  <a:tcPr marL="95250" marR="95250" marT="133350" marB="133350" anchor="ctr"/>
                </a:tc>
                <a:tc>
                  <a:txBody>
                    <a:bodyPr/>
                    <a:lstStyle/>
                    <a:p>
                      <a:pPr algn="l" fontAlgn="base"/>
                      <a:r>
                        <a:rPr lang="en-IN" sz="1250" b="0" dirty="0"/>
                        <a:t>SURESH</a:t>
                      </a:r>
                    </a:p>
                  </a:txBody>
                  <a:tcPr marL="95250" marR="95250" marT="133350" marB="133350" anchor="ctr"/>
                </a:tc>
                <a:tc>
                  <a:txBody>
                    <a:bodyPr/>
                    <a:lstStyle/>
                    <a:p>
                      <a:pPr algn="l" fontAlgn="base"/>
                      <a:r>
                        <a:rPr lang="en-IN" sz="1250" b="0" dirty="0"/>
                        <a:t>DELHI</a:t>
                      </a:r>
                    </a:p>
                  </a:txBody>
                  <a:tcPr marL="95250" marR="95250" marT="133350" marB="133350" anchor="ctr"/>
                </a:tc>
                <a:tc>
                  <a:txBody>
                    <a:bodyPr/>
                    <a:lstStyle/>
                    <a:p>
                      <a:pPr algn="l" fontAlgn="base"/>
                      <a:r>
                        <a:rPr lang="en-IN" sz="1250" b="0" dirty="0"/>
                        <a:t>9156768971</a:t>
                      </a:r>
                    </a:p>
                  </a:txBody>
                  <a:tcPr marL="95250" marR="95250" marT="133350" marB="133350" anchor="ctr"/>
                </a:tc>
                <a:tc>
                  <a:txBody>
                    <a:bodyPr/>
                    <a:lstStyle/>
                    <a:p>
                      <a:pPr algn="l" fontAlgn="base"/>
                      <a:r>
                        <a:rPr lang="en-IN" sz="1250" b="0" dirty="0"/>
                        <a:t>18</a:t>
                      </a:r>
                    </a:p>
                  </a:txBody>
                  <a:tcPr marL="95250" marR="95250" marT="133350" marB="13335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6559" y="661504"/>
            <a:ext cx="1045210" cy="240029"/>
          </a:xfrm>
          <a:prstGeom prst="rect">
            <a:avLst/>
          </a:prstGeom>
        </p:spPr>
        <p:txBody>
          <a:bodyPr vert="horz" wrap="square" lIns="0" tIns="0" rIns="0" bIns="0" rtlCol="0">
            <a:spAutoFit/>
          </a:bodyPr>
          <a:lstStyle/>
          <a:p>
            <a:pPr algn="r">
              <a:lnSpc>
                <a:spcPts val="910"/>
              </a:lnSpc>
            </a:pPr>
            <a:r>
              <a:rPr sz="800" dirty="0">
                <a:solidFill>
                  <a:srgbClr val="437F85"/>
                </a:solidFill>
                <a:latin typeface="Georgia"/>
                <a:cs typeface="Georgia"/>
              </a:rPr>
              <a:t>PREPARED</a:t>
            </a:r>
            <a:r>
              <a:rPr sz="800" spc="-135" dirty="0">
                <a:solidFill>
                  <a:srgbClr val="437F85"/>
                </a:solidFill>
                <a:latin typeface="Georgia"/>
                <a:cs typeface="Georgia"/>
              </a:rPr>
              <a:t> </a:t>
            </a:r>
            <a:r>
              <a:rPr sz="800" spc="5" dirty="0">
                <a:solidFill>
                  <a:srgbClr val="437F85"/>
                </a:solidFill>
                <a:latin typeface="Georgia"/>
                <a:cs typeface="Georgia"/>
              </a:rPr>
              <a:t>BY</a:t>
            </a:r>
            <a:endParaRPr sz="800">
              <a:latin typeface="Georgia"/>
              <a:cs typeface="Georgia"/>
            </a:endParaRPr>
          </a:p>
          <a:p>
            <a:pPr algn="r">
              <a:lnSpc>
                <a:spcPct val="100000"/>
              </a:lnSpc>
            </a:pPr>
            <a:r>
              <a:rPr sz="800" spc="10" dirty="0">
                <a:solidFill>
                  <a:srgbClr val="437F85"/>
                </a:solidFill>
                <a:latin typeface="Georgia"/>
                <a:cs typeface="Georgia"/>
              </a:rPr>
              <a:t>SHARIKA</a:t>
            </a:r>
            <a:r>
              <a:rPr sz="800" spc="-90" dirty="0">
                <a:solidFill>
                  <a:srgbClr val="437F85"/>
                </a:solidFill>
                <a:latin typeface="Georgia"/>
                <a:cs typeface="Georgia"/>
              </a:rPr>
              <a:t> </a:t>
            </a:r>
            <a:r>
              <a:rPr sz="800" spc="10" dirty="0">
                <a:solidFill>
                  <a:srgbClr val="437F85"/>
                </a:solidFill>
                <a:latin typeface="Georgia"/>
                <a:cs typeface="Georgia"/>
              </a:rPr>
              <a:t>T</a:t>
            </a:r>
            <a:r>
              <a:rPr sz="800" spc="-55" dirty="0">
                <a:solidFill>
                  <a:srgbClr val="437F85"/>
                </a:solidFill>
                <a:latin typeface="Georgia"/>
                <a:cs typeface="Georgia"/>
              </a:rPr>
              <a:t> </a:t>
            </a:r>
            <a:r>
              <a:rPr sz="800" spc="5" dirty="0">
                <a:solidFill>
                  <a:srgbClr val="437F85"/>
                </a:solidFill>
                <a:latin typeface="Georgia"/>
                <a:cs typeface="Georgia"/>
              </a:rPr>
              <a:t>R,</a:t>
            </a:r>
            <a:r>
              <a:rPr sz="800" spc="-55" dirty="0">
                <a:solidFill>
                  <a:srgbClr val="437F85"/>
                </a:solidFill>
                <a:latin typeface="Georgia"/>
                <a:cs typeface="Georgia"/>
              </a:rPr>
              <a:t> </a:t>
            </a:r>
            <a:r>
              <a:rPr sz="800" spc="10" dirty="0">
                <a:solidFill>
                  <a:srgbClr val="437F85"/>
                </a:solidFill>
                <a:latin typeface="Georgia"/>
                <a:cs typeface="Georgia"/>
              </a:rPr>
              <a:t>SNGCE</a:t>
            </a:r>
            <a:endParaRPr sz="800">
              <a:latin typeface="Georgia"/>
              <a:cs typeface="Georgia"/>
            </a:endParaRPr>
          </a:p>
        </p:txBody>
      </p:sp>
      <p:sp>
        <p:nvSpPr>
          <p:cNvPr id="3" name="object 3"/>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Division Operation </a:t>
            </a:r>
          </a:p>
        </p:txBody>
      </p:sp>
      <p:sp>
        <p:nvSpPr>
          <p:cNvPr id="3" name="Content Placeholder 2"/>
          <p:cNvSpPr>
            <a:spLocks noGrp="1"/>
          </p:cNvSpPr>
          <p:nvPr>
            <p:ph idx="1"/>
          </p:nvPr>
        </p:nvSpPr>
        <p:spPr/>
        <p:txBody>
          <a:bodyPr/>
          <a:lstStyle/>
          <a:p>
            <a:pPr algn="just"/>
            <a:r>
              <a:rPr lang="en-IN" dirty="0"/>
              <a:t> if you have two relations R and S, then, if U is a relation defined as the </a:t>
            </a:r>
            <a:r>
              <a:rPr lang="en-IN" dirty="0" err="1"/>
              <a:t>cartesian</a:t>
            </a:r>
            <a:r>
              <a:rPr lang="en-IN" dirty="0"/>
              <a:t> product of them: U = R x S. the </a:t>
            </a:r>
            <a:r>
              <a:rPr lang="en-IN" b="1" dirty="0"/>
              <a:t>division</a:t>
            </a:r>
            <a:r>
              <a:rPr lang="en-IN" dirty="0"/>
              <a:t> is the operator such that: U ÷ R = 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2176153" y="2967335"/>
            <a:ext cx="4791697" cy="923330"/>
          </a:xfrm>
          <a:prstGeom prst="rect">
            <a:avLst/>
          </a:prstGeom>
          <a:noFill/>
        </p:spPr>
        <p:txBody>
          <a:bodyPr wrap="none" lIns="91440" tIns="45720" rIns="91440" bIns="45720">
            <a:spAutoFit/>
          </a:bodyPr>
          <a:lstStyle/>
          <a:p>
            <a:pPr algn="ctr"/>
            <a:r>
              <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0" y="1285875"/>
            <a:ext cx="9144000" cy="369371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lgn="just"/>
            <a:r>
              <a:rPr lang="en-US" dirty="0"/>
              <a:t>A relation state r(R) is a mathematical relation of degree n on the domains </a:t>
            </a:r>
            <a:r>
              <a:rPr lang="en-US" dirty="0" err="1"/>
              <a:t>dom</a:t>
            </a:r>
            <a:r>
              <a:rPr lang="en-US" dirty="0"/>
              <a:t>(A1), </a:t>
            </a:r>
            <a:r>
              <a:rPr lang="en-US" dirty="0" err="1"/>
              <a:t>dom</a:t>
            </a:r>
            <a:r>
              <a:rPr lang="en-US" dirty="0"/>
              <a:t>(A2)…, </a:t>
            </a:r>
            <a:r>
              <a:rPr lang="en-US" dirty="0" err="1"/>
              <a:t>dom</a:t>
            </a:r>
            <a:r>
              <a:rPr lang="en-US" dirty="0"/>
              <a:t>(An) which is a subset of Cartesian product(X) of domains that define R</a:t>
            </a:r>
          </a:p>
          <a:p>
            <a:pPr algn="just"/>
            <a:endParaRPr lang="en-US" dirty="0"/>
          </a:p>
          <a:p>
            <a:pPr algn="just"/>
            <a:endParaRPr lang="en-US" dirty="0"/>
          </a:p>
          <a:p>
            <a:pPr algn="just"/>
            <a:r>
              <a:rPr lang="en-US" dirty="0"/>
              <a:t>Cartesian product specifies all possible combination of values from underlying domains</a:t>
            </a:r>
          </a:p>
          <a:p>
            <a:endParaRPr lang="en-US" dirty="0"/>
          </a:p>
          <a:p>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1143000" y="4191000"/>
            <a:ext cx="6679096" cy="685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endParaRPr lang="en-IN" dirty="0"/>
          </a:p>
        </p:txBody>
      </p:sp>
      <p:sp>
        <p:nvSpPr>
          <p:cNvPr id="3" name="Content Placeholder 2"/>
          <p:cNvSpPr>
            <a:spLocks noGrp="1"/>
          </p:cNvSpPr>
          <p:nvPr>
            <p:ph idx="1"/>
          </p:nvPr>
        </p:nvSpPr>
        <p:spPr/>
        <p:txBody>
          <a:bodyPr>
            <a:normAutofit lnSpcReduction="10000"/>
          </a:bodyPr>
          <a:lstStyle/>
          <a:p>
            <a:pPr algn="just"/>
            <a:r>
              <a:rPr lang="en-IN" dirty="0"/>
              <a:t>Structure of Relational Databases - Integrity Constraints, Synthesizing ER diagram to relational schema</a:t>
            </a:r>
          </a:p>
          <a:p>
            <a:pPr algn="just"/>
            <a:r>
              <a:rPr lang="en-IN" dirty="0"/>
              <a:t>Introduction to Relational Algebra - select, project, </a:t>
            </a:r>
            <a:r>
              <a:rPr lang="en-IN" dirty="0" err="1"/>
              <a:t>cartesian</a:t>
            </a:r>
            <a:r>
              <a:rPr lang="en-IN" dirty="0"/>
              <a:t> product operations, join - </a:t>
            </a:r>
            <a:r>
              <a:rPr lang="en-IN" dirty="0" err="1"/>
              <a:t>Equi</a:t>
            </a:r>
            <a:r>
              <a:rPr lang="en-IN" dirty="0"/>
              <a:t>-join, natural join. query examples, </a:t>
            </a:r>
          </a:p>
          <a:p>
            <a:pPr algn="just"/>
            <a:r>
              <a:rPr lang="en-IN" dirty="0"/>
              <a:t>Introduction to Structured Query Language (SQL), Data Definition Language (DDL), Table definitions and operations – CREATE, DROP, ALTER, INSERT, DELETE, UPDATE.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Definition Summary</a:t>
            </a:r>
            <a:endParaRPr lang="en-IN" dirty="0"/>
          </a:p>
        </p:txBody>
      </p:sp>
      <p:graphicFrame>
        <p:nvGraphicFramePr>
          <p:cNvPr id="4" name="Group 50"/>
          <p:cNvGraphicFramePr>
            <a:graphicFrameLocks/>
          </p:cNvGraphicFramePr>
          <p:nvPr/>
        </p:nvGraphicFramePr>
        <p:xfrm>
          <a:off x="609600" y="1752600"/>
          <a:ext cx="8050213" cy="4823460"/>
        </p:xfrm>
        <a:graphic>
          <a:graphicData uri="http://schemas.openxmlformats.org/drawingml/2006/table">
            <a:tbl>
              <a:tblPr/>
              <a:tblGrid>
                <a:gridCol w="3438525">
                  <a:extLst>
                    <a:ext uri="{9D8B030D-6E8A-4147-A177-3AD203B41FA5}">
                      <a16:colId xmlns:a16="http://schemas.microsoft.com/office/drawing/2014/main" val="20000"/>
                    </a:ext>
                  </a:extLst>
                </a:gridCol>
                <a:gridCol w="1111250">
                  <a:extLst>
                    <a:ext uri="{9D8B030D-6E8A-4147-A177-3AD203B41FA5}">
                      <a16:colId xmlns:a16="http://schemas.microsoft.com/office/drawing/2014/main" val="20001"/>
                    </a:ext>
                  </a:extLst>
                </a:gridCol>
                <a:gridCol w="3500438">
                  <a:extLst>
                    <a:ext uri="{9D8B030D-6E8A-4147-A177-3AD203B41FA5}">
                      <a16:colId xmlns:a16="http://schemas.microsoft.com/office/drawing/2014/main" val="20002"/>
                    </a:ext>
                  </a:extLst>
                </a:gridCol>
              </a:tblGrid>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sng" strike="noStrike" cap="none" normalizeH="0" baseline="0" dirty="0">
                          <a:ln>
                            <a:noFill/>
                          </a:ln>
                          <a:solidFill>
                            <a:srgbClr val="000000"/>
                          </a:solidFill>
                          <a:effectLst/>
                          <a:latin typeface="Arial" charset="0"/>
                          <a:cs typeface="Times New Roman" pitchFamily="1" charset="0"/>
                        </a:rPr>
                        <a:t>Informal Terms</a:t>
                      </a:r>
                      <a:r>
                        <a:rPr kumimoji="0" lang="en-US" sz="2400" b="0" i="0" u="none" strike="noStrike" cap="none" normalizeH="0" baseline="0" dirty="0">
                          <a:ln>
                            <a:noFill/>
                          </a:ln>
                          <a:solidFill>
                            <a:schemeClr val="tx2"/>
                          </a:solidFill>
                          <a:effectLst/>
                          <a:latin typeface="Arial" charset="0"/>
                        </a:rPr>
                        <a: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sng" strike="noStrike" cap="none" normalizeH="0" baseline="0" dirty="0">
                          <a:ln>
                            <a:noFill/>
                          </a:ln>
                          <a:solidFill>
                            <a:srgbClr val="000000"/>
                          </a:solidFill>
                          <a:effectLst/>
                          <a:latin typeface="Arial" charset="0"/>
                          <a:cs typeface="Times New Roman" pitchFamily="1" charset="0"/>
                        </a:rPr>
                        <a:t>Formal Terms</a:t>
                      </a:r>
                      <a:r>
                        <a:rPr kumimoji="0" lang="en-US" sz="2400" b="0" i="0" u="none" strike="noStrike" cap="none" normalizeH="0" baseline="0" dirty="0">
                          <a:ln>
                            <a:noFill/>
                          </a:ln>
                          <a:solidFill>
                            <a:schemeClr val="tx2"/>
                          </a:solidFill>
                          <a:effectLst/>
                          <a:latin typeface="Arial" charset="0"/>
                        </a:rPr>
                        <a:t>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cs typeface="Times New Roman" pitchFamily="1" charset="0"/>
                        </a:rPr>
                        <a:t>Table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cs typeface="Times New Roman" pitchFamily="1" charset="0"/>
                        </a:rPr>
                        <a:t>Relation</a:t>
                      </a:r>
                      <a:r>
                        <a:rPr kumimoji="0" lang="en-US" sz="2400" b="0" i="0" u="none" strike="noStrike" cap="none" normalizeH="0" baseline="0">
                          <a:ln>
                            <a:noFill/>
                          </a:ln>
                          <a:solidFill>
                            <a:schemeClr val="tx2"/>
                          </a:solidFill>
                          <a:effectLst/>
                          <a:latin typeface="Arial" charset="0"/>
                        </a:rPr>
                        <a:t>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Column Header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Attribute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All possible Column Values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Domain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Row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Tuple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Table Definition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a:ln>
                            <a:noFill/>
                          </a:ln>
                          <a:solidFill>
                            <a:schemeClr val="tx2"/>
                          </a:solidFill>
                          <a:effectLst/>
                          <a:latin typeface="Arial" charset="0"/>
                        </a:rPr>
                        <a:t>Schema of a Relation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1500">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dirty="0">
                          <a:ln>
                            <a:noFill/>
                          </a:ln>
                          <a:solidFill>
                            <a:schemeClr val="tx2"/>
                          </a:solidFill>
                          <a:effectLst/>
                          <a:latin typeface="Arial" charset="0"/>
                        </a:rPr>
                        <a:t>Populated Table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endParaRPr kumimoji="0" lang="en-US" sz="2400" b="0" i="0" u="none" strike="noStrike" cap="none" normalizeH="0" baseline="0">
                        <a:ln>
                          <a:noFill/>
                        </a:ln>
                        <a:solidFill>
                          <a:schemeClr val="tx2"/>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Pct val="60000"/>
                        <a:buFont typeface="Wingdings" pitchFamily="2" charset="2"/>
                        <a:buNone/>
                        <a:tabLst/>
                      </a:pPr>
                      <a:r>
                        <a:rPr kumimoji="0" lang="en-US" sz="2400" b="0" i="0" u="none" strike="noStrike" cap="none" normalizeH="0" baseline="0" dirty="0">
                          <a:ln>
                            <a:noFill/>
                          </a:ln>
                          <a:solidFill>
                            <a:schemeClr val="tx2"/>
                          </a:solidFill>
                          <a:effectLst/>
                          <a:latin typeface="Arial" charset="0"/>
                        </a:rPr>
                        <a:t>State of the Relation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135873" y="6414515"/>
            <a:ext cx="702945" cy="326390"/>
            <a:chOff x="10847831" y="6414515"/>
            <a:chExt cx="937260" cy="326390"/>
          </a:xfrm>
        </p:grpSpPr>
        <p:sp>
          <p:nvSpPr>
            <p:cNvPr id="4" name="object 4"/>
            <p:cNvSpPr/>
            <p:nvPr/>
          </p:nvSpPr>
          <p:spPr>
            <a:xfrm>
              <a:off x="11131295" y="6449567"/>
              <a:ext cx="217931" cy="2057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311127" y="6449567"/>
              <a:ext cx="271780" cy="205740"/>
            </a:xfrm>
            <a:custGeom>
              <a:avLst/>
              <a:gdLst/>
              <a:ahLst/>
              <a:cxnLst/>
              <a:rect l="l" t="t" r="r" b="b"/>
              <a:pathLst>
                <a:path w="271779" h="205740">
                  <a:moveTo>
                    <a:pt x="271272" y="0"/>
                  </a:moveTo>
                  <a:lnTo>
                    <a:pt x="182245" y="0"/>
                  </a:lnTo>
                  <a:lnTo>
                    <a:pt x="135636" y="66979"/>
                  </a:lnTo>
                  <a:lnTo>
                    <a:pt x="89026" y="0"/>
                  </a:lnTo>
                  <a:lnTo>
                    <a:pt x="0" y="0"/>
                  </a:lnTo>
                  <a:lnTo>
                    <a:pt x="95376" y="124396"/>
                  </a:lnTo>
                  <a:lnTo>
                    <a:pt x="95376" y="205739"/>
                  </a:lnTo>
                  <a:lnTo>
                    <a:pt x="175895" y="205739"/>
                  </a:lnTo>
                  <a:lnTo>
                    <a:pt x="175895" y="124396"/>
                  </a:lnTo>
                  <a:lnTo>
                    <a:pt x="271272" y="0"/>
                  </a:lnTo>
                  <a:close/>
                </a:path>
              </a:pathLst>
            </a:custGeom>
            <a:solidFill>
              <a:srgbClr val="808080"/>
            </a:solidFill>
          </p:spPr>
          <p:txBody>
            <a:bodyPr wrap="square" lIns="0" tIns="0" rIns="0" bIns="0" rtlCol="0"/>
            <a:lstStyle/>
            <a:p>
              <a:endParaRPr/>
            </a:p>
          </p:txBody>
        </p:sp>
        <p:sp>
          <p:nvSpPr>
            <p:cNvPr id="6" name="object 6"/>
            <p:cNvSpPr/>
            <p:nvPr/>
          </p:nvSpPr>
          <p:spPr>
            <a:xfrm>
              <a:off x="10847831" y="6414515"/>
              <a:ext cx="937260" cy="326390"/>
            </a:xfrm>
            <a:custGeom>
              <a:avLst/>
              <a:gdLst/>
              <a:ahLst/>
              <a:cxnLst/>
              <a:rect l="l" t="t" r="r" b="b"/>
              <a:pathLst>
                <a:path w="937259" h="326390">
                  <a:moveTo>
                    <a:pt x="937259" y="0"/>
                  </a:moveTo>
                  <a:lnTo>
                    <a:pt x="0" y="0"/>
                  </a:lnTo>
                  <a:lnTo>
                    <a:pt x="0" y="326136"/>
                  </a:lnTo>
                  <a:lnTo>
                    <a:pt x="937259" y="326136"/>
                  </a:lnTo>
                  <a:lnTo>
                    <a:pt x="937259" y="0"/>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 y="2615183"/>
            <a:ext cx="8460581" cy="1498600"/>
            <a:chOff x="0" y="2615183"/>
            <a:chExt cx="11280775" cy="1498600"/>
          </a:xfrm>
        </p:grpSpPr>
        <p:sp>
          <p:nvSpPr>
            <p:cNvPr id="8" name="object 8"/>
            <p:cNvSpPr/>
            <p:nvPr/>
          </p:nvSpPr>
          <p:spPr>
            <a:xfrm>
              <a:off x="0" y="2615183"/>
              <a:ext cx="11280775" cy="1498600"/>
            </a:xfrm>
            <a:custGeom>
              <a:avLst/>
              <a:gdLst/>
              <a:ahLst/>
              <a:cxnLst/>
              <a:rect l="l" t="t" r="r" b="b"/>
              <a:pathLst>
                <a:path w="11280775" h="1498600">
                  <a:moveTo>
                    <a:pt x="11280648" y="0"/>
                  </a:moveTo>
                  <a:lnTo>
                    <a:pt x="0" y="0"/>
                  </a:lnTo>
                  <a:lnTo>
                    <a:pt x="0" y="1497710"/>
                  </a:lnTo>
                  <a:lnTo>
                    <a:pt x="10793476" y="1498091"/>
                  </a:lnTo>
                  <a:lnTo>
                    <a:pt x="11280648" y="0"/>
                  </a:lnTo>
                  <a:close/>
                </a:path>
              </a:pathLst>
            </a:custGeom>
            <a:solidFill>
              <a:srgbClr val="636363"/>
            </a:solidFill>
          </p:spPr>
          <p:txBody>
            <a:bodyPr wrap="square" lIns="0" tIns="0" rIns="0" bIns="0" rtlCol="0"/>
            <a:lstStyle/>
            <a:p>
              <a:endParaRPr/>
            </a:p>
          </p:txBody>
        </p:sp>
        <p:sp>
          <p:nvSpPr>
            <p:cNvPr id="9" name="object 9"/>
            <p:cNvSpPr/>
            <p:nvPr/>
          </p:nvSpPr>
          <p:spPr>
            <a:xfrm>
              <a:off x="1469389" y="3062604"/>
              <a:ext cx="6826250" cy="490727"/>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a:t>Relational Integrity Constraints</a:t>
            </a:r>
            <a:endParaRPr lang="en-IN" dirty="0"/>
          </a:p>
        </p:txBody>
      </p:sp>
      <p:sp>
        <p:nvSpPr>
          <p:cNvPr id="3" name="Content Placeholder 2"/>
          <p:cNvSpPr>
            <a:spLocks noGrp="1"/>
          </p:cNvSpPr>
          <p:nvPr>
            <p:ph idx="1"/>
          </p:nvPr>
        </p:nvSpPr>
        <p:spPr>
          <a:xfrm>
            <a:off x="457200" y="1905000"/>
            <a:ext cx="8229600" cy="4953000"/>
          </a:xfrm>
        </p:spPr>
        <p:txBody>
          <a:bodyPr/>
          <a:lstStyle/>
          <a:p>
            <a:pPr algn="just"/>
            <a:r>
              <a:rPr lang="en-US" sz="2400" dirty="0"/>
              <a:t>Constraints are </a:t>
            </a:r>
            <a:r>
              <a:rPr lang="en-US" sz="2400" b="1" dirty="0"/>
              <a:t>conditions</a:t>
            </a:r>
            <a:r>
              <a:rPr lang="en-US" sz="2400" dirty="0"/>
              <a:t> that must hold on </a:t>
            </a:r>
            <a:r>
              <a:rPr lang="en-US" sz="2400" b="1" dirty="0"/>
              <a:t>all</a:t>
            </a:r>
            <a:r>
              <a:rPr lang="en-US" sz="2400" dirty="0"/>
              <a:t>  valid relation states.</a:t>
            </a:r>
          </a:p>
          <a:p>
            <a:pPr algn="just"/>
            <a:r>
              <a:rPr lang="en-US" sz="2400" dirty="0"/>
              <a:t>There are three </a:t>
            </a:r>
            <a:r>
              <a:rPr lang="en-US" sz="2400" i="1" dirty="0"/>
              <a:t>main types</a:t>
            </a:r>
            <a:r>
              <a:rPr lang="en-US" sz="2400" dirty="0"/>
              <a:t> of constraints in the relational model:</a:t>
            </a:r>
          </a:p>
          <a:p>
            <a:pPr lvl="1" algn="just"/>
            <a:r>
              <a:rPr lang="en-US" sz="2200" b="1" dirty="0"/>
              <a:t>Key</a:t>
            </a:r>
            <a:r>
              <a:rPr lang="en-US" sz="2200" dirty="0"/>
              <a:t> constraints</a:t>
            </a:r>
          </a:p>
          <a:p>
            <a:pPr lvl="1" algn="just"/>
            <a:r>
              <a:rPr lang="en-US" sz="2200" b="1" dirty="0"/>
              <a:t>Entity</a:t>
            </a:r>
            <a:r>
              <a:rPr lang="en-US" sz="2200" dirty="0"/>
              <a:t> </a:t>
            </a:r>
            <a:r>
              <a:rPr lang="en-US" sz="2200" b="1" dirty="0"/>
              <a:t>integrity</a:t>
            </a:r>
            <a:r>
              <a:rPr lang="en-US" sz="2200" dirty="0"/>
              <a:t> constraints</a:t>
            </a:r>
          </a:p>
          <a:p>
            <a:pPr lvl="1" algn="just"/>
            <a:r>
              <a:rPr lang="en-US" sz="2200" b="1" dirty="0"/>
              <a:t>Referential integrity</a:t>
            </a:r>
            <a:r>
              <a:rPr lang="en-US" sz="2200" dirty="0"/>
              <a:t> constraints</a:t>
            </a:r>
          </a:p>
          <a:p>
            <a:pPr algn="just"/>
            <a:r>
              <a:rPr lang="en-US" sz="2400" dirty="0"/>
              <a:t>Another implicit constraint is the </a:t>
            </a:r>
            <a:r>
              <a:rPr lang="en-US" sz="2400" b="1" dirty="0"/>
              <a:t>domain</a:t>
            </a:r>
            <a:r>
              <a:rPr lang="en-US" sz="2400" dirty="0"/>
              <a:t> constraint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716" y="317576"/>
            <a:ext cx="3400139" cy="509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1934" y="1238250"/>
            <a:ext cx="8521065" cy="1490152"/>
          </a:xfrm>
          <a:prstGeom prst="rect">
            <a:avLst/>
          </a:prstGeom>
        </p:spPr>
        <p:txBody>
          <a:bodyPr vert="horz" wrap="square" lIns="0" tIns="12700" rIns="0" bIns="0" rtlCol="0">
            <a:spAutoFit/>
          </a:bodyPr>
          <a:lstStyle/>
          <a:p>
            <a:pPr marL="355600" marR="5080" indent="-343535" algn="just">
              <a:lnSpc>
                <a:spcPct val="100000"/>
              </a:lnSpc>
              <a:spcBef>
                <a:spcPts val="100"/>
              </a:spcBef>
              <a:buClr>
                <a:srgbClr val="FFD200"/>
              </a:buClr>
              <a:buSzPct val="68750"/>
              <a:buFont typeface="Arial"/>
              <a:buChar char="►"/>
              <a:tabLst>
                <a:tab pos="356235" algn="l"/>
              </a:tabLst>
            </a:pPr>
            <a:r>
              <a:rPr sz="2400" spc="-15" dirty="0">
                <a:solidFill>
                  <a:srgbClr val="808080"/>
                </a:solidFill>
                <a:cs typeface="Noto Sans"/>
              </a:rPr>
              <a:t>Each attribute </a:t>
            </a:r>
            <a:r>
              <a:rPr sz="2400" spc="-10" dirty="0">
                <a:solidFill>
                  <a:srgbClr val="808080"/>
                </a:solidFill>
                <a:cs typeface="Noto Sans"/>
              </a:rPr>
              <a:t>in </a:t>
            </a:r>
            <a:r>
              <a:rPr sz="2400" spc="-15" dirty="0">
                <a:solidFill>
                  <a:srgbClr val="808080"/>
                </a:solidFill>
                <a:cs typeface="Noto Sans"/>
              </a:rPr>
              <a:t>a tuple </a:t>
            </a:r>
            <a:r>
              <a:rPr sz="2400" spc="-5" dirty="0">
                <a:solidFill>
                  <a:srgbClr val="808080"/>
                </a:solidFill>
                <a:cs typeface="Noto Sans"/>
              </a:rPr>
              <a:t>is </a:t>
            </a:r>
            <a:r>
              <a:rPr sz="2400" spc="-20" dirty="0">
                <a:solidFill>
                  <a:srgbClr val="808080"/>
                </a:solidFill>
                <a:cs typeface="Noto Sans"/>
              </a:rPr>
              <a:t>declared </a:t>
            </a:r>
            <a:r>
              <a:rPr sz="2400" spc="-15" dirty="0">
                <a:solidFill>
                  <a:srgbClr val="808080"/>
                </a:solidFill>
                <a:cs typeface="Noto Sans"/>
              </a:rPr>
              <a:t>to </a:t>
            </a:r>
            <a:r>
              <a:rPr sz="2400" spc="-5" dirty="0">
                <a:solidFill>
                  <a:srgbClr val="808080"/>
                </a:solidFill>
                <a:cs typeface="Noto Sans"/>
              </a:rPr>
              <a:t>be </a:t>
            </a:r>
            <a:r>
              <a:rPr sz="2400" spc="-10" dirty="0">
                <a:solidFill>
                  <a:srgbClr val="808080"/>
                </a:solidFill>
                <a:cs typeface="Noto Sans"/>
              </a:rPr>
              <a:t>of </a:t>
            </a:r>
            <a:r>
              <a:rPr sz="2400" spc="-15" dirty="0">
                <a:solidFill>
                  <a:srgbClr val="808080"/>
                </a:solidFill>
                <a:cs typeface="Noto Sans"/>
              </a:rPr>
              <a:t>a particular domain </a:t>
            </a:r>
            <a:r>
              <a:rPr sz="2400" spc="-10" dirty="0">
                <a:solidFill>
                  <a:srgbClr val="808080"/>
                </a:solidFill>
                <a:cs typeface="Noto Sans"/>
              </a:rPr>
              <a:t>(for  </a:t>
            </a:r>
            <a:r>
              <a:rPr sz="2400" spc="-25" dirty="0">
                <a:solidFill>
                  <a:srgbClr val="808080"/>
                </a:solidFill>
                <a:cs typeface="Noto Sans"/>
              </a:rPr>
              <a:t>example, </a:t>
            </a:r>
            <a:r>
              <a:rPr sz="2400" spc="-40" dirty="0">
                <a:solidFill>
                  <a:srgbClr val="808080"/>
                </a:solidFill>
                <a:cs typeface="Noto Sans"/>
              </a:rPr>
              <a:t>integer,</a:t>
            </a:r>
            <a:r>
              <a:rPr sz="2400" spc="540" dirty="0">
                <a:solidFill>
                  <a:srgbClr val="808080"/>
                </a:solidFill>
                <a:cs typeface="Noto Sans"/>
              </a:rPr>
              <a:t> </a:t>
            </a:r>
            <a:r>
              <a:rPr sz="2400" spc="-25" dirty="0">
                <a:solidFill>
                  <a:srgbClr val="808080"/>
                </a:solidFill>
                <a:cs typeface="Noto Sans"/>
              </a:rPr>
              <a:t>character, </a:t>
            </a:r>
            <a:r>
              <a:rPr sz="2400" spc="-20" dirty="0">
                <a:solidFill>
                  <a:srgbClr val="808080"/>
                </a:solidFill>
                <a:cs typeface="Noto Sans"/>
              </a:rPr>
              <a:t>Boolean, </a:t>
            </a:r>
            <a:r>
              <a:rPr sz="2400" spc="-40" dirty="0">
                <a:solidFill>
                  <a:srgbClr val="808080"/>
                </a:solidFill>
                <a:cs typeface="Noto Sans"/>
              </a:rPr>
              <a:t>String, </a:t>
            </a:r>
            <a:r>
              <a:rPr sz="2400" spc="-15" dirty="0">
                <a:solidFill>
                  <a:srgbClr val="808080"/>
                </a:solidFill>
                <a:cs typeface="Noto Sans"/>
              </a:rPr>
              <a:t>etc.) which specifies a  </a:t>
            </a:r>
            <a:r>
              <a:rPr sz="2400" spc="-20" dirty="0">
                <a:solidFill>
                  <a:srgbClr val="808080"/>
                </a:solidFill>
                <a:cs typeface="Noto Sans"/>
              </a:rPr>
              <a:t>constraint </a:t>
            </a:r>
            <a:r>
              <a:rPr sz="2400" spc="-5" dirty="0">
                <a:solidFill>
                  <a:srgbClr val="808080"/>
                </a:solidFill>
                <a:cs typeface="Noto Sans"/>
              </a:rPr>
              <a:t>on </a:t>
            </a:r>
            <a:r>
              <a:rPr sz="2400" spc="-15" dirty="0">
                <a:solidFill>
                  <a:srgbClr val="808080"/>
                </a:solidFill>
                <a:cs typeface="Noto Sans"/>
              </a:rPr>
              <a:t>the values </a:t>
            </a:r>
            <a:r>
              <a:rPr sz="2400" spc="-20" dirty="0">
                <a:solidFill>
                  <a:srgbClr val="808080"/>
                </a:solidFill>
                <a:cs typeface="Noto Sans"/>
              </a:rPr>
              <a:t>that </a:t>
            </a:r>
            <a:r>
              <a:rPr sz="2400" spc="-15" dirty="0">
                <a:solidFill>
                  <a:srgbClr val="808080"/>
                </a:solidFill>
                <a:cs typeface="Noto Sans"/>
              </a:rPr>
              <a:t>an attribute can</a:t>
            </a:r>
            <a:r>
              <a:rPr sz="2400" spc="120" dirty="0">
                <a:solidFill>
                  <a:srgbClr val="808080"/>
                </a:solidFill>
                <a:cs typeface="Noto Sans"/>
              </a:rPr>
              <a:t> </a:t>
            </a:r>
            <a:r>
              <a:rPr sz="2400" spc="-25" dirty="0">
                <a:solidFill>
                  <a:srgbClr val="808080"/>
                </a:solidFill>
                <a:cs typeface="Noto Sans"/>
              </a:rPr>
              <a:t>take.</a:t>
            </a:r>
            <a:endParaRPr sz="2400" dirty="0">
              <a:cs typeface="Noto Sans"/>
            </a:endParaRPr>
          </a:p>
        </p:txBody>
      </p:sp>
      <p:sp>
        <p:nvSpPr>
          <p:cNvPr id="4" name="object 4"/>
          <p:cNvSpPr/>
          <p:nvPr/>
        </p:nvSpPr>
        <p:spPr>
          <a:xfrm>
            <a:off x="2201689" y="3014194"/>
            <a:ext cx="5220755" cy="23786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715" y="685800"/>
            <a:ext cx="4535710" cy="457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1934" y="1161594"/>
            <a:ext cx="8014335" cy="2816156"/>
          </a:xfrm>
          <a:prstGeom prst="rect">
            <a:avLst/>
          </a:prstGeom>
        </p:spPr>
        <p:txBody>
          <a:bodyPr vert="horz" wrap="square" lIns="0" tIns="88900" rIns="0" bIns="0" rtlCol="0">
            <a:spAutoFit/>
          </a:bodyPr>
          <a:lstStyle/>
          <a:p>
            <a:pPr marL="342900" marR="89535" indent="-342900">
              <a:lnSpc>
                <a:spcPct val="100000"/>
              </a:lnSpc>
              <a:spcBef>
                <a:spcPts val="700"/>
              </a:spcBef>
              <a:buClr>
                <a:srgbClr val="FFD200"/>
              </a:buClr>
              <a:buSzPct val="68750"/>
              <a:buFont typeface="Arial"/>
              <a:buChar char="►"/>
              <a:tabLst>
                <a:tab pos="342900" algn="l"/>
                <a:tab pos="343535" algn="l"/>
              </a:tabLst>
            </a:pPr>
            <a:r>
              <a:rPr sz="2400" spc="-10" dirty="0">
                <a:solidFill>
                  <a:srgbClr val="808080"/>
                </a:solidFill>
                <a:cs typeface="Noto Sans"/>
              </a:rPr>
              <a:t>The </a:t>
            </a:r>
            <a:r>
              <a:rPr sz="2400" spc="-20" dirty="0">
                <a:solidFill>
                  <a:srgbClr val="808080"/>
                </a:solidFill>
                <a:cs typeface="Noto Sans"/>
              </a:rPr>
              <a:t>entity </a:t>
            </a:r>
            <a:r>
              <a:rPr sz="2400" spc="-35" dirty="0">
                <a:solidFill>
                  <a:srgbClr val="808080"/>
                </a:solidFill>
                <a:cs typeface="Noto Sans"/>
              </a:rPr>
              <a:t>integrity </a:t>
            </a:r>
            <a:r>
              <a:rPr sz="2400" spc="-20" dirty="0">
                <a:solidFill>
                  <a:srgbClr val="808080"/>
                </a:solidFill>
                <a:cs typeface="Noto Sans"/>
              </a:rPr>
              <a:t>constraint states that </a:t>
            </a:r>
            <a:r>
              <a:rPr sz="2400" spc="-10" dirty="0">
                <a:solidFill>
                  <a:srgbClr val="808080"/>
                </a:solidFill>
                <a:cs typeface="Noto Sans"/>
              </a:rPr>
              <a:t>primary </a:t>
            </a:r>
            <a:r>
              <a:rPr sz="2400" spc="-50" dirty="0">
                <a:solidFill>
                  <a:srgbClr val="808080"/>
                </a:solidFill>
                <a:cs typeface="Noto Sans"/>
              </a:rPr>
              <a:t>key </a:t>
            </a:r>
            <a:r>
              <a:rPr sz="2400" spc="-15" dirty="0">
                <a:solidFill>
                  <a:srgbClr val="808080"/>
                </a:solidFill>
                <a:cs typeface="Noto Sans"/>
              </a:rPr>
              <a:t>value </a:t>
            </a:r>
            <a:r>
              <a:rPr sz="2400" spc="-25" dirty="0">
                <a:solidFill>
                  <a:srgbClr val="808080"/>
                </a:solidFill>
                <a:cs typeface="Noto Sans"/>
              </a:rPr>
              <a:t>can't </a:t>
            </a:r>
            <a:r>
              <a:rPr sz="2400" spc="-5" dirty="0">
                <a:solidFill>
                  <a:srgbClr val="808080"/>
                </a:solidFill>
                <a:cs typeface="Noto Sans"/>
              </a:rPr>
              <a:t>be</a:t>
            </a:r>
            <a:r>
              <a:rPr sz="2400" spc="365" dirty="0">
                <a:solidFill>
                  <a:srgbClr val="808080"/>
                </a:solidFill>
                <a:cs typeface="Noto Sans"/>
              </a:rPr>
              <a:t> </a:t>
            </a:r>
            <a:r>
              <a:rPr sz="2400" spc="-10" dirty="0">
                <a:solidFill>
                  <a:srgbClr val="808080"/>
                </a:solidFill>
                <a:cs typeface="Noto Sans"/>
              </a:rPr>
              <a:t>null.</a:t>
            </a:r>
            <a:endParaRPr sz="2400" dirty="0">
              <a:cs typeface="Noto Sans"/>
            </a:endParaRPr>
          </a:p>
          <a:p>
            <a:pPr marL="354965" marR="5080" lvl="1" indent="-354965">
              <a:lnSpc>
                <a:spcPct val="100000"/>
              </a:lnSpc>
              <a:spcBef>
                <a:spcPts val="509"/>
              </a:spcBef>
              <a:buClr>
                <a:srgbClr val="FFD200"/>
              </a:buClr>
              <a:buSzPct val="70000"/>
              <a:buFont typeface="Arial"/>
              <a:buChar char="►"/>
              <a:tabLst>
                <a:tab pos="354965" algn="l"/>
                <a:tab pos="355600" algn="l"/>
              </a:tabLst>
            </a:pPr>
            <a:r>
              <a:rPr sz="2400" spc="-15" dirty="0">
                <a:solidFill>
                  <a:srgbClr val="808080"/>
                </a:solidFill>
                <a:cs typeface="Noto Sans"/>
              </a:rPr>
              <a:t>This</a:t>
            </a:r>
            <a:r>
              <a:rPr sz="2400" spc="170" dirty="0">
                <a:solidFill>
                  <a:srgbClr val="808080"/>
                </a:solidFill>
                <a:cs typeface="Noto Sans"/>
              </a:rPr>
              <a:t> </a:t>
            </a:r>
            <a:r>
              <a:rPr sz="2400" spc="-10" dirty="0">
                <a:solidFill>
                  <a:srgbClr val="808080"/>
                </a:solidFill>
                <a:cs typeface="Noto Sans"/>
              </a:rPr>
              <a:t>is</a:t>
            </a:r>
            <a:r>
              <a:rPr sz="2400" spc="170" dirty="0">
                <a:solidFill>
                  <a:srgbClr val="808080"/>
                </a:solidFill>
                <a:cs typeface="Noto Sans"/>
              </a:rPr>
              <a:t> </a:t>
            </a:r>
            <a:r>
              <a:rPr sz="2400" spc="-10" dirty="0">
                <a:solidFill>
                  <a:srgbClr val="808080"/>
                </a:solidFill>
                <a:cs typeface="Noto Sans"/>
              </a:rPr>
              <a:t>because</a:t>
            </a:r>
            <a:r>
              <a:rPr sz="2400" spc="175" dirty="0">
                <a:solidFill>
                  <a:srgbClr val="808080"/>
                </a:solidFill>
                <a:cs typeface="Noto Sans"/>
              </a:rPr>
              <a:t> </a:t>
            </a:r>
            <a:r>
              <a:rPr sz="2400" spc="-15" dirty="0">
                <a:solidFill>
                  <a:srgbClr val="808080"/>
                </a:solidFill>
                <a:cs typeface="Noto Sans"/>
              </a:rPr>
              <a:t>the</a:t>
            </a:r>
            <a:r>
              <a:rPr sz="2400" spc="165" dirty="0">
                <a:solidFill>
                  <a:srgbClr val="808080"/>
                </a:solidFill>
                <a:cs typeface="Noto Sans"/>
              </a:rPr>
              <a:t> </a:t>
            </a:r>
            <a:r>
              <a:rPr sz="2400" spc="-15" dirty="0">
                <a:solidFill>
                  <a:srgbClr val="808080"/>
                </a:solidFill>
                <a:cs typeface="Noto Sans"/>
              </a:rPr>
              <a:t>primary</a:t>
            </a:r>
            <a:r>
              <a:rPr sz="2400" spc="165" dirty="0">
                <a:solidFill>
                  <a:srgbClr val="808080"/>
                </a:solidFill>
                <a:cs typeface="Noto Sans"/>
              </a:rPr>
              <a:t> </a:t>
            </a:r>
            <a:r>
              <a:rPr sz="2400" spc="-35" dirty="0">
                <a:solidFill>
                  <a:srgbClr val="808080"/>
                </a:solidFill>
                <a:cs typeface="Noto Sans"/>
              </a:rPr>
              <a:t>key</a:t>
            </a:r>
            <a:r>
              <a:rPr sz="2400" spc="165" dirty="0">
                <a:solidFill>
                  <a:srgbClr val="808080"/>
                </a:solidFill>
                <a:cs typeface="Noto Sans"/>
              </a:rPr>
              <a:t> </a:t>
            </a:r>
            <a:r>
              <a:rPr sz="2400" spc="-10" dirty="0">
                <a:solidFill>
                  <a:srgbClr val="808080"/>
                </a:solidFill>
                <a:cs typeface="Noto Sans"/>
              </a:rPr>
              <a:t>value</a:t>
            </a:r>
            <a:r>
              <a:rPr sz="2400" spc="170" dirty="0">
                <a:solidFill>
                  <a:srgbClr val="808080"/>
                </a:solidFill>
                <a:cs typeface="Noto Sans"/>
              </a:rPr>
              <a:t> </a:t>
            </a:r>
            <a:r>
              <a:rPr sz="2400" spc="-10" dirty="0">
                <a:solidFill>
                  <a:srgbClr val="808080"/>
                </a:solidFill>
                <a:cs typeface="Noto Sans"/>
              </a:rPr>
              <a:t>is</a:t>
            </a:r>
            <a:r>
              <a:rPr sz="2400" spc="170" dirty="0">
                <a:solidFill>
                  <a:srgbClr val="808080"/>
                </a:solidFill>
                <a:cs typeface="Noto Sans"/>
              </a:rPr>
              <a:t> </a:t>
            </a:r>
            <a:r>
              <a:rPr sz="2400" spc="-10" dirty="0">
                <a:solidFill>
                  <a:srgbClr val="808080"/>
                </a:solidFill>
                <a:cs typeface="Noto Sans"/>
              </a:rPr>
              <a:t>used</a:t>
            </a:r>
            <a:r>
              <a:rPr sz="2400" spc="165" dirty="0">
                <a:solidFill>
                  <a:srgbClr val="808080"/>
                </a:solidFill>
                <a:cs typeface="Noto Sans"/>
              </a:rPr>
              <a:t> </a:t>
            </a:r>
            <a:r>
              <a:rPr sz="2400" spc="-10" dirty="0">
                <a:solidFill>
                  <a:srgbClr val="808080"/>
                </a:solidFill>
                <a:cs typeface="Noto Sans"/>
              </a:rPr>
              <a:t>to</a:t>
            </a:r>
            <a:r>
              <a:rPr sz="2400" spc="175" dirty="0">
                <a:solidFill>
                  <a:srgbClr val="808080"/>
                </a:solidFill>
                <a:cs typeface="Noto Sans"/>
              </a:rPr>
              <a:t> </a:t>
            </a:r>
            <a:r>
              <a:rPr sz="2400" spc="-15" dirty="0">
                <a:solidFill>
                  <a:srgbClr val="808080"/>
                </a:solidFill>
                <a:cs typeface="Noto Sans"/>
              </a:rPr>
              <a:t>identify</a:t>
            </a:r>
            <a:r>
              <a:rPr sz="2400" spc="175" dirty="0">
                <a:solidFill>
                  <a:srgbClr val="808080"/>
                </a:solidFill>
                <a:cs typeface="Noto Sans"/>
              </a:rPr>
              <a:t> </a:t>
            </a:r>
            <a:r>
              <a:rPr sz="2400" spc="-15" dirty="0">
                <a:solidFill>
                  <a:srgbClr val="808080"/>
                </a:solidFill>
                <a:cs typeface="Noto Sans"/>
              </a:rPr>
              <a:t>individual</a:t>
            </a:r>
            <a:r>
              <a:rPr sz="2400" spc="170" dirty="0">
                <a:solidFill>
                  <a:srgbClr val="808080"/>
                </a:solidFill>
                <a:cs typeface="Noto Sans"/>
              </a:rPr>
              <a:t> </a:t>
            </a:r>
            <a:r>
              <a:rPr sz="2400" spc="-30" dirty="0">
                <a:solidFill>
                  <a:srgbClr val="808080"/>
                </a:solidFill>
                <a:cs typeface="Noto Sans"/>
              </a:rPr>
              <a:t>rows</a:t>
            </a:r>
            <a:r>
              <a:rPr sz="2400" spc="170" dirty="0">
                <a:solidFill>
                  <a:srgbClr val="808080"/>
                </a:solidFill>
                <a:cs typeface="Noto Sans"/>
              </a:rPr>
              <a:t> </a:t>
            </a:r>
            <a:r>
              <a:rPr sz="2400" spc="-10" dirty="0">
                <a:solidFill>
                  <a:srgbClr val="808080"/>
                </a:solidFill>
                <a:cs typeface="Noto Sans"/>
              </a:rPr>
              <a:t>in</a:t>
            </a:r>
            <a:r>
              <a:rPr sz="2400" spc="165" dirty="0">
                <a:solidFill>
                  <a:srgbClr val="808080"/>
                </a:solidFill>
                <a:cs typeface="Noto Sans"/>
              </a:rPr>
              <a:t> </a:t>
            </a:r>
            <a:r>
              <a:rPr sz="2400" spc="-20" dirty="0">
                <a:solidFill>
                  <a:srgbClr val="808080"/>
                </a:solidFill>
                <a:cs typeface="Noto Sans"/>
              </a:rPr>
              <a:t>relation</a:t>
            </a:r>
            <a:r>
              <a:rPr lang="en-IN" sz="2400" dirty="0">
                <a:cs typeface="Noto Sans"/>
              </a:rPr>
              <a:t> </a:t>
            </a:r>
            <a:r>
              <a:rPr sz="2400" spc="-10" dirty="0">
                <a:solidFill>
                  <a:srgbClr val="808080"/>
                </a:solidFill>
                <a:cs typeface="Noto Sans"/>
              </a:rPr>
              <a:t>and </a:t>
            </a:r>
            <a:r>
              <a:rPr sz="2400" spc="-15" dirty="0">
                <a:solidFill>
                  <a:srgbClr val="808080"/>
                </a:solidFill>
                <a:cs typeface="Noto Sans"/>
              </a:rPr>
              <a:t>if the primary </a:t>
            </a:r>
            <a:r>
              <a:rPr sz="2400" spc="-35" dirty="0">
                <a:solidFill>
                  <a:srgbClr val="808080"/>
                </a:solidFill>
                <a:cs typeface="Noto Sans"/>
              </a:rPr>
              <a:t>key </a:t>
            </a:r>
            <a:r>
              <a:rPr sz="2400" spc="-10" dirty="0">
                <a:solidFill>
                  <a:srgbClr val="808080"/>
                </a:solidFill>
                <a:cs typeface="Noto Sans"/>
              </a:rPr>
              <a:t>has a </a:t>
            </a:r>
            <a:r>
              <a:rPr sz="2400" spc="-15" dirty="0">
                <a:solidFill>
                  <a:srgbClr val="808080"/>
                </a:solidFill>
                <a:cs typeface="Noto Sans"/>
              </a:rPr>
              <a:t>null </a:t>
            </a:r>
            <a:r>
              <a:rPr sz="2400" spc="-20" dirty="0">
                <a:solidFill>
                  <a:srgbClr val="808080"/>
                </a:solidFill>
                <a:cs typeface="Noto Sans"/>
              </a:rPr>
              <a:t>value, </a:t>
            </a:r>
            <a:r>
              <a:rPr sz="2400" spc="-15" dirty="0">
                <a:solidFill>
                  <a:srgbClr val="808080"/>
                </a:solidFill>
                <a:cs typeface="Noto Sans"/>
              </a:rPr>
              <a:t>then </a:t>
            </a:r>
            <a:r>
              <a:rPr sz="2400" spc="-10" dirty="0">
                <a:solidFill>
                  <a:srgbClr val="808080"/>
                </a:solidFill>
                <a:cs typeface="Noto Sans"/>
              </a:rPr>
              <a:t>we </a:t>
            </a:r>
            <a:r>
              <a:rPr sz="2400" spc="-20" dirty="0">
                <a:solidFill>
                  <a:srgbClr val="808080"/>
                </a:solidFill>
                <a:cs typeface="Noto Sans"/>
              </a:rPr>
              <a:t>can't </a:t>
            </a:r>
            <a:r>
              <a:rPr sz="2400" spc="-15" dirty="0">
                <a:solidFill>
                  <a:srgbClr val="808080"/>
                </a:solidFill>
                <a:cs typeface="Noto Sans"/>
              </a:rPr>
              <a:t>identify </a:t>
            </a:r>
            <a:r>
              <a:rPr sz="2400" spc="-10" dirty="0">
                <a:solidFill>
                  <a:srgbClr val="808080"/>
                </a:solidFill>
                <a:cs typeface="Noto Sans"/>
              </a:rPr>
              <a:t>those</a:t>
            </a:r>
            <a:r>
              <a:rPr sz="2400" spc="105" dirty="0">
                <a:solidFill>
                  <a:srgbClr val="808080"/>
                </a:solidFill>
                <a:cs typeface="Noto Sans"/>
              </a:rPr>
              <a:t> </a:t>
            </a:r>
            <a:r>
              <a:rPr sz="2400" spc="-20" dirty="0">
                <a:solidFill>
                  <a:srgbClr val="808080"/>
                </a:solidFill>
                <a:cs typeface="Noto Sans"/>
              </a:rPr>
              <a:t>rows.</a:t>
            </a:r>
            <a:endParaRPr sz="2400" dirty="0">
              <a:cs typeface="Noto Sans"/>
            </a:endParaRPr>
          </a:p>
          <a:p>
            <a:pPr marL="355600" indent="-343535">
              <a:lnSpc>
                <a:spcPct val="100000"/>
              </a:lnSpc>
              <a:spcBef>
                <a:spcPts val="550"/>
              </a:spcBef>
              <a:buClr>
                <a:srgbClr val="FFD200"/>
              </a:buClr>
              <a:buSzPct val="68750"/>
              <a:buFont typeface="Arial"/>
              <a:buChar char="►"/>
              <a:tabLst>
                <a:tab pos="355600" algn="l"/>
                <a:tab pos="356235" algn="l"/>
              </a:tabLst>
            </a:pPr>
            <a:r>
              <a:rPr sz="2400" spc="-20" dirty="0">
                <a:solidFill>
                  <a:srgbClr val="808080"/>
                </a:solidFill>
                <a:cs typeface="Noto Sans"/>
              </a:rPr>
              <a:t>A </a:t>
            </a:r>
            <a:r>
              <a:rPr sz="2400" spc="-15" dirty="0">
                <a:solidFill>
                  <a:srgbClr val="808080"/>
                </a:solidFill>
                <a:cs typeface="Noto Sans"/>
              </a:rPr>
              <a:t>table can contain a </a:t>
            </a:r>
            <a:r>
              <a:rPr sz="2400" spc="-10" dirty="0">
                <a:solidFill>
                  <a:srgbClr val="808080"/>
                </a:solidFill>
                <a:cs typeface="Noto Sans"/>
              </a:rPr>
              <a:t>null </a:t>
            </a:r>
            <a:r>
              <a:rPr sz="2400" spc="-15" dirty="0">
                <a:solidFill>
                  <a:srgbClr val="808080"/>
                </a:solidFill>
                <a:cs typeface="Noto Sans"/>
              </a:rPr>
              <a:t>value </a:t>
            </a:r>
            <a:r>
              <a:rPr sz="2400" spc="-10" dirty="0">
                <a:solidFill>
                  <a:srgbClr val="808080"/>
                </a:solidFill>
                <a:cs typeface="Noto Sans"/>
              </a:rPr>
              <a:t>other </a:t>
            </a:r>
            <a:r>
              <a:rPr sz="2400" spc="-20" dirty="0">
                <a:solidFill>
                  <a:srgbClr val="808080"/>
                </a:solidFill>
                <a:cs typeface="Noto Sans"/>
              </a:rPr>
              <a:t>than </a:t>
            </a:r>
            <a:r>
              <a:rPr sz="2400" spc="-15" dirty="0">
                <a:solidFill>
                  <a:srgbClr val="808080"/>
                </a:solidFill>
                <a:cs typeface="Noto Sans"/>
              </a:rPr>
              <a:t>the </a:t>
            </a:r>
            <a:r>
              <a:rPr sz="2400" spc="-10" dirty="0">
                <a:solidFill>
                  <a:srgbClr val="808080"/>
                </a:solidFill>
                <a:cs typeface="Noto Sans"/>
              </a:rPr>
              <a:t>primary </a:t>
            </a:r>
            <a:r>
              <a:rPr sz="2400" spc="-50" dirty="0">
                <a:solidFill>
                  <a:srgbClr val="808080"/>
                </a:solidFill>
                <a:cs typeface="Noto Sans"/>
              </a:rPr>
              <a:t>key</a:t>
            </a:r>
            <a:r>
              <a:rPr sz="2400" spc="210" dirty="0">
                <a:solidFill>
                  <a:srgbClr val="808080"/>
                </a:solidFill>
                <a:cs typeface="Noto Sans"/>
              </a:rPr>
              <a:t> </a:t>
            </a:r>
            <a:r>
              <a:rPr sz="2400" spc="-10" dirty="0">
                <a:solidFill>
                  <a:srgbClr val="808080"/>
                </a:solidFill>
                <a:cs typeface="Noto Sans"/>
              </a:rPr>
              <a:t>field.</a:t>
            </a:r>
            <a:endParaRPr sz="2400" dirty="0">
              <a:cs typeface="Noto Sans"/>
            </a:endParaRPr>
          </a:p>
        </p:txBody>
      </p:sp>
      <p:sp>
        <p:nvSpPr>
          <p:cNvPr id="4" name="object 4"/>
          <p:cNvSpPr/>
          <p:nvPr/>
        </p:nvSpPr>
        <p:spPr>
          <a:xfrm>
            <a:off x="1907633" y="4495800"/>
            <a:ext cx="4713722" cy="1981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7725" y="317576"/>
            <a:ext cx="2717863" cy="509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1934" y="1238250"/>
            <a:ext cx="8013383" cy="1936428"/>
          </a:xfrm>
          <a:prstGeom prst="rect">
            <a:avLst/>
          </a:prstGeom>
        </p:spPr>
        <p:txBody>
          <a:bodyPr vert="horz" wrap="square" lIns="0" tIns="12700" rIns="0" bIns="0" rtlCol="0">
            <a:spAutoFit/>
          </a:bodyPr>
          <a:lstStyle/>
          <a:p>
            <a:pPr marL="355600" marR="7620" indent="-343535" algn="just">
              <a:lnSpc>
                <a:spcPct val="100000"/>
              </a:lnSpc>
              <a:spcBef>
                <a:spcPts val="100"/>
              </a:spcBef>
              <a:buClr>
                <a:srgbClr val="FFD200"/>
              </a:buClr>
              <a:buSzPct val="68750"/>
              <a:buFont typeface="Arial"/>
              <a:buChar char="►"/>
              <a:tabLst>
                <a:tab pos="356235" algn="l"/>
              </a:tabLst>
            </a:pPr>
            <a:r>
              <a:rPr sz="2400" spc="-25" dirty="0">
                <a:solidFill>
                  <a:srgbClr val="808080"/>
                </a:solidFill>
                <a:cs typeface="Noto Sans"/>
              </a:rPr>
              <a:t>Keys </a:t>
            </a:r>
            <a:r>
              <a:rPr sz="2400" spc="-30" dirty="0">
                <a:solidFill>
                  <a:srgbClr val="808080"/>
                </a:solidFill>
                <a:cs typeface="Noto Sans"/>
              </a:rPr>
              <a:t>are </a:t>
            </a:r>
            <a:r>
              <a:rPr sz="2400" spc="-10" dirty="0">
                <a:solidFill>
                  <a:srgbClr val="808080"/>
                </a:solidFill>
                <a:cs typeface="Noto Sans"/>
              </a:rPr>
              <a:t>the </a:t>
            </a:r>
            <a:r>
              <a:rPr sz="2400" spc="-20" dirty="0">
                <a:solidFill>
                  <a:srgbClr val="808080"/>
                </a:solidFill>
                <a:cs typeface="Noto Sans"/>
              </a:rPr>
              <a:t>entity </a:t>
            </a:r>
            <a:r>
              <a:rPr sz="2400" spc="-15" dirty="0">
                <a:solidFill>
                  <a:srgbClr val="808080"/>
                </a:solidFill>
                <a:cs typeface="Noto Sans"/>
              </a:rPr>
              <a:t>set </a:t>
            </a:r>
            <a:r>
              <a:rPr sz="2400" spc="-20" dirty="0">
                <a:solidFill>
                  <a:srgbClr val="808080"/>
                </a:solidFill>
                <a:cs typeface="Noto Sans"/>
              </a:rPr>
              <a:t>that </a:t>
            </a:r>
            <a:r>
              <a:rPr sz="2400" spc="-5" dirty="0">
                <a:solidFill>
                  <a:srgbClr val="808080"/>
                </a:solidFill>
                <a:cs typeface="Noto Sans"/>
              </a:rPr>
              <a:t>is </a:t>
            </a:r>
            <a:r>
              <a:rPr sz="2400" spc="-10" dirty="0">
                <a:solidFill>
                  <a:srgbClr val="808080"/>
                </a:solidFill>
                <a:cs typeface="Noto Sans"/>
              </a:rPr>
              <a:t>used </a:t>
            </a:r>
            <a:r>
              <a:rPr sz="2400" spc="-15" dirty="0">
                <a:solidFill>
                  <a:srgbClr val="808080"/>
                </a:solidFill>
                <a:cs typeface="Noto Sans"/>
              </a:rPr>
              <a:t>to identify an entity within </a:t>
            </a:r>
            <a:r>
              <a:rPr sz="2400" spc="-10" dirty="0">
                <a:solidFill>
                  <a:srgbClr val="808080"/>
                </a:solidFill>
                <a:cs typeface="Noto Sans"/>
              </a:rPr>
              <a:t>its </a:t>
            </a:r>
            <a:r>
              <a:rPr sz="2400" spc="-20" dirty="0">
                <a:solidFill>
                  <a:srgbClr val="808080"/>
                </a:solidFill>
                <a:cs typeface="Noto Sans"/>
              </a:rPr>
              <a:t>entity  set</a:t>
            </a:r>
            <a:r>
              <a:rPr sz="2400" spc="10" dirty="0">
                <a:solidFill>
                  <a:srgbClr val="808080"/>
                </a:solidFill>
                <a:cs typeface="Noto Sans"/>
              </a:rPr>
              <a:t> </a:t>
            </a:r>
            <a:r>
              <a:rPr sz="2400" spc="-20" dirty="0">
                <a:solidFill>
                  <a:srgbClr val="808080"/>
                </a:solidFill>
                <a:cs typeface="Noto Sans"/>
              </a:rPr>
              <a:t>uniquely.</a:t>
            </a:r>
            <a:endParaRPr sz="2400" dirty="0">
              <a:cs typeface="Noto Sans"/>
            </a:endParaRPr>
          </a:p>
          <a:p>
            <a:pPr marL="355600" marR="5080" indent="-343535" algn="just">
              <a:lnSpc>
                <a:spcPct val="100000"/>
              </a:lnSpc>
              <a:spcBef>
                <a:spcPts val="575"/>
              </a:spcBef>
              <a:buClr>
                <a:srgbClr val="FFD200"/>
              </a:buClr>
              <a:buSzPct val="68750"/>
              <a:buFont typeface="Arial"/>
              <a:buChar char="►"/>
              <a:tabLst>
                <a:tab pos="356235" algn="l"/>
              </a:tabLst>
            </a:pPr>
            <a:r>
              <a:rPr sz="2400" spc="-15" dirty="0">
                <a:solidFill>
                  <a:srgbClr val="808080"/>
                </a:solidFill>
                <a:cs typeface="Noto Sans"/>
              </a:rPr>
              <a:t>An entity set can have multiple </a:t>
            </a:r>
            <a:r>
              <a:rPr sz="2400" spc="-40" dirty="0">
                <a:solidFill>
                  <a:srgbClr val="808080"/>
                </a:solidFill>
                <a:cs typeface="Noto Sans"/>
              </a:rPr>
              <a:t>keys, </a:t>
            </a:r>
            <a:r>
              <a:rPr sz="2400" spc="-15" dirty="0">
                <a:solidFill>
                  <a:srgbClr val="808080"/>
                </a:solidFill>
                <a:cs typeface="Noto Sans"/>
              </a:rPr>
              <a:t>but </a:t>
            </a:r>
            <a:r>
              <a:rPr sz="2400" spc="-10" dirty="0">
                <a:solidFill>
                  <a:srgbClr val="808080"/>
                </a:solidFill>
                <a:cs typeface="Noto Sans"/>
              </a:rPr>
              <a:t>out of </a:t>
            </a:r>
            <a:r>
              <a:rPr sz="2400" spc="-20" dirty="0">
                <a:solidFill>
                  <a:srgbClr val="808080"/>
                </a:solidFill>
                <a:cs typeface="Noto Sans"/>
              </a:rPr>
              <a:t>which </a:t>
            </a:r>
            <a:r>
              <a:rPr sz="2400" spc="-10" dirty="0">
                <a:solidFill>
                  <a:srgbClr val="808080"/>
                </a:solidFill>
                <a:cs typeface="Noto Sans"/>
              </a:rPr>
              <a:t>one </a:t>
            </a:r>
            <a:r>
              <a:rPr sz="2400" spc="-50" dirty="0">
                <a:solidFill>
                  <a:srgbClr val="808080"/>
                </a:solidFill>
                <a:cs typeface="Noto Sans"/>
              </a:rPr>
              <a:t>key </a:t>
            </a:r>
            <a:r>
              <a:rPr sz="2400" spc="-15" dirty="0">
                <a:solidFill>
                  <a:srgbClr val="808080"/>
                </a:solidFill>
                <a:cs typeface="Noto Sans"/>
              </a:rPr>
              <a:t>will </a:t>
            </a:r>
            <a:r>
              <a:rPr sz="2400" spc="-5" dirty="0">
                <a:solidFill>
                  <a:srgbClr val="808080"/>
                </a:solidFill>
                <a:cs typeface="Noto Sans"/>
              </a:rPr>
              <a:t>be </a:t>
            </a:r>
            <a:r>
              <a:rPr sz="2400" spc="-20" dirty="0">
                <a:solidFill>
                  <a:srgbClr val="808080"/>
                </a:solidFill>
                <a:cs typeface="Noto Sans"/>
              </a:rPr>
              <a:t>the  </a:t>
            </a:r>
            <a:r>
              <a:rPr sz="2400" spc="-10" dirty="0">
                <a:solidFill>
                  <a:srgbClr val="808080"/>
                </a:solidFill>
                <a:cs typeface="Noto Sans"/>
              </a:rPr>
              <a:t>primary </a:t>
            </a:r>
            <a:r>
              <a:rPr sz="2400" spc="-65" dirty="0">
                <a:solidFill>
                  <a:srgbClr val="808080"/>
                </a:solidFill>
                <a:cs typeface="Noto Sans"/>
              </a:rPr>
              <a:t>key. </a:t>
            </a:r>
            <a:r>
              <a:rPr sz="2400" spc="-20" dirty="0">
                <a:solidFill>
                  <a:srgbClr val="808080"/>
                </a:solidFill>
                <a:cs typeface="Noto Sans"/>
              </a:rPr>
              <a:t>A </a:t>
            </a:r>
            <a:r>
              <a:rPr sz="2400" spc="-15" dirty="0">
                <a:solidFill>
                  <a:srgbClr val="808080"/>
                </a:solidFill>
                <a:cs typeface="Noto Sans"/>
              </a:rPr>
              <a:t>primary </a:t>
            </a:r>
            <a:r>
              <a:rPr sz="2400" spc="-50" dirty="0">
                <a:solidFill>
                  <a:srgbClr val="808080"/>
                </a:solidFill>
                <a:cs typeface="Noto Sans"/>
              </a:rPr>
              <a:t>key </a:t>
            </a:r>
            <a:r>
              <a:rPr sz="2400" spc="-15" dirty="0">
                <a:solidFill>
                  <a:srgbClr val="808080"/>
                </a:solidFill>
                <a:cs typeface="Noto Sans"/>
              </a:rPr>
              <a:t>can contain a </a:t>
            </a:r>
            <a:r>
              <a:rPr sz="2400" spc="-10" dirty="0">
                <a:solidFill>
                  <a:srgbClr val="808080"/>
                </a:solidFill>
                <a:cs typeface="Noto Sans"/>
              </a:rPr>
              <a:t>unique </a:t>
            </a:r>
            <a:r>
              <a:rPr sz="2400" spc="-15" dirty="0">
                <a:solidFill>
                  <a:srgbClr val="808080"/>
                </a:solidFill>
                <a:cs typeface="Noto Sans"/>
              </a:rPr>
              <a:t>and</a:t>
            </a:r>
            <a:r>
              <a:rPr lang="en-IN" sz="2400" spc="-15" dirty="0">
                <a:solidFill>
                  <a:srgbClr val="808080"/>
                </a:solidFill>
                <a:cs typeface="Noto Sans"/>
              </a:rPr>
              <a:t> not</a:t>
            </a:r>
            <a:r>
              <a:rPr sz="2400" spc="-15" dirty="0">
                <a:solidFill>
                  <a:srgbClr val="808080"/>
                </a:solidFill>
                <a:cs typeface="Noto Sans"/>
              </a:rPr>
              <a:t> </a:t>
            </a:r>
            <a:r>
              <a:rPr sz="2400" spc="-10" dirty="0">
                <a:solidFill>
                  <a:srgbClr val="808080"/>
                </a:solidFill>
                <a:cs typeface="Noto Sans"/>
              </a:rPr>
              <a:t>null </a:t>
            </a:r>
            <a:r>
              <a:rPr sz="2400" spc="-15" dirty="0">
                <a:solidFill>
                  <a:srgbClr val="808080"/>
                </a:solidFill>
                <a:cs typeface="Noto Sans"/>
              </a:rPr>
              <a:t>value </a:t>
            </a:r>
            <a:r>
              <a:rPr sz="2400" spc="-10" dirty="0">
                <a:solidFill>
                  <a:srgbClr val="808080"/>
                </a:solidFill>
                <a:cs typeface="Noto Sans"/>
              </a:rPr>
              <a:t>in the  </a:t>
            </a:r>
            <a:r>
              <a:rPr sz="2400" spc="-20" dirty="0">
                <a:solidFill>
                  <a:srgbClr val="808080"/>
                </a:solidFill>
                <a:cs typeface="Noto Sans"/>
              </a:rPr>
              <a:t>relational</a:t>
            </a:r>
            <a:r>
              <a:rPr sz="2400" spc="5" dirty="0">
                <a:solidFill>
                  <a:srgbClr val="808080"/>
                </a:solidFill>
                <a:cs typeface="Noto Sans"/>
              </a:rPr>
              <a:t> </a:t>
            </a:r>
            <a:r>
              <a:rPr sz="2400" spc="-15" dirty="0">
                <a:solidFill>
                  <a:srgbClr val="808080"/>
                </a:solidFill>
                <a:cs typeface="Noto Sans"/>
              </a:rPr>
              <a:t>table.</a:t>
            </a:r>
            <a:endParaRPr sz="2400" dirty="0">
              <a:cs typeface="Noto Sans"/>
            </a:endParaRPr>
          </a:p>
        </p:txBody>
      </p:sp>
      <p:sp>
        <p:nvSpPr>
          <p:cNvPr id="4" name="object 4"/>
          <p:cNvSpPr/>
          <p:nvPr/>
        </p:nvSpPr>
        <p:spPr>
          <a:xfrm>
            <a:off x="3159517" y="3505199"/>
            <a:ext cx="4387059" cy="243840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715" y="317576"/>
            <a:ext cx="5449348" cy="509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1935" y="1161594"/>
            <a:ext cx="8597265" cy="1815882"/>
          </a:xfrm>
          <a:prstGeom prst="rect">
            <a:avLst/>
          </a:prstGeom>
        </p:spPr>
        <p:txBody>
          <a:bodyPr vert="horz" wrap="square" lIns="0" tIns="88900" rIns="0" bIns="0" rtlCol="0">
            <a:spAutoFit/>
          </a:bodyPr>
          <a:lstStyle/>
          <a:p>
            <a:pPr marL="355600" indent="-343535" algn="just">
              <a:lnSpc>
                <a:spcPct val="100000"/>
              </a:lnSpc>
              <a:spcBef>
                <a:spcPts val="700"/>
              </a:spcBef>
              <a:buClr>
                <a:srgbClr val="FFD200"/>
              </a:buClr>
              <a:buSzPct val="68750"/>
              <a:buFont typeface="Arial"/>
              <a:buChar char="►"/>
              <a:tabLst>
                <a:tab pos="356235" algn="l"/>
              </a:tabLst>
            </a:pPr>
            <a:r>
              <a:rPr sz="2400" spc="-20" dirty="0">
                <a:solidFill>
                  <a:srgbClr val="808080"/>
                </a:solidFill>
                <a:cs typeface="Noto Sans"/>
              </a:rPr>
              <a:t>A </a:t>
            </a:r>
            <a:r>
              <a:rPr sz="2400" spc="-25" dirty="0">
                <a:solidFill>
                  <a:srgbClr val="808080"/>
                </a:solidFill>
                <a:cs typeface="Noto Sans"/>
              </a:rPr>
              <a:t>referential </a:t>
            </a:r>
            <a:r>
              <a:rPr sz="2400" spc="-35" dirty="0">
                <a:solidFill>
                  <a:srgbClr val="808080"/>
                </a:solidFill>
                <a:cs typeface="Noto Sans"/>
              </a:rPr>
              <a:t>integrity </a:t>
            </a:r>
            <a:r>
              <a:rPr sz="2400" spc="-20" dirty="0">
                <a:solidFill>
                  <a:srgbClr val="808080"/>
                </a:solidFill>
                <a:cs typeface="Noto Sans"/>
              </a:rPr>
              <a:t>constraint </a:t>
            </a:r>
            <a:r>
              <a:rPr sz="2400" spc="-10" dirty="0">
                <a:solidFill>
                  <a:srgbClr val="808080"/>
                </a:solidFill>
                <a:cs typeface="Noto Sans"/>
              </a:rPr>
              <a:t>is </a:t>
            </a:r>
            <a:r>
              <a:rPr sz="2400" spc="-15" dirty="0">
                <a:solidFill>
                  <a:srgbClr val="808080"/>
                </a:solidFill>
                <a:cs typeface="Noto Sans"/>
              </a:rPr>
              <a:t>specified between two</a:t>
            </a:r>
            <a:r>
              <a:rPr sz="2400" spc="210" dirty="0">
                <a:solidFill>
                  <a:srgbClr val="808080"/>
                </a:solidFill>
                <a:cs typeface="Noto Sans"/>
              </a:rPr>
              <a:t> </a:t>
            </a:r>
            <a:r>
              <a:rPr sz="2400" spc="-15" dirty="0">
                <a:solidFill>
                  <a:srgbClr val="808080"/>
                </a:solidFill>
                <a:cs typeface="Noto Sans"/>
              </a:rPr>
              <a:t>tables.</a:t>
            </a:r>
            <a:endParaRPr sz="2400" dirty="0">
              <a:cs typeface="Noto Sans"/>
            </a:endParaRPr>
          </a:p>
          <a:p>
            <a:pPr marL="722630" marR="5080" lvl="1" indent="-355600" algn="just">
              <a:lnSpc>
                <a:spcPct val="100000"/>
              </a:lnSpc>
              <a:spcBef>
                <a:spcPts val="509"/>
              </a:spcBef>
              <a:buClr>
                <a:srgbClr val="FFD200"/>
              </a:buClr>
              <a:buSzPct val="70000"/>
              <a:buFont typeface="Arial"/>
              <a:buChar char="►"/>
              <a:tabLst>
                <a:tab pos="723265" algn="l"/>
              </a:tabLst>
            </a:pPr>
            <a:r>
              <a:rPr sz="2000" spc="-65" dirty="0">
                <a:solidFill>
                  <a:srgbClr val="808080"/>
                </a:solidFill>
                <a:cs typeface="Noto Sans"/>
              </a:rPr>
              <a:t>In </a:t>
            </a:r>
            <a:r>
              <a:rPr sz="2000" spc="-15" dirty="0">
                <a:solidFill>
                  <a:srgbClr val="808080"/>
                </a:solidFill>
                <a:cs typeface="Noto Sans"/>
              </a:rPr>
              <a:t>the </a:t>
            </a:r>
            <a:r>
              <a:rPr sz="2000" spc="-20" dirty="0">
                <a:solidFill>
                  <a:srgbClr val="808080"/>
                </a:solidFill>
                <a:cs typeface="Noto Sans"/>
              </a:rPr>
              <a:t>Referential </a:t>
            </a:r>
            <a:r>
              <a:rPr sz="2000" spc="-30" dirty="0">
                <a:solidFill>
                  <a:srgbClr val="808080"/>
                </a:solidFill>
                <a:cs typeface="Noto Sans"/>
              </a:rPr>
              <a:t>integrity </a:t>
            </a:r>
            <a:r>
              <a:rPr sz="2000" spc="-25" dirty="0">
                <a:solidFill>
                  <a:srgbClr val="808080"/>
                </a:solidFill>
                <a:cs typeface="Noto Sans"/>
              </a:rPr>
              <a:t>constraints, </a:t>
            </a:r>
            <a:r>
              <a:rPr sz="2000" spc="-20" dirty="0">
                <a:solidFill>
                  <a:srgbClr val="808080"/>
                </a:solidFill>
                <a:cs typeface="Noto Sans"/>
              </a:rPr>
              <a:t>if </a:t>
            </a:r>
            <a:r>
              <a:rPr sz="2000" spc="-10" dirty="0">
                <a:solidFill>
                  <a:srgbClr val="808080"/>
                </a:solidFill>
                <a:cs typeface="Noto Sans"/>
              </a:rPr>
              <a:t>a </a:t>
            </a:r>
            <a:r>
              <a:rPr sz="2000" spc="-35" dirty="0">
                <a:solidFill>
                  <a:srgbClr val="808080"/>
                </a:solidFill>
                <a:cs typeface="Noto Sans"/>
              </a:rPr>
              <a:t>foreign key </a:t>
            </a:r>
            <a:r>
              <a:rPr sz="2000" spc="-10" dirty="0">
                <a:solidFill>
                  <a:srgbClr val="808080"/>
                </a:solidFill>
                <a:cs typeface="Noto Sans"/>
              </a:rPr>
              <a:t>in </a:t>
            </a:r>
            <a:r>
              <a:rPr sz="2000" spc="-40" dirty="0">
                <a:solidFill>
                  <a:srgbClr val="808080"/>
                </a:solidFill>
                <a:cs typeface="Noto Sans"/>
              </a:rPr>
              <a:t>Table </a:t>
            </a:r>
            <a:r>
              <a:rPr sz="2000" dirty="0">
                <a:solidFill>
                  <a:srgbClr val="808080"/>
                </a:solidFill>
                <a:cs typeface="Noto Sans"/>
              </a:rPr>
              <a:t>1 </a:t>
            </a:r>
            <a:r>
              <a:rPr sz="2000" spc="-15" dirty="0">
                <a:solidFill>
                  <a:srgbClr val="808080"/>
                </a:solidFill>
                <a:cs typeface="Noto Sans"/>
              </a:rPr>
              <a:t>refers </a:t>
            </a:r>
            <a:r>
              <a:rPr sz="2000" spc="-10" dirty="0">
                <a:solidFill>
                  <a:srgbClr val="808080"/>
                </a:solidFill>
                <a:cs typeface="Noto Sans"/>
              </a:rPr>
              <a:t>to </a:t>
            </a:r>
            <a:r>
              <a:rPr sz="2000" spc="-15" dirty="0">
                <a:solidFill>
                  <a:srgbClr val="808080"/>
                </a:solidFill>
                <a:cs typeface="Noto Sans"/>
              </a:rPr>
              <a:t>the  Primary </a:t>
            </a:r>
            <a:r>
              <a:rPr sz="2000" spc="-25" dirty="0">
                <a:solidFill>
                  <a:srgbClr val="808080"/>
                </a:solidFill>
                <a:cs typeface="Noto Sans"/>
              </a:rPr>
              <a:t>Key </a:t>
            </a:r>
            <a:r>
              <a:rPr sz="2000" spc="-5" dirty="0">
                <a:solidFill>
                  <a:srgbClr val="808080"/>
                </a:solidFill>
                <a:cs typeface="Noto Sans"/>
              </a:rPr>
              <a:t>of </a:t>
            </a:r>
            <a:r>
              <a:rPr sz="2000" spc="-40" dirty="0">
                <a:solidFill>
                  <a:srgbClr val="808080"/>
                </a:solidFill>
                <a:cs typeface="Noto Sans"/>
              </a:rPr>
              <a:t>Table </a:t>
            </a:r>
            <a:r>
              <a:rPr sz="2000" spc="-30" dirty="0">
                <a:solidFill>
                  <a:srgbClr val="808080"/>
                </a:solidFill>
                <a:cs typeface="Noto Sans"/>
              </a:rPr>
              <a:t>2, </a:t>
            </a:r>
            <a:r>
              <a:rPr sz="2000" spc="-15" dirty="0">
                <a:solidFill>
                  <a:srgbClr val="808080"/>
                </a:solidFill>
                <a:cs typeface="Noto Sans"/>
              </a:rPr>
              <a:t>then every </a:t>
            </a:r>
            <a:r>
              <a:rPr sz="2000" spc="-10" dirty="0">
                <a:solidFill>
                  <a:srgbClr val="808080"/>
                </a:solidFill>
                <a:cs typeface="Noto Sans"/>
              </a:rPr>
              <a:t>value </a:t>
            </a:r>
            <a:r>
              <a:rPr sz="2000" spc="-5" dirty="0">
                <a:solidFill>
                  <a:srgbClr val="808080"/>
                </a:solidFill>
                <a:cs typeface="Noto Sans"/>
              </a:rPr>
              <a:t>of </a:t>
            </a:r>
            <a:r>
              <a:rPr sz="2000" spc="-15" dirty="0">
                <a:solidFill>
                  <a:srgbClr val="808080"/>
                </a:solidFill>
                <a:cs typeface="Noto Sans"/>
              </a:rPr>
              <a:t>the </a:t>
            </a:r>
            <a:r>
              <a:rPr sz="2000" spc="-35" dirty="0">
                <a:solidFill>
                  <a:srgbClr val="808080"/>
                </a:solidFill>
                <a:cs typeface="Noto Sans"/>
              </a:rPr>
              <a:t>Foreign </a:t>
            </a:r>
            <a:r>
              <a:rPr sz="2000" spc="-25" dirty="0">
                <a:solidFill>
                  <a:srgbClr val="808080"/>
                </a:solidFill>
                <a:cs typeface="Noto Sans"/>
              </a:rPr>
              <a:t>Key </a:t>
            </a:r>
            <a:r>
              <a:rPr sz="2000" spc="-10" dirty="0">
                <a:solidFill>
                  <a:srgbClr val="808080"/>
                </a:solidFill>
                <a:cs typeface="Noto Sans"/>
              </a:rPr>
              <a:t>in </a:t>
            </a:r>
            <a:r>
              <a:rPr sz="2000" spc="-45" dirty="0">
                <a:solidFill>
                  <a:srgbClr val="808080"/>
                </a:solidFill>
                <a:cs typeface="Noto Sans"/>
              </a:rPr>
              <a:t>Table </a:t>
            </a:r>
            <a:r>
              <a:rPr sz="2000" dirty="0">
                <a:solidFill>
                  <a:srgbClr val="808080"/>
                </a:solidFill>
                <a:cs typeface="Noto Sans"/>
              </a:rPr>
              <a:t>1 </a:t>
            </a:r>
            <a:r>
              <a:rPr sz="2000" spc="-15" dirty="0">
                <a:solidFill>
                  <a:srgbClr val="808080"/>
                </a:solidFill>
                <a:cs typeface="Noto Sans"/>
              </a:rPr>
              <a:t>must </a:t>
            </a:r>
            <a:r>
              <a:rPr sz="2000" spc="-10" dirty="0">
                <a:solidFill>
                  <a:srgbClr val="808080"/>
                </a:solidFill>
                <a:cs typeface="Noto Sans"/>
              </a:rPr>
              <a:t>be </a:t>
            </a:r>
            <a:r>
              <a:rPr sz="2000" spc="-15" dirty="0">
                <a:solidFill>
                  <a:srgbClr val="808080"/>
                </a:solidFill>
                <a:cs typeface="Noto Sans"/>
              </a:rPr>
              <a:t>null  </a:t>
            </a:r>
            <a:r>
              <a:rPr sz="2000" spc="-5" dirty="0">
                <a:solidFill>
                  <a:srgbClr val="808080"/>
                </a:solidFill>
                <a:cs typeface="Noto Sans"/>
              </a:rPr>
              <a:t>or </a:t>
            </a:r>
            <a:r>
              <a:rPr sz="2000" spc="-10" dirty="0">
                <a:solidFill>
                  <a:srgbClr val="808080"/>
                </a:solidFill>
                <a:cs typeface="Noto Sans"/>
              </a:rPr>
              <a:t>be </a:t>
            </a:r>
            <a:r>
              <a:rPr sz="2000" spc="-15" dirty="0">
                <a:solidFill>
                  <a:srgbClr val="808080"/>
                </a:solidFill>
                <a:cs typeface="Noto Sans"/>
              </a:rPr>
              <a:t>available </a:t>
            </a:r>
            <a:r>
              <a:rPr sz="2000" spc="-10" dirty="0">
                <a:solidFill>
                  <a:srgbClr val="808080"/>
                </a:solidFill>
                <a:cs typeface="Noto Sans"/>
              </a:rPr>
              <a:t>in </a:t>
            </a:r>
            <a:r>
              <a:rPr sz="2000" spc="-45" dirty="0">
                <a:solidFill>
                  <a:srgbClr val="808080"/>
                </a:solidFill>
                <a:cs typeface="Noto Sans"/>
              </a:rPr>
              <a:t>Table</a:t>
            </a:r>
            <a:r>
              <a:rPr sz="2000" spc="5" dirty="0">
                <a:solidFill>
                  <a:srgbClr val="808080"/>
                </a:solidFill>
                <a:cs typeface="Noto Sans"/>
              </a:rPr>
              <a:t> </a:t>
            </a:r>
            <a:r>
              <a:rPr sz="2000" spc="-10" dirty="0">
                <a:solidFill>
                  <a:srgbClr val="808080"/>
                </a:solidFill>
                <a:cs typeface="Noto Sans"/>
              </a:rPr>
              <a:t>2.</a:t>
            </a:r>
            <a:endParaRPr sz="2000" dirty="0">
              <a:cs typeface="Noto Sans"/>
            </a:endParaRPr>
          </a:p>
        </p:txBody>
      </p:sp>
      <p:sp>
        <p:nvSpPr>
          <p:cNvPr id="4" name="object 4"/>
          <p:cNvSpPr/>
          <p:nvPr/>
        </p:nvSpPr>
        <p:spPr>
          <a:xfrm>
            <a:off x="1752600" y="3276600"/>
            <a:ext cx="6553200" cy="3505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Schema</a:t>
            </a:r>
            <a:endParaRPr lang="en-IN" dirty="0"/>
          </a:p>
        </p:txBody>
      </p:sp>
      <p:sp>
        <p:nvSpPr>
          <p:cNvPr id="3" name="Content Placeholder 2"/>
          <p:cNvSpPr>
            <a:spLocks noGrp="1"/>
          </p:cNvSpPr>
          <p:nvPr>
            <p:ph idx="1"/>
          </p:nvPr>
        </p:nvSpPr>
        <p:spPr/>
        <p:txBody>
          <a:bodyPr/>
          <a:lstStyle/>
          <a:p>
            <a:r>
              <a:rPr lang="en-US" b="1" dirty="0"/>
              <a:t>Relational Database Schema:</a:t>
            </a:r>
          </a:p>
          <a:p>
            <a:pPr lvl="1"/>
            <a:r>
              <a:rPr lang="en-US" dirty="0"/>
              <a:t>A set S of relation schemas that belong to the same database.</a:t>
            </a:r>
          </a:p>
          <a:p>
            <a:pPr lvl="1"/>
            <a:r>
              <a:rPr lang="en-US" dirty="0"/>
              <a:t>S is the name of the whole </a:t>
            </a:r>
            <a:r>
              <a:rPr lang="en-US" b="1" dirty="0"/>
              <a:t>database schema</a:t>
            </a:r>
          </a:p>
          <a:p>
            <a:pPr lvl="1"/>
            <a:r>
              <a:rPr lang="en-US" dirty="0"/>
              <a:t>S = {R1, R2, ..., </a:t>
            </a:r>
            <a:r>
              <a:rPr lang="en-US" dirty="0" err="1"/>
              <a:t>Rn</a:t>
            </a:r>
            <a:r>
              <a:rPr lang="en-US" dirty="0"/>
              <a:t>}</a:t>
            </a:r>
          </a:p>
          <a:p>
            <a:pPr lvl="1"/>
            <a:r>
              <a:rPr lang="en-US" dirty="0"/>
              <a:t>R1, R2, …, </a:t>
            </a:r>
            <a:r>
              <a:rPr lang="en-US" dirty="0" err="1"/>
              <a:t>Rn</a:t>
            </a:r>
            <a:r>
              <a:rPr lang="en-US" dirty="0"/>
              <a:t> are the names of the individual </a:t>
            </a:r>
            <a:r>
              <a:rPr lang="en-US" b="1" dirty="0"/>
              <a:t>relation schemas</a:t>
            </a:r>
            <a:r>
              <a:rPr lang="en-US" dirty="0"/>
              <a:t> within the database S</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5" descr="fig05_05"/>
          <p:cNvPicPr>
            <a:picLocks noChangeAspect="1" noChangeArrowheads="1"/>
          </p:cNvPicPr>
          <p:nvPr/>
        </p:nvPicPr>
        <p:blipFill>
          <a:blip r:embed="rId2" cstate="print"/>
          <a:srcRect/>
          <a:stretch>
            <a:fillRect/>
          </a:stretch>
        </p:blipFill>
        <p:spPr bwMode="auto">
          <a:xfrm>
            <a:off x="0" y="914400"/>
            <a:ext cx="9144000" cy="5551842"/>
          </a:xfrm>
          <a:prstGeom prst="rect">
            <a:avLst/>
          </a:prstGeom>
          <a:noFill/>
        </p:spPr>
      </p:pic>
    </p:spTree>
  </p:cSld>
  <p:clrMapOvr>
    <a:masterClrMapping/>
  </p:clrMapOvr>
  <p:transition spd="slow">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Displaying a relational database schema and its constraints</a:t>
            </a:r>
            <a:endParaRPr lang="en-IN" dirty="0"/>
          </a:p>
        </p:txBody>
      </p:sp>
      <p:sp>
        <p:nvSpPr>
          <p:cNvPr id="3" name="Content Placeholder 2"/>
          <p:cNvSpPr>
            <a:spLocks noGrp="1"/>
          </p:cNvSpPr>
          <p:nvPr>
            <p:ph idx="1"/>
          </p:nvPr>
        </p:nvSpPr>
        <p:spPr/>
        <p:txBody>
          <a:bodyPr>
            <a:normAutofit lnSpcReduction="10000"/>
          </a:bodyPr>
          <a:lstStyle/>
          <a:p>
            <a:pPr>
              <a:lnSpc>
                <a:spcPct val="90000"/>
              </a:lnSpc>
            </a:pPr>
            <a:r>
              <a:rPr lang="en-US" sz="2400" dirty="0"/>
              <a:t>Each relation schema can be displayed as a row of attribute names</a:t>
            </a:r>
          </a:p>
          <a:p>
            <a:pPr>
              <a:lnSpc>
                <a:spcPct val="90000"/>
              </a:lnSpc>
            </a:pPr>
            <a:r>
              <a:rPr lang="en-US" sz="2400" dirty="0"/>
              <a:t>The name of the relation is written above the attribute names</a:t>
            </a:r>
          </a:p>
          <a:p>
            <a:pPr>
              <a:lnSpc>
                <a:spcPct val="90000"/>
              </a:lnSpc>
            </a:pPr>
            <a:r>
              <a:rPr lang="en-US" sz="2400" dirty="0"/>
              <a:t>The primary key attribute (or attributes) will be underlined</a:t>
            </a:r>
          </a:p>
          <a:p>
            <a:pPr>
              <a:lnSpc>
                <a:spcPct val="90000"/>
              </a:lnSpc>
            </a:pPr>
            <a:r>
              <a:rPr lang="en-US" sz="2400" dirty="0"/>
              <a:t>A foreign key (referential integrity) constraints is displayed as a directed arc (arrow) from the foreign key attributes to the referenced table</a:t>
            </a:r>
          </a:p>
          <a:p>
            <a:pPr lvl="1">
              <a:lnSpc>
                <a:spcPct val="90000"/>
              </a:lnSpc>
            </a:pPr>
            <a:r>
              <a:rPr lang="en-US" sz="2200" dirty="0"/>
              <a:t>Can also point the </a:t>
            </a:r>
            <a:r>
              <a:rPr lang="en-US" sz="2200" dirty="0" err="1"/>
              <a:t>the</a:t>
            </a:r>
            <a:r>
              <a:rPr lang="en-US" sz="2200" dirty="0"/>
              <a:t> primary key of the referenced relation for clarity</a:t>
            </a:r>
          </a:p>
          <a:p>
            <a:pPr>
              <a:lnSpc>
                <a:spcPct val="90000"/>
              </a:lnSpc>
            </a:pPr>
            <a:r>
              <a:rPr lang="en-US" sz="2400" dirty="0"/>
              <a:t>Next slide shows the COMPANY </a:t>
            </a:r>
            <a:r>
              <a:rPr lang="en-US" sz="2400" b="1" dirty="0"/>
              <a:t>relational schema diagram</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 model</a:t>
            </a:r>
            <a:endParaRPr lang="en-IN" dirty="0"/>
          </a:p>
        </p:txBody>
      </p:sp>
      <p:sp>
        <p:nvSpPr>
          <p:cNvPr id="3" name="Content Placeholder 2"/>
          <p:cNvSpPr>
            <a:spLocks noGrp="1"/>
          </p:cNvSpPr>
          <p:nvPr>
            <p:ph idx="1"/>
          </p:nvPr>
        </p:nvSpPr>
        <p:spPr/>
        <p:txBody>
          <a:bodyPr/>
          <a:lstStyle/>
          <a:p>
            <a:pPr algn="just"/>
            <a:r>
              <a:rPr lang="en-US" dirty="0"/>
              <a:t>Represent database as a collection of relations</a:t>
            </a:r>
          </a:p>
          <a:p>
            <a:pPr algn="just"/>
            <a:r>
              <a:rPr lang="en-US" dirty="0"/>
              <a:t>Relation is a table which has values and rows in table is a collection of related data values</a:t>
            </a:r>
          </a:p>
          <a:p>
            <a:pPr algn="just"/>
            <a:r>
              <a:rPr lang="en-US" dirty="0"/>
              <a:t>Row in relational table is called a tuple, column header is attribute and table is a relation</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5" descr="fig05_07"/>
          <p:cNvPicPr>
            <a:picLocks noChangeAspect="1" noChangeArrowheads="1"/>
          </p:cNvPicPr>
          <p:nvPr/>
        </p:nvPicPr>
        <p:blipFill>
          <a:blip r:embed="rId2" cstate="print"/>
          <a:srcRect/>
          <a:stretch>
            <a:fillRect/>
          </a:stretch>
        </p:blipFill>
        <p:spPr bwMode="auto">
          <a:xfrm>
            <a:off x="0" y="0"/>
            <a:ext cx="9237584"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endParaRPr lang="en-IN" dirty="0"/>
          </a:p>
        </p:txBody>
      </p:sp>
      <p:sp>
        <p:nvSpPr>
          <p:cNvPr id="3" name="Content Placeholder 2"/>
          <p:cNvSpPr>
            <a:spLocks noGrp="1"/>
          </p:cNvSpPr>
          <p:nvPr>
            <p:ph idx="1"/>
          </p:nvPr>
        </p:nvSpPr>
        <p:spPr/>
        <p:txBody>
          <a:bodyPr>
            <a:normAutofit fontScale="85000" lnSpcReduction="20000"/>
          </a:bodyPr>
          <a:lstStyle/>
          <a:p>
            <a:pPr>
              <a:spcBef>
                <a:spcPct val="50000"/>
              </a:spcBef>
            </a:pPr>
            <a:r>
              <a:rPr lang="en-US" dirty="0">
                <a:solidFill>
                  <a:schemeClr val="tx2"/>
                </a:solidFill>
                <a:latin typeface="Times New Roman" pitchFamily="1" charset="0"/>
              </a:rPr>
              <a:t>Consider the following relations for a database that keeps track of student enrollment in courses and the books adopted for each course:</a:t>
            </a:r>
          </a:p>
          <a:p>
            <a:pPr>
              <a:spcBef>
                <a:spcPct val="50000"/>
              </a:spcBef>
            </a:pPr>
            <a:r>
              <a:rPr lang="en-US" dirty="0">
                <a:solidFill>
                  <a:schemeClr val="tx2"/>
                </a:solidFill>
                <a:latin typeface="Times New Roman" pitchFamily="1" charset="0"/>
              </a:rPr>
              <a:t>STUDENT(</a:t>
            </a:r>
            <a:r>
              <a:rPr lang="en-US" u="sng" dirty="0">
                <a:solidFill>
                  <a:schemeClr val="tx2"/>
                </a:solidFill>
                <a:latin typeface="Times New Roman" pitchFamily="1" charset="0"/>
              </a:rPr>
              <a:t>SSN</a:t>
            </a:r>
            <a:r>
              <a:rPr lang="en-US" dirty="0">
                <a:solidFill>
                  <a:schemeClr val="tx2"/>
                </a:solidFill>
                <a:latin typeface="Times New Roman" pitchFamily="1" charset="0"/>
              </a:rPr>
              <a:t>, Name, Major, </a:t>
            </a:r>
            <a:r>
              <a:rPr lang="en-US" dirty="0" err="1">
                <a:solidFill>
                  <a:schemeClr val="tx2"/>
                </a:solidFill>
                <a:latin typeface="Times New Roman" pitchFamily="1" charset="0"/>
              </a:rPr>
              <a:t>Bdate</a:t>
            </a:r>
            <a:r>
              <a:rPr lang="en-US" dirty="0">
                <a:solidFill>
                  <a:schemeClr val="tx2"/>
                </a:solidFill>
                <a:latin typeface="Times New Roman" pitchFamily="1" charset="0"/>
              </a:rPr>
              <a:t>)</a:t>
            </a:r>
          </a:p>
          <a:p>
            <a:pPr>
              <a:spcBef>
                <a:spcPct val="50000"/>
              </a:spcBef>
            </a:pPr>
            <a:r>
              <a:rPr lang="en-US" dirty="0">
                <a:solidFill>
                  <a:schemeClr val="tx2"/>
                </a:solidFill>
                <a:latin typeface="Times New Roman" pitchFamily="1" charset="0"/>
              </a:rPr>
              <a:t>COURSE(</a:t>
            </a:r>
            <a:r>
              <a:rPr lang="en-US" u="sng" dirty="0">
                <a:solidFill>
                  <a:schemeClr val="tx2"/>
                </a:solidFill>
                <a:latin typeface="Times New Roman" pitchFamily="1" charset="0"/>
              </a:rPr>
              <a:t>Course#</a:t>
            </a:r>
            <a:r>
              <a:rPr lang="en-US" dirty="0">
                <a:solidFill>
                  <a:schemeClr val="tx2"/>
                </a:solidFill>
                <a:latin typeface="Times New Roman" pitchFamily="1" charset="0"/>
              </a:rPr>
              <a:t>, </a:t>
            </a:r>
            <a:r>
              <a:rPr lang="en-US" dirty="0" err="1">
                <a:solidFill>
                  <a:schemeClr val="tx2"/>
                </a:solidFill>
                <a:latin typeface="Times New Roman" pitchFamily="1" charset="0"/>
              </a:rPr>
              <a:t>Cname</a:t>
            </a:r>
            <a:r>
              <a:rPr lang="en-US" dirty="0">
                <a:solidFill>
                  <a:schemeClr val="tx2"/>
                </a:solidFill>
                <a:latin typeface="Times New Roman" pitchFamily="1" charset="0"/>
              </a:rPr>
              <a:t>, Dept)</a:t>
            </a:r>
          </a:p>
          <a:p>
            <a:pPr>
              <a:spcBef>
                <a:spcPct val="50000"/>
              </a:spcBef>
            </a:pPr>
            <a:r>
              <a:rPr lang="en-US" dirty="0">
                <a:solidFill>
                  <a:schemeClr val="tx2"/>
                </a:solidFill>
                <a:latin typeface="Times New Roman" pitchFamily="1" charset="0"/>
              </a:rPr>
              <a:t>ENROLL(</a:t>
            </a:r>
            <a:r>
              <a:rPr lang="en-US" u="sng" dirty="0">
                <a:solidFill>
                  <a:schemeClr val="tx2"/>
                </a:solidFill>
                <a:latin typeface="Times New Roman" pitchFamily="1" charset="0"/>
              </a:rPr>
              <a:t>SSN</a:t>
            </a:r>
            <a:r>
              <a:rPr lang="en-US" dirty="0">
                <a:solidFill>
                  <a:schemeClr val="tx2"/>
                </a:solidFill>
                <a:latin typeface="Times New Roman" pitchFamily="1" charset="0"/>
              </a:rPr>
              <a:t>, </a:t>
            </a:r>
            <a:r>
              <a:rPr lang="en-US" u="sng" dirty="0">
                <a:solidFill>
                  <a:schemeClr val="tx2"/>
                </a:solidFill>
                <a:latin typeface="Times New Roman" pitchFamily="1" charset="0"/>
              </a:rPr>
              <a:t>Course#</a:t>
            </a:r>
            <a:r>
              <a:rPr lang="en-US" dirty="0">
                <a:solidFill>
                  <a:schemeClr val="tx2"/>
                </a:solidFill>
                <a:latin typeface="Times New Roman" pitchFamily="1" charset="0"/>
              </a:rPr>
              <a:t>, </a:t>
            </a:r>
            <a:r>
              <a:rPr lang="en-US" u="sng" dirty="0">
                <a:solidFill>
                  <a:schemeClr val="tx2"/>
                </a:solidFill>
                <a:latin typeface="Times New Roman" pitchFamily="1" charset="0"/>
              </a:rPr>
              <a:t>Quarter</a:t>
            </a:r>
            <a:r>
              <a:rPr lang="en-US" dirty="0">
                <a:solidFill>
                  <a:schemeClr val="tx2"/>
                </a:solidFill>
                <a:latin typeface="Times New Roman" pitchFamily="1" charset="0"/>
              </a:rPr>
              <a:t>, Grade)</a:t>
            </a:r>
          </a:p>
          <a:p>
            <a:pPr>
              <a:spcBef>
                <a:spcPct val="50000"/>
              </a:spcBef>
            </a:pPr>
            <a:r>
              <a:rPr lang="en-US" dirty="0">
                <a:solidFill>
                  <a:schemeClr val="tx2"/>
                </a:solidFill>
                <a:latin typeface="Times New Roman" pitchFamily="1" charset="0"/>
              </a:rPr>
              <a:t>BOOK_ADOPTION(</a:t>
            </a:r>
            <a:r>
              <a:rPr lang="en-US" u="sng" dirty="0">
                <a:solidFill>
                  <a:schemeClr val="tx2"/>
                </a:solidFill>
                <a:latin typeface="Times New Roman" pitchFamily="1" charset="0"/>
              </a:rPr>
              <a:t>Course#</a:t>
            </a:r>
            <a:r>
              <a:rPr lang="en-US" dirty="0">
                <a:solidFill>
                  <a:schemeClr val="tx2"/>
                </a:solidFill>
                <a:latin typeface="Times New Roman" pitchFamily="1" charset="0"/>
              </a:rPr>
              <a:t>, </a:t>
            </a:r>
            <a:r>
              <a:rPr lang="en-US" u="sng" dirty="0">
                <a:solidFill>
                  <a:schemeClr val="tx2"/>
                </a:solidFill>
                <a:latin typeface="Times New Roman" pitchFamily="1" charset="0"/>
              </a:rPr>
              <a:t>Quarter</a:t>
            </a:r>
            <a:r>
              <a:rPr lang="en-US" dirty="0">
                <a:solidFill>
                  <a:schemeClr val="tx2"/>
                </a:solidFill>
                <a:latin typeface="Times New Roman" pitchFamily="1" charset="0"/>
              </a:rPr>
              <a:t>, </a:t>
            </a:r>
            <a:r>
              <a:rPr lang="en-US" dirty="0" err="1">
                <a:solidFill>
                  <a:schemeClr val="tx2"/>
                </a:solidFill>
                <a:latin typeface="Times New Roman" pitchFamily="1" charset="0"/>
              </a:rPr>
              <a:t>Book_ISBN</a:t>
            </a:r>
            <a:r>
              <a:rPr lang="en-US" dirty="0">
                <a:solidFill>
                  <a:schemeClr val="tx2"/>
                </a:solidFill>
                <a:latin typeface="Times New Roman" pitchFamily="1" charset="0"/>
              </a:rPr>
              <a:t>)</a:t>
            </a:r>
          </a:p>
          <a:p>
            <a:pPr>
              <a:spcBef>
                <a:spcPct val="50000"/>
              </a:spcBef>
            </a:pPr>
            <a:r>
              <a:rPr lang="en-US" dirty="0">
                <a:solidFill>
                  <a:schemeClr val="tx2"/>
                </a:solidFill>
                <a:latin typeface="Times New Roman" pitchFamily="1" charset="0"/>
              </a:rPr>
              <a:t>TEXT(</a:t>
            </a:r>
            <a:r>
              <a:rPr lang="en-US" u="sng" dirty="0" err="1">
                <a:solidFill>
                  <a:schemeClr val="tx2"/>
                </a:solidFill>
                <a:latin typeface="Times New Roman" pitchFamily="1" charset="0"/>
              </a:rPr>
              <a:t>Book_ISBN</a:t>
            </a:r>
            <a:r>
              <a:rPr lang="en-US" dirty="0">
                <a:solidFill>
                  <a:schemeClr val="tx2"/>
                </a:solidFill>
                <a:latin typeface="Times New Roman" pitchFamily="1" charset="0"/>
              </a:rPr>
              <a:t>, </a:t>
            </a:r>
            <a:r>
              <a:rPr lang="en-US" dirty="0" err="1">
                <a:solidFill>
                  <a:schemeClr val="tx2"/>
                </a:solidFill>
                <a:latin typeface="Times New Roman" pitchFamily="1" charset="0"/>
              </a:rPr>
              <a:t>Book_Title</a:t>
            </a:r>
            <a:r>
              <a:rPr lang="en-US" dirty="0">
                <a:solidFill>
                  <a:schemeClr val="tx2"/>
                </a:solidFill>
                <a:latin typeface="Times New Roman" pitchFamily="1" charset="0"/>
              </a:rPr>
              <a:t>, Publisher, Author)</a:t>
            </a:r>
          </a:p>
          <a:p>
            <a:pPr>
              <a:spcBef>
                <a:spcPct val="50000"/>
              </a:spcBef>
            </a:pPr>
            <a:r>
              <a:rPr lang="en-US" b="1" dirty="0">
                <a:solidFill>
                  <a:schemeClr val="tx2"/>
                </a:solidFill>
                <a:latin typeface="Times New Roman" pitchFamily="1" charset="0"/>
              </a:rPr>
              <a:t>Draw a relational schema diagram specifying the foreign keys for this schema.</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C5CF-DCF1-05F4-387A-9147C0F740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0B1BD88-196F-D89B-6E3A-D04C42C65131}"/>
              </a:ext>
            </a:extLst>
          </p:cNvPr>
          <p:cNvSpPr>
            <a:spLocks noGrp="1"/>
          </p:cNvSpPr>
          <p:nvPr>
            <p:ph idx="1"/>
          </p:nvPr>
        </p:nvSpPr>
        <p:spPr/>
        <p:txBody>
          <a:bodyPr/>
          <a:lstStyle/>
          <a:p>
            <a:r>
              <a:rPr lang="en-US" dirty="0"/>
              <a:t>23.05.22 – 3</a:t>
            </a:r>
            <a:r>
              <a:rPr lang="en-US" baseline="30000" dirty="0"/>
              <a:t>rd</a:t>
            </a:r>
            <a:r>
              <a:rPr lang="en-US" dirty="0"/>
              <a:t> </a:t>
            </a:r>
            <a:r>
              <a:rPr lang="en-US" dirty="0" err="1"/>
              <a:t>hr</a:t>
            </a:r>
            <a:r>
              <a:rPr lang="en-US"/>
              <a:t> 2,4,15,17,27,30,32,57,62</a:t>
            </a:r>
            <a:endParaRPr lang="en-IN" dirty="0"/>
          </a:p>
        </p:txBody>
      </p:sp>
    </p:spTree>
    <p:extLst>
      <p:ext uri="{BB962C8B-B14F-4D97-AF65-F5344CB8AC3E}">
        <p14:creationId xmlns:p14="http://schemas.microsoft.com/office/powerpoint/2010/main" val="53029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135873" y="6414515"/>
            <a:ext cx="702945" cy="326390"/>
            <a:chOff x="10847831" y="6414515"/>
            <a:chExt cx="937260" cy="326390"/>
          </a:xfrm>
        </p:grpSpPr>
        <p:sp>
          <p:nvSpPr>
            <p:cNvPr id="4" name="object 4"/>
            <p:cNvSpPr/>
            <p:nvPr/>
          </p:nvSpPr>
          <p:spPr>
            <a:xfrm>
              <a:off x="11131295" y="6449567"/>
              <a:ext cx="217931" cy="2057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311127" y="6449567"/>
              <a:ext cx="271780" cy="205740"/>
            </a:xfrm>
            <a:custGeom>
              <a:avLst/>
              <a:gdLst/>
              <a:ahLst/>
              <a:cxnLst/>
              <a:rect l="l" t="t" r="r" b="b"/>
              <a:pathLst>
                <a:path w="271779" h="205740">
                  <a:moveTo>
                    <a:pt x="271272" y="0"/>
                  </a:moveTo>
                  <a:lnTo>
                    <a:pt x="182245" y="0"/>
                  </a:lnTo>
                  <a:lnTo>
                    <a:pt x="135636" y="66979"/>
                  </a:lnTo>
                  <a:lnTo>
                    <a:pt x="89026" y="0"/>
                  </a:lnTo>
                  <a:lnTo>
                    <a:pt x="0" y="0"/>
                  </a:lnTo>
                  <a:lnTo>
                    <a:pt x="95376" y="124396"/>
                  </a:lnTo>
                  <a:lnTo>
                    <a:pt x="95376" y="205739"/>
                  </a:lnTo>
                  <a:lnTo>
                    <a:pt x="175895" y="205739"/>
                  </a:lnTo>
                  <a:lnTo>
                    <a:pt x="175895" y="124396"/>
                  </a:lnTo>
                  <a:lnTo>
                    <a:pt x="271272" y="0"/>
                  </a:lnTo>
                  <a:close/>
                </a:path>
              </a:pathLst>
            </a:custGeom>
            <a:solidFill>
              <a:srgbClr val="808080"/>
            </a:solidFill>
          </p:spPr>
          <p:txBody>
            <a:bodyPr wrap="square" lIns="0" tIns="0" rIns="0" bIns="0" rtlCol="0"/>
            <a:lstStyle/>
            <a:p>
              <a:endParaRPr/>
            </a:p>
          </p:txBody>
        </p:sp>
        <p:sp>
          <p:nvSpPr>
            <p:cNvPr id="6" name="object 6"/>
            <p:cNvSpPr/>
            <p:nvPr/>
          </p:nvSpPr>
          <p:spPr>
            <a:xfrm>
              <a:off x="10847831" y="6414515"/>
              <a:ext cx="937260" cy="326390"/>
            </a:xfrm>
            <a:custGeom>
              <a:avLst/>
              <a:gdLst/>
              <a:ahLst/>
              <a:cxnLst/>
              <a:rect l="l" t="t" r="r" b="b"/>
              <a:pathLst>
                <a:path w="937259" h="326390">
                  <a:moveTo>
                    <a:pt x="937259" y="0"/>
                  </a:moveTo>
                  <a:lnTo>
                    <a:pt x="0" y="0"/>
                  </a:lnTo>
                  <a:lnTo>
                    <a:pt x="0" y="326136"/>
                  </a:lnTo>
                  <a:lnTo>
                    <a:pt x="937259" y="326136"/>
                  </a:lnTo>
                  <a:lnTo>
                    <a:pt x="937259" y="0"/>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 y="2615183"/>
            <a:ext cx="8460581" cy="1498600"/>
            <a:chOff x="0" y="2615183"/>
            <a:chExt cx="11280775" cy="1498600"/>
          </a:xfrm>
        </p:grpSpPr>
        <p:sp>
          <p:nvSpPr>
            <p:cNvPr id="8" name="object 8"/>
            <p:cNvSpPr/>
            <p:nvPr/>
          </p:nvSpPr>
          <p:spPr>
            <a:xfrm>
              <a:off x="0" y="2615183"/>
              <a:ext cx="11280775" cy="1498600"/>
            </a:xfrm>
            <a:custGeom>
              <a:avLst/>
              <a:gdLst/>
              <a:ahLst/>
              <a:cxnLst/>
              <a:rect l="l" t="t" r="r" b="b"/>
              <a:pathLst>
                <a:path w="11280775" h="1498600">
                  <a:moveTo>
                    <a:pt x="11280648" y="0"/>
                  </a:moveTo>
                  <a:lnTo>
                    <a:pt x="0" y="0"/>
                  </a:lnTo>
                  <a:lnTo>
                    <a:pt x="0" y="1497710"/>
                  </a:lnTo>
                  <a:lnTo>
                    <a:pt x="10793476" y="1498091"/>
                  </a:lnTo>
                  <a:lnTo>
                    <a:pt x="11280648" y="0"/>
                  </a:lnTo>
                  <a:close/>
                </a:path>
              </a:pathLst>
            </a:custGeom>
            <a:solidFill>
              <a:srgbClr val="636363"/>
            </a:solidFill>
          </p:spPr>
          <p:txBody>
            <a:bodyPr wrap="square" lIns="0" tIns="0" rIns="0" bIns="0" rtlCol="0"/>
            <a:lstStyle/>
            <a:p>
              <a:endParaRPr/>
            </a:p>
          </p:txBody>
        </p:sp>
        <p:sp>
          <p:nvSpPr>
            <p:cNvPr id="9" name="object 9"/>
            <p:cNvSpPr/>
            <p:nvPr/>
          </p:nvSpPr>
          <p:spPr>
            <a:xfrm>
              <a:off x="726033" y="3062604"/>
              <a:ext cx="6022085" cy="49072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533133" y="3062604"/>
              <a:ext cx="4081526" cy="490727"/>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transition spd="slow">
    <p:plu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715" y="457200"/>
            <a:ext cx="5036344" cy="609600"/>
            <a:chOff x="623620" y="317576"/>
            <a:chExt cx="6715125" cy="509905"/>
          </a:xfrm>
        </p:grpSpPr>
        <p:sp>
          <p:nvSpPr>
            <p:cNvPr id="3" name="object 3"/>
            <p:cNvSpPr/>
            <p:nvPr/>
          </p:nvSpPr>
          <p:spPr>
            <a:xfrm>
              <a:off x="623620" y="317576"/>
              <a:ext cx="4522470" cy="5093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30774" y="317576"/>
              <a:ext cx="2407666" cy="50932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241934" y="1295400"/>
            <a:ext cx="8368666" cy="4254370"/>
          </a:xfrm>
          <a:prstGeom prst="rect">
            <a:avLst/>
          </a:prstGeom>
        </p:spPr>
        <p:txBody>
          <a:bodyPr vert="horz" wrap="square" lIns="0" tIns="85725" rIns="0" bIns="0" rtlCol="0">
            <a:spAutoFit/>
          </a:bodyPr>
          <a:lstStyle/>
          <a:p>
            <a:pPr marL="355600" indent="-343535" algn="just">
              <a:lnSpc>
                <a:spcPct val="100000"/>
              </a:lnSpc>
              <a:spcBef>
                <a:spcPts val="675"/>
              </a:spcBef>
              <a:buClr>
                <a:srgbClr val="FFD200"/>
              </a:buClr>
              <a:buSzPct val="68750"/>
              <a:buFont typeface="Arial"/>
              <a:buChar char="►"/>
              <a:tabLst>
                <a:tab pos="355600" algn="l"/>
                <a:tab pos="356235" algn="l"/>
              </a:tabLst>
            </a:pPr>
            <a:r>
              <a:rPr sz="2400" spc="-15" dirty="0">
                <a:solidFill>
                  <a:srgbClr val="808080"/>
                </a:solidFill>
                <a:cs typeface="Noto Sans"/>
              </a:rPr>
              <a:t>An </a:t>
            </a:r>
            <a:r>
              <a:rPr sz="2400" b="1" dirty="0">
                <a:solidFill>
                  <a:srgbClr val="808080"/>
                </a:solidFill>
                <a:cs typeface="Noto Sans"/>
              </a:rPr>
              <a:t>entity </a:t>
            </a:r>
            <a:r>
              <a:rPr sz="2400" b="1" spc="-5" dirty="0">
                <a:solidFill>
                  <a:srgbClr val="808080"/>
                </a:solidFill>
                <a:cs typeface="Noto Sans"/>
              </a:rPr>
              <a:t>type </a:t>
            </a:r>
            <a:r>
              <a:rPr sz="2400" spc="-15" dirty="0">
                <a:solidFill>
                  <a:srgbClr val="808080"/>
                </a:solidFill>
                <a:cs typeface="Noto Sans"/>
              </a:rPr>
              <a:t>within </a:t>
            </a:r>
            <a:r>
              <a:rPr sz="2400" spc="-10" dirty="0">
                <a:solidFill>
                  <a:srgbClr val="808080"/>
                </a:solidFill>
                <a:cs typeface="Noto Sans"/>
              </a:rPr>
              <a:t>ER </a:t>
            </a:r>
            <a:r>
              <a:rPr sz="2400" spc="-45" dirty="0">
                <a:solidFill>
                  <a:srgbClr val="808080"/>
                </a:solidFill>
                <a:cs typeface="Noto Sans"/>
              </a:rPr>
              <a:t>diagram </a:t>
            </a:r>
            <a:r>
              <a:rPr sz="2400" spc="-10" dirty="0">
                <a:solidFill>
                  <a:srgbClr val="808080"/>
                </a:solidFill>
                <a:cs typeface="Noto Sans"/>
              </a:rPr>
              <a:t>is </a:t>
            </a:r>
            <a:r>
              <a:rPr sz="2400" spc="-15" dirty="0">
                <a:solidFill>
                  <a:srgbClr val="808080"/>
                </a:solidFill>
                <a:cs typeface="Noto Sans"/>
              </a:rPr>
              <a:t>turned into a</a:t>
            </a:r>
            <a:r>
              <a:rPr sz="2400" spc="135" dirty="0">
                <a:solidFill>
                  <a:srgbClr val="808080"/>
                </a:solidFill>
                <a:cs typeface="Noto Sans"/>
              </a:rPr>
              <a:t> </a:t>
            </a:r>
            <a:r>
              <a:rPr sz="2400" b="1" spc="-5" dirty="0">
                <a:solidFill>
                  <a:srgbClr val="808080"/>
                </a:solidFill>
                <a:cs typeface="Noto Sans"/>
              </a:rPr>
              <a:t>table</a:t>
            </a:r>
            <a:r>
              <a:rPr sz="2400" spc="-5" dirty="0">
                <a:solidFill>
                  <a:srgbClr val="808080"/>
                </a:solidFill>
                <a:cs typeface="Noto Sans"/>
              </a:rPr>
              <a:t>.</a:t>
            </a:r>
            <a:endParaRPr lang="en-IN" sz="2400" spc="-5" dirty="0">
              <a:solidFill>
                <a:srgbClr val="808080"/>
              </a:solidFill>
              <a:cs typeface="Noto Sans"/>
            </a:endParaRPr>
          </a:p>
          <a:p>
            <a:pPr marL="355600" indent="-343535" algn="just">
              <a:lnSpc>
                <a:spcPct val="100000"/>
              </a:lnSpc>
              <a:spcBef>
                <a:spcPts val="675"/>
              </a:spcBef>
              <a:buClr>
                <a:srgbClr val="FFD200"/>
              </a:buClr>
              <a:buSzPct val="68750"/>
              <a:buFont typeface="Arial"/>
              <a:buChar char="►"/>
              <a:tabLst>
                <a:tab pos="355600" algn="l"/>
                <a:tab pos="356235" algn="l"/>
              </a:tabLst>
            </a:pPr>
            <a:endParaRPr sz="2400" dirty="0">
              <a:cs typeface="Noto Sans"/>
            </a:endParaRPr>
          </a:p>
          <a:p>
            <a:pPr marL="355600" indent="-343535" algn="just">
              <a:lnSpc>
                <a:spcPct val="100000"/>
              </a:lnSpc>
              <a:spcBef>
                <a:spcPts val="575"/>
              </a:spcBef>
              <a:buClr>
                <a:srgbClr val="FFD200"/>
              </a:buClr>
              <a:buSzPct val="68750"/>
              <a:buFont typeface="Arial"/>
              <a:buChar char="►"/>
              <a:tabLst>
                <a:tab pos="355600" algn="l"/>
                <a:tab pos="356235" algn="l"/>
              </a:tabLst>
            </a:pPr>
            <a:r>
              <a:rPr sz="2400" spc="-15" dirty="0">
                <a:solidFill>
                  <a:srgbClr val="808080"/>
                </a:solidFill>
                <a:cs typeface="Noto Sans"/>
              </a:rPr>
              <a:t>Each </a:t>
            </a:r>
            <a:r>
              <a:rPr sz="2400" b="1" spc="-5" dirty="0">
                <a:solidFill>
                  <a:srgbClr val="808080"/>
                </a:solidFill>
                <a:cs typeface="Noto Sans"/>
              </a:rPr>
              <a:t>attribute </a:t>
            </a:r>
            <a:r>
              <a:rPr sz="2400" spc="-15" dirty="0">
                <a:solidFill>
                  <a:srgbClr val="808080"/>
                </a:solidFill>
                <a:cs typeface="Noto Sans"/>
              </a:rPr>
              <a:t>turns into a </a:t>
            </a:r>
            <a:r>
              <a:rPr sz="2400" b="1" spc="-5" dirty="0">
                <a:solidFill>
                  <a:srgbClr val="808080"/>
                </a:solidFill>
                <a:cs typeface="Noto Sans"/>
              </a:rPr>
              <a:t>column </a:t>
            </a:r>
            <a:r>
              <a:rPr sz="2400" spc="-10" dirty="0">
                <a:solidFill>
                  <a:srgbClr val="808080"/>
                </a:solidFill>
                <a:cs typeface="Noto Sans"/>
              </a:rPr>
              <a:t>in </a:t>
            </a:r>
            <a:r>
              <a:rPr sz="2400" spc="-15" dirty="0">
                <a:solidFill>
                  <a:srgbClr val="808080"/>
                </a:solidFill>
                <a:cs typeface="Noto Sans"/>
              </a:rPr>
              <a:t>the</a:t>
            </a:r>
            <a:r>
              <a:rPr sz="2400" spc="95" dirty="0">
                <a:solidFill>
                  <a:srgbClr val="808080"/>
                </a:solidFill>
                <a:cs typeface="Noto Sans"/>
              </a:rPr>
              <a:t> </a:t>
            </a:r>
            <a:r>
              <a:rPr sz="2400" spc="-15" dirty="0">
                <a:solidFill>
                  <a:srgbClr val="808080"/>
                </a:solidFill>
                <a:cs typeface="Noto Sans"/>
              </a:rPr>
              <a:t>table.</a:t>
            </a:r>
            <a:endParaRPr lang="en-IN" sz="2400" spc="-15" dirty="0">
              <a:solidFill>
                <a:srgbClr val="808080"/>
              </a:solidFill>
              <a:cs typeface="Noto Sans"/>
            </a:endParaRPr>
          </a:p>
          <a:p>
            <a:pPr marL="355600" indent="-343535" algn="just">
              <a:lnSpc>
                <a:spcPct val="100000"/>
              </a:lnSpc>
              <a:spcBef>
                <a:spcPts val="575"/>
              </a:spcBef>
              <a:buClr>
                <a:srgbClr val="FFD200"/>
              </a:buClr>
              <a:buSzPct val="68750"/>
              <a:buFont typeface="Arial"/>
              <a:buChar char="►"/>
              <a:tabLst>
                <a:tab pos="355600" algn="l"/>
                <a:tab pos="356235" algn="l"/>
              </a:tabLst>
            </a:pPr>
            <a:endParaRPr sz="2400" dirty="0">
              <a:cs typeface="Noto Sans"/>
            </a:endParaRPr>
          </a:p>
          <a:p>
            <a:pPr marL="355600" marR="5080" indent="-343535" algn="just">
              <a:lnSpc>
                <a:spcPct val="100000"/>
              </a:lnSpc>
              <a:spcBef>
                <a:spcPts val="580"/>
              </a:spcBef>
              <a:buClr>
                <a:srgbClr val="FFD200"/>
              </a:buClr>
              <a:buSzPct val="68750"/>
              <a:buFont typeface="Arial"/>
              <a:buChar char="►"/>
              <a:tabLst>
                <a:tab pos="355600" algn="l"/>
                <a:tab pos="356235" algn="l"/>
              </a:tabLst>
            </a:pPr>
            <a:r>
              <a:rPr sz="2400" spc="-10" dirty="0">
                <a:solidFill>
                  <a:srgbClr val="808080"/>
                </a:solidFill>
                <a:cs typeface="Noto Sans"/>
              </a:rPr>
              <a:t>The </a:t>
            </a:r>
            <a:r>
              <a:rPr sz="2400" b="1" spc="-35" dirty="0">
                <a:solidFill>
                  <a:srgbClr val="808080"/>
                </a:solidFill>
                <a:cs typeface="Noto Sans"/>
              </a:rPr>
              <a:t>key </a:t>
            </a:r>
            <a:r>
              <a:rPr sz="2400" b="1" spc="-5" dirty="0">
                <a:solidFill>
                  <a:srgbClr val="808080"/>
                </a:solidFill>
                <a:cs typeface="Noto Sans"/>
              </a:rPr>
              <a:t>attribute </a:t>
            </a:r>
            <a:r>
              <a:rPr sz="2400" spc="-15" dirty="0">
                <a:solidFill>
                  <a:srgbClr val="808080"/>
                </a:solidFill>
                <a:cs typeface="Noto Sans"/>
              </a:rPr>
              <a:t>of the </a:t>
            </a:r>
            <a:r>
              <a:rPr sz="2400" spc="-20" dirty="0">
                <a:solidFill>
                  <a:srgbClr val="808080"/>
                </a:solidFill>
                <a:cs typeface="Noto Sans"/>
              </a:rPr>
              <a:t>entity </a:t>
            </a:r>
            <a:r>
              <a:rPr sz="2400" spc="-10" dirty="0">
                <a:solidFill>
                  <a:srgbClr val="808080"/>
                </a:solidFill>
                <a:cs typeface="Noto Sans"/>
              </a:rPr>
              <a:t>is </a:t>
            </a:r>
            <a:r>
              <a:rPr sz="2400" spc="-15" dirty="0">
                <a:solidFill>
                  <a:srgbClr val="808080"/>
                </a:solidFill>
                <a:cs typeface="Noto Sans"/>
              </a:rPr>
              <a:t>the </a:t>
            </a:r>
            <a:r>
              <a:rPr sz="2400" b="1" dirty="0">
                <a:solidFill>
                  <a:srgbClr val="808080"/>
                </a:solidFill>
                <a:cs typeface="Noto Sans"/>
              </a:rPr>
              <a:t>primary </a:t>
            </a:r>
            <a:r>
              <a:rPr sz="2400" b="1" spc="-35" dirty="0">
                <a:solidFill>
                  <a:srgbClr val="808080"/>
                </a:solidFill>
                <a:cs typeface="Noto Sans"/>
              </a:rPr>
              <a:t>key </a:t>
            </a:r>
            <a:r>
              <a:rPr sz="2400" spc="-10" dirty="0">
                <a:solidFill>
                  <a:srgbClr val="808080"/>
                </a:solidFill>
                <a:cs typeface="Noto Sans"/>
              </a:rPr>
              <a:t>of </a:t>
            </a:r>
            <a:r>
              <a:rPr sz="2400" spc="-15" dirty="0">
                <a:solidFill>
                  <a:srgbClr val="808080"/>
                </a:solidFill>
                <a:cs typeface="Noto Sans"/>
              </a:rPr>
              <a:t>the table which </a:t>
            </a:r>
            <a:r>
              <a:rPr sz="2400" spc="5" dirty="0">
                <a:solidFill>
                  <a:srgbClr val="808080"/>
                </a:solidFill>
                <a:cs typeface="Noto Sans"/>
              </a:rPr>
              <a:t>is  </a:t>
            </a:r>
            <a:r>
              <a:rPr sz="2400" spc="-15" dirty="0">
                <a:solidFill>
                  <a:srgbClr val="808080"/>
                </a:solidFill>
                <a:cs typeface="Noto Sans"/>
              </a:rPr>
              <a:t>usually</a:t>
            </a:r>
            <a:r>
              <a:rPr sz="2400" spc="10" dirty="0">
                <a:solidFill>
                  <a:srgbClr val="808080"/>
                </a:solidFill>
                <a:cs typeface="Noto Sans"/>
              </a:rPr>
              <a:t> </a:t>
            </a:r>
            <a:r>
              <a:rPr sz="2400" spc="-10" dirty="0">
                <a:solidFill>
                  <a:srgbClr val="808080"/>
                </a:solidFill>
                <a:cs typeface="Noto Sans"/>
              </a:rPr>
              <a:t>underlined.</a:t>
            </a:r>
            <a:endParaRPr lang="en-IN" sz="2400" spc="-10" dirty="0">
              <a:solidFill>
                <a:srgbClr val="808080"/>
              </a:solidFill>
              <a:cs typeface="Noto Sans"/>
            </a:endParaRPr>
          </a:p>
          <a:p>
            <a:pPr marL="355600" marR="5080" indent="-343535" algn="just">
              <a:lnSpc>
                <a:spcPct val="100000"/>
              </a:lnSpc>
              <a:spcBef>
                <a:spcPts val="580"/>
              </a:spcBef>
              <a:buClr>
                <a:srgbClr val="FFD200"/>
              </a:buClr>
              <a:buSzPct val="68750"/>
              <a:buFont typeface="Arial"/>
              <a:buChar char="►"/>
              <a:tabLst>
                <a:tab pos="355600" algn="l"/>
                <a:tab pos="356235" algn="l"/>
              </a:tabLst>
            </a:pPr>
            <a:endParaRPr sz="2400" dirty="0">
              <a:cs typeface="Noto Sans"/>
            </a:endParaRPr>
          </a:p>
          <a:p>
            <a:pPr marL="355600" marR="12065" indent="-343535" algn="just">
              <a:lnSpc>
                <a:spcPct val="100000"/>
              </a:lnSpc>
              <a:spcBef>
                <a:spcPts val="575"/>
              </a:spcBef>
              <a:buClr>
                <a:srgbClr val="FFD200"/>
              </a:buClr>
              <a:buSzPct val="68750"/>
              <a:buFont typeface="Arial"/>
              <a:buChar char="►"/>
              <a:tabLst>
                <a:tab pos="355600" algn="l"/>
                <a:tab pos="356235" algn="l"/>
              </a:tabLst>
            </a:pPr>
            <a:r>
              <a:rPr sz="2400" i="1" spc="-75" dirty="0">
                <a:solidFill>
                  <a:srgbClr val="808080"/>
                </a:solidFill>
                <a:cs typeface="Noto Sans"/>
              </a:rPr>
              <a:t>It </a:t>
            </a:r>
            <a:r>
              <a:rPr sz="2400" i="1" spc="-10" dirty="0">
                <a:solidFill>
                  <a:srgbClr val="808080"/>
                </a:solidFill>
                <a:cs typeface="Noto Sans"/>
              </a:rPr>
              <a:t>is </a:t>
            </a:r>
            <a:r>
              <a:rPr sz="2400" i="1" spc="-45" dirty="0">
                <a:solidFill>
                  <a:srgbClr val="808080"/>
                </a:solidFill>
                <a:cs typeface="Noto Sans"/>
              </a:rPr>
              <a:t>highly </a:t>
            </a:r>
            <a:r>
              <a:rPr sz="2400" i="1" spc="-20" dirty="0">
                <a:solidFill>
                  <a:srgbClr val="808080"/>
                </a:solidFill>
                <a:cs typeface="Noto Sans"/>
              </a:rPr>
              <a:t>recommended that every </a:t>
            </a:r>
            <a:r>
              <a:rPr sz="2400" i="1" spc="-15" dirty="0">
                <a:solidFill>
                  <a:srgbClr val="808080"/>
                </a:solidFill>
                <a:cs typeface="Noto Sans"/>
              </a:rPr>
              <a:t>table </a:t>
            </a:r>
            <a:r>
              <a:rPr sz="2400" i="1" spc="-10" dirty="0">
                <a:solidFill>
                  <a:srgbClr val="808080"/>
                </a:solidFill>
                <a:cs typeface="Noto Sans"/>
              </a:rPr>
              <a:t>should </a:t>
            </a:r>
            <a:r>
              <a:rPr sz="2400" i="1" spc="-15" dirty="0">
                <a:solidFill>
                  <a:srgbClr val="808080"/>
                </a:solidFill>
                <a:cs typeface="Noto Sans"/>
              </a:rPr>
              <a:t>start with its </a:t>
            </a:r>
            <a:r>
              <a:rPr sz="2400" i="1" spc="-10" dirty="0">
                <a:solidFill>
                  <a:srgbClr val="808080"/>
                </a:solidFill>
                <a:cs typeface="Noto Sans"/>
              </a:rPr>
              <a:t>primary </a:t>
            </a:r>
            <a:r>
              <a:rPr sz="2400" i="1" spc="-60" dirty="0">
                <a:solidFill>
                  <a:srgbClr val="808080"/>
                </a:solidFill>
                <a:cs typeface="Noto Sans"/>
              </a:rPr>
              <a:t>key  </a:t>
            </a:r>
            <a:r>
              <a:rPr sz="2400" i="1" spc="-15" dirty="0">
                <a:solidFill>
                  <a:srgbClr val="808080"/>
                </a:solidFill>
                <a:cs typeface="Noto Sans"/>
              </a:rPr>
              <a:t>attribute conventionally named </a:t>
            </a:r>
            <a:r>
              <a:rPr sz="2400" i="1" spc="-10" dirty="0">
                <a:solidFill>
                  <a:srgbClr val="808080"/>
                </a:solidFill>
                <a:cs typeface="Noto Sans"/>
              </a:rPr>
              <a:t>as</a:t>
            </a:r>
            <a:r>
              <a:rPr sz="2400" i="1" spc="75" dirty="0">
                <a:solidFill>
                  <a:srgbClr val="808080"/>
                </a:solidFill>
                <a:cs typeface="Noto Sans"/>
              </a:rPr>
              <a:t> </a:t>
            </a:r>
            <a:r>
              <a:rPr sz="2400" i="1" spc="-45" dirty="0">
                <a:solidFill>
                  <a:srgbClr val="808080"/>
                </a:solidFill>
                <a:cs typeface="Noto Sans"/>
              </a:rPr>
              <a:t>TablenameID.</a:t>
            </a:r>
            <a:endParaRPr sz="2400" dirty="0">
              <a:cs typeface="No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to="" calcmode="lin" valueType="num">
                                      <p:cBhvr>
                                        <p:cTn id="17" dur="1" fill="hold"/>
                                        <p:tgtEl>
                                          <p:spTgt spid="5">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to="" calcmode="lin" valueType="num">
                                      <p:cBhvr>
                                        <p:cTn id="22"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715" y="533400"/>
            <a:ext cx="5036344" cy="685800"/>
            <a:chOff x="623620" y="317576"/>
            <a:chExt cx="6715125" cy="509905"/>
          </a:xfrm>
        </p:grpSpPr>
        <p:sp>
          <p:nvSpPr>
            <p:cNvPr id="3" name="object 3"/>
            <p:cNvSpPr/>
            <p:nvPr/>
          </p:nvSpPr>
          <p:spPr>
            <a:xfrm>
              <a:off x="623620" y="317576"/>
              <a:ext cx="4522470" cy="5093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30774" y="317576"/>
              <a:ext cx="2407666" cy="50932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350062" y="3581400"/>
            <a:ext cx="8031937" cy="3172663"/>
          </a:xfrm>
          <a:prstGeom prst="rect">
            <a:avLst/>
          </a:prstGeom>
        </p:spPr>
        <p:txBody>
          <a:bodyPr vert="horz" wrap="square" lIns="0" tIns="12700" rIns="0" bIns="0" rtlCol="0">
            <a:spAutoFit/>
          </a:bodyPr>
          <a:lstStyle/>
          <a:p>
            <a:pPr marL="354965" marR="5080" indent="-342900" algn="just">
              <a:lnSpc>
                <a:spcPct val="100000"/>
              </a:lnSpc>
              <a:spcBef>
                <a:spcPts val="100"/>
              </a:spcBef>
              <a:buClr>
                <a:srgbClr val="FFD200"/>
              </a:buClr>
              <a:buSzPct val="68750"/>
              <a:buFont typeface="Arial"/>
              <a:buChar char="►"/>
              <a:tabLst>
                <a:tab pos="355600" algn="l"/>
              </a:tabLst>
            </a:pPr>
            <a:r>
              <a:rPr sz="2400" spc="-10" dirty="0">
                <a:solidFill>
                  <a:srgbClr val="808080"/>
                </a:solidFill>
                <a:cs typeface="Noto Sans"/>
              </a:rPr>
              <a:t>The </a:t>
            </a:r>
            <a:r>
              <a:rPr sz="2400" spc="-15" dirty="0">
                <a:solidFill>
                  <a:srgbClr val="808080"/>
                </a:solidFill>
                <a:cs typeface="Noto Sans"/>
              </a:rPr>
              <a:t>initial </a:t>
            </a:r>
            <a:r>
              <a:rPr sz="2400" spc="-20" dirty="0">
                <a:solidFill>
                  <a:srgbClr val="808080"/>
                </a:solidFill>
                <a:cs typeface="Noto Sans"/>
              </a:rPr>
              <a:t>relational </a:t>
            </a:r>
            <a:r>
              <a:rPr sz="2400" spc="-10" dirty="0">
                <a:solidFill>
                  <a:srgbClr val="808080"/>
                </a:solidFill>
                <a:cs typeface="Noto Sans"/>
              </a:rPr>
              <a:t>schema </a:t>
            </a:r>
            <a:r>
              <a:rPr sz="2400" spc="-5" dirty="0">
                <a:solidFill>
                  <a:srgbClr val="808080"/>
                </a:solidFill>
                <a:cs typeface="Noto Sans"/>
              </a:rPr>
              <a:t>is </a:t>
            </a:r>
            <a:r>
              <a:rPr sz="2400" spc="-20" dirty="0">
                <a:solidFill>
                  <a:srgbClr val="808080"/>
                </a:solidFill>
                <a:cs typeface="Noto Sans"/>
              </a:rPr>
              <a:t>expressed </a:t>
            </a:r>
            <a:r>
              <a:rPr sz="2400" spc="-10" dirty="0">
                <a:solidFill>
                  <a:srgbClr val="808080"/>
                </a:solidFill>
                <a:cs typeface="Noto Sans"/>
              </a:rPr>
              <a:t>in </a:t>
            </a:r>
            <a:r>
              <a:rPr sz="2400" spc="-15" dirty="0">
                <a:solidFill>
                  <a:srgbClr val="808080"/>
                </a:solidFill>
                <a:cs typeface="Noto Sans"/>
              </a:rPr>
              <a:t>the </a:t>
            </a:r>
            <a:r>
              <a:rPr sz="2400" spc="-35" dirty="0">
                <a:solidFill>
                  <a:srgbClr val="808080"/>
                </a:solidFill>
                <a:cs typeface="Noto Sans"/>
              </a:rPr>
              <a:t>following </a:t>
            </a:r>
            <a:r>
              <a:rPr sz="2400" spc="-15" dirty="0">
                <a:solidFill>
                  <a:srgbClr val="808080"/>
                </a:solidFill>
                <a:cs typeface="Noto Sans"/>
              </a:rPr>
              <a:t>format </a:t>
            </a:r>
            <a:r>
              <a:rPr sz="2400" spc="-35" dirty="0">
                <a:solidFill>
                  <a:srgbClr val="808080"/>
                </a:solidFill>
                <a:cs typeface="Noto Sans"/>
              </a:rPr>
              <a:t>writing  </a:t>
            </a:r>
            <a:r>
              <a:rPr sz="2400" spc="-15" dirty="0">
                <a:solidFill>
                  <a:srgbClr val="808080"/>
                </a:solidFill>
                <a:cs typeface="Noto Sans"/>
              </a:rPr>
              <a:t>the table </a:t>
            </a:r>
            <a:r>
              <a:rPr sz="2400" spc="-10" dirty="0">
                <a:solidFill>
                  <a:srgbClr val="808080"/>
                </a:solidFill>
                <a:cs typeface="Noto Sans"/>
              </a:rPr>
              <a:t>names </a:t>
            </a:r>
            <a:r>
              <a:rPr sz="2400" spc="-15" dirty="0">
                <a:solidFill>
                  <a:srgbClr val="808080"/>
                </a:solidFill>
                <a:cs typeface="Noto Sans"/>
              </a:rPr>
              <a:t>with the attributes </a:t>
            </a:r>
            <a:r>
              <a:rPr sz="2400" spc="-10" dirty="0">
                <a:solidFill>
                  <a:srgbClr val="808080"/>
                </a:solidFill>
                <a:cs typeface="Noto Sans"/>
              </a:rPr>
              <a:t>list </a:t>
            </a:r>
            <a:r>
              <a:rPr sz="2400" spc="-15" dirty="0">
                <a:solidFill>
                  <a:srgbClr val="808080"/>
                </a:solidFill>
                <a:cs typeface="Noto Sans"/>
              </a:rPr>
              <a:t>inside a parentheses as </a:t>
            </a:r>
            <a:r>
              <a:rPr sz="2400" spc="-25" dirty="0">
                <a:solidFill>
                  <a:srgbClr val="808080"/>
                </a:solidFill>
                <a:cs typeface="Noto Sans"/>
              </a:rPr>
              <a:t>shown  </a:t>
            </a:r>
            <a:r>
              <a:rPr sz="2400" spc="-20" dirty="0">
                <a:solidFill>
                  <a:srgbClr val="808080"/>
                </a:solidFill>
                <a:cs typeface="Noto Sans"/>
              </a:rPr>
              <a:t>below</a:t>
            </a:r>
            <a:r>
              <a:rPr sz="2400" dirty="0">
                <a:solidFill>
                  <a:srgbClr val="808080"/>
                </a:solidFill>
                <a:cs typeface="Noto Sans"/>
              </a:rPr>
              <a:t> </a:t>
            </a:r>
            <a:r>
              <a:rPr sz="2400" spc="-10" dirty="0">
                <a:solidFill>
                  <a:srgbClr val="808080"/>
                </a:solidFill>
                <a:cs typeface="Noto Sans"/>
              </a:rPr>
              <a:t>for</a:t>
            </a:r>
            <a:endParaRPr sz="2400" dirty="0">
              <a:cs typeface="Noto Sans"/>
            </a:endParaRPr>
          </a:p>
          <a:p>
            <a:pPr marL="12700">
              <a:lnSpc>
                <a:spcPct val="100000"/>
              </a:lnSpc>
              <a:spcBef>
                <a:spcPts val="434"/>
              </a:spcBef>
            </a:pPr>
            <a:r>
              <a:rPr sz="2400" spc="-10" dirty="0">
                <a:solidFill>
                  <a:srgbClr val="808080"/>
                </a:solidFill>
                <a:cs typeface="Courier New"/>
              </a:rPr>
              <a:t>PERSON( </a:t>
            </a:r>
            <a:r>
              <a:rPr sz="2400" u="heavy" spc="-10" dirty="0">
                <a:solidFill>
                  <a:srgbClr val="FFC000"/>
                </a:solidFill>
                <a:uFill>
                  <a:solidFill>
                    <a:srgbClr val="FFC000"/>
                  </a:solidFill>
                </a:uFill>
                <a:cs typeface="Courier New"/>
              </a:rPr>
              <a:t>personid</a:t>
            </a:r>
            <a:r>
              <a:rPr sz="2400" spc="-10" dirty="0">
                <a:solidFill>
                  <a:srgbClr val="FFC000"/>
                </a:solidFill>
                <a:cs typeface="Courier New"/>
              </a:rPr>
              <a:t> </a:t>
            </a:r>
            <a:r>
              <a:rPr sz="2400" dirty="0">
                <a:solidFill>
                  <a:srgbClr val="808080"/>
                </a:solidFill>
                <a:cs typeface="Courier New"/>
              </a:rPr>
              <a:t>, </a:t>
            </a:r>
            <a:r>
              <a:rPr sz="2400" spc="-10" dirty="0">
                <a:solidFill>
                  <a:srgbClr val="808080"/>
                </a:solidFill>
                <a:cs typeface="Courier New"/>
              </a:rPr>
              <a:t>name, dateOfBirth,</a:t>
            </a:r>
            <a:r>
              <a:rPr sz="2400" spc="5" dirty="0">
                <a:solidFill>
                  <a:srgbClr val="808080"/>
                </a:solidFill>
                <a:cs typeface="Courier New"/>
              </a:rPr>
              <a:t> </a:t>
            </a:r>
            <a:r>
              <a:rPr sz="2400" spc="-10" dirty="0">
                <a:solidFill>
                  <a:srgbClr val="808080"/>
                </a:solidFill>
                <a:cs typeface="Courier New"/>
              </a:rPr>
              <a:t>gender)</a:t>
            </a:r>
            <a:endParaRPr lang="en-IN" sz="2400" spc="-10" dirty="0">
              <a:solidFill>
                <a:srgbClr val="808080"/>
              </a:solidFill>
              <a:cs typeface="Courier New"/>
            </a:endParaRPr>
          </a:p>
          <a:p>
            <a:pPr marL="12700">
              <a:lnSpc>
                <a:spcPct val="100000"/>
              </a:lnSpc>
              <a:spcBef>
                <a:spcPts val="434"/>
              </a:spcBef>
            </a:pPr>
            <a:r>
              <a:rPr lang="en-IN" sz="2400" spc="-10" dirty="0">
                <a:solidFill>
                  <a:srgbClr val="808080"/>
                </a:solidFill>
                <a:cs typeface="Courier New"/>
              </a:rPr>
              <a:t>PERSON</a:t>
            </a:r>
          </a:p>
          <a:p>
            <a:pPr marL="12700">
              <a:lnSpc>
                <a:spcPct val="100000"/>
              </a:lnSpc>
              <a:spcBef>
                <a:spcPts val="434"/>
              </a:spcBef>
            </a:pPr>
            <a:endParaRPr lang="en-IN" sz="2400" dirty="0">
              <a:cs typeface="Courier New"/>
            </a:endParaRPr>
          </a:p>
          <a:p>
            <a:pPr marL="12700">
              <a:lnSpc>
                <a:spcPct val="100000"/>
              </a:lnSpc>
              <a:spcBef>
                <a:spcPts val="434"/>
              </a:spcBef>
            </a:pPr>
            <a:endParaRPr sz="2400" dirty="0">
              <a:cs typeface="Courier New"/>
            </a:endParaRPr>
          </a:p>
          <a:p>
            <a:pPr marL="355600" indent="-342900">
              <a:lnSpc>
                <a:spcPct val="100000"/>
              </a:lnSpc>
              <a:buClr>
                <a:srgbClr val="FFD200"/>
              </a:buClr>
              <a:buSzPct val="68750"/>
              <a:buFont typeface="Arial"/>
              <a:buChar char="►"/>
              <a:tabLst>
                <a:tab pos="354965" algn="l"/>
                <a:tab pos="355600" algn="l"/>
              </a:tabLst>
            </a:pPr>
            <a:r>
              <a:rPr sz="2400" b="1" dirty="0" err="1">
                <a:solidFill>
                  <a:srgbClr val="808080"/>
                </a:solidFill>
                <a:cs typeface="Noto Sans"/>
              </a:rPr>
              <a:t>personid</a:t>
            </a:r>
            <a:r>
              <a:rPr sz="2400" b="1" dirty="0">
                <a:solidFill>
                  <a:srgbClr val="808080"/>
                </a:solidFill>
                <a:cs typeface="Noto Sans"/>
              </a:rPr>
              <a:t> </a:t>
            </a:r>
            <a:r>
              <a:rPr sz="2400" spc="-10" dirty="0">
                <a:solidFill>
                  <a:srgbClr val="808080"/>
                </a:solidFill>
                <a:cs typeface="Noto Sans"/>
              </a:rPr>
              <a:t>is </a:t>
            </a:r>
            <a:r>
              <a:rPr sz="2400" spc="-15" dirty="0">
                <a:solidFill>
                  <a:srgbClr val="808080"/>
                </a:solidFill>
                <a:cs typeface="Noto Sans"/>
              </a:rPr>
              <a:t>the </a:t>
            </a:r>
            <a:r>
              <a:rPr sz="2400" spc="-10" dirty="0">
                <a:solidFill>
                  <a:srgbClr val="808080"/>
                </a:solidFill>
                <a:cs typeface="Noto Sans"/>
              </a:rPr>
              <a:t>primary </a:t>
            </a:r>
            <a:r>
              <a:rPr sz="2400" spc="-50" dirty="0">
                <a:solidFill>
                  <a:srgbClr val="808080"/>
                </a:solidFill>
                <a:cs typeface="Noto Sans"/>
              </a:rPr>
              <a:t>key </a:t>
            </a:r>
            <a:r>
              <a:rPr sz="2400" spc="-10" dirty="0">
                <a:solidFill>
                  <a:srgbClr val="808080"/>
                </a:solidFill>
                <a:cs typeface="Noto Sans"/>
              </a:rPr>
              <a:t>for </a:t>
            </a:r>
            <a:r>
              <a:rPr sz="2400" spc="-15" dirty="0">
                <a:solidFill>
                  <a:srgbClr val="808080"/>
                </a:solidFill>
                <a:cs typeface="Noto Sans"/>
              </a:rPr>
              <a:t>the table </a:t>
            </a:r>
            <a:r>
              <a:rPr sz="2400" spc="-5" dirty="0">
                <a:solidFill>
                  <a:srgbClr val="808080"/>
                </a:solidFill>
                <a:cs typeface="Noto Sans"/>
              </a:rPr>
              <a:t>:</a:t>
            </a:r>
            <a:r>
              <a:rPr sz="2400" spc="140" dirty="0">
                <a:solidFill>
                  <a:srgbClr val="808080"/>
                </a:solidFill>
                <a:cs typeface="Noto Sans"/>
              </a:rPr>
              <a:t> </a:t>
            </a:r>
            <a:r>
              <a:rPr sz="2400" spc="-15" dirty="0">
                <a:solidFill>
                  <a:srgbClr val="808080"/>
                </a:solidFill>
                <a:cs typeface="Noto Sans"/>
              </a:rPr>
              <a:t>Person</a:t>
            </a:r>
            <a:endParaRPr sz="2400" dirty="0">
              <a:cs typeface="Noto Sans"/>
            </a:endParaRPr>
          </a:p>
        </p:txBody>
      </p:sp>
      <p:sp>
        <p:nvSpPr>
          <p:cNvPr id="6" name="object 6"/>
          <p:cNvSpPr/>
          <p:nvPr/>
        </p:nvSpPr>
        <p:spPr>
          <a:xfrm>
            <a:off x="1872232" y="1412748"/>
            <a:ext cx="4909567" cy="17876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407658" y="1988820"/>
            <a:ext cx="702469" cy="0"/>
          </a:xfrm>
          <a:custGeom>
            <a:avLst/>
            <a:gdLst/>
            <a:ahLst/>
            <a:cxnLst/>
            <a:rect l="l" t="t" r="r" b="b"/>
            <a:pathLst>
              <a:path w="936625">
                <a:moveTo>
                  <a:pt x="0" y="0"/>
                </a:moveTo>
                <a:lnTo>
                  <a:pt x="936116" y="0"/>
                </a:lnTo>
              </a:path>
            </a:pathLst>
          </a:custGeom>
          <a:ln w="9144">
            <a:solidFill>
              <a:srgbClr val="808080"/>
            </a:solidFill>
          </a:ln>
        </p:spPr>
        <p:txBody>
          <a:bodyPr wrap="square" lIns="0" tIns="0" rIns="0" bIns="0" rtlCol="0"/>
          <a:lstStyle/>
          <a:p>
            <a:endParaRPr/>
          </a:p>
        </p:txBody>
      </p:sp>
      <p:sp>
        <p:nvSpPr>
          <p:cNvPr id="11" name="Title 10"/>
          <p:cNvSpPr>
            <a:spLocks noGrp="1"/>
          </p:cNvSpPr>
          <p:nvPr>
            <p:ph type="title"/>
          </p:nvPr>
        </p:nvSpPr>
        <p:spPr>
          <a:xfrm flipV="1">
            <a:off x="457200" y="1066800"/>
            <a:ext cx="7696200" cy="76200"/>
          </a:xfrm>
        </p:spPr>
        <p:txBody>
          <a:bodyPr>
            <a:normAutofit fontScale="90000"/>
          </a:bodyPr>
          <a:lstStyle/>
          <a:p>
            <a:endParaRPr lang="en-IN" dirty="0"/>
          </a:p>
        </p:txBody>
      </p:sp>
      <p:graphicFrame>
        <p:nvGraphicFramePr>
          <p:cNvPr id="10" name="Table 9"/>
          <p:cNvGraphicFramePr>
            <a:graphicFrameLocks noGrp="1"/>
          </p:cNvGraphicFramePr>
          <p:nvPr/>
        </p:nvGraphicFramePr>
        <p:xfrm>
          <a:off x="1066800" y="5715000"/>
          <a:ext cx="6096000" cy="370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0840">
                <a:tc>
                  <a:txBody>
                    <a:bodyPr/>
                    <a:lstStyle/>
                    <a:p>
                      <a:r>
                        <a:rPr lang="en-IN" u="sng" dirty="0" err="1"/>
                        <a:t>personid</a:t>
                      </a:r>
                      <a:endParaRPr lang="en-IN" u="sng" dirty="0"/>
                    </a:p>
                  </a:txBody>
                  <a:tcPr/>
                </a:tc>
                <a:tc>
                  <a:txBody>
                    <a:bodyPr/>
                    <a:lstStyle/>
                    <a:p>
                      <a:r>
                        <a:rPr lang="en-IN" dirty="0"/>
                        <a:t>name</a:t>
                      </a:r>
                    </a:p>
                  </a:txBody>
                  <a:tcPr/>
                </a:tc>
                <a:tc>
                  <a:txBody>
                    <a:bodyPr/>
                    <a:lstStyle/>
                    <a:p>
                      <a:r>
                        <a:rPr lang="en-IN" dirty="0" err="1"/>
                        <a:t>Dateofbirth</a:t>
                      </a:r>
                      <a:endParaRPr lang="en-IN" dirty="0"/>
                    </a:p>
                  </a:txBody>
                  <a:tcPr/>
                </a:tc>
                <a:tc>
                  <a:txBody>
                    <a:bodyPr/>
                    <a:lstStyle/>
                    <a:p>
                      <a:r>
                        <a:rPr lang="en-IN" dirty="0"/>
                        <a:t>gender</a:t>
                      </a:r>
                    </a:p>
                  </a:txBody>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to="" calcmode="lin" valueType="num">
                                      <p:cBhvr>
                                        <p:cTn id="22" dur="1" fill="hold"/>
                                        <p:tgtEl>
                                          <p:spTgt spid="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716" y="457200"/>
            <a:ext cx="4048601" cy="685800"/>
            <a:chOff x="623620" y="317576"/>
            <a:chExt cx="5398135" cy="509905"/>
          </a:xfrm>
        </p:grpSpPr>
        <p:sp>
          <p:nvSpPr>
            <p:cNvPr id="3" name="object 3"/>
            <p:cNvSpPr/>
            <p:nvPr/>
          </p:nvSpPr>
          <p:spPr>
            <a:xfrm>
              <a:off x="623620" y="317576"/>
              <a:ext cx="1377061" cy="5093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71142" y="317576"/>
              <a:ext cx="417575" cy="5093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79929" y="317576"/>
              <a:ext cx="4041267" cy="509320"/>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1524000" y="1193292"/>
            <a:ext cx="5105400" cy="276910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50062" y="4343400"/>
            <a:ext cx="8013383" cy="1842171"/>
          </a:xfrm>
          <a:prstGeom prst="rect">
            <a:avLst/>
          </a:prstGeom>
        </p:spPr>
        <p:txBody>
          <a:bodyPr vert="horz" wrap="square" lIns="0" tIns="13335" rIns="0" bIns="0" rtlCol="0">
            <a:spAutoFit/>
          </a:bodyPr>
          <a:lstStyle/>
          <a:p>
            <a:pPr marL="354965" marR="5080" indent="-342900">
              <a:lnSpc>
                <a:spcPct val="100000"/>
              </a:lnSpc>
              <a:spcBef>
                <a:spcPts val="105"/>
              </a:spcBef>
              <a:buClr>
                <a:srgbClr val="FFD200"/>
              </a:buClr>
              <a:buSzPct val="70000"/>
              <a:buFont typeface="Arial"/>
              <a:buChar char="►"/>
              <a:tabLst>
                <a:tab pos="354965" algn="l"/>
                <a:tab pos="355600" algn="l"/>
              </a:tabLst>
            </a:pPr>
            <a:r>
              <a:rPr spc="-65" dirty="0">
                <a:solidFill>
                  <a:srgbClr val="808080"/>
                </a:solidFill>
                <a:cs typeface="Noto Sans"/>
              </a:rPr>
              <a:t>If </a:t>
            </a:r>
            <a:r>
              <a:rPr spc="-10" dirty="0">
                <a:solidFill>
                  <a:srgbClr val="808080"/>
                </a:solidFill>
                <a:cs typeface="Noto Sans"/>
              </a:rPr>
              <a:t>you have a </a:t>
            </a:r>
            <a:r>
              <a:rPr spc="-15" dirty="0">
                <a:solidFill>
                  <a:srgbClr val="808080"/>
                </a:solidFill>
                <a:cs typeface="Noto Sans"/>
              </a:rPr>
              <a:t>multi-valued </a:t>
            </a:r>
            <a:r>
              <a:rPr spc="-20" dirty="0">
                <a:solidFill>
                  <a:srgbClr val="808080"/>
                </a:solidFill>
                <a:cs typeface="Noto Sans"/>
              </a:rPr>
              <a:t>attribute, </a:t>
            </a:r>
            <a:r>
              <a:rPr spc="-25" dirty="0">
                <a:solidFill>
                  <a:srgbClr val="808080"/>
                </a:solidFill>
                <a:cs typeface="Noto Sans"/>
              </a:rPr>
              <a:t>take </a:t>
            </a:r>
            <a:r>
              <a:rPr spc="-15" dirty="0">
                <a:solidFill>
                  <a:srgbClr val="808080"/>
                </a:solidFill>
                <a:cs typeface="Noto Sans"/>
              </a:rPr>
              <a:t>the </a:t>
            </a:r>
            <a:r>
              <a:rPr spc="-20" dirty="0">
                <a:solidFill>
                  <a:srgbClr val="808080"/>
                </a:solidFill>
                <a:cs typeface="Noto Sans"/>
              </a:rPr>
              <a:t>attribute </a:t>
            </a:r>
            <a:r>
              <a:rPr spc="-10" dirty="0">
                <a:solidFill>
                  <a:srgbClr val="808080"/>
                </a:solidFill>
                <a:cs typeface="Noto Sans"/>
              </a:rPr>
              <a:t>and </a:t>
            </a:r>
            <a:r>
              <a:rPr spc="-20" dirty="0">
                <a:solidFill>
                  <a:srgbClr val="808080"/>
                </a:solidFill>
                <a:cs typeface="Noto Sans"/>
              </a:rPr>
              <a:t>turn </a:t>
            </a:r>
            <a:r>
              <a:rPr spc="-15" dirty="0">
                <a:solidFill>
                  <a:srgbClr val="808080"/>
                </a:solidFill>
                <a:cs typeface="Noto Sans"/>
              </a:rPr>
              <a:t>it into </a:t>
            </a:r>
            <a:r>
              <a:rPr spc="-10" dirty="0">
                <a:solidFill>
                  <a:srgbClr val="808080"/>
                </a:solidFill>
                <a:cs typeface="Noto Sans"/>
              </a:rPr>
              <a:t>a </a:t>
            </a:r>
            <a:r>
              <a:rPr spc="-30" dirty="0">
                <a:solidFill>
                  <a:srgbClr val="808080"/>
                </a:solidFill>
                <a:cs typeface="Noto Sans"/>
              </a:rPr>
              <a:t>new </a:t>
            </a:r>
            <a:r>
              <a:rPr spc="-15" dirty="0">
                <a:solidFill>
                  <a:srgbClr val="808080"/>
                </a:solidFill>
                <a:cs typeface="Noto Sans"/>
              </a:rPr>
              <a:t>entity </a:t>
            </a:r>
            <a:r>
              <a:rPr spc="-5" dirty="0">
                <a:solidFill>
                  <a:srgbClr val="808080"/>
                </a:solidFill>
                <a:cs typeface="Noto Sans"/>
              </a:rPr>
              <a:t>or  </a:t>
            </a:r>
            <a:r>
              <a:rPr spc="-15" dirty="0">
                <a:solidFill>
                  <a:srgbClr val="808080"/>
                </a:solidFill>
                <a:cs typeface="Noto Sans"/>
              </a:rPr>
              <a:t>table </a:t>
            </a:r>
            <a:r>
              <a:rPr spc="-5" dirty="0">
                <a:solidFill>
                  <a:srgbClr val="808080"/>
                </a:solidFill>
                <a:cs typeface="Noto Sans"/>
              </a:rPr>
              <a:t>of </a:t>
            </a:r>
            <a:r>
              <a:rPr spc="-10" dirty="0">
                <a:solidFill>
                  <a:srgbClr val="808080"/>
                </a:solidFill>
                <a:cs typeface="Noto Sans"/>
              </a:rPr>
              <a:t>its</a:t>
            </a:r>
            <a:r>
              <a:rPr spc="-20" dirty="0">
                <a:solidFill>
                  <a:srgbClr val="808080"/>
                </a:solidFill>
                <a:cs typeface="Noto Sans"/>
              </a:rPr>
              <a:t> own.</a:t>
            </a:r>
            <a:endParaRPr dirty="0">
              <a:cs typeface="Noto Sans"/>
            </a:endParaRPr>
          </a:p>
          <a:p>
            <a:pPr marL="355600" indent="-342900">
              <a:lnSpc>
                <a:spcPct val="100000"/>
              </a:lnSpc>
              <a:spcBef>
                <a:spcPts val="480"/>
              </a:spcBef>
              <a:buClr>
                <a:srgbClr val="FFD200"/>
              </a:buClr>
              <a:buSzPct val="70000"/>
              <a:buFont typeface="Arial"/>
              <a:buChar char="►"/>
              <a:tabLst>
                <a:tab pos="354965" algn="l"/>
                <a:tab pos="355600" algn="l"/>
              </a:tabLst>
            </a:pPr>
            <a:r>
              <a:rPr spc="-15" dirty="0">
                <a:solidFill>
                  <a:srgbClr val="808080"/>
                </a:solidFill>
                <a:cs typeface="Noto Sans"/>
              </a:rPr>
              <a:t>Then </a:t>
            </a:r>
            <a:r>
              <a:rPr spc="-20" dirty="0">
                <a:solidFill>
                  <a:srgbClr val="808080"/>
                </a:solidFill>
                <a:cs typeface="Noto Sans"/>
              </a:rPr>
              <a:t>make </a:t>
            </a:r>
            <a:r>
              <a:rPr spc="-10" dirty="0">
                <a:solidFill>
                  <a:srgbClr val="808080"/>
                </a:solidFill>
                <a:cs typeface="Noto Sans"/>
              </a:rPr>
              <a:t>a 1:N </a:t>
            </a:r>
            <a:r>
              <a:rPr spc="-20" dirty="0">
                <a:solidFill>
                  <a:srgbClr val="808080"/>
                </a:solidFill>
                <a:cs typeface="Noto Sans"/>
              </a:rPr>
              <a:t>relationship </a:t>
            </a:r>
            <a:r>
              <a:rPr spc="-10" dirty="0">
                <a:solidFill>
                  <a:srgbClr val="808080"/>
                </a:solidFill>
                <a:cs typeface="Noto Sans"/>
              </a:rPr>
              <a:t>between </a:t>
            </a:r>
            <a:r>
              <a:rPr spc="-15" dirty="0">
                <a:solidFill>
                  <a:srgbClr val="808080"/>
                </a:solidFill>
                <a:cs typeface="Noto Sans"/>
              </a:rPr>
              <a:t>the </a:t>
            </a:r>
            <a:r>
              <a:rPr spc="-25" dirty="0">
                <a:solidFill>
                  <a:srgbClr val="808080"/>
                </a:solidFill>
                <a:cs typeface="Noto Sans"/>
              </a:rPr>
              <a:t>new </a:t>
            </a:r>
            <a:r>
              <a:rPr spc="-10" dirty="0">
                <a:solidFill>
                  <a:srgbClr val="808080"/>
                </a:solidFill>
                <a:cs typeface="Noto Sans"/>
              </a:rPr>
              <a:t>entity and </a:t>
            </a:r>
            <a:r>
              <a:rPr spc="-15" dirty="0">
                <a:solidFill>
                  <a:srgbClr val="808080"/>
                </a:solidFill>
                <a:cs typeface="Noto Sans"/>
              </a:rPr>
              <a:t>the </a:t>
            </a:r>
            <a:r>
              <a:rPr spc="-30" dirty="0">
                <a:solidFill>
                  <a:srgbClr val="808080"/>
                </a:solidFill>
                <a:cs typeface="Noto Sans"/>
              </a:rPr>
              <a:t>existing</a:t>
            </a:r>
            <a:r>
              <a:rPr spc="55" dirty="0">
                <a:solidFill>
                  <a:srgbClr val="808080"/>
                </a:solidFill>
                <a:cs typeface="Noto Sans"/>
              </a:rPr>
              <a:t> </a:t>
            </a:r>
            <a:r>
              <a:rPr spc="-5" dirty="0">
                <a:solidFill>
                  <a:srgbClr val="808080"/>
                </a:solidFill>
                <a:cs typeface="Noto Sans"/>
              </a:rPr>
              <a:t>one.</a:t>
            </a:r>
            <a:endParaRPr dirty="0">
              <a:cs typeface="Noto Sans"/>
            </a:endParaRPr>
          </a:p>
          <a:p>
            <a:pPr marL="722630" lvl="1" indent="-355600">
              <a:lnSpc>
                <a:spcPct val="100000"/>
              </a:lnSpc>
              <a:spcBef>
                <a:spcPts val="434"/>
              </a:spcBef>
              <a:buClr>
                <a:srgbClr val="FFD200"/>
              </a:buClr>
              <a:buSzPct val="69444"/>
              <a:buFont typeface="Arial"/>
              <a:buChar char="►"/>
              <a:tabLst>
                <a:tab pos="722630" algn="l"/>
                <a:tab pos="723265" algn="l"/>
              </a:tabLst>
            </a:pPr>
            <a:r>
              <a:rPr spc="-20" dirty="0">
                <a:solidFill>
                  <a:srgbClr val="808080"/>
                </a:solidFill>
                <a:cs typeface="Noto Sans"/>
              </a:rPr>
              <a:t>Create </a:t>
            </a:r>
            <a:r>
              <a:rPr spc="-10" dirty="0">
                <a:solidFill>
                  <a:srgbClr val="808080"/>
                </a:solidFill>
                <a:cs typeface="Noto Sans"/>
              </a:rPr>
              <a:t>a table for the</a:t>
            </a:r>
            <a:r>
              <a:rPr spc="20" dirty="0">
                <a:solidFill>
                  <a:srgbClr val="808080"/>
                </a:solidFill>
                <a:cs typeface="Noto Sans"/>
              </a:rPr>
              <a:t> </a:t>
            </a:r>
            <a:r>
              <a:rPr spc="-15" dirty="0">
                <a:solidFill>
                  <a:srgbClr val="808080"/>
                </a:solidFill>
                <a:cs typeface="Noto Sans"/>
              </a:rPr>
              <a:t>attribute.</a:t>
            </a:r>
            <a:endParaRPr dirty="0">
              <a:cs typeface="Noto Sans"/>
            </a:endParaRPr>
          </a:p>
          <a:p>
            <a:pPr marL="722630" lvl="1" indent="-355600">
              <a:lnSpc>
                <a:spcPct val="100000"/>
              </a:lnSpc>
              <a:spcBef>
                <a:spcPts val="365"/>
              </a:spcBef>
              <a:buClr>
                <a:srgbClr val="FFD200"/>
              </a:buClr>
              <a:buSzPct val="69444"/>
              <a:buFont typeface="Arial"/>
              <a:buChar char="►"/>
              <a:tabLst>
                <a:tab pos="722630" algn="l"/>
                <a:tab pos="723265" algn="l"/>
              </a:tabLst>
            </a:pPr>
            <a:r>
              <a:rPr spc="-10" dirty="0">
                <a:solidFill>
                  <a:srgbClr val="808080"/>
                </a:solidFill>
                <a:cs typeface="Noto Sans"/>
              </a:rPr>
              <a:t>Add the primary (id) </a:t>
            </a:r>
            <a:r>
              <a:rPr spc="-15" dirty="0">
                <a:solidFill>
                  <a:srgbClr val="808080"/>
                </a:solidFill>
                <a:cs typeface="Noto Sans"/>
              </a:rPr>
              <a:t>column </a:t>
            </a:r>
            <a:r>
              <a:rPr spc="-10" dirty="0">
                <a:solidFill>
                  <a:srgbClr val="808080"/>
                </a:solidFill>
                <a:cs typeface="Noto Sans"/>
              </a:rPr>
              <a:t>of the </a:t>
            </a:r>
            <a:r>
              <a:rPr spc="-20" dirty="0">
                <a:solidFill>
                  <a:srgbClr val="808080"/>
                </a:solidFill>
                <a:cs typeface="Noto Sans"/>
              </a:rPr>
              <a:t>parent </a:t>
            </a:r>
            <a:r>
              <a:rPr spc="-15" dirty="0">
                <a:solidFill>
                  <a:srgbClr val="808080"/>
                </a:solidFill>
                <a:cs typeface="Noto Sans"/>
              </a:rPr>
              <a:t>entity as </a:t>
            </a:r>
            <a:r>
              <a:rPr spc="-10" dirty="0">
                <a:solidFill>
                  <a:srgbClr val="808080"/>
                </a:solidFill>
                <a:cs typeface="Noto Sans"/>
              </a:rPr>
              <a:t>a </a:t>
            </a:r>
            <a:r>
              <a:rPr spc="-35" dirty="0">
                <a:solidFill>
                  <a:srgbClr val="808080"/>
                </a:solidFill>
                <a:cs typeface="Noto Sans"/>
              </a:rPr>
              <a:t>foreign </a:t>
            </a:r>
            <a:r>
              <a:rPr spc="-40" dirty="0">
                <a:solidFill>
                  <a:srgbClr val="808080"/>
                </a:solidFill>
                <a:cs typeface="Noto Sans"/>
              </a:rPr>
              <a:t>key </a:t>
            </a:r>
            <a:r>
              <a:rPr spc="-15" dirty="0">
                <a:solidFill>
                  <a:srgbClr val="808080"/>
                </a:solidFill>
                <a:cs typeface="Noto Sans"/>
              </a:rPr>
              <a:t>within </a:t>
            </a:r>
            <a:r>
              <a:rPr spc="-10" dirty="0">
                <a:solidFill>
                  <a:srgbClr val="808080"/>
                </a:solidFill>
                <a:cs typeface="Noto Sans"/>
              </a:rPr>
              <a:t>the </a:t>
            </a:r>
            <a:r>
              <a:rPr spc="-25" dirty="0">
                <a:solidFill>
                  <a:srgbClr val="808080"/>
                </a:solidFill>
                <a:cs typeface="Noto Sans"/>
              </a:rPr>
              <a:t>new</a:t>
            </a:r>
            <a:r>
              <a:rPr spc="140" dirty="0">
                <a:solidFill>
                  <a:srgbClr val="808080"/>
                </a:solidFill>
                <a:cs typeface="Noto Sans"/>
              </a:rPr>
              <a:t> </a:t>
            </a:r>
            <a:r>
              <a:rPr spc="-10" dirty="0">
                <a:solidFill>
                  <a:srgbClr val="808080"/>
                </a:solidFill>
                <a:cs typeface="Noto Sans"/>
              </a:rPr>
              <a:t>table</a:t>
            </a:r>
            <a:endParaRPr dirty="0">
              <a:cs typeface="No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pc="-10" dirty="0">
                <a:solidFill>
                  <a:srgbClr val="808080"/>
                </a:solidFill>
                <a:cs typeface="Courier New"/>
              </a:rPr>
              <a:t>PERSON( </a:t>
            </a:r>
            <a:r>
              <a:rPr lang="en-IN" u="heavy" spc="-10" dirty="0" err="1">
                <a:solidFill>
                  <a:srgbClr val="FFC000"/>
                </a:solidFill>
                <a:uFill>
                  <a:solidFill>
                    <a:srgbClr val="FFC000"/>
                  </a:solidFill>
                </a:uFill>
                <a:cs typeface="Courier New"/>
              </a:rPr>
              <a:t>personid</a:t>
            </a:r>
            <a:r>
              <a:rPr lang="en-IN" spc="-10" dirty="0">
                <a:solidFill>
                  <a:srgbClr val="FFC000"/>
                </a:solidFill>
                <a:cs typeface="Courier New"/>
              </a:rPr>
              <a:t> </a:t>
            </a:r>
            <a:r>
              <a:rPr lang="en-IN" dirty="0">
                <a:solidFill>
                  <a:srgbClr val="808080"/>
                </a:solidFill>
                <a:cs typeface="Courier New"/>
              </a:rPr>
              <a:t>, </a:t>
            </a:r>
            <a:r>
              <a:rPr lang="en-IN" spc="-10" dirty="0">
                <a:solidFill>
                  <a:srgbClr val="808080"/>
                </a:solidFill>
                <a:cs typeface="Courier New"/>
              </a:rPr>
              <a:t>name, </a:t>
            </a:r>
            <a:r>
              <a:rPr lang="en-IN" spc="-10" dirty="0" err="1">
                <a:solidFill>
                  <a:srgbClr val="808080"/>
                </a:solidFill>
                <a:cs typeface="Courier New"/>
              </a:rPr>
              <a:t>dateOfBirth</a:t>
            </a:r>
            <a:r>
              <a:rPr lang="en-IN" spc="-10" dirty="0">
                <a:solidFill>
                  <a:srgbClr val="808080"/>
                </a:solidFill>
                <a:cs typeface="Courier New"/>
              </a:rPr>
              <a:t>,</a:t>
            </a:r>
            <a:r>
              <a:rPr lang="en-IN" spc="5" dirty="0">
                <a:solidFill>
                  <a:srgbClr val="808080"/>
                </a:solidFill>
                <a:cs typeface="Courier New"/>
              </a:rPr>
              <a:t> </a:t>
            </a:r>
            <a:r>
              <a:rPr lang="en-IN" spc="-10" dirty="0">
                <a:solidFill>
                  <a:srgbClr val="808080"/>
                </a:solidFill>
                <a:cs typeface="Courier New"/>
              </a:rPr>
              <a:t>gender)</a:t>
            </a:r>
          </a:p>
          <a:p>
            <a:r>
              <a:rPr lang="en-IN" spc="-10" dirty="0">
                <a:cs typeface="Courier New"/>
              </a:rPr>
              <a:t>PERSON_PHONE(</a:t>
            </a:r>
            <a:r>
              <a:rPr lang="en-IN" u="dash" spc="-10" dirty="0" err="1">
                <a:solidFill>
                  <a:srgbClr val="006FC0"/>
                </a:solidFill>
                <a:uFill>
                  <a:solidFill>
                    <a:srgbClr val="006FC0"/>
                  </a:solidFill>
                </a:uFill>
                <a:latin typeface="Courier New"/>
                <a:cs typeface="Courier New"/>
              </a:rPr>
              <a:t>personid</a:t>
            </a:r>
            <a:r>
              <a:rPr lang="en-IN" spc="-35" dirty="0">
                <a:solidFill>
                  <a:srgbClr val="006FC0"/>
                </a:solidFill>
                <a:cs typeface="Courier New"/>
              </a:rPr>
              <a:t> </a:t>
            </a:r>
            <a:r>
              <a:rPr lang="en-IN" spc="-10" dirty="0">
                <a:cs typeface="Courier New"/>
              </a:rPr>
              <a:t>,</a:t>
            </a:r>
            <a:r>
              <a:rPr lang="en-IN" spc="-10" dirty="0">
                <a:solidFill>
                  <a:srgbClr val="FFC000"/>
                </a:solidFill>
                <a:uFill>
                  <a:solidFill>
                    <a:srgbClr val="FFC000"/>
                  </a:solidFill>
                </a:uFill>
                <a:cs typeface="Courier New"/>
              </a:rPr>
              <a:t>phone</a:t>
            </a:r>
            <a:r>
              <a:rPr lang="en-IN" spc="-10" dirty="0">
                <a:cs typeface="Courier New"/>
              </a:rPr>
              <a:t>)</a:t>
            </a:r>
          </a:p>
          <a:p>
            <a:r>
              <a:rPr lang="en-IN" b="1" dirty="0" err="1">
                <a:solidFill>
                  <a:srgbClr val="808080"/>
                </a:solidFill>
                <a:cs typeface="Noto Sans"/>
              </a:rPr>
              <a:t>personid</a:t>
            </a:r>
            <a:r>
              <a:rPr lang="en-IN" b="1" dirty="0">
                <a:solidFill>
                  <a:srgbClr val="808080"/>
                </a:solidFill>
                <a:cs typeface="Noto Sans"/>
              </a:rPr>
              <a:t> </a:t>
            </a:r>
            <a:r>
              <a:rPr lang="en-IN" spc="-15" dirty="0">
                <a:solidFill>
                  <a:srgbClr val="808080"/>
                </a:solidFill>
                <a:cs typeface="Noto Sans"/>
              </a:rPr>
              <a:t>within the table </a:t>
            </a:r>
            <a:r>
              <a:rPr lang="en-IN" spc="-15" dirty="0" err="1">
                <a:solidFill>
                  <a:srgbClr val="808080"/>
                </a:solidFill>
                <a:cs typeface="Noto Sans"/>
              </a:rPr>
              <a:t>Person_</a:t>
            </a:r>
            <a:r>
              <a:rPr lang="en-IN" spc="-10" dirty="0" err="1">
                <a:solidFill>
                  <a:srgbClr val="808080"/>
                </a:solidFill>
                <a:cs typeface="Noto Sans"/>
              </a:rPr>
              <a:t>Phone</a:t>
            </a:r>
            <a:r>
              <a:rPr lang="en-IN" spc="-10" dirty="0">
                <a:solidFill>
                  <a:srgbClr val="808080"/>
                </a:solidFill>
                <a:cs typeface="Noto Sans"/>
              </a:rPr>
              <a:t> is a </a:t>
            </a:r>
            <a:r>
              <a:rPr lang="en-IN" spc="-35" dirty="0">
                <a:solidFill>
                  <a:srgbClr val="808080"/>
                </a:solidFill>
                <a:cs typeface="Noto Sans"/>
              </a:rPr>
              <a:t>foreign </a:t>
            </a:r>
            <a:r>
              <a:rPr lang="en-IN" spc="-40" dirty="0">
                <a:solidFill>
                  <a:srgbClr val="808080"/>
                </a:solidFill>
                <a:cs typeface="Noto Sans"/>
              </a:rPr>
              <a:t>key </a:t>
            </a:r>
            <a:r>
              <a:rPr lang="en-IN" spc="-30" dirty="0">
                <a:solidFill>
                  <a:srgbClr val="808080"/>
                </a:solidFill>
                <a:cs typeface="Noto Sans"/>
              </a:rPr>
              <a:t>referring </a:t>
            </a:r>
            <a:r>
              <a:rPr lang="en-IN" spc="-10" dirty="0">
                <a:solidFill>
                  <a:srgbClr val="808080"/>
                </a:solidFill>
                <a:cs typeface="Noto Sans"/>
              </a:rPr>
              <a:t>to </a:t>
            </a:r>
            <a:r>
              <a:rPr lang="en-IN" spc="-15" dirty="0">
                <a:solidFill>
                  <a:srgbClr val="808080"/>
                </a:solidFill>
                <a:cs typeface="Noto Sans"/>
              </a:rPr>
              <a:t>the </a:t>
            </a:r>
            <a:r>
              <a:rPr lang="en-IN" spc="-5" dirty="0" err="1">
                <a:solidFill>
                  <a:srgbClr val="808080"/>
                </a:solidFill>
                <a:cs typeface="Noto Sans"/>
              </a:rPr>
              <a:t>personid</a:t>
            </a:r>
            <a:r>
              <a:rPr lang="en-IN" spc="-5" dirty="0">
                <a:solidFill>
                  <a:srgbClr val="808080"/>
                </a:solidFill>
                <a:cs typeface="Noto Sans"/>
              </a:rPr>
              <a:t> of</a:t>
            </a:r>
            <a:r>
              <a:rPr lang="en-IN" spc="135" dirty="0">
                <a:solidFill>
                  <a:srgbClr val="808080"/>
                </a:solidFill>
                <a:cs typeface="Noto Sans"/>
              </a:rPr>
              <a:t> </a:t>
            </a:r>
            <a:r>
              <a:rPr lang="en-IN" spc="-10" dirty="0">
                <a:solidFill>
                  <a:srgbClr val="808080"/>
                </a:solidFill>
                <a:cs typeface="Noto Sans"/>
              </a:rPr>
              <a:t>Person</a:t>
            </a:r>
            <a:endParaRPr lang="en-IN" dirty="0">
              <a:cs typeface="Noto Sans"/>
            </a:endParaRPr>
          </a:p>
          <a:p>
            <a:r>
              <a:rPr lang="en-IN" spc="-10" dirty="0">
                <a:solidFill>
                  <a:srgbClr val="808080"/>
                </a:solidFill>
                <a:cs typeface="Courier New"/>
              </a:rPr>
              <a:t>PERSON</a:t>
            </a:r>
          </a:p>
          <a:p>
            <a:endParaRPr lang="en-IN" spc="-10" dirty="0">
              <a:solidFill>
                <a:srgbClr val="808080"/>
              </a:solidFill>
              <a:cs typeface="Courier New"/>
            </a:endParaRPr>
          </a:p>
          <a:p>
            <a:r>
              <a:rPr lang="en-IN" spc="-10" dirty="0">
                <a:cs typeface="Courier New"/>
              </a:rPr>
              <a:t>PERSON_PHONE</a:t>
            </a:r>
            <a:endParaRPr lang="en-IN" dirty="0"/>
          </a:p>
        </p:txBody>
      </p:sp>
      <p:graphicFrame>
        <p:nvGraphicFramePr>
          <p:cNvPr id="4" name="Table 3"/>
          <p:cNvGraphicFramePr>
            <a:graphicFrameLocks noGrp="1"/>
          </p:cNvGraphicFramePr>
          <p:nvPr/>
        </p:nvGraphicFramePr>
        <p:xfrm>
          <a:off x="1295400" y="4648200"/>
          <a:ext cx="6096000" cy="370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IN" u="heavy" spc="-10" dirty="0" err="1">
                          <a:solidFill>
                            <a:srgbClr val="FFC000"/>
                          </a:solidFill>
                          <a:uFill>
                            <a:solidFill>
                              <a:srgbClr val="FFC000"/>
                            </a:solidFill>
                          </a:uFill>
                          <a:cs typeface="Courier New"/>
                        </a:rPr>
                        <a:t>personid</a:t>
                      </a:r>
                      <a:endParaRPr lang="en-IN" dirty="0"/>
                    </a:p>
                  </a:txBody>
                  <a:tcPr/>
                </a:tc>
                <a:tc>
                  <a:txBody>
                    <a:bodyPr/>
                    <a:lstStyle/>
                    <a:p>
                      <a:r>
                        <a:rPr lang="en-IN" spc="-10" dirty="0">
                          <a:solidFill>
                            <a:srgbClr val="FFC000"/>
                          </a:solidFill>
                          <a:cs typeface="Courier New"/>
                        </a:rPr>
                        <a:t>name</a:t>
                      </a:r>
                      <a:endParaRPr lang="en-IN" dirty="0">
                        <a:solidFill>
                          <a:srgbClr val="FFC000"/>
                        </a:solidFill>
                      </a:endParaRPr>
                    </a:p>
                  </a:txBody>
                  <a:tcPr/>
                </a:tc>
                <a:tc>
                  <a:txBody>
                    <a:bodyPr/>
                    <a:lstStyle/>
                    <a:p>
                      <a:r>
                        <a:rPr lang="en-IN" spc="-10" dirty="0" err="1">
                          <a:solidFill>
                            <a:srgbClr val="FFC000"/>
                          </a:solidFill>
                          <a:cs typeface="Courier New"/>
                        </a:rPr>
                        <a:t>dateOfBirth</a:t>
                      </a:r>
                      <a:endParaRPr lang="en-IN" dirty="0">
                        <a:solidFill>
                          <a:srgbClr val="FFC000"/>
                        </a:solidFill>
                      </a:endParaRPr>
                    </a:p>
                  </a:txBody>
                  <a:tcPr/>
                </a:tc>
                <a:tc>
                  <a:txBody>
                    <a:bodyPr/>
                    <a:lstStyle/>
                    <a:p>
                      <a:r>
                        <a:rPr lang="en-IN" spc="-10" dirty="0">
                          <a:solidFill>
                            <a:srgbClr val="FFC000"/>
                          </a:solidFill>
                          <a:cs typeface="Courier New"/>
                        </a:rPr>
                        <a:t>gender</a:t>
                      </a:r>
                      <a:endParaRPr lang="en-IN" dirty="0">
                        <a:solidFill>
                          <a:srgbClr val="FFC000"/>
                        </a:solidFill>
                      </a:endParaRPr>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295400" y="5867400"/>
          <a:ext cx="3657600" cy="3708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tblGrid>
              <a:tr h="370840">
                <a:tc>
                  <a:txBody>
                    <a:bodyPr/>
                    <a:lstStyle/>
                    <a:p>
                      <a:r>
                        <a:rPr lang="en-IN" sz="1800" u="dash" spc="-10" dirty="0" err="1">
                          <a:solidFill>
                            <a:srgbClr val="006FC0"/>
                          </a:solidFill>
                          <a:uFill>
                            <a:solidFill>
                              <a:srgbClr val="006FC0"/>
                            </a:solidFill>
                          </a:uFill>
                          <a:latin typeface="Courier New"/>
                          <a:cs typeface="Courier New"/>
                        </a:rPr>
                        <a:t>personid</a:t>
                      </a:r>
                      <a:endParaRPr lang="en-IN" dirty="0"/>
                    </a:p>
                  </a:txBody>
                  <a:tcPr/>
                </a:tc>
                <a:tc>
                  <a:txBody>
                    <a:bodyPr/>
                    <a:lstStyle/>
                    <a:p>
                      <a:r>
                        <a:rPr lang="en-IN" u="none" spc="-10" dirty="0">
                          <a:solidFill>
                            <a:srgbClr val="FFC000"/>
                          </a:solidFill>
                          <a:uFill>
                            <a:solidFill>
                              <a:srgbClr val="FFC000"/>
                            </a:solidFill>
                          </a:uFill>
                          <a:cs typeface="Courier New"/>
                        </a:rPr>
                        <a:t>phone</a:t>
                      </a:r>
                      <a:endParaRPr lang="en-IN" u="none"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1:1</a:t>
            </a:r>
          </a:p>
        </p:txBody>
      </p:sp>
      <p:pic>
        <p:nvPicPr>
          <p:cNvPr id="3074" name="Picture 2" descr="C:\Users\Niyuktha\Desktop\6zdypmsga3jqtlcjhytg.png"/>
          <p:cNvPicPr>
            <a:picLocks noGrp="1" noChangeAspect="1" noChangeArrowheads="1"/>
          </p:cNvPicPr>
          <p:nvPr>
            <p:ph idx="1"/>
          </p:nvPr>
        </p:nvPicPr>
        <p:blipFill>
          <a:blip r:embed="rId2" cstate="print"/>
          <a:srcRect/>
          <a:stretch>
            <a:fillRect/>
          </a:stretch>
        </p:blipFill>
        <p:spPr bwMode="auto">
          <a:xfrm>
            <a:off x="304800" y="2612938"/>
            <a:ext cx="8229600" cy="310206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A3226-0257-5E56-2896-143F115D221F}"/>
              </a:ext>
            </a:extLst>
          </p:cNvPr>
          <p:cNvSpPr>
            <a:spLocks noGrp="1"/>
          </p:cNvSpPr>
          <p:nvPr>
            <p:ph type="title"/>
          </p:nvPr>
        </p:nvSpPr>
        <p:spPr>
          <a:xfrm>
            <a:off x="457200" y="685800"/>
            <a:ext cx="8229600" cy="304800"/>
          </a:xfrm>
        </p:spPr>
        <p:txBody>
          <a:bodyPr>
            <a:normAutofit fontScale="90000"/>
          </a:bodyPr>
          <a:lstStyle/>
          <a:p>
            <a:endParaRPr lang="en-IN" dirty="0"/>
          </a:p>
        </p:txBody>
      </p:sp>
      <p:pic>
        <p:nvPicPr>
          <p:cNvPr id="7" name="Picture 2" descr="C:\Users\Niyuktha\Desktop\bmz3yc86f860d892ped8.png">
            <a:extLst>
              <a:ext uri="{FF2B5EF4-FFF2-40B4-BE49-F238E27FC236}">
                <a16:creationId xmlns:a16="http://schemas.microsoft.com/office/drawing/2014/main" id="{EE18625D-9C15-ADC0-8F46-612CE14C2136}"/>
              </a:ext>
            </a:extLst>
          </p:cNvPr>
          <p:cNvPicPr>
            <a:picLocks noGrp="1" noChangeAspect="1" noChangeArrowheads="1"/>
          </p:cNvPicPr>
          <p:nvPr>
            <p:ph sz="half" idx="2"/>
          </p:nvPr>
        </p:nvPicPr>
        <p:blipFill>
          <a:blip r:embed="rId2" cstate="print"/>
          <a:srcRect/>
          <a:stretch>
            <a:fillRect/>
          </a:stretch>
        </p:blipFill>
        <p:spPr bwMode="auto">
          <a:xfrm>
            <a:off x="4648200" y="1295400"/>
            <a:ext cx="4495800" cy="5105400"/>
          </a:xfrm>
          <a:prstGeom prst="rect">
            <a:avLst/>
          </a:prstGeom>
          <a:noFill/>
        </p:spPr>
      </p:pic>
      <p:pic>
        <p:nvPicPr>
          <p:cNvPr id="8" name="Picture 2" descr="C:\Users\Niyuktha\Desktop\6zdypmsga3jqtlcjhytg.png">
            <a:extLst>
              <a:ext uri="{FF2B5EF4-FFF2-40B4-BE49-F238E27FC236}">
                <a16:creationId xmlns:a16="http://schemas.microsoft.com/office/drawing/2014/main" id="{1B49933A-CED5-D750-B719-227841969D4B}"/>
              </a:ext>
            </a:extLst>
          </p:cNvPr>
          <p:cNvPicPr>
            <a:picLocks noGrp="1" noChangeAspect="1" noChangeArrowheads="1"/>
          </p:cNvPicPr>
          <p:nvPr>
            <p:ph sz="half" idx="1"/>
          </p:nvPr>
        </p:nvPicPr>
        <p:blipFill>
          <a:blip r:embed="rId3" cstate="print"/>
          <a:srcRect/>
          <a:stretch>
            <a:fillRect/>
          </a:stretch>
        </p:blipFill>
        <p:spPr bwMode="auto">
          <a:xfrm>
            <a:off x="152400" y="1295400"/>
            <a:ext cx="4343400" cy="4724400"/>
          </a:xfrm>
          <a:prstGeom prst="rect">
            <a:avLst/>
          </a:prstGeom>
          <a:noFill/>
        </p:spPr>
      </p:pic>
    </p:spTree>
    <p:extLst>
      <p:ext uri="{BB962C8B-B14F-4D97-AF65-F5344CB8AC3E}">
        <p14:creationId xmlns:p14="http://schemas.microsoft.com/office/powerpoint/2010/main" val="224506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90600" y="3048000"/>
          <a:ext cx="7924800" cy="2317143"/>
        </p:xfrm>
        <a:graphic>
          <a:graphicData uri="http://schemas.openxmlformats.org/drawingml/2006/table">
            <a:tbl>
              <a:tblPr firstRow="1" bandRow="1">
                <a:tableStyleId>{5C22544A-7EE6-4342-B048-85BDC9FD1C3A}</a:tableStyleId>
              </a:tblPr>
              <a:tblGrid>
                <a:gridCol w="1426464">
                  <a:extLst>
                    <a:ext uri="{9D8B030D-6E8A-4147-A177-3AD203B41FA5}">
                      <a16:colId xmlns:a16="http://schemas.microsoft.com/office/drawing/2014/main" val="20000"/>
                    </a:ext>
                  </a:extLst>
                </a:gridCol>
                <a:gridCol w="1426464">
                  <a:extLst>
                    <a:ext uri="{9D8B030D-6E8A-4147-A177-3AD203B41FA5}">
                      <a16:colId xmlns:a16="http://schemas.microsoft.com/office/drawing/2014/main" val="20001"/>
                    </a:ext>
                  </a:extLst>
                </a:gridCol>
                <a:gridCol w="1426464">
                  <a:extLst>
                    <a:ext uri="{9D8B030D-6E8A-4147-A177-3AD203B41FA5}">
                      <a16:colId xmlns:a16="http://schemas.microsoft.com/office/drawing/2014/main" val="20002"/>
                    </a:ext>
                  </a:extLst>
                </a:gridCol>
                <a:gridCol w="2060448">
                  <a:extLst>
                    <a:ext uri="{9D8B030D-6E8A-4147-A177-3AD203B41FA5}">
                      <a16:colId xmlns:a16="http://schemas.microsoft.com/office/drawing/2014/main" val="20003"/>
                    </a:ext>
                  </a:extLst>
                </a:gridCol>
                <a:gridCol w="681255">
                  <a:extLst>
                    <a:ext uri="{9D8B030D-6E8A-4147-A177-3AD203B41FA5}">
                      <a16:colId xmlns:a16="http://schemas.microsoft.com/office/drawing/2014/main" val="20004"/>
                    </a:ext>
                  </a:extLst>
                </a:gridCol>
                <a:gridCol w="903705">
                  <a:extLst>
                    <a:ext uri="{9D8B030D-6E8A-4147-A177-3AD203B41FA5}">
                      <a16:colId xmlns:a16="http://schemas.microsoft.com/office/drawing/2014/main" val="20005"/>
                    </a:ext>
                  </a:extLst>
                </a:gridCol>
              </a:tblGrid>
              <a:tr h="914400">
                <a:tc>
                  <a:txBody>
                    <a:bodyPr/>
                    <a:lstStyle/>
                    <a:p>
                      <a:r>
                        <a:rPr lang="en-US" u="sng" dirty="0"/>
                        <a:t>EMP_NO</a:t>
                      </a:r>
                      <a:endParaRPr lang="en-IN" u="sng" dirty="0"/>
                    </a:p>
                  </a:txBody>
                  <a:tcPr/>
                </a:tc>
                <a:tc>
                  <a:txBody>
                    <a:bodyPr/>
                    <a:lstStyle/>
                    <a:p>
                      <a:r>
                        <a:rPr lang="en-US" dirty="0"/>
                        <a:t>Name</a:t>
                      </a:r>
                      <a:endParaRPr lang="en-IN" dirty="0"/>
                    </a:p>
                  </a:txBody>
                  <a:tcPr/>
                </a:tc>
                <a:tc>
                  <a:txBody>
                    <a:bodyPr/>
                    <a:lstStyle/>
                    <a:p>
                      <a:r>
                        <a:rPr lang="en-US" dirty="0"/>
                        <a:t>Address</a:t>
                      </a:r>
                      <a:endParaRPr lang="en-IN" dirty="0"/>
                    </a:p>
                  </a:txBody>
                  <a:tcPr/>
                </a:tc>
                <a:tc>
                  <a:txBody>
                    <a:bodyPr/>
                    <a:lstStyle/>
                    <a:p>
                      <a:r>
                        <a:rPr lang="en-US" dirty="0"/>
                        <a:t>Mobile</a:t>
                      </a:r>
                      <a:r>
                        <a:rPr lang="en-US" baseline="0" dirty="0"/>
                        <a:t> number</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Salary</a:t>
                      </a:r>
                      <a:endParaRPr lang="en-IN" dirty="0"/>
                    </a:p>
                  </a:txBody>
                  <a:tcPr/>
                </a:tc>
                <a:extLst>
                  <a:ext uri="{0D108BD9-81ED-4DB2-BD59-A6C34878D82A}">
                    <a16:rowId xmlns:a16="http://schemas.microsoft.com/office/drawing/2014/main" val="10000"/>
                  </a:ext>
                </a:extLst>
              </a:tr>
              <a:tr h="467581">
                <a:tc>
                  <a:txBody>
                    <a:bodyPr/>
                    <a:lstStyle/>
                    <a:p>
                      <a:r>
                        <a:rPr lang="en-US" dirty="0"/>
                        <a:t>101</a:t>
                      </a:r>
                      <a:endParaRPr lang="en-IN" dirty="0"/>
                    </a:p>
                  </a:txBody>
                  <a:tcPr/>
                </a:tc>
                <a:tc>
                  <a:txBody>
                    <a:bodyPr/>
                    <a:lstStyle/>
                    <a:p>
                      <a:r>
                        <a:rPr lang="en-US" dirty="0"/>
                        <a:t>RAM</a:t>
                      </a:r>
                      <a:endParaRPr lang="en-IN" dirty="0"/>
                    </a:p>
                  </a:txBody>
                  <a:tcPr/>
                </a:tc>
                <a:tc>
                  <a:txBody>
                    <a:bodyPr/>
                    <a:lstStyle/>
                    <a:p>
                      <a:r>
                        <a:rPr lang="en-US" dirty="0"/>
                        <a:t>XYZ</a:t>
                      </a:r>
                      <a:endParaRPr lang="en-IN" dirty="0"/>
                    </a:p>
                  </a:txBody>
                  <a:tcPr/>
                </a:tc>
                <a:tc>
                  <a:txBody>
                    <a:bodyPr/>
                    <a:lstStyle/>
                    <a:p>
                      <a:r>
                        <a:rPr lang="en-US" dirty="0"/>
                        <a:t>9898989898</a:t>
                      </a:r>
                      <a:endParaRPr lang="en-IN" dirty="0"/>
                    </a:p>
                  </a:txBody>
                  <a:tcPr/>
                </a:tc>
                <a:tc>
                  <a:txBody>
                    <a:bodyPr/>
                    <a:lstStyle/>
                    <a:p>
                      <a:r>
                        <a:rPr lang="en-US" dirty="0"/>
                        <a:t>20</a:t>
                      </a:r>
                      <a:endParaRPr lang="en-IN" dirty="0"/>
                    </a:p>
                  </a:txBody>
                  <a:tcPr/>
                </a:tc>
                <a:tc>
                  <a:txBody>
                    <a:bodyPr/>
                    <a:lstStyle/>
                    <a:p>
                      <a:r>
                        <a:rPr lang="en-US" dirty="0"/>
                        <a:t>10000</a:t>
                      </a:r>
                      <a:endParaRPr lang="en-IN" dirty="0"/>
                    </a:p>
                  </a:txBody>
                  <a:tcPr/>
                </a:tc>
                <a:extLst>
                  <a:ext uri="{0D108BD9-81ED-4DB2-BD59-A6C34878D82A}">
                    <a16:rowId xmlns:a16="http://schemas.microsoft.com/office/drawing/2014/main" val="10001"/>
                  </a:ext>
                </a:extLst>
              </a:tr>
              <a:tr h="467581">
                <a:tc>
                  <a:txBody>
                    <a:bodyPr/>
                    <a:lstStyle/>
                    <a:p>
                      <a:r>
                        <a:rPr lang="en-US" dirty="0"/>
                        <a:t>102</a:t>
                      </a:r>
                      <a:endParaRPr lang="en-IN" dirty="0"/>
                    </a:p>
                  </a:txBody>
                  <a:tcPr/>
                </a:tc>
                <a:tc>
                  <a:txBody>
                    <a:bodyPr/>
                    <a:lstStyle/>
                    <a:p>
                      <a:r>
                        <a:rPr lang="en-US" dirty="0"/>
                        <a:t>SAM</a:t>
                      </a:r>
                      <a:endParaRPr lang="en-IN" dirty="0"/>
                    </a:p>
                  </a:txBody>
                  <a:tcPr/>
                </a:tc>
                <a:tc>
                  <a:txBody>
                    <a:bodyPr/>
                    <a:lstStyle/>
                    <a:p>
                      <a:r>
                        <a:rPr lang="en-US" dirty="0"/>
                        <a:t>CVF</a:t>
                      </a:r>
                      <a:endParaRPr lang="en-IN" dirty="0"/>
                    </a:p>
                  </a:txBody>
                  <a:tcPr/>
                </a:tc>
                <a:tc>
                  <a:txBody>
                    <a:bodyPr/>
                    <a:lstStyle/>
                    <a:p>
                      <a:r>
                        <a:rPr lang="en-US" dirty="0"/>
                        <a:t>9999999999</a:t>
                      </a:r>
                      <a:endParaRPr lang="en-IN" dirty="0"/>
                    </a:p>
                  </a:txBody>
                  <a:tcPr/>
                </a:tc>
                <a:tc>
                  <a:txBody>
                    <a:bodyPr/>
                    <a:lstStyle/>
                    <a:p>
                      <a:r>
                        <a:rPr lang="en-US" dirty="0"/>
                        <a:t>21</a:t>
                      </a:r>
                      <a:endParaRPr lang="en-IN" dirty="0"/>
                    </a:p>
                  </a:txBody>
                  <a:tcPr/>
                </a:tc>
                <a:tc>
                  <a:txBody>
                    <a:bodyPr/>
                    <a:lstStyle/>
                    <a:p>
                      <a:r>
                        <a:rPr lang="en-US" dirty="0"/>
                        <a:t>20000</a:t>
                      </a:r>
                      <a:endParaRPr lang="en-IN" dirty="0"/>
                    </a:p>
                  </a:txBody>
                  <a:tcPr/>
                </a:tc>
                <a:extLst>
                  <a:ext uri="{0D108BD9-81ED-4DB2-BD59-A6C34878D82A}">
                    <a16:rowId xmlns:a16="http://schemas.microsoft.com/office/drawing/2014/main" val="10002"/>
                  </a:ext>
                </a:extLst>
              </a:tr>
              <a:tr h="467581">
                <a:tc>
                  <a:txBody>
                    <a:bodyPr/>
                    <a:lstStyle/>
                    <a:p>
                      <a:r>
                        <a:rPr lang="en-US" dirty="0"/>
                        <a:t>103</a:t>
                      </a:r>
                      <a:endParaRPr lang="en-IN" dirty="0"/>
                    </a:p>
                  </a:txBody>
                  <a:tcPr/>
                </a:tc>
                <a:tc>
                  <a:txBody>
                    <a:bodyPr/>
                    <a:lstStyle/>
                    <a:p>
                      <a:r>
                        <a:rPr lang="en-US" dirty="0"/>
                        <a:t>SITA</a:t>
                      </a:r>
                      <a:endParaRPr lang="en-IN" dirty="0"/>
                    </a:p>
                  </a:txBody>
                  <a:tcPr/>
                </a:tc>
                <a:tc>
                  <a:txBody>
                    <a:bodyPr/>
                    <a:lstStyle/>
                    <a:p>
                      <a:r>
                        <a:rPr lang="en-US" dirty="0"/>
                        <a:t>FDFD</a:t>
                      </a:r>
                      <a:endParaRPr lang="en-IN" dirty="0"/>
                    </a:p>
                  </a:txBody>
                  <a:tcPr/>
                </a:tc>
                <a:tc>
                  <a:txBody>
                    <a:bodyPr/>
                    <a:lstStyle/>
                    <a:p>
                      <a:r>
                        <a:rPr lang="en-US" dirty="0"/>
                        <a:t>888888888</a:t>
                      </a:r>
                      <a:endParaRPr lang="en-IN" dirty="0"/>
                    </a:p>
                  </a:txBody>
                  <a:tcPr/>
                </a:tc>
                <a:tc>
                  <a:txBody>
                    <a:bodyPr/>
                    <a:lstStyle/>
                    <a:p>
                      <a:r>
                        <a:rPr lang="en-US" dirty="0"/>
                        <a:t>22</a:t>
                      </a:r>
                      <a:endParaRPr lang="en-IN" dirty="0"/>
                    </a:p>
                  </a:txBody>
                  <a:tcPr/>
                </a:tc>
                <a:tc>
                  <a:txBody>
                    <a:bodyPr/>
                    <a:lstStyle/>
                    <a:p>
                      <a:r>
                        <a:rPr lang="en-US" dirty="0"/>
                        <a:t>30000</a:t>
                      </a:r>
                      <a:endParaRPr lang="en-IN"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81000" y="2667000"/>
            <a:ext cx="1754006" cy="400110"/>
          </a:xfrm>
          <a:prstGeom prst="rect">
            <a:avLst/>
          </a:prstGeom>
          <a:noFill/>
        </p:spPr>
        <p:txBody>
          <a:bodyPr wrap="none" rtlCol="0">
            <a:spAutoFit/>
          </a:bodyPr>
          <a:lstStyle/>
          <a:p>
            <a:r>
              <a:rPr lang="en-US" sz="2000" b="1" dirty="0"/>
              <a:t>EMPLOYEE</a:t>
            </a:r>
            <a:endParaRPr lang="en-IN" sz="2000" b="1" dirty="0"/>
          </a:p>
        </p:txBody>
      </p:sp>
      <p:cxnSp>
        <p:nvCxnSpPr>
          <p:cNvPr id="7" name="Straight Arrow Connector 6"/>
          <p:cNvCxnSpPr/>
          <p:nvPr/>
        </p:nvCxnSpPr>
        <p:spPr>
          <a:xfrm>
            <a:off x="1219200" y="21336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1752600"/>
            <a:ext cx="1838965" cy="400110"/>
          </a:xfrm>
          <a:prstGeom prst="rect">
            <a:avLst/>
          </a:prstGeom>
          <a:noFill/>
        </p:spPr>
        <p:txBody>
          <a:bodyPr wrap="none" rtlCol="0">
            <a:spAutoFit/>
          </a:bodyPr>
          <a:lstStyle/>
          <a:p>
            <a:r>
              <a:rPr lang="en-US" sz="2000" dirty="0"/>
              <a:t>Relation name</a:t>
            </a:r>
            <a:endParaRPr lang="en-IN" sz="2000" dirty="0"/>
          </a:p>
        </p:txBody>
      </p:sp>
      <p:cxnSp>
        <p:nvCxnSpPr>
          <p:cNvPr id="9" name="Straight Arrow Connector 8"/>
          <p:cNvCxnSpPr/>
          <p:nvPr/>
        </p:nvCxnSpPr>
        <p:spPr>
          <a:xfrm flipH="1">
            <a:off x="1524000" y="1447800"/>
            <a:ext cx="1752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38400" y="1600200"/>
            <a:ext cx="1143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86200" y="16764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343400" y="1676400"/>
            <a:ext cx="1600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48200" y="1676400"/>
            <a:ext cx="2743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p:cNvCxnSpPr>
          <p:nvPr/>
        </p:nvCxnSpPr>
        <p:spPr>
          <a:xfrm>
            <a:off x="4680408" y="1419255"/>
            <a:ext cx="3701592" cy="1628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52800" y="1219200"/>
            <a:ext cx="1327608" cy="400110"/>
          </a:xfrm>
          <a:prstGeom prst="rect">
            <a:avLst/>
          </a:prstGeom>
          <a:noFill/>
        </p:spPr>
        <p:txBody>
          <a:bodyPr wrap="none" rtlCol="0">
            <a:spAutoFit/>
          </a:bodyPr>
          <a:lstStyle/>
          <a:p>
            <a:r>
              <a:rPr lang="en-US" sz="2000" dirty="0"/>
              <a:t>Attributes</a:t>
            </a:r>
            <a:endParaRPr lang="en-IN" sz="2000" dirty="0"/>
          </a:p>
        </p:txBody>
      </p:sp>
      <p:sp>
        <p:nvSpPr>
          <p:cNvPr id="33" name="TextBox 32"/>
          <p:cNvSpPr txBox="1"/>
          <p:nvPr/>
        </p:nvSpPr>
        <p:spPr>
          <a:xfrm>
            <a:off x="0" y="4495800"/>
            <a:ext cx="869149" cy="369332"/>
          </a:xfrm>
          <a:prstGeom prst="rect">
            <a:avLst/>
          </a:prstGeom>
          <a:noFill/>
        </p:spPr>
        <p:txBody>
          <a:bodyPr wrap="none" rtlCol="0">
            <a:spAutoFit/>
          </a:bodyPr>
          <a:lstStyle/>
          <a:p>
            <a:r>
              <a:rPr lang="en-US" dirty="0" err="1"/>
              <a:t>Tuples</a:t>
            </a:r>
            <a:endParaRPr lang="en-IN" dirty="0"/>
          </a:p>
        </p:txBody>
      </p:sp>
      <p:cxnSp>
        <p:nvCxnSpPr>
          <p:cNvPr id="34" name="Straight Arrow Connector 33"/>
          <p:cNvCxnSpPr>
            <a:stCxn id="33" idx="0"/>
          </p:cNvCxnSpPr>
          <p:nvPr/>
        </p:nvCxnSpPr>
        <p:spPr>
          <a:xfrm flipV="1">
            <a:off x="434575" y="4114800"/>
            <a:ext cx="55602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5800" y="4648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33400" y="49530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C:\Users\Niyuktha\Desktop\bmz3yc86f860d892ped8.png"/>
          <p:cNvPicPr>
            <a:picLocks noGrp="1" noChangeAspect="1" noChangeArrowheads="1"/>
          </p:cNvPicPr>
          <p:nvPr>
            <p:ph idx="1"/>
          </p:nvPr>
        </p:nvPicPr>
        <p:blipFill>
          <a:blip r:embed="rId2" cstate="print"/>
          <a:srcRect/>
          <a:stretch>
            <a:fillRect/>
          </a:stretch>
        </p:blipFill>
        <p:spPr bwMode="auto">
          <a:xfrm>
            <a:off x="848489" y="2249488"/>
            <a:ext cx="7447022" cy="43243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1:M</a:t>
            </a:r>
          </a:p>
        </p:txBody>
      </p:sp>
      <p:pic>
        <p:nvPicPr>
          <p:cNvPr id="1026" name="Picture 2" descr="C:\Users\Niyuktha\Desktop\w06cf670gjaqhh2cq573.png"/>
          <p:cNvPicPr>
            <a:picLocks noGrp="1" noChangeAspect="1" noChangeArrowheads="1"/>
          </p:cNvPicPr>
          <p:nvPr>
            <p:ph idx="1"/>
          </p:nvPr>
        </p:nvPicPr>
        <p:blipFill>
          <a:blip r:embed="rId2" cstate="print"/>
          <a:srcRect/>
          <a:stretch>
            <a:fillRect/>
          </a:stretch>
        </p:blipFill>
        <p:spPr bwMode="auto">
          <a:xfrm>
            <a:off x="490537" y="1905001"/>
            <a:ext cx="8162925" cy="45593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M:1</a:t>
            </a:r>
          </a:p>
        </p:txBody>
      </p:sp>
      <p:pic>
        <p:nvPicPr>
          <p:cNvPr id="2050" name="Picture 2" descr="C:\Users\Niyuktha\Desktop\280htig9pdit6esis44g.png"/>
          <p:cNvPicPr>
            <a:picLocks noGrp="1" noChangeAspect="1" noChangeArrowheads="1"/>
          </p:cNvPicPr>
          <p:nvPr>
            <p:ph idx="1"/>
          </p:nvPr>
        </p:nvPicPr>
        <p:blipFill>
          <a:blip r:embed="rId2" cstate="print"/>
          <a:srcRect/>
          <a:stretch>
            <a:fillRect/>
          </a:stretch>
        </p:blipFill>
        <p:spPr bwMode="auto">
          <a:xfrm>
            <a:off x="457200" y="2274772"/>
            <a:ext cx="8229600" cy="427378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715" y="533400"/>
            <a:ext cx="2867310" cy="685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600" y="1219200"/>
            <a:ext cx="7543800" cy="5257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714" y="457200"/>
            <a:ext cx="3037485" cy="68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93674" y="5105400"/>
            <a:ext cx="4740116" cy="1300356"/>
          </a:xfrm>
          <a:prstGeom prst="rect">
            <a:avLst/>
          </a:prstGeom>
        </p:spPr>
        <p:txBody>
          <a:bodyPr vert="horz" wrap="square" lIns="0" tIns="12700" rIns="0" bIns="0" rtlCol="0">
            <a:spAutoFit/>
          </a:bodyPr>
          <a:lstStyle/>
          <a:p>
            <a:pPr marL="27305">
              <a:lnSpc>
                <a:spcPct val="100000"/>
              </a:lnSpc>
              <a:spcBef>
                <a:spcPts val="100"/>
              </a:spcBef>
            </a:pPr>
            <a:r>
              <a:rPr sz="1800" spc="-10" dirty="0">
                <a:latin typeface="Courier New"/>
                <a:cs typeface="Courier New"/>
              </a:rPr>
              <a:t>BUILDING( </a:t>
            </a:r>
            <a:r>
              <a:rPr sz="1800" u="sng" spc="-10" dirty="0">
                <a:solidFill>
                  <a:srgbClr val="FFD200"/>
                </a:solidFill>
                <a:uFill>
                  <a:solidFill>
                    <a:srgbClr val="FFD200"/>
                  </a:solidFill>
                </a:uFill>
                <a:latin typeface="Courier New"/>
                <a:cs typeface="Courier New"/>
              </a:rPr>
              <a:t>Building_No</a:t>
            </a:r>
            <a:r>
              <a:rPr sz="1800" spc="-10" dirty="0">
                <a:latin typeface="Courier New"/>
                <a:cs typeface="Courier New"/>
              </a:rPr>
              <a:t>, Building_name,</a:t>
            </a:r>
            <a:r>
              <a:rPr sz="1800" spc="-55" dirty="0">
                <a:latin typeface="Courier New"/>
                <a:cs typeface="Courier New"/>
              </a:rPr>
              <a:t> </a:t>
            </a:r>
            <a:r>
              <a:rPr sz="1800" spc="-10" dirty="0">
                <a:latin typeface="Courier New"/>
                <a:cs typeface="Courier New"/>
              </a:rPr>
              <a:t>Address)</a:t>
            </a:r>
            <a:endParaRPr sz="1800" dirty="0">
              <a:latin typeface="Courier New"/>
              <a:cs typeface="Courier New"/>
            </a:endParaRPr>
          </a:p>
          <a:p>
            <a:pPr marL="12700">
              <a:lnSpc>
                <a:spcPct val="100000"/>
              </a:lnSpc>
              <a:spcBef>
                <a:spcPts val="1360"/>
              </a:spcBef>
            </a:pPr>
            <a:r>
              <a:rPr sz="1800" spc="-10" dirty="0">
                <a:latin typeface="Courier New"/>
                <a:cs typeface="Courier New"/>
              </a:rPr>
              <a:t>APARTMENT(</a:t>
            </a:r>
            <a:r>
              <a:rPr sz="1800" u="sng" spc="-10" dirty="0" err="1">
                <a:solidFill>
                  <a:srgbClr val="006FC0"/>
                </a:solidFill>
                <a:uFill>
                  <a:solidFill>
                    <a:srgbClr val="006FC0"/>
                  </a:solidFill>
                </a:uFill>
                <a:latin typeface="Courier New"/>
                <a:cs typeface="Courier New"/>
              </a:rPr>
              <a:t>Buiding_No</a:t>
            </a:r>
            <a:r>
              <a:rPr sz="1800" spc="-10" dirty="0">
                <a:latin typeface="Courier New"/>
                <a:cs typeface="Courier New"/>
              </a:rPr>
              <a:t>,</a:t>
            </a:r>
            <a:r>
              <a:rPr lang="en-IN" sz="1800" u="sng" spc="-10" dirty="0" err="1">
                <a:latin typeface="Courier New"/>
                <a:cs typeface="Courier New"/>
              </a:rPr>
              <a:t>door_no</a:t>
            </a:r>
            <a:r>
              <a:rPr lang="en-IN" sz="1800" spc="-10" dirty="0">
                <a:latin typeface="Courier New"/>
                <a:cs typeface="Courier New"/>
              </a:rPr>
              <a:t>,</a:t>
            </a:r>
            <a:r>
              <a:rPr sz="1800" spc="-10" dirty="0">
                <a:latin typeface="Courier New"/>
                <a:cs typeface="Courier New"/>
              </a:rPr>
              <a:t>floor</a:t>
            </a:r>
            <a:r>
              <a:rPr sz="1800" spc="-30" dirty="0">
                <a:latin typeface="Courier New"/>
                <a:cs typeface="Courier New"/>
              </a:rPr>
              <a:t> </a:t>
            </a:r>
            <a:r>
              <a:rPr sz="1800" dirty="0">
                <a:latin typeface="Courier New"/>
                <a:cs typeface="Courier New"/>
              </a:rPr>
              <a:t>)</a:t>
            </a:r>
          </a:p>
        </p:txBody>
      </p:sp>
      <p:sp>
        <p:nvSpPr>
          <p:cNvPr id="5" name="object 5"/>
          <p:cNvSpPr/>
          <p:nvPr/>
        </p:nvSpPr>
        <p:spPr>
          <a:xfrm>
            <a:off x="737235" y="1524000"/>
            <a:ext cx="6882765" cy="3200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716" y="323672"/>
            <a:ext cx="2004536" cy="477520"/>
            <a:chOff x="623620" y="323672"/>
            <a:chExt cx="2672715" cy="477520"/>
          </a:xfrm>
        </p:grpSpPr>
        <p:sp>
          <p:nvSpPr>
            <p:cNvPr id="3" name="object 3"/>
            <p:cNvSpPr/>
            <p:nvPr/>
          </p:nvSpPr>
          <p:spPr>
            <a:xfrm>
              <a:off x="623620" y="323672"/>
              <a:ext cx="1285621" cy="4773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94942" y="323672"/>
              <a:ext cx="1600961" cy="477316"/>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304800" y="1159762"/>
            <a:ext cx="8382000" cy="546963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846705"/>
            <a:ext cx="7772400" cy="4001608"/>
          </a:xfrm>
          <a:prstGeom prst="rect">
            <a:avLst/>
          </a:prstGeom>
        </p:spPr>
        <p:txBody>
          <a:bodyPr vert="horz" wrap="square" lIns="0" tIns="12700" rIns="0" bIns="0" rtlCol="0">
            <a:spAutoFit/>
          </a:bodyPr>
          <a:lstStyle/>
          <a:p>
            <a:pPr marL="12700" marR="5080">
              <a:lnSpc>
                <a:spcPct val="120000"/>
              </a:lnSpc>
              <a:spcBef>
                <a:spcPts val="100"/>
              </a:spcBef>
            </a:pPr>
            <a:r>
              <a:rPr sz="2400" spc="-5" dirty="0">
                <a:latin typeface="Courier New"/>
                <a:cs typeface="Courier New"/>
              </a:rPr>
              <a:t>CAR(</a:t>
            </a:r>
            <a:r>
              <a:rPr sz="2400" spc="-5" dirty="0">
                <a:solidFill>
                  <a:srgbClr val="FFD200"/>
                </a:solidFill>
                <a:latin typeface="Courier New"/>
                <a:cs typeface="Courier New"/>
              </a:rPr>
              <a:t>C</a:t>
            </a:r>
            <a:r>
              <a:rPr sz="2400" u="sng" spc="-5" dirty="0">
                <a:solidFill>
                  <a:srgbClr val="FFD200"/>
                </a:solidFill>
                <a:uFill>
                  <a:solidFill>
                    <a:srgbClr val="FFD100"/>
                  </a:solidFill>
                </a:uFill>
                <a:latin typeface="Courier New"/>
                <a:cs typeface="Courier New"/>
              </a:rPr>
              <a:t>ar_ID</a:t>
            </a:r>
            <a:r>
              <a:rPr sz="2400" spc="-5" dirty="0">
                <a:latin typeface="Courier New"/>
                <a:cs typeface="Courier New"/>
              </a:rPr>
              <a:t>,Serial_Number,Model_Number,Color,Year,</a:t>
            </a:r>
            <a:r>
              <a:rPr sz="2400" spc="-5" dirty="0">
                <a:solidFill>
                  <a:srgbClr val="006FC0"/>
                </a:solidFill>
                <a:latin typeface="Courier New"/>
                <a:cs typeface="Courier New"/>
              </a:rPr>
              <a:t>C</a:t>
            </a:r>
            <a:r>
              <a:rPr sz="2400" u="dash" spc="-5" dirty="0">
                <a:solidFill>
                  <a:srgbClr val="006FC0"/>
                </a:solidFill>
                <a:uFill>
                  <a:solidFill>
                    <a:srgbClr val="000000"/>
                  </a:solidFill>
                </a:uFill>
                <a:latin typeface="Courier New"/>
                <a:cs typeface="Courier New"/>
              </a:rPr>
              <a:t>ustomer_ID</a:t>
            </a:r>
            <a:r>
              <a:rPr sz="2400" spc="-5" dirty="0">
                <a:solidFill>
                  <a:srgbClr val="006FC0"/>
                </a:solidFill>
                <a:latin typeface="Courier New"/>
                <a:cs typeface="Courier New"/>
              </a:rPr>
              <a:t>,E</a:t>
            </a:r>
            <a:r>
              <a:rPr sz="2400" u="dash" spc="-5" dirty="0">
                <a:solidFill>
                  <a:srgbClr val="006FC0"/>
                </a:solidFill>
                <a:uFill>
                  <a:solidFill>
                    <a:srgbClr val="000000"/>
                  </a:solidFill>
                </a:uFill>
                <a:latin typeface="Courier New"/>
                <a:cs typeface="Courier New"/>
              </a:rPr>
              <a:t>mp_ID</a:t>
            </a:r>
            <a:r>
              <a:rPr sz="2400" spc="-5" dirty="0">
                <a:latin typeface="Courier New"/>
                <a:cs typeface="Courier New"/>
              </a:rPr>
              <a:t>)  CUSTOMER(</a:t>
            </a:r>
            <a:r>
              <a:rPr sz="2400" u="sng" spc="-5" dirty="0">
                <a:solidFill>
                  <a:srgbClr val="FFD200"/>
                </a:solidFill>
                <a:uFill>
                  <a:solidFill>
                    <a:srgbClr val="FFD100"/>
                  </a:solidFill>
                </a:uFill>
                <a:latin typeface="Courier New"/>
                <a:cs typeface="Courier New"/>
              </a:rPr>
              <a:t>Customer_ID</a:t>
            </a:r>
            <a:r>
              <a:rPr sz="2400" spc="-5" dirty="0">
                <a:latin typeface="Courier New"/>
                <a:cs typeface="Courier New"/>
              </a:rPr>
              <a:t>,Name, PhoneNumber, Address, Country, City)  </a:t>
            </a:r>
            <a:br>
              <a:rPr lang="en-IN" sz="2400" spc="-5" dirty="0">
                <a:latin typeface="Courier New"/>
                <a:cs typeface="Courier New"/>
              </a:rPr>
            </a:br>
            <a:r>
              <a:rPr sz="2400" spc="-5" dirty="0">
                <a:latin typeface="Courier New"/>
                <a:cs typeface="Courier New"/>
              </a:rPr>
              <a:t>EMPLOYEE(</a:t>
            </a:r>
            <a:r>
              <a:rPr sz="2400" u="sng" spc="-5" dirty="0" err="1">
                <a:solidFill>
                  <a:srgbClr val="FFD200"/>
                </a:solidFill>
                <a:uFill>
                  <a:solidFill>
                    <a:srgbClr val="FFD100"/>
                  </a:solidFill>
                </a:uFill>
                <a:latin typeface="Courier New"/>
                <a:cs typeface="Courier New"/>
              </a:rPr>
              <a:t>Emp_ID</a:t>
            </a:r>
            <a:r>
              <a:rPr sz="2400" spc="-5" dirty="0">
                <a:latin typeface="Courier New"/>
                <a:cs typeface="Courier New"/>
              </a:rPr>
              <a:t>, Name, Address)  EMPLOYEE_QUALIFICATION(</a:t>
            </a:r>
            <a:r>
              <a:rPr sz="2400" u="dash" spc="-5" dirty="0">
                <a:uFill>
                  <a:solidFill>
                    <a:srgbClr val="000000"/>
                  </a:solidFill>
                </a:uFill>
                <a:latin typeface="Courier New"/>
                <a:cs typeface="Courier New"/>
              </a:rPr>
              <a:t>Emp_ID</a:t>
            </a:r>
            <a:r>
              <a:rPr sz="2400" spc="-5" dirty="0">
                <a:latin typeface="Courier New"/>
                <a:cs typeface="Courier New"/>
              </a:rPr>
              <a:t>,Q</a:t>
            </a:r>
            <a:r>
              <a:rPr sz="2400" u="sng" spc="-5" dirty="0">
                <a:uFill>
                  <a:solidFill>
                    <a:srgbClr val="FFD100"/>
                  </a:solidFill>
                </a:uFill>
                <a:latin typeface="Courier New"/>
                <a:cs typeface="Courier New"/>
              </a:rPr>
              <a:t>ualification</a:t>
            </a:r>
            <a:r>
              <a:rPr sz="2400" spc="-5" dirty="0">
                <a:latin typeface="Courier New"/>
                <a:cs typeface="Courier New"/>
              </a:rPr>
              <a:t>)  INVOICE(</a:t>
            </a:r>
            <a:r>
              <a:rPr sz="2400" spc="-5" dirty="0">
                <a:solidFill>
                  <a:srgbClr val="FFD200"/>
                </a:solidFill>
                <a:latin typeface="Courier New"/>
                <a:cs typeface="Courier New"/>
              </a:rPr>
              <a:t>I</a:t>
            </a:r>
            <a:r>
              <a:rPr sz="2400" u="sng" spc="-5" dirty="0">
                <a:solidFill>
                  <a:srgbClr val="FFD200"/>
                </a:solidFill>
                <a:uFill>
                  <a:solidFill>
                    <a:srgbClr val="FFD100"/>
                  </a:solidFill>
                </a:uFill>
                <a:latin typeface="Courier New"/>
                <a:cs typeface="Courier New"/>
              </a:rPr>
              <a:t>nvoice_ID</a:t>
            </a:r>
            <a:r>
              <a:rPr sz="2400" u="sng" spc="-5" dirty="0">
                <a:uFill>
                  <a:solidFill>
                    <a:srgbClr val="FFD100"/>
                  </a:solidFill>
                </a:uFill>
                <a:latin typeface="Courier New"/>
                <a:cs typeface="Courier New"/>
              </a:rPr>
              <a:t>,</a:t>
            </a:r>
            <a:r>
              <a:rPr sz="2400" spc="-5" dirty="0">
                <a:latin typeface="Courier New"/>
                <a:cs typeface="Courier New"/>
              </a:rPr>
              <a:t>Date,</a:t>
            </a:r>
            <a:r>
              <a:rPr sz="2400" spc="-5" dirty="0">
                <a:solidFill>
                  <a:srgbClr val="006FC0"/>
                </a:solidFill>
                <a:latin typeface="Courier New"/>
                <a:cs typeface="Courier New"/>
              </a:rPr>
              <a:t>E</a:t>
            </a:r>
            <a:r>
              <a:rPr sz="2400" u="dash" spc="-5" dirty="0">
                <a:solidFill>
                  <a:srgbClr val="006FC0"/>
                </a:solidFill>
                <a:uFill>
                  <a:solidFill>
                    <a:srgbClr val="000000"/>
                  </a:solidFill>
                </a:uFill>
                <a:latin typeface="Courier New"/>
                <a:cs typeface="Courier New"/>
              </a:rPr>
              <a:t>mp_ID,</a:t>
            </a:r>
            <a:r>
              <a:rPr sz="2400" spc="-5" dirty="0">
                <a:solidFill>
                  <a:srgbClr val="006FC0"/>
                </a:solidFill>
                <a:latin typeface="Courier New"/>
                <a:cs typeface="Courier New"/>
              </a:rPr>
              <a:t>C</a:t>
            </a:r>
            <a:r>
              <a:rPr sz="2400" u="dash" spc="-5" dirty="0">
                <a:solidFill>
                  <a:srgbClr val="006FC0"/>
                </a:solidFill>
                <a:uFill>
                  <a:solidFill>
                    <a:srgbClr val="000000"/>
                  </a:solidFill>
                </a:uFill>
                <a:latin typeface="Courier New"/>
                <a:cs typeface="Courier New"/>
              </a:rPr>
              <a:t>ustomer_ID</a:t>
            </a:r>
            <a:r>
              <a:rPr sz="2400" spc="-5" dirty="0">
                <a:latin typeface="Courier New"/>
                <a:cs typeface="Courier New"/>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715" y="323672"/>
            <a:ext cx="2057876" cy="477520"/>
            <a:chOff x="623620" y="323672"/>
            <a:chExt cx="2743835" cy="477520"/>
          </a:xfrm>
        </p:grpSpPr>
        <p:sp>
          <p:nvSpPr>
            <p:cNvPr id="3" name="object 3"/>
            <p:cNvSpPr/>
            <p:nvPr/>
          </p:nvSpPr>
          <p:spPr>
            <a:xfrm>
              <a:off x="623620" y="323672"/>
              <a:ext cx="1285621" cy="4773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94942" y="323672"/>
              <a:ext cx="1672335" cy="477316"/>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762000" y="1196339"/>
            <a:ext cx="7425308" cy="498043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715" y="323672"/>
            <a:ext cx="2057876" cy="477520"/>
            <a:chOff x="623620" y="323672"/>
            <a:chExt cx="2743835" cy="477520"/>
          </a:xfrm>
        </p:grpSpPr>
        <p:sp>
          <p:nvSpPr>
            <p:cNvPr id="3" name="object 3"/>
            <p:cNvSpPr/>
            <p:nvPr/>
          </p:nvSpPr>
          <p:spPr>
            <a:xfrm>
              <a:off x="623620" y="323672"/>
              <a:ext cx="1285621" cy="4773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94942" y="323672"/>
              <a:ext cx="1672335" cy="4773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241935" y="1531844"/>
            <a:ext cx="7335679" cy="2228174"/>
          </a:xfrm>
          <a:prstGeom prst="rect">
            <a:avLst/>
          </a:prstGeom>
        </p:spPr>
        <p:txBody>
          <a:bodyPr vert="horz" wrap="square" lIns="0" tIns="12065" rIns="0" bIns="0" rtlCol="0">
            <a:spAutoFit/>
          </a:bodyPr>
          <a:lstStyle/>
          <a:p>
            <a:pPr marL="12700" marR="5080">
              <a:lnSpc>
                <a:spcPct val="120000"/>
              </a:lnSpc>
              <a:spcBef>
                <a:spcPts val="95"/>
              </a:spcBef>
            </a:pPr>
            <a:r>
              <a:rPr sz="2000" spc="-5" dirty="0">
                <a:solidFill>
                  <a:srgbClr val="808080"/>
                </a:solidFill>
                <a:latin typeface="Courier New"/>
                <a:cs typeface="Courier New"/>
              </a:rPr>
              <a:t>EMPLOYEE(</a:t>
            </a:r>
            <a:r>
              <a:rPr sz="2000" u="sng" spc="-5" dirty="0">
                <a:solidFill>
                  <a:srgbClr val="808080"/>
                </a:solidFill>
                <a:uFill>
                  <a:solidFill>
                    <a:srgbClr val="FFD100"/>
                  </a:solidFill>
                </a:uFill>
                <a:latin typeface="Courier New"/>
                <a:cs typeface="Courier New"/>
              </a:rPr>
              <a:t>Emp_ID</a:t>
            </a:r>
            <a:r>
              <a:rPr sz="2000" spc="-5" dirty="0">
                <a:solidFill>
                  <a:srgbClr val="808080"/>
                </a:solidFill>
                <a:latin typeface="Courier New"/>
                <a:cs typeface="Courier New"/>
              </a:rPr>
              <a:t>, First_Name,Last_Name,DOB,</a:t>
            </a:r>
            <a:r>
              <a:rPr sz="2000" u="dash" spc="-5" dirty="0">
                <a:solidFill>
                  <a:srgbClr val="808080"/>
                </a:solidFill>
                <a:uFill>
                  <a:solidFill>
                    <a:srgbClr val="000000"/>
                  </a:solidFill>
                </a:uFill>
                <a:latin typeface="Courier New"/>
                <a:cs typeface="Courier New"/>
              </a:rPr>
              <a:t>Company_Id</a:t>
            </a:r>
            <a:r>
              <a:rPr sz="2000" spc="-5" dirty="0">
                <a:solidFill>
                  <a:srgbClr val="808080"/>
                </a:solidFill>
                <a:latin typeface="Courier New"/>
                <a:cs typeface="Courier New"/>
              </a:rPr>
              <a:t>,</a:t>
            </a:r>
            <a:r>
              <a:rPr sz="2000" u="dash" spc="-5" dirty="0">
                <a:solidFill>
                  <a:srgbClr val="808080"/>
                </a:solidFill>
                <a:uFill>
                  <a:solidFill>
                    <a:srgbClr val="000000"/>
                  </a:solidFill>
                </a:uFill>
                <a:latin typeface="Courier New"/>
                <a:cs typeface="Courier New"/>
              </a:rPr>
              <a:t>Project_Id</a:t>
            </a:r>
            <a:r>
              <a:rPr sz="2000" spc="-5" dirty="0">
                <a:solidFill>
                  <a:srgbClr val="808080"/>
                </a:solidFill>
                <a:latin typeface="Courier New"/>
                <a:cs typeface="Courier New"/>
              </a:rPr>
              <a:t>)  EMPLOYEE_CONTACT_NUMBER(</a:t>
            </a:r>
            <a:r>
              <a:rPr sz="2000" u="sng" spc="-5" dirty="0">
                <a:solidFill>
                  <a:srgbClr val="808080"/>
                </a:solidFill>
                <a:uFill>
                  <a:solidFill>
                    <a:srgbClr val="FFD100"/>
                  </a:solidFill>
                </a:uFill>
                <a:latin typeface="Courier New"/>
                <a:cs typeface="Courier New"/>
              </a:rPr>
              <a:t>Emp_ID</a:t>
            </a:r>
            <a:r>
              <a:rPr sz="2000" spc="-5" dirty="0">
                <a:solidFill>
                  <a:srgbClr val="808080"/>
                </a:solidFill>
                <a:latin typeface="Courier New"/>
                <a:cs typeface="Courier New"/>
              </a:rPr>
              <a:t>,C</a:t>
            </a:r>
            <a:r>
              <a:rPr sz="2000" u="sng" spc="-5" dirty="0">
                <a:solidFill>
                  <a:srgbClr val="808080"/>
                </a:solidFill>
                <a:uFill>
                  <a:solidFill>
                    <a:srgbClr val="FFD100"/>
                  </a:solidFill>
                </a:uFill>
                <a:latin typeface="Courier New"/>
                <a:cs typeface="Courier New"/>
              </a:rPr>
              <a:t>ontact_Number</a:t>
            </a:r>
            <a:r>
              <a:rPr sz="2000" spc="-5" dirty="0">
                <a:solidFill>
                  <a:srgbClr val="808080"/>
                </a:solidFill>
                <a:latin typeface="Courier New"/>
                <a:cs typeface="Courier New"/>
              </a:rPr>
              <a:t>)  COMPANY(C</a:t>
            </a:r>
            <a:r>
              <a:rPr sz="2000" u="sng" spc="-5" dirty="0">
                <a:solidFill>
                  <a:srgbClr val="808080"/>
                </a:solidFill>
                <a:uFill>
                  <a:solidFill>
                    <a:srgbClr val="FFD100"/>
                  </a:solidFill>
                </a:uFill>
                <a:latin typeface="Courier New"/>
                <a:cs typeface="Courier New"/>
              </a:rPr>
              <a:t>ompany_Id</a:t>
            </a:r>
            <a:r>
              <a:rPr sz="2000" spc="-5" dirty="0">
                <a:solidFill>
                  <a:srgbClr val="808080"/>
                </a:solidFill>
                <a:latin typeface="Courier New"/>
                <a:cs typeface="Courier New"/>
              </a:rPr>
              <a:t>,Comp</a:t>
            </a:r>
            <a:r>
              <a:rPr sz="2000" u="sng" spc="-5" dirty="0">
                <a:solidFill>
                  <a:srgbClr val="808080"/>
                </a:solidFill>
                <a:uFill>
                  <a:solidFill>
                    <a:srgbClr val="FFD100"/>
                  </a:solidFill>
                </a:uFill>
                <a:latin typeface="Courier New"/>
                <a:cs typeface="Courier New"/>
              </a:rPr>
              <a:t>any_Nam</a:t>
            </a:r>
            <a:r>
              <a:rPr sz="2000" spc="-5" dirty="0">
                <a:solidFill>
                  <a:srgbClr val="808080"/>
                </a:solidFill>
                <a:latin typeface="Courier New"/>
                <a:cs typeface="Courier New"/>
              </a:rPr>
              <a:t>e,Location)  PROJECT(</a:t>
            </a:r>
            <a:r>
              <a:rPr sz="2000" u="sng" spc="-5" dirty="0">
                <a:solidFill>
                  <a:srgbClr val="808080"/>
                </a:solidFill>
                <a:uFill>
                  <a:solidFill>
                    <a:srgbClr val="FFD100"/>
                  </a:solidFill>
                </a:uFill>
                <a:latin typeface="Courier New"/>
                <a:cs typeface="Courier New"/>
              </a:rPr>
              <a:t>Project_Id</a:t>
            </a:r>
            <a:r>
              <a:rPr sz="2000" spc="-5" dirty="0">
                <a:solidFill>
                  <a:srgbClr val="808080"/>
                </a:solidFill>
                <a:latin typeface="Courier New"/>
                <a:cs typeface="Courier New"/>
              </a:rPr>
              <a:t>,Project_Name,Start_Date)  SALARY(</a:t>
            </a:r>
            <a:r>
              <a:rPr lang="en-IN" sz="2000" spc="-5" dirty="0">
                <a:solidFill>
                  <a:srgbClr val="808080"/>
                </a:solidFill>
                <a:latin typeface="Courier New"/>
                <a:cs typeface="Courier New"/>
              </a:rPr>
              <a:t>salary</a:t>
            </a:r>
            <a:r>
              <a:rPr sz="2000" spc="-5" dirty="0">
                <a:solidFill>
                  <a:srgbClr val="808080"/>
                </a:solidFill>
                <a:latin typeface="Courier New"/>
                <a:cs typeface="Courier New"/>
              </a:rPr>
              <a:t>_</a:t>
            </a:r>
            <a:r>
              <a:rPr sz="2000" spc="-5" dirty="0" err="1">
                <a:solidFill>
                  <a:srgbClr val="808080"/>
                </a:solidFill>
                <a:latin typeface="Courier New"/>
                <a:cs typeface="Courier New"/>
              </a:rPr>
              <a:t>Id,Date_Of_Salary,Mode_of_Payment</a:t>
            </a:r>
            <a:r>
              <a:rPr sz="2000" spc="-5" dirty="0">
                <a:solidFill>
                  <a:srgbClr val="808080"/>
                </a:solidFill>
                <a:latin typeface="Courier New"/>
                <a:cs typeface="Courier New"/>
              </a:rPr>
              <a:t>)</a:t>
            </a:r>
            <a:endParaRPr sz="2000" dirty="0">
              <a:latin typeface="Courier New"/>
              <a:cs typeface="Courier New"/>
            </a:endParaRPr>
          </a:p>
        </p:txBody>
      </p:sp>
      <p:sp>
        <p:nvSpPr>
          <p:cNvPr id="6" name="object 6"/>
          <p:cNvSpPr/>
          <p:nvPr/>
        </p:nvSpPr>
        <p:spPr>
          <a:xfrm>
            <a:off x="3006091" y="2348483"/>
            <a:ext cx="648176" cy="0"/>
          </a:xfrm>
          <a:custGeom>
            <a:avLst/>
            <a:gdLst/>
            <a:ahLst/>
            <a:cxnLst/>
            <a:rect l="l" t="t" r="r" b="b"/>
            <a:pathLst>
              <a:path w="864235">
                <a:moveTo>
                  <a:pt x="0" y="0"/>
                </a:moveTo>
                <a:lnTo>
                  <a:pt x="864107" y="0"/>
                </a:lnTo>
              </a:path>
            </a:pathLst>
          </a:custGeom>
          <a:ln w="9144">
            <a:solidFill>
              <a:srgbClr val="000000"/>
            </a:solidFill>
            <a:prstDash val="sysDash"/>
          </a:ln>
        </p:spPr>
        <p:txBody>
          <a:bodyPr wrap="square" lIns="0" tIns="0" rIns="0" bIns="0" rtlCol="0"/>
          <a:lstStyle/>
          <a:p>
            <a:endParaRPr/>
          </a:p>
        </p:txBody>
      </p:sp>
      <p:sp>
        <p:nvSpPr>
          <p:cNvPr id="7" name="object 7"/>
          <p:cNvSpPr/>
          <p:nvPr/>
        </p:nvSpPr>
        <p:spPr>
          <a:xfrm>
            <a:off x="1061848" y="3429000"/>
            <a:ext cx="648176" cy="0"/>
          </a:xfrm>
          <a:custGeom>
            <a:avLst/>
            <a:gdLst/>
            <a:ahLst/>
            <a:cxnLst/>
            <a:rect l="l" t="t" r="r" b="b"/>
            <a:pathLst>
              <a:path w="864235">
                <a:moveTo>
                  <a:pt x="0" y="0"/>
                </a:moveTo>
                <a:lnTo>
                  <a:pt x="864108" y="0"/>
                </a:lnTo>
              </a:path>
            </a:pathLst>
          </a:custGeom>
          <a:ln w="9144">
            <a:solidFill>
              <a:srgbClr val="000000"/>
            </a:solidFill>
            <a:prstDash val="sysDash"/>
          </a:ln>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0B8B-FA5D-2760-2D7A-0391E8B8B8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56B555D-405C-30CA-308C-CB31A72BAC0F}"/>
              </a:ext>
            </a:extLst>
          </p:cNvPr>
          <p:cNvSpPr>
            <a:spLocks noGrp="1"/>
          </p:cNvSpPr>
          <p:nvPr>
            <p:ph idx="1"/>
          </p:nvPr>
        </p:nvSpPr>
        <p:spPr/>
        <p:txBody>
          <a:bodyPr/>
          <a:lstStyle/>
          <a:p>
            <a:r>
              <a:rPr lang="en-IN" dirty="0"/>
              <a:t>24.05.22-4</a:t>
            </a:r>
            <a:r>
              <a:rPr lang="en-IN" baseline="30000" dirty="0"/>
              <a:t>th</a:t>
            </a:r>
            <a:r>
              <a:rPr lang="en-IN" dirty="0"/>
              <a:t> hr 2,4,13,15,17,34,41,57,</a:t>
            </a:r>
          </a:p>
        </p:txBody>
      </p:sp>
    </p:spTree>
    <p:extLst>
      <p:ext uri="{BB962C8B-B14F-4D97-AF65-F5344CB8AC3E}">
        <p14:creationId xmlns:p14="http://schemas.microsoft.com/office/powerpoint/2010/main" val="296392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In the relational model, all data is logically structured within </a:t>
            </a:r>
            <a:r>
              <a:rPr lang="en-IN" b="1" dirty="0"/>
              <a:t>relations</a:t>
            </a:r>
            <a:r>
              <a:rPr lang="en-IN" dirty="0"/>
              <a:t> (also called </a:t>
            </a:r>
            <a:r>
              <a:rPr lang="en-IN" b="1" dirty="0"/>
              <a:t>table</a:t>
            </a:r>
            <a:r>
              <a:rPr lang="en-IN" dirty="0"/>
              <a:t>)</a:t>
            </a:r>
          </a:p>
          <a:p>
            <a:pPr lvl="0" algn="just"/>
            <a:r>
              <a:rPr lang="en-IN" dirty="0"/>
              <a:t>Informally a relation may be viewed as a named two-dimensional table representing an entity set.</a:t>
            </a:r>
          </a:p>
          <a:p>
            <a:pPr lvl="0" algn="just"/>
            <a:r>
              <a:rPr lang="en-IN" dirty="0"/>
              <a:t>A relation has a fixed number of named columns and variable number of rows.</a:t>
            </a:r>
          </a:p>
          <a:p>
            <a:pPr algn="just"/>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9317-5DCE-971C-B113-961F77AD10CD}"/>
              </a:ext>
            </a:extLst>
          </p:cNvPr>
          <p:cNvSpPr>
            <a:spLocks noGrp="1"/>
          </p:cNvSpPr>
          <p:nvPr>
            <p:ph type="title"/>
          </p:nvPr>
        </p:nvSpPr>
        <p:spPr/>
        <p:txBody>
          <a:bodyPr>
            <a:normAutofit fontScale="90000"/>
          </a:bodyPr>
          <a:lstStyle/>
          <a:p>
            <a:r>
              <a:rPr lang="en-IN" b="0" i="0" dirty="0">
                <a:solidFill>
                  <a:srgbClr val="610B38"/>
                </a:solidFill>
                <a:effectLst/>
                <a:latin typeface="erdana"/>
              </a:rPr>
              <a:t>Types of keys:</a:t>
            </a:r>
            <a:br>
              <a:rPr lang="en-IN" b="0" i="0" dirty="0">
                <a:solidFill>
                  <a:srgbClr val="610B38"/>
                </a:solidFill>
                <a:effectLst/>
                <a:latin typeface="erdana"/>
              </a:rPr>
            </a:br>
            <a:endParaRPr lang="en-IN" dirty="0"/>
          </a:p>
        </p:txBody>
      </p:sp>
      <p:pic>
        <p:nvPicPr>
          <p:cNvPr id="1026" name="Picture 2" descr="DBMS Keys">
            <a:extLst>
              <a:ext uri="{FF2B5EF4-FFF2-40B4-BE49-F238E27FC236}">
                <a16:creationId xmlns:a16="http://schemas.microsoft.com/office/drawing/2014/main" id="{692A0B8C-35AD-629E-D291-32D4826CB6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1"/>
            <a:ext cx="8229600" cy="230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37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D2C7-C3EF-9FC0-4E29-ADE9FB549BE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C73C727-3A00-C468-601C-08068CC0988F}"/>
              </a:ext>
            </a:extLst>
          </p:cNvPr>
          <p:cNvSpPr>
            <a:spLocks noGrp="1"/>
          </p:cNvSpPr>
          <p:nvPr>
            <p:ph idx="1"/>
          </p:nvPr>
        </p:nvSpPr>
        <p:spPr/>
        <p:txBody>
          <a:bodyPr/>
          <a:lstStyle/>
          <a:p>
            <a:pPr algn="just"/>
            <a:r>
              <a:rPr lang="en-US" b="0" i="0" dirty="0">
                <a:solidFill>
                  <a:srgbClr val="610B38"/>
                </a:solidFill>
                <a:effectLst/>
                <a:latin typeface="erdana"/>
              </a:rPr>
              <a:t>Keys</a:t>
            </a:r>
          </a:p>
          <a:p>
            <a:pPr algn="just">
              <a:buFont typeface="Arial" panose="020B0604020202020204" pitchFamily="34" charset="0"/>
              <a:buChar char="•"/>
            </a:pPr>
            <a:r>
              <a:rPr lang="en-US" b="0" i="0" dirty="0">
                <a:solidFill>
                  <a:srgbClr val="000000"/>
                </a:solidFill>
                <a:effectLst/>
                <a:latin typeface="inter-regular"/>
              </a:rPr>
              <a:t>Keys play an important role in the relational database.</a:t>
            </a:r>
          </a:p>
          <a:p>
            <a:pPr algn="just">
              <a:buFont typeface="Arial" panose="020B0604020202020204" pitchFamily="34" charset="0"/>
              <a:buChar char="•"/>
            </a:pPr>
            <a:r>
              <a:rPr lang="en-US" b="0" i="0" dirty="0">
                <a:solidFill>
                  <a:srgbClr val="000000"/>
                </a:solidFill>
                <a:effectLst/>
                <a:latin typeface="inter-regular"/>
              </a:rPr>
              <a:t>It is used to uniquely identify any record or row of data from the table. It is also used to establish and identify relationships between tables.</a:t>
            </a:r>
          </a:p>
          <a:p>
            <a:endParaRPr lang="en-IN" dirty="0"/>
          </a:p>
        </p:txBody>
      </p:sp>
    </p:spTree>
    <p:extLst>
      <p:ext uri="{BB962C8B-B14F-4D97-AF65-F5344CB8AC3E}">
        <p14:creationId xmlns:p14="http://schemas.microsoft.com/office/powerpoint/2010/main" val="1178554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694F5-E62F-0DB8-BC97-4E32DA74A3F7}"/>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938C48BD-73E7-AA5C-4F3F-DB979C28CAC7}"/>
              </a:ext>
            </a:extLst>
          </p:cNvPr>
          <p:cNvSpPr>
            <a:spLocks noGrp="1"/>
          </p:cNvSpPr>
          <p:nvPr>
            <p:ph sz="half" idx="1"/>
          </p:nvPr>
        </p:nvSpPr>
        <p:spPr/>
        <p:txBody>
          <a:bodyPr>
            <a:normAutofit fontScale="92500" lnSpcReduction="20000"/>
          </a:bodyPr>
          <a:lstStyle/>
          <a:p>
            <a:pPr algn="just"/>
            <a:r>
              <a:rPr lang="en-US" b="0" i="0" dirty="0">
                <a:solidFill>
                  <a:srgbClr val="610B4B"/>
                </a:solidFill>
                <a:effectLst/>
                <a:latin typeface="erdana"/>
              </a:rPr>
              <a:t>Primary key</a:t>
            </a:r>
          </a:p>
          <a:p>
            <a:pPr algn="just">
              <a:buFont typeface="Arial" panose="020B0604020202020204" pitchFamily="34" charset="0"/>
              <a:buChar char="•"/>
            </a:pPr>
            <a:r>
              <a:rPr lang="en-US" b="0" i="0" dirty="0">
                <a:solidFill>
                  <a:srgbClr val="000000"/>
                </a:solidFill>
                <a:effectLst/>
                <a:latin typeface="inter-regular"/>
              </a:rPr>
              <a:t>It is the first key used to identify one and only one instance of an entity uniquely. An entity can contain multiple keys, as we saw in the PERSON table. The key which is most suitable from those lists becomes a primary key.</a:t>
            </a:r>
          </a:p>
          <a:p>
            <a:pPr algn="just">
              <a:buFont typeface="Arial" panose="020B0604020202020204" pitchFamily="34" charset="0"/>
              <a:buChar char="•"/>
            </a:pPr>
            <a:r>
              <a:rPr lang="en-US" b="0" i="0" dirty="0">
                <a:solidFill>
                  <a:srgbClr val="000000"/>
                </a:solidFill>
                <a:effectLst/>
                <a:latin typeface="inter-regular"/>
              </a:rPr>
              <a:t>In the EMPLOYEE table, ID can be the primary key since it is unique for each employee. In the EMPLOYEE table, we can even select </a:t>
            </a:r>
            <a:r>
              <a:rPr lang="en-US" b="0" i="0" dirty="0" err="1">
                <a:solidFill>
                  <a:srgbClr val="000000"/>
                </a:solidFill>
                <a:effectLst/>
                <a:latin typeface="inter-regular"/>
              </a:rPr>
              <a:t>License_Number</a:t>
            </a:r>
            <a:r>
              <a:rPr lang="en-US" b="0" i="0" dirty="0">
                <a:solidFill>
                  <a:srgbClr val="000000"/>
                </a:solidFill>
                <a:effectLst/>
                <a:latin typeface="inter-regular"/>
              </a:rPr>
              <a:t> and </a:t>
            </a:r>
            <a:r>
              <a:rPr lang="en-US" b="0" i="0" dirty="0" err="1">
                <a:solidFill>
                  <a:srgbClr val="000000"/>
                </a:solidFill>
                <a:effectLst/>
                <a:latin typeface="inter-regular"/>
              </a:rPr>
              <a:t>Passport_Number</a:t>
            </a:r>
            <a:r>
              <a:rPr lang="en-US" b="0" i="0" dirty="0">
                <a:solidFill>
                  <a:srgbClr val="000000"/>
                </a:solidFill>
                <a:effectLst/>
                <a:latin typeface="inter-regular"/>
              </a:rPr>
              <a:t> as primary keys since they are also unique.</a:t>
            </a:r>
          </a:p>
          <a:p>
            <a:pPr algn="just">
              <a:buFont typeface="Arial" panose="020B0604020202020204" pitchFamily="34" charset="0"/>
              <a:buChar char="•"/>
            </a:pPr>
            <a:r>
              <a:rPr lang="en-US" b="0" i="0" dirty="0">
                <a:solidFill>
                  <a:srgbClr val="000000"/>
                </a:solidFill>
                <a:effectLst/>
                <a:latin typeface="inter-regular"/>
              </a:rPr>
              <a:t>For each entity, the primary key selection is based on requirements and developers.</a:t>
            </a:r>
          </a:p>
          <a:p>
            <a:endParaRPr lang="en-IN" dirty="0"/>
          </a:p>
        </p:txBody>
      </p:sp>
      <p:pic>
        <p:nvPicPr>
          <p:cNvPr id="2050" name="Picture 2" descr="DBMS Keys">
            <a:extLst>
              <a:ext uri="{FF2B5EF4-FFF2-40B4-BE49-F238E27FC236}">
                <a16:creationId xmlns:a16="http://schemas.microsoft.com/office/drawing/2014/main" id="{BA35197D-F5C9-8A81-BD05-C5DC5AFD83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49424"/>
            <a:ext cx="4038600" cy="41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08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68FD4-6B8C-EC99-0301-11559813E647}"/>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08FB36DA-D089-3DF3-9F11-6A1C5CCAE18B}"/>
              </a:ext>
            </a:extLst>
          </p:cNvPr>
          <p:cNvSpPr>
            <a:spLocks noGrp="1"/>
          </p:cNvSpPr>
          <p:nvPr>
            <p:ph sz="half" idx="1"/>
          </p:nvPr>
        </p:nvSpPr>
        <p:spPr/>
        <p:txBody>
          <a:bodyPr/>
          <a:lstStyle/>
          <a:p>
            <a:r>
              <a:rPr lang="en-IN" b="0" i="0" dirty="0">
                <a:solidFill>
                  <a:srgbClr val="610B4B"/>
                </a:solidFill>
                <a:effectLst/>
                <a:latin typeface="erdana"/>
              </a:rPr>
              <a:t>Candidate key</a:t>
            </a:r>
          </a:p>
          <a:p>
            <a:pPr algn="just">
              <a:buFont typeface="Arial" panose="020B0604020202020204" pitchFamily="34" charset="0"/>
              <a:buChar char="•"/>
            </a:pPr>
            <a:r>
              <a:rPr lang="en-US" b="0" i="0" dirty="0">
                <a:solidFill>
                  <a:srgbClr val="000000"/>
                </a:solidFill>
                <a:effectLst/>
                <a:latin typeface="inter-regular"/>
              </a:rPr>
              <a:t>A candidate key is an attribute or set of attributes that can uniquely identify a tuple.</a:t>
            </a:r>
          </a:p>
          <a:p>
            <a:pPr algn="just">
              <a:buFont typeface="Arial" panose="020B0604020202020204" pitchFamily="34" charset="0"/>
              <a:buChar char="•"/>
            </a:pPr>
            <a:r>
              <a:rPr lang="en-US" b="0" i="0" dirty="0">
                <a:solidFill>
                  <a:srgbClr val="000000"/>
                </a:solidFill>
                <a:effectLst/>
                <a:latin typeface="inter-regular"/>
              </a:rPr>
              <a:t>Except for the primary key, the remaining attributes are considered a candidate key. The candidate keys are as strong as the primary key.</a:t>
            </a:r>
          </a:p>
          <a:p>
            <a:endParaRPr lang="en-IN" dirty="0"/>
          </a:p>
        </p:txBody>
      </p:sp>
      <p:pic>
        <p:nvPicPr>
          <p:cNvPr id="3074" name="Picture 2" descr="DBMS Keys">
            <a:extLst>
              <a:ext uri="{FF2B5EF4-FFF2-40B4-BE49-F238E27FC236}">
                <a16:creationId xmlns:a16="http://schemas.microsoft.com/office/drawing/2014/main" id="{1EF0BC9D-236A-7EBD-B712-80B69CA551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4038600" cy="335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80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47DD-BA4E-B1CF-5303-0130D0657EC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E8DCF9-C505-50F1-39C3-D9F092957E3E}"/>
              </a:ext>
            </a:extLst>
          </p:cNvPr>
          <p:cNvSpPr>
            <a:spLocks noGrp="1"/>
          </p:cNvSpPr>
          <p:nvPr>
            <p:ph sz="half" idx="1"/>
          </p:nvPr>
        </p:nvSpPr>
        <p:spPr/>
        <p:txBody>
          <a:bodyPr/>
          <a:lstStyle/>
          <a:p>
            <a:r>
              <a:rPr lang="en-IN" b="0" i="0" dirty="0">
                <a:solidFill>
                  <a:srgbClr val="610B4B"/>
                </a:solidFill>
                <a:effectLst/>
                <a:latin typeface="erdana"/>
              </a:rPr>
              <a:t>Super Key</a:t>
            </a:r>
          </a:p>
          <a:p>
            <a:r>
              <a:rPr lang="en-US" b="0" i="0" dirty="0">
                <a:solidFill>
                  <a:srgbClr val="333333"/>
                </a:solidFill>
                <a:effectLst/>
                <a:latin typeface="inter-regular"/>
              </a:rPr>
              <a:t>Super key is an attribute set that can uniquely identify a tuple. </a:t>
            </a:r>
          </a:p>
          <a:p>
            <a:r>
              <a:rPr lang="en-US" b="0" i="0" dirty="0">
                <a:solidFill>
                  <a:srgbClr val="333333"/>
                </a:solidFill>
                <a:effectLst/>
                <a:latin typeface="inter-regular"/>
              </a:rPr>
              <a:t>A super key is a superset of a candidate key.</a:t>
            </a:r>
            <a:endParaRPr lang="en-IN" dirty="0"/>
          </a:p>
        </p:txBody>
      </p:sp>
      <p:pic>
        <p:nvPicPr>
          <p:cNvPr id="4098" name="Picture 2" descr="DBMS Keys">
            <a:extLst>
              <a:ext uri="{FF2B5EF4-FFF2-40B4-BE49-F238E27FC236}">
                <a16:creationId xmlns:a16="http://schemas.microsoft.com/office/drawing/2014/main" id="{305B1679-8AED-A05C-6F51-C429197B34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4038600" cy="32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33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8451-F301-4738-D714-263203110E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8438387-932B-CEF5-7657-B4A2BF24C5C3}"/>
              </a:ext>
            </a:extLst>
          </p:cNvPr>
          <p:cNvSpPr>
            <a:spLocks noGrp="1"/>
          </p:cNvSpPr>
          <p:nvPr>
            <p:ph sz="half" idx="1"/>
          </p:nvPr>
        </p:nvSpPr>
        <p:spPr/>
        <p:txBody>
          <a:bodyPr/>
          <a:lstStyle/>
          <a:p>
            <a:r>
              <a:rPr lang="en-IN" b="0" i="0" dirty="0">
                <a:solidFill>
                  <a:srgbClr val="610B4B"/>
                </a:solidFill>
                <a:effectLst/>
                <a:latin typeface="erdana"/>
              </a:rPr>
              <a:t>Alternate key</a:t>
            </a:r>
          </a:p>
          <a:p>
            <a:r>
              <a:rPr lang="en-US" b="0" i="0" dirty="0">
                <a:solidFill>
                  <a:srgbClr val="333333"/>
                </a:solidFill>
                <a:effectLst/>
                <a:latin typeface="inter-regular"/>
              </a:rPr>
              <a:t>There may be one or more attributes or a combination of attributes that uniquely identify each tuple in a relation. These attributes or combinations of the attributes are called the candidate keys. One key is chosen as the primary key from these candidate keys, and the remaining candidate key, if it exists, is termed the alternate key. </a:t>
            </a:r>
            <a:endParaRPr lang="en-IN" dirty="0"/>
          </a:p>
        </p:txBody>
      </p:sp>
      <p:pic>
        <p:nvPicPr>
          <p:cNvPr id="5122" name="Picture 2" descr="DBMS Keys">
            <a:extLst>
              <a:ext uri="{FF2B5EF4-FFF2-40B4-BE49-F238E27FC236}">
                <a16:creationId xmlns:a16="http://schemas.microsoft.com/office/drawing/2014/main" id="{B9FCBB50-37D7-9CFC-4587-A89B36932DE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038600" cy="256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24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1FA9-F4E0-0E13-6BF6-732F0869FF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A48C796-E11E-8710-3D00-947F75BB3D3B}"/>
              </a:ext>
            </a:extLst>
          </p:cNvPr>
          <p:cNvSpPr>
            <a:spLocks noGrp="1"/>
          </p:cNvSpPr>
          <p:nvPr>
            <p:ph sz="half" idx="1"/>
          </p:nvPr>
        </p:nvSpPr>
        <p:spPr/>
        <p:txBody>
          <a:bodyPr/>
          <a:lstStyle/>
          <a:p>
            <a:r>
              <a:rPr lang="en-IN" b="0" i="0" dirty="0">
                <a:solidFill>
                  <a:srgbClr val="610B4B"/>
                </a:solidFill>
                <a:effectLst/>
                <a:latin typeface="erdana"/>
              </a:rPr>
              <a:t>Composite key</a:t>
            </a:r>
          </a:p>
          <a:p>
            <a:r>
              <a:rPr lang="en-US" b="0" i="0" dirty="0">
                <a:solidFill>
                  <a:srgbClr val="333333"/>
                </a:solidFill>
                <a:effectLst/>
                <a:latin typeface="inter-regular"/>
              </a:rPr>
              <a:t>Whenever a primary key consists of more than one attribute, it is known as a composite key. This key is also known as Concatenated Key.</a:t>
            </a:r>
            <a:endParaRPr lang="en-IN" dirty="0"/>
          </a:p>
        </p:txBody>
      </p:sp>
      <p:pic>
        <p:nvPicPr>
          <p:cNvPr id="6146" name="Picture 2" descr="DBMS Keys">
            <a:extLst>
              <a:ext uri="{FF2B5EF4-FFF2-40B4-BE49-F238E27FC236}">
                <a16:creationId xmlns:a16="http://schemas.microsoft.com/office/drawing/2014/main" id="{07160ED6-1FDD-926D-0355-074086A53E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038600" cy="308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94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p:cNvGrpSpPr/>
          <p:nvPr/>
        </p:nvGrpSpPr>
        <p:grpSpPr>
          <a:xfrm>
            <a:off x="8135873" y="6414515"/>
            <a:ext cx="702945" cy="326390"/>
            <a:chOff x="10847831" y="6414515"/>
            <a:chExt cx="937260" cy="326390"/>
          </a:xfrm>
        </p:grpSpPr>
        <p:sp>
          <p:nvSpPr>
            <p:cNvPr id="4" name="object 4"/>
            <p:cNvSpPr/>
            <p:nvPr/>
          </p:nvSpPr>
          <p:spPr>
            <a:xfrm>
              <a:off x="11131295" y="6449567"/>
              <a:ext cx="217931" cy="2057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311127" y="6449567"/>
              <a:ext cx="271780" cy="205740"/>
            </a:xfrm>
            <a:custGeom>
              <a:avLst/>
              <a:gdLst/>
              <a:ahLst/>
              <a:cxnLst/>
              <a:rect l="l" t="t" r="r" b="b"/>
              <a:pathLst>
                <a:path w="271779" h="205740">
                  <a:moveTo>
                    <a:pt x="271272" y="0"/>
                  </a:moveTo>
                  <a:lnTo>
                    <a:pt x="182245" y="0"/>
                  </a:lnTo>
                  <a:lnTo>
                    <a:pt x="135636" y="66979"/>
                  </a:lnTo>
                  <a:lnTo>
                    <a:pt x="89026" y="0"/>
                  </a:lnTo>
                  <a:lnTo>
                    <a:pt x="0" y="0"/>
                  </a:lnTo>
                  <a:lnTo>
                    <a:pt x="95376" y="124396"/>
                  </a:lnTo>
                  <a:lnTo>
                    <a:pt x="95376" y="205739"/>
                  </a:lnTo>
                  <a:lnTo>
                    <a:pt x="175895" y="205739"/>
                  </a:lnTo>
                  <a:lnTo>
                    <a:pt x="175895" y="124396"/>
                  </a:lnTo>
                  <a:lnTo>
                    <a:pt x="271272" y="0"/>
                  </a:lnTo>
                  <a:close/>
                </a:path>
              </a:pathLst>
            </a:custGeom>
            <a:solidFill>
              <a:srgbClr val="808080"/>
            </a:solidFill>
          </p:spPr>
          <p:txBody>
            <a:bodyPr wrap="square" lIns="0" tIns="0" rIns="0" bIns="0" rtlCol="0"/>
            <a:lstStyle/>
            <a:p>
              <a:endParaRPr/>
            </a:p>
          </p:txBody>
        </p:sp>
        <p:sp>
          <p:nvSpPr>
            <p:cNvPr id="6" name="object 6"/>
            <p:cNvSpPr/>
            <p:nvPr/>
          </p:nvSpPr>
          <p:spPr>
            <a:xfrm>
              <a:off x="10847831" y="6414515"/>
              <a:ext cx="937260" cy="326390"/>
            </a:xfrm>
            <a:custGeom>
              <a:avLst/>
              <a:gdLst/>
              <a:ahLst/>
              <a:cxnLst/>
              <a:rect l="l" t="t" r="r" b="b"/>
              <a:pathLst>
                <a:path w="937259" h="326390">
                  <a:moveTo>
                    <a:pt x="937259" y="0"/>
                  </a:moveTo>
                  <a:lnTo>
                    <a:pt x="0" y="0"/>
                  </a:lnTo>
                  <a:lnTo>
                    <a:pt x="0" y="326136"/>
                  </a:lnTo>
                  <a:lnTo>
                    <a:pt x="937259" y="326136"/>
                  </a:lnTo>
                  <a:lnTo>
                    <a:pt x="937259" y="0"/>
                  </a:lnTo>
                  <a:close/>
                </a:path>
              </a:pathLst>
            </a:custGeom>
            <a:solidFill>
              <a:srgbClr val="FFFFFF"/>
            </a:solidFill>
          </p:spPr>
          <p:txBody>
            <a:bodyPr wrap="square" lIns="0" tIns="0" rIns="0" bIns="0" rtlCol="0"/>
            <a:lstStyle/>
            <a:p>
              <a:endParaRPr/>
            </a:p>
          </p:txBody>
        </p:sp>
      </p:grpSp>
      <p:sp>
        <p:nvSpPr>
          <p:cNvPr id="8" name="object 8"/>
          <p:cNvSpPr/>
          <p:nvPr/>
        </p:nvSpPr>
        <p:spPr>
          <a:xfrm>
            <a:off x="1" y="2615183"/>
            <a:ext cx="9143999" cy="1498600"/>
          </a:xfrm>
          <a:custGeom>
            <a:avLst/>
            <a:gdLst/>
            <a:ahLst/>
            <a:cxnLst/>
            <a:rect l="l" t="t" r="r" b="b"/>
            <a:pathLst>
              <a:path w="11280775" h="1498600">
                <a:moveTo>
                  <a:pt x="11280648" y="0"/>
                </a:moveTo>
                <a:lnTo>
                  <a:pt x="0" y="0"/>
                </a:lnTo>
                <a:lnTo>
                  <a:pt x="0" y="1497710"/>
                </a:lnTo>
                <a:lnTo>
                  <a:pt x="10793476" y="1498091"/>
                </a:lnTo>
                <a:lnTo>
                  <a:pt x="11280648" y="0"/>
                </a:lnTo>
                <a:close/>
              </a:path>
            </a:pathLst>
          </a:custGeom>
          <a:solidFill>
            <a:srgbClr val="636363"/>
          </a:solidFill>
        </p:spPr>
        <p:txBody>
          <a:bodyPr wrap="square" lIns="0" tIns="0" rIns="0" bIns="0" rtlCol="0"/>
          <a:lstStyle/>
          <a:p>
            <a:endParaRPr/>
          </a:p>
        </p:txBody>
      </p:sp>
      <p:sp>
        <p:nvSpPr>
          <p:cNvPr id="10" name="TextBox 9"/>
          <p:cNvSpPr txBox="1"/>
          <p:nvPr/>
        </p:nvSpPr>
        <p:spPr>
          <a:xfrm>
            <a:off x="457200" y="2819400"/>
            <a:ext cx="8305800" cy="1200329"/>
          </a:xfrm>
          <a:prstGeom prst="rect">
            <a:avLst/>
          </a:prstGeom>
          <a:noFill/>
        </p:spPr>
        <p:txBody>
          <a:bodyPr wrap="square" rtlCol="0">
            <a:spAutoFit/>
          </a:bodyPr>
          <a:lstStyle/>
          <a:p>
            <a:pPr algn="ctr"/>
            <a:r>
              <a:rPr lang="en-IN" sz="3600" spc="5" dirty="0">
                <a:solidFill>
                  <a:srgbClr val="FFC000"/>
                </a:solidFill>
                <a:cs typeface="Georgia"/>
              </a:rPr>
              <a:t>Introduction </a:t>
            </a:r>
            <a:r>
              <a:rPr lang="en-IN" sz="3600" spc="10" dirty="0">
                <a:solidFill>
                  <a:srgbClr val="FFC000"/>
                </a:solidFill>
                <a:cs typeface="Georgia"/>
              </a:rPr>
              <a:t>to Structured Query </a:t>
            </a:r>
            <a:r>
              <a:rPr lang="en-IN" sz="3600" spc="15" dirty="0">
                <a:solidFill>
                  <a:srgbClr val="FFC000"/>
                </a:solidFill>
                <a:cs typeface="Georgia"/>
              </a:rPr>
              <a:t>Language </a:t>
            </a:r>
            <a:endParaRPr lang="en-IN" sz="3600" dirty="0">
              <a:solidFill>
                <a:srgbClr val="FFC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989570" cy="5023485"/>
          </a:xfrm>
          <a:prstGeom prst="rect">
            <a:avLst/>
          </a:prstGeom>
        </p:spPr>
        <p:txBody>
          <a:bodyPr vert="horz" wrap="square" lIns="0" tIns="17145" rIns="0" bIns="0" rtlCol="0">
            <a:spAutoFit/>
          </a:bodyPr>
          <a:lstStyle/>
          <a:p>
            <a:pPr marL="12700">
              <a:lnSpc>
                <a:spcPct val="100000"/>
              </a:lnSpc>
              <a:spcBef>
                <a:spcPts val="135"/>
              </a:spcBef>
            </a:pPr>
            <a:r>
              <a:rPr sz="3950" spc="20" dirty="0">
                <a:solidFill>
                  <a:srgbClr val="424455"/>
                </a:solidFill>
                <a:latin typeface="Trebuchet MS"/>
                <a:cs typeface="Trebuchet MS"/>
              </a:rPr>
              <a:t>SQL</a:t>
            </a:r>
            <a:endParaRPr sz="3950" dirty="0">
              <a:latin typeface="Trebuchet MS"/>
              <a:cs typeface="Trebuchet MS"/>
            </a:endParaRPr>
          </a:p>
          <a:p>
            <a:pPr marL="378460" indent="-257175">
              <a:lnSpc>
                <a:spcPct val="100000"/>
              </a:lnSpc>
              <a:spcBef>
                <a:spcPts val="2540"/>
              </a:spcBef>
              <a:buChar char="•"/>
              <a:tabLst>
                <a:tab pos="379095" algn="l"/>
              </a:tabLst>
            </a:pPr>
            <a:r>
              <a:rPr sz="2750" spc="25" dirty="0">
                <a:latin typeface="Georgia"/>
                <a:cs typeface="Georgia"/>
              </a:rPr>
              <a:t>SQL</a:t>
            </a:r>
            <a:r>
              <a:rPr sz="2750" spc="40" dirty="0">
                <a:latin typeface="Georgia"/>
                <a:cs typeface="Georgia"/>
              </a:rPr>
              <a:t> </a:t>
            </a:r>
            <a:r>
              <a:rPr sz="2750" spc="10" dirty="0">
                <a:latin typeface="Georgia"/>
                <a:cs typeface="Georgia"/>
              </a:rPr>
              <a:t>provides</a:t>
            </a:r>
            <a:endParaRPr sz="2750" dirty="0">
              <a:latin typeface="Georgia"/>
              <a:cs typeface="Georgia"/>
            </a:endParaRPr>
          </a:p>
          <a:p>
            <a:pPr marL="427355">
              <a:lnSpc>
                <a:spcPct val="100000"/>
              </a:lnSpc>
              <a:spcBef>
                <a:spcPts val="400"/>
              </a:spcBef>
            </a:pPr>
            <a:r>
              <a:rPr sz="2750" spc="10" dirty="0">
                <a:solidFill>
                  <a:srgbClr val="437F85"/>
                </a:solidFill>
                <a:latin typeface="Georgia"/>
                <a:cs typeface="Georgia"/>
              </a:rPr>
              <a:t>▫ </a:t>
            </a:r>
            <a:r>
              <a:rPr sz="2750" spc="20" dirty="0">
                <a:solidFill>
                  <a:srgbClr val="437F85"/>
                </a:solidFill>
                <a:latin typeface="Georgia"/>
                <a:cs typeface="Georgia"/>
              </a:rPr>
              <a:t>A </a:t>
            </a:r>
            <a:r>
              <a:rPr sz="2750" spc="10" dirty="0">
                <a:solidFill>
                  <a:srgbClr val="437F85"/>
                </a:solidFill>
                <a:latin typeface="Georgia"/>
                <a:cs typeface="Georgia"/>
              </a:rPr>
              <a:t>data </a:t>
            </a:r>
            <a:r>
              <a:rPr sz="2750" spc="5" dirty="0">
                <a:solidFill>
                  <a:srgbClr val="437F85"/>
                </a:solidFill>
                <a:latin typeface="Georgia"/>
                <a:cs typeface="Georgia"/>
              </a:rPr>
              <a:t>definition </a:t>
            </a:r>
            <a:r>
              <a:rPr sz="2750" spc="15" dirty="0">
                <a:solidFill>
                  <a:srgbClr val="437F85"/>
                </a:solidFill>
                <a:latin typeface="Georgia"/>
                <a:cs typeface="Georgia"/>
              </a:rPr>
              <a:t>language</a:t>
            </a:r>
            <a:r>
              <a:rPr sz="2750" spc="-225" dirty="0">
                <a:solidFill>
                  <a:srgbClr val="437F85"/>
                </a:solidFill>
                <a:latin typeface="Georgia"/>
                <a:cs typeface="Georgia"/>
              </a:rPr>
              <a:t> </a:t>
            </a:r>
            <a:r>
              <a:rPr sz="2750" spc="10" dirty="0">
                <a:solidFill>
                  <a:srgbClr val="437F85"/>
                </a:solidFill>
                <a:latin typeface="Georgia"/>
                <a:cs typeface="Georgia"/>
              </a:rPr>
              <a:t>(DDL)</a:t>
            </a:r>
            <a:endParaRPr sz="2750" dirty="0">
              <a:latin typeface="Georgia"/>
              <a:cs typeface="Georgia"/>
            </a:endParaRPr>
          </a:p>
          <a:p>
            <a:pPr marL="427355">
              <a:lnSpc>
                <a:spcPct val="100000"/>
              </a:lnSpc>
              <a:spcBef>
                <a:spcPts val="350"/>
              </a:spcBef>
            </a:pPr>
            <a:r>
              <a:rPr sz="2750" spc="10" dirty="0">
                <a:solidFill>
                  <a:srgbClr val="437F85"/>
                </a:solidFill>
                <a:latin typeface="Georgia"/>
                <a:cs typeface="Georgia"/>
              </a:rPr>
              <a:t>▫ </a:t>
            </a:r>
            <a:r>
              <a:rPr sz="2750" spc="20" dirty="0">
                <a:solidFill>
                  <a:srgbClr val="437F85"/>
                </a:solidFill>
                <a:latin typeface="Georgia"/>
                <a:cs typeface="Georgia"/>
              </a:rPr>
              <a:t>A </a:t>
            </a:r>
            <a:r>
              <a:rPr sz="2750" spc="10" dirty="0">
                <a:solidFill>
                  <a:srgbClr val="437F85"/>
                </a:solidFill>
                <a:latin typeface="Georgia"/>
                <a:cs typeface="Georgia"/>
              </a:rPr>
              <a:t>data manipulation </a:t>
            </a:r>
            <a:r>
              <a:rPr sz="2750" spc="15" dirty="0">
                <a:solidFill>
                  <a:srgbClr val="437F85"/>
                </a:solidFill>
                <a:latin typeface="Georgia"/>
                <a:cs typeface="Georgia"/>
              </a:rPr>
              <a:t>language</a:t>
            </a:r>
            <a:r>
              <a:rPr sz="2750" spc="-190" dirty="0">
                <a:solidFill>
                  <a:srgbClr val="437F85"/>
                </a:solidFill>
                <a:latin typeface="Georgia"/>
                <a:cs typeface="Georgia"/>
              </a:rPr>
              <a:t> </a:t>
            </a:r>
            <a:r>
              <a:rPr sz="2750" spc="20" dirty="0">
                <a:solidFill>
                  <a:srgbClr val="437F85"/>
                </a:solidFill>
                <a:latin typeface="Georgia"/>
                <a:cs typeface="Georgia"/>
              </a:rPr>
              <a:t>(DML)</a:t>
            </a:r>
            <a:endParaRPr sz="2750" dirty="0">
              <a:latin typeface="Georgia"/>
              <a:cs typeface="Georgia"/>
            </a:endParaRPr>
          </a:p>
          <a:p>
            <a:pPr marL="427355">
              <a:lnSpc>
                <a:spcPct val="100000"/>
              </a:lnSpc>
              <a:spcBef>
                <a:spcPts val="350"/>
              </a:spcBef>
            </a:pPr>
            <a:r>
              <a:rPr sz="2750" spc="10" dirty="0">
                <a:solidFill>
                  <a:srgbClr val="437F85"/>
                </a:solidFill>
                <a:latin typeface="Georgia"/>
                <a:cs typeface="Georgia"/>
              </a:rPr>
              <a:t>▫ </a:t>
            </a:r>
            <a:r>
              <a:rPr sz="2750" spc="20" dirty="0">
                <a:solidFill>
                  <a:srgbClr val="437F85"/>
                </a:solidFill>
                <a:latin typeface="Georgia"/>
                <a:cs typeface="Georgia"/>
              </a:rPr>
              <a:t>A </a:t>
            </a:r>
            <a:r>
              <a:rPr sz="2750" spc="10" dirty="0">
                <a:solidFill>
                  <a:srgbClr val="437F85"/>
                </a:solidFill>
                <a:latin typeface="Georgia"/>
                <a:cs typeface="Georgia"/>
              </a:rPr>
              <a:t>data </a:t>
            </a:r>
            <a:r>
              <a:rPr sz="2750" spc="5" dirty="0">
                <a:solidFill>
                  <a:srgbClr val="437F85"/>
                </a:solidFill>
                <a:latin typeface="Georgia"/>
                <a:cs typeface="Georgia"/>
              </a:rPr>
              <a:t>control </a:t>
            </a:r>
            <a:r>
              <a:rPr sz="2750" spc="15" dirty="0">
                <a:solidFill>
                  <a:srgbClr val="437F85"/>
                </a:solidFill>
                <a:latin typeface="Georgia"/>
                <a:cs typeface="Georgia"/>
              </a:rPr>
              <a:t>language</a:t>
            </a:r>
            <a:r>
              <a:rPr sz="2750" spc="-250" dirty="0">
                <a:solidFill>
                  <a:srgbClr val="437F85"/>
                </a:solidFill>
                <a:latin typeface="Georgia"/>
                <a:cs typeface="Georgia"/>
              </a:rPr>
              <a:t> </a:t>
            </a:r>
            <a:r>
              <a:rPr sz="2750" spc="10" dirty="0">
                <a:solidFill>
                  <a:srgbClr val="437F85"/>
                </a:solidFill>
                <a:latin typeface="Georgia"/>
                <a:cs typeface="Georgia"/>
              </a:rPr>
              <a:t>(DCL)</a:t>
            </a:r>
            <a:endParaRPr sz="2750" dirty="0">
              <a:latin typeface="Georgia"/>
              <a:cs typeface="Georgia"/>
            </a:endParaRPr>
          </a:p>
          <a:p>
            <a:pPr marL="378460" indent="-257175">
              <a:lnSpc>
                <a:spcPct val="100000"/>
              </a:lnSpc>
              <a:spcBef>
                <a:spcPts val="350"/>
              </a:spcBef>
              <a:buChar char="•"/>
              <a:tabLst>
                <a:tab pos="379095" algn="l"/>
              </a:tabLst>
            </a:pPr>
            <a:r>
              <a:rPr sz="2750" spc="20" dirty="0">
                <a:latin typeface="Georgia"/>
                <a:cs typeface="Georgia"/>
              </a:rPr>
              <a:t>In </a:t>
            </a:r>
            <a:r>
              <a:rPr sz="2750" spc="10" dirty="0">
                <a:latin typeface="Georgia"/>
                <a:cs typeface="Georgia"/>
              </a:rPr>
              <a:t>addition</a:t>
            </a:r>
            <a:r>
              <a:rPr sz="2750" spc="110" dirty="0">
                <a:latin typeface="Georgia"/>
                <a:cs typeface="Georgia"/>
              </a:rPr>
              <a:t> </a:t>
            </a:r>
            <a:r>
              <a:rPr sz="2750" spc="20" dirty="0">
                <a:latin typeface="Georgia"/>
                <a:cs typeface="Georgia"/>
              </a:rPr>
              <a:t>SQL</a:t>
            </a:r>
            <a:endParaRPr sz="2750" dirty="0">
              <a:latin typeface="Georgia"/>
              <a:cs typeface="Georgia"/>
            </a:endParaRPr>
          </a:p>
          <a:p>
            <a:pPr marL="427355">
              <a:lnSpc>
                <a:spcPct val="100000"/>
              </a:lnSpc>
              <a:spcBef>
                <a:spcPts val="400"/>
              </a:spcBef>
            </a:pPr>
            <a:r>
              <a:rPr sz="2750" spc="10" dirty="0">
                <a:solidFill>
                  <a:srgbClr val="437F85"/>
                </a:solidFill>
                <a:latin typeface="Georgia"/>
                <a:cs typeface="Georgia"/>
              </a:rPr>
              <a:t>▫ Can </a:t>
            </a:r>
            <a:r>
              <a:rPr sz="2750" spc="5" dirty="0">
                <a:solidFill>
                  <a:srgbClr val="437F85"/>
                </a:solidFill>
                <a:latin typeface="Georgia"/>
                <a:cs typeface="Georgia"/>
              </a:rPr>
              <a:t>be </a:t>
            </a:r>
            <a:r>
              <a:rPr sz="2750" spc="10" dirty="0">
                <a:solidFill>
                  <a:srgbClr val="437F85"/>
                </a:solidFill>
                <a:latin typeface="Georgia"/>
                <a:cs typeface="Georgia"/>
              </a:rPr>
              <a:t>used </a:t>
            </a:r>
            <a:r>
              <a:rPr sz="2750" spc="15" dirty="0">
                <a:solidFill>
                  <a:srgbClr val="437F85"/>
                </a:solidFill>
                <a:latin typeface="Georgia"/>
                <a:cs typeface="Georgia"/>
              </a:rPr>
              <a:t>from </a:t>
            </a:r>
            <a:r>
              <a:rPr sz="2750" spc="10" dirty="0">
                <a:solidFill>
                  <a:srgbClr val="437F85"/>
                </a:solidFill>
                <a:latin typeface="Georgia"/>
                <a:cs typeface="Georgia"/>
              </a:rPr>
              <a:t>other</a:t>
            </a:r>
            <a:r>
              <a:rPr sz="2750" spc="-229" dirty="0">
                <a:solidFill>
                  <a:srgbClr val="437F85"/>
                </a:solidFill>
                <a:latin typeface="Georgia"/>
                <a:cs typeface="Georgia"/>
              </a:rPr>
              <a:t> </a:t>
            </a:r>
            <a:r>
              <a:rPr sz="2750" spc="15" dirty="0">
                <a:solidFill>
                  <a:srgbClr val="437F85"/>
                </a:solidFill>
                <a:latin typeface="Georgia"/>
                <a:cs typeface="Georgia"/>
              </a:rPr>
              <a:t>languages</a:t>
            </a:r>
            <a:endParaRPr sz="2750" dirty="0">
              <a:latin typeface="Georgia"/>
              <a:cs typeface="Georgia"/>
            </a:endParaRPr>
          </a:p>
          <a:p>
            <a:pPr marL="671195" marR="5080" indent="-244475">
              <a:lnSpc>
                <a:spcPct val="101899"/>
              </a:lnSpc>
              <a:spcBef>
                <a:spcPts val="290"/>
              </a:spcBef>
            </a:pPr>
            <a:r>
              <a:rPr sz="2750" spc="10" dirty="0">
                <a:solidFill>
                  <a:srgbClr val="437F85"/>
                </a:solidFill>
                <a:latin typeface="Georgia"/>
                <a:cs typeface="Georgia"/>
              </a:rPr>
              <a:t>▫ </a:t>
            </a:r>
            <a:r>
              <a:rPr sz="2750" spc="20" dirty="0">
                <a:solidFill>
                  <a:srgbClr val="437F85"/>
                </a:solidFill>
                <a:latin typeface="Georgia"/>
                <a:cs typeface="Georgia"/>
              </a:rPr>
              <a:t>Is </a:t>
            </a:r>
            <a:r>
              <a:rPr sz="2750" spc="10" dirty="0">
                <a:solidFill>
                  <a:srgbClr val="437F85"/>
                </a:solidFill>
                <a:latin typeface="Georgia"/>
                <a:cs typeface="Georgia"/>
              </a:rPr>
              <a:t>often extended to provide common  </a:t>
            </a:r>
            <a:r>
              <a:rPr sz="2750" spc="15" dirty="0">
                <a:solidFill>
                  <a:srgbClr val="437F85"/>
                </a:solidFill>
                <a:latin typeface="Georgia"/>
                <a:cs typeface="Georgia"/>
              </a:rPr>
              <a:t>programming </a:t>
            </a:r>
            <a:r>
              <a:rPr sz="2750" spc="5" dirty="0">
                <a:solidFill>
                  <a:srgbClr val="437F85"/>
                </a:solidFill>
                <a:latin typeface="Georgia"/>
                <a:cs typeface="Georgia"/>
              </a:rPr>
              <a:t>constructs </a:t>
            </a:r>
            <a:r>
              <a:rPr sz="2750" spc="10" dirty="0">
                <a:solidFill>
                  <a:srgbClr val="437F85"/>
                </a:solidFill>
                <a:latin typeface="Georgia"/>
                <a:cs typeface="Georgia"/>
              </a:rPr>
              <a:t>(such </a:t>
            </a:r>
            <a:r>
              <a:rPr sz="2750" spc="5" dirty="0">
                <a:solidFill>
                  <a:srgbClr val="437F85"/>
                </a:solidFill>
                <a:latin typeface="Georgia"/>
                <a:cs typeface="Georgia"/>
              </a:rPr>
              <a:t>as </a:t>
            </a:r>
            <a:r>
              <a:rPr sz="2750" spc="15" dirty="0">
                <a:solidFill>
                  <a:srgbClr val="437F85"/>
                </a:solidFill>
                <a:latin typeface="Georgia"/>
                <a:cs typeface="Georgia"/>
              </a:rPr>
              <a:t>if-then </a:t>
            </a:r>
            <a:r>
              <a:rPr sz="2750" spc="5" dirty="0">
                <a:solidFill>
                  <a:srgbClr val="437F85"/>
                </a:solidFill>
                <a:latin typeface="Georgia"/>
                <a:cs typeface="Georgia"/>
              </a:rPr>
              <a:t>tests,  </a:t>
            </a:r>
            <a:r>
              <a:rPr sz="2750" spc="10" dirty="0">
                <a:solidFill>
                  <a:srgbClr val="437F85"/>
                </a:solidFill>
                <a:latin typeface="Georgia"/>
                <a:cs typeface="Georgia"/>
              </a:rPr>
              <a:t>loops, variables,</a:t>
            </a:r>
            <a:r>
              <a:rPr sz="2750" spc="100" dirty="0">
                <a:solidFill>
                  <a:srgbClr val="437F85"/>
                </a:solidFill>
                <a:latin typeface="Georgia"/>
                <a:cs typeface="Georgia"/>
              </a:rPr>
              <a:t> </a:t>
            </a:r>
            <a:r>
              <a:rPr sz="2750" spc="10" dirty="0">
                <a:solidFill>
                  <a:srgbClr val="437F85"/>
                </a:solidFill>
                <a:latin typeface="Georgia"/>
                <a:cs typeface="Georgia"/>
              </a:rPr>
              <a:t>etc.)</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to="" calcmode="lin" valueType="num">
                                      <p:cBhvr>
                                        <p:cTn id="32" dur="1" fill="hold"/>
                                        <p:tgtEl>
                                          <p:spTgt spid="2">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to="" calcmode="lin" valueType="num">
                                      <p:cBhvr>
                                        <p:cTn id="37" dur="1" fill="hold"/>
                                        <p:tgtEl>
                                          <p:spTgt spid="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016999"/>
            <a:ext cx="8064500" cy="5140960"/>
          </a:xfrm>
          <a:prstGeom prst="rect">
            <a:avLst/>
          </a:prstGeom>
        </p:spPr>
        <p:txBody>
          <a:bodyPr vert="horz" wrap="square" lIns="0" tIns="347980" rIns="0" bIns="0" rtlCol="0">
            <a:spAutoFit/>
          </a:bodyPr>
          <a:lstStyle/>
          <a:p>
            <a:pPr marL="12700">
              <a:lnSpc>
                <a:spcPct val="100000"/>
              </a:lnSpc>
              <a:spcBef>
                <a:spcPts val="2740"/>
              </a:spcBef>
            </a:pPr>
            <a:r>
              <a:rPr sz="3950" spc="15" dirty="0">
                <a:solidFill>
                  <a:srgbClr val="424455"/>
                </a:solidFill>
                <a:latin typeface="Trebuchet MS"/>
                <a:cs typeface="Trebuchet MS"/>
              </a:rPr>
              <a:t>Cont..</a:t>
            </a:r>
            <a:endParaRPr sz="3950" dirty="0">
              <a:latin typeface="Trebuchet MS"/>
              <a:cs typeface="Trebuchet MS"/>
            </a:endParaRPr>
          </a:p>
          <a:p>
            <a:pPr marL="378460" indent="-257175">
              <a:lnSpc>
                <a:spcPts val="3165"/>
              </a:lnSpc>
              <a:spcBef>
                <a:spcPts val="1864"/>
              </a:spcBef>
              <a:buChar char="•"/>
              <a:tabLst>
                <a:tab pos="379095" algn="l"/>
              </a:tabLst>
            </a:pPr>
            <a:r>
              <a:rPr sz="2750" spc="25" dirty="0">
                <a:latin typeface="Georgia"/>
                <a:cs typeface="Georgia"/>
              </a:rPr>
              <a:t>SQL </a:t>
            </a:r>
            <a:r>
              <a:rPr sz="2750" spc="10" dirty="0">
                <a:latin typeface="Georgia"/>
                <a:cs typeface="Georgia"/>
              </a:rPr>
              <a:t>is </a:t>
            </a:r>
            <a:r>
              <a:rPr sz="2750" spc="15" dirty="0">
                <a:latin typeface="Georgia"/>
                <a:cs typeface="Georgia"/>
              </a:rPr>
              <a:t>a </a:t>
            </a:r>
            <a:r>
              <a:rPr sz="2750" spc="10" dirty="0">
                <a:latin typeface="Georgia"/>
                <a:cs typeface="Georgia"/>
              </a:rPr>
              <a:t>declarative (non-procedural)</a:t>
            </a:r>
            <a:r>
              <a:rPr sz="2750" spc="260" dirty="0">
                <a:latin typeface="Georgia"/>
                <a:cs typeface="Georgia"/>
              </a:rPr>
              <a:t> </a:t>
            </a:r>
            <a:r>
              <a:rPr sz="2750" spc="15" dirty="0">
                <a:latin typeface="Georgia"/>
                <a:cs typeface="Georgia"/>
              </a:rPr>
              <a:t>language</a:t>
            </a:r>
            <a:endParaRPr sz="2750" dirty="0">
              <a:latin typeface="Georgia"/>
              <a:cs typeface="Georgia"/>
            </a:endParaRPr>
          </a:p>
          <a:p>
            <a:pPr marL="671195" marR="5080" indent="-244475">
              <a:lnSpc>
                <a:spcPts val="2690"/>
              </a:lnSpc>
              <a:spcBef>
                <a:spcPts val="464"/>
              </a:spcBef>
            </a:pPr>
            <a:r>
              <a:rPr sz="2750" spc="10" dirty="0">
                <a:solidFill>
                  <a:srgbClr val="437F85"/>
                </a:solidFill>
                <a:latin typeface="Georgia"/>
                <a:cs typeface="Georgia"/>
              </a:rPr>
              <a:t>▫ </a:t>
            </a:r>
            <a:r>
              <a:rPr sz="2750" spc="5" dirty="0">
                <a:solidFill>
                  <a:srgbClr val="437F85"/>
                </a:solidFill>
                <a:latin typeface="Georgia"/>
                <a:cs typeface="Georgia"/>
              </a:rPr>
              <a:t>Procedural </a:t>
            </a:r>
            <a:r>
              <a:rPr sz="2750" spc="10" dirty="0">
                <a:solidFill>
                  <a:srgbClr val="437F85"/>
                </a:solidFill>
                <a:latin typeface="Georgia"/>
                <a:cs typeface="Georgia"/>
              </a:rPr>
              <a:t>- say </a:t>
            </a:r>
            <a:r>
              <a:rPr sz="2750" spc="5" dirty="0">
                <a:solidFill>
                  <a:srgbClr val="437F85"/>
                </a:solidFill>
                <a:latin typeface="Georgia"/>
                <a:cs typeface="Georgia"/>
              </a:rPr>
              <a:t>exactly </a:t>
            </a:r>
            <a:r>
              <a:rPr sz="2750" spc="20" dirty="0">
                <a:solidFill>
                  <a:srgbClr val="437F85"/>
                </a:solidFill>
                <a:latin typeface="Georgia"/>
                <a:cs typeface="Georgia"/>
              </a:rPr>
              <a:t>what </a:t>
            </a:r>
            <a:r>
              <a:rPr sz="2750" spc="15" dirty="0">
                <a:solidFill>
                  <a:srgbClr val="437F85"/>
                </a:solidFill>
                <a:latin typeface="Georgia"/>
                <a:cs typeface="Georgia"/>
              </a:rPr>
              <a:t>the </a:t>
            </a:r>
            <a:r>
              <a:rPr sz="2750" spc="10" dirty="0">
                <a:solidFill>
                  <a:srgbClr val="437F85"/>
                </a:solidFill>
                <a:latin typeface="Georgia"/>
                <a:cs typeface="Georgia"/>
              </a:rPr>
              <a:t>computer </a:t>
            </a:r>
            <a:r>
              <a:rPr sz="2750" spc="15" dirty="0">
                <a:solidFill>
                  <a:srgbClr val="437F85"/>
                </a:solidFill>
                <a:latin typeface="Georgia"/>
                <a:cs typeface="Georgia"/>
              </a:rPr>
              <a:t>has  </a:t>
            </a:r>
            <a:r>
              <a:rPr sz="2750" spc="10" dirty="0">
                <a:solidFill>
                  <a:srgbClr val="437F85"/>
                </a:solidFill>
                <a:latin typeface="Georgia"/>
                <a:cs typeface="Georgia"/>
              </a:rPr>
              <a:t>to</a:t>
            </a:r>
            <a:r>
              <a:rPr sz="2750" spc="30" dirty="0">
                <a:solidFill>
                  <a:srgbClr val="437F85"/>
                </a:solidFill>
                <a:latin typeface="Georgia"/>
                <a:cs typeface="Georgia"/>
              </a:rPr>
              <a:t> </a:t>
            </a:r>
            <a:r>
              <a:rPr sz="2750" spc="10" dirty="0">
                <a:solidFill>
                  <a:srgbClr val="437F85"/>
                </a:solidFill>
                <a:latin typeface="Georgia"/>
                <a:cs typeface="Georgia"/>
              </a:rPr>
              <a:t>do</a:t>
            </a:r>
            <a:endParaRPr sz="2750" dirty="0">
              <a:latin typeface="Georgia"/>
              <a:cs typeface="Georgia"/>
            </a:endParaRPr>
          </a:p>
          <a:p>
            <a:pPr marL="671195" marR="144780" indent="-244475">
              <a:lnSpc>
                <a:spcPts val="2690"/>
              </a:lnSpc>
              <a:spcBef>
                <a:spcPts val="285"/>
              </a:spcBef>
            </a:pPr>
            <a:r>
              <a:rPr sz="2750" spc="10" dirty="0">
                <a:solidFill>
                  <a:srgbClr val="437F85"/>
                </a:solidFill>
                <a:latin typeface="Georgia"/>
                <a:cs typeface="Georgia"/>
              </a:rPr>
              <a:t>▫ </a:t>
            </a:r>
            <a:r>
              <a:rPr sz="2750" spc="5" dirty="0">
                <a:solidFill>
                  <a:srgbClr val="437F85"/>
                </a:solidFill>
                <a:latin typeface="Georgia"/>
                <a:cs typeface="Georgia"/>
              </a:rPr>
              <a:t>Non-procedural </a:t>
            </a:r>
            <a:r>
              <a:rPr sz="2750" spc="20" dirty="0">
                <a:solidFill>
                  <a:srgbClr val="437F85"/>
                </a:solidFill>
                <a:latin typeface="Georgia"/>
                <a:cs typeface="Georgia"/>
              </a:rPr>
              <a:t>– </a:t>
            </a:r>
            <a:r>
              <a:rPr sz="2750" spc="5" dirty="0">
                <a:solidFill>
                  <a:srgbClr val="437F85"/>
                </a:solidFill>
                <a:latin typeface="Georgia"/>
                <a:cs typeface="Georgia"/>
              </a:rPr>
              <a:t>describe </a:t>
            </a:r>
            <a:r>
              <a:rPr sz="2750" spc="15" dirty="0">
                <a:solidFill>
                  <a:srgbClr val="437F85"/>
                </a:solidFill>
                <a:latin typeface="Georgia"/>
                <a:cs typeface="Georgia"/>
              </a:rPr>
              <a:t>the </a:t>
            </a:r>
            <a:r>
              <a:rPr sz="2750" spc="10" dirty="0">
                <a:solidFill>
                  <a:srgbClr val="437F85"/>
                </a:solidFill>
                <a:latin typeface="Georgia"/>
                <a:cs typeface="Georgia"/>
              </a:rPr>
              <a:t>required result  (not </a:t>
            </a:r>
            <a:r>
              <a:rPr sz="2750" spc="15" dirty="0">
                <a:solidFill>
                  <a:srgbClr val="437F85"/>
                </a:solidFill>
                <a:latin typeface="Georgia"/>
                <a:cs typeface="Georgia"/>
              </a:rPr>
              <a:t>the way </a:t>
            </a:r>
            <a:r>
              <a:rPr sz="2750" spc="10" dirty="0">
                <a:solidFill>
                  <a:srgbClr val="437F85"/>
                </a:solidFill>
                <a:latin typeface="Georgia"/>
                <a:cs typeface="Georgia"/>
              </a:rPr>
              <a:t>to compute</a:t>
            </a:r>
            <a:r>
              <a:rPr sz="2750" spc="150" dirty="0">
                <a:solidFill>
                  <a:srgbClr val="437F85"/>
                </a:solidFill>
                <a:latin typeface="Georgia"/>
                <a:cs typeface="Georgia"/>
              </a:rPr>
              <a:t> </a:t>
            </a:r>
            <a:r>
              <a:rPr sz="2750" spc="10" dirty="0">
                <a:solidFill>
                  <a:srgbClr val="437F85"/>
                </a:solidFill>
                <a:latin typeface="Georgia"/>
                <a:cs typeface="Georgia"/>
              </a:rPr>
              <a:t>it)</a:t>
            </a:r>
            <a:endParaRPr sz="2750" dirty="0">
              <a:latin typeface="Georgia"/>
              <a:cs typeface="Georgia"/>
            </a:endParaRPr>
          </a:p>
          <a:p>
            <a:pPr marL="378460" indent="-257175">
              <a:lnSpc>
                <a:spcPct val="100000"/>
              </a:lnSpc>
              <a:spcBef>
                <a:spcPts val="30"/>
              </a:spcBef>
              <a:buChar char="•"/>
              <a:tabLst>
                <a:tab pos="379095" algn="l"/>
              </a:tabLst>
            </a:pPr>
            <a:r>
              <a:rPr sz="2750" spc="25" dirty="0">
                <a:latin typeface="Georgia"/>
                <a:cs typeface="Georgia"/>
              </a:rPr>
              <a:t>SQL </a:t>
            </a:r>
            <a:r>
              <a:rPr sz="2750" spc="10" dirty="0">
                <a:latin typeface="Georgia"/>
                <a:cs typeface="Georgia"/>
              </a:rPr>
              <a:t>is </a:t>
            </a:r>
            <a:r>
              <a:rPr sz="2750" spc="5" dirty="0">
                <a:latin typeface="Georgia"/>
                <a:cs typeface="Georgia"/>
              </a:rPr>
              <a:t>based </a:t>
            </a:r>
            <a:r>
              <a:rPr sz="2750" spc="10" dirty="0">
                <a:latin typeface="Georgia"/>
                <a:cs typeface="Georgia"/>
              </a:rPr>
              <a:t>on </a:t>
            </a:r>
            <a:r>
              <a:rPr sz="2750" spc="15" dirty="0">
                <a:latin typeface="Georgia"/>
                <a:cs typeface="Georgia"/>
              </a:rPr>
              <a:t>the </a:t>
            </a:r>
            <a:r>
              <a:rPr sz="2750" spc="10" dirty="0">
                <a:latin typeface="Georgia"/>
                <a:cs typeface="Georgia"/>
              </a:rPr>
              <a:t>relational</a:t>
            </a:r>
            <a:r>
              <a:rPr sz="2750" spc="215" dirty="0">
                <a:latin typeface="Georgia"/>
                <a:cs typeface="Georgia"/>
              </a:rPr>
              <a:t> </a:t>
            </a:r>
            <a:r>
              <a:rPr sz="2750" spc="10" dirty="0">
                <a:latin typeface="Georgia"/>
                <a:cs typeface="Georgia"/>
              </a:rPr>
              <a:t>model</a:t>
            </a:r>
            <a:endParaRPr sz="2750" dirty="0">
              <a:latin typeface="Georgia"/>
              <a:cs typeface="Georgia"/>
            </a:endParaRPr>
          </a:p>
          <a:p>
            <a:pPr marL="427355">
              <a:lnSpc>
                <a:spcPct val="100000"/>
              </a:lnSpc>
              <a:spcBef>
                <a:spcPts val="15"/>
              </a:spcBef>
            </a:pPr>
            <a:r>
              <a:rPr sz="2750" spc="10" dirty="0">
                <a:solidFill>
                  <a:srgbClr val="437F85"/>
                </a:solidFill>
                <a:latin typeface="Georgia"/>
                <a:cs typeface="Georgia"/>
              </a:rPr>
              <a:t>▫ </a:t>
            </a:r>
            <a:r>
              <a:rPr sz="2750" spc="15" dirty="0">
                <a:solidFill>
                  <a:srgbClr val="437F85"/>
                </a:solidFill>
                <a:latin typeface="Georgia"/>
                <a:cs typeface="Georgia"/>
              </a:rPr>
              <a:t>It has many </a:t>
            </a:r>
            <a:r>
              <a:rPr sz="2750" spc="5" dirty="0">
                <a:solidFill>
                  <a:srgbClr val="437F85"/>
                </a:solidFill>
                <a:latin typeface="Georgia"/>
                <a:cs typeface="Georgia"/>
              </a:rPr>
              <a:t>of </a:t>
            </a:r>
            <a:r>
              <a:rPr sz="2750" spc="15" dirty="0">
                <a:solidFill>
                  <a:srgbClr val="437F85"/>
                </a:solidFill>
                <a:latin typeface="Georgia"/>
                <a:cs typeface="Georgia"/>
              </a:rPr>
              <a:t>the same</a:t>
            </a:r>
            <a:r>
              <a:rPr sz="2750" spc="-305" dirty="0">
                <a:solidFill>
                  <a:srgbClr val="437F85"/>
                </a:solidFill>
                <a:latin typeface="Georgia"/>
                <a:cs typeface="Georgia"/>
              </a:rPr>
              <a:t> </a:t>
            </a:r>
            <a:r>
              <a:rPr sz="2750" spc="10" dirty="0">
                <a:solidFill>
                  <a:srgbClr val="437F85"/>
                </a:solidFill>
                <a:latin typeface="Georgia"/>
                <a:cs typeface="Georgia"/>
              </a:rPr>
              <a:t>ideas</a:t>
            </a:r>
            <a:endParaRPr sz="2750" dirty="0">
              <a:latin typeface="Georgia"/>
              <a:cs typeface="Georgia"/>
            </a:endParaRPr>
          </a:p>
          <a:p>
            <a:pPr marL="671195" marR="1510030" indent="-244475">
              <a:lnSpc>
                <a:spcPts val="3030"/>
              </a:lnSpc>
              <a:spcBef>
                <a:spcPts val="385"/>
              </a:spcBef>
            </a:pPr>
            <a:r>
              <a:rPr sz="2750" spc="10" dirty="0">
                <a:solidFill>
                  <a:srgbClr val="437F85"/>
                </a:solidFill>
                <a:latin typeface="Georgia"/>
                <a:cs typeface="Georgia"/>
              </a:rPr>
              <a:t>▫ </a:t>
            </a:r>
            <a:r>
              <a:rPr sz="2750" spc="5" dirty="0">
                <a:solidFill>
                  <a:srgbClr val="437F85"/>
                </a:solidFill>
                <a:latin typeface="Georgia"/>
                <a:cs typeface="Georgia"/>
              </a:rPr>
              <a:t>Databases </a:t>
            </a:r>
            <a:r>
              <a:rPr sz="2750" spc="10" dirty="0">
                <a:solidFill>
                  <a:srgbClr val="437F85"/>
                </a:solidFill>
                <a:latin typeface="Georgia"/>
                <a:cs typeface="Georgia"/>
              </a:rPr>
              <a:t>that support </a:t>
            </a:r>
            <a:r>
              <a:rPr sz="2750" spc="25" dirty="0">
                <a:solidFill>
                  <a:srgbClr val="437F85"/>
                </a:solidFill>
                <a:latin typeface="Georgia"/>
                <a:cs typeface="Georgia"/>
              </a:rPr>
              <a:t>SQL </a:t>
            </a:r>
            <a:r>
              <a:rPr sz="2750" spc="10" dirty="0">
                <a:solidFill>
                  <a:srgbClr val="437F85"/>
                </a:solidFill>
                <a:latin typeface="Georgia"/>
                <a:cs typeface="Georgia"/>
              </a:rPr>
              <a:t>are </a:t>
            </a:r>
            <a:r>
              <a:rPr sz="2750" spc="5" dirty="0">
                <a:solidFill>
                  <a:srgbClr val="437F85"/>
                </a:solidFill>
                <a:latin typeface="Georgia"/>
                <a:cs typeface="Georgia"/>
              </a:rPr>
              <a:t>often  described as relational</a:t>
            </a:r>
            <a:r>
              <a:rPr sz="2750" spc="235" dirty="0">
                <a:solidFill>
                  <a:srgbClr val="437F85"/>
                </a:solidFill>
                <a:latin typeface="Georgia"/>
                <a:cs typeface="Georgia"/>
              </a:rPr>
              <a:t> </a:t>
            </a:r>
            <a:r>
              <a:rPr sz="2750" spc="5" dirty="0">
                <a:solidFill>
                  <a:srgbClr val="437F85"/>
                </a:solidFill>
                <a:latin typeface="Georgia"/>
                <a:cs typeface="Georgia"/>
              </a:rPr>
              <a:t>databases</a:t>
            </a:r>
            <a:endParaRPr sz="2750" dirty="0">
              <a:latin typeface="Georgia"/>
              <a:cs typeface="Georgia"/>
            </a:endParaRPr>
          </a:p>
          <a:p>
            <a:pPr marL="427355">
              <a:lnSpc>
                <a:spcPts val="3254"/>
              </a:lnSpc>
            </a:pPr>
            <a:r>
              <a:rPr sz="2750" spc="10" dirty="0">
                <a:solidFill>
                  <a:srgbClr val="437F85"/>
                </a:solidFill>
                <a:latin typeface="Georgia"/>
                <a:cs typeface="Georgia"/>
              </a:rPr>
              <a:t>▫  </a:t>
            </a:r>
            <a:r>
              <a:rPr sz="2750" spc="15" dirty="0">
                <a:solidFill>
                  <a:srgbClr val="437F85"/>
                </a:solidFill>
                <a:latin typeface="Georgia"/>
                <a:cs typeface="Georgia"/>
              </a:rPr>
              <a:t>It </a:t>
            </a:r>
            <a:r>
              <a:rPr sz="2750" spc="10" dirty="0">
                <a:solidFill>
                  <a:srgbClr val="437F85"/>
                </a:solidFill>
                <a:latin typeface="Georgia"/>
                <a:cs typeface="Georgia"/>
              </a:rPr>
              <a:t>is </a:t>
            </a:r>
            <a:r>
              <a:rPr sz="2750" spc="5" dirty="0">
                <a:solidFill>
                  <a:srgbClr val="437F85"/>
                </a:solidFill>
                <a:latin typeface="Georgia"/>
                <a:cs typeface="Georgia"/>
              </a:rPr>
              <a:t>not </a:t>
            </a:r>
            <a:r>
              <a:rPr sz="2750" spc="15" dirty="0">
                <a:solidFill>
                  <a:srgbClr val="437F85"/>
                </a:solidFill>
                <a:latin typeface="Georgia"/>
                <a:cs typeface="Georgia"/>
              </a:rPr>
              <a:t>always </a:t>
            </a:r>
            <a:r>
              <a:rPr sz="2750" spc="10" dirty="0">
                <a:solidFill>
                  <a:srgbClr val="437F85"/>
                </a:solidFill>
                <a:latin typeface="Georgia"/>
                <a:cs typeface="Georgia"/>
              </a:rPr>
              <a:t>true to </a:t>
            </a:r>
            <a:r>
              <a:rPr sz="2750" spc="15" dirty="0">
                <a:solidFill>
                  <a:srgbClr val="437F85"/>
                </a:solidFill>
                <a:latin typeface="Georgia"/>
                <a:cs typeface="Georgia"/>
              </a:rPr>
              <a:t>the</a:t>
            </a:r>
            <a:r>
              <a:rPr sz="2750" spc="-350" dirty="0">
                <a:solidFill>
                  <a:srgbClr val="437F85"/>
                </a:solidFill>
                <a:latin typeface="Georgia"/>
                <a:cs typeface="Georgia"/>
              </a:rPr>
              <a:t> </a:t>
            </a:r>
            <a:r>
              <a:rPr sz="2750" spc="10" dirty="0">
                <a:solidFill>
                  <a:srgbClr val="437F85"/>
                </a:solidFill>
                <a:latin typeface="Georgia"/>
                <a:cs typeface="Georgia"/>
              </a:rPr>
              <a:t>model</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to="" calcmode="lin" valueType="num">
                                      <p:cBhvr>
                                        <p:cTn id="32" dur="1" fill="hold"/>
                                        <p:tgtEl>
                                          <p:spTgt spid="2">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to="" calcmode="lin" valueType="num">
                                      <p:cBhvr>
                                        <p:cTn id="37" dur="1" fill="hold"/>
                                        <p:tgtEl>
                                          <p:spTgt spid="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Components of relational database</a:t>
            </a:r>
          </a:p>
        </p:txBody>
      </p:sp>
      <p:sp>
        <p:nvSpPr>
          <p:cNvPr id="3" name="Content Placeholder 2"/>
          <p:cNvSpPr>
            <a:spLocks noGrp="1"/>
          </p:cNvSpPr>
          <p:nvPr>
            <p:ph idx="1"/>
          </p:nvPr>
        </p:nvSpPr>
        <p:spPr/>
        <p:txBody>
          <a:bodyPr/>
          <a:lstStyle/>
          <a:p>
            <a:r>
              <a:rPr lang="en-IN" dirty="0"/>
              <a:t>The main components of relational database structure are as follows:</a:t>
            </a:r>
          </a:p>
          <a:p>
            <a:pPr marL="624078" lvl="2" indent="-514350">
              <a:buClr>
                <a:schemeClr val="accent3"/>
              </a:buClr>
              <a:buFont typeface="+mj-lt"/>
              <a:buAutoNum type="arabicPeriod"/>
            </a:pPr>
            <a:r>
              <a:rPr lang="en-IN" sz="2800" b="1" dirty="0">
                <a:solidFill>
                  <a:schemeClr val="tx1"/>
                </a:solidFill>
              </a:rPr>
              <a:t>Domains</a:t>
            </a:r>
          </a:p>
          <a:p>
            <a:pPr marL="624078" lvl="2" indent="-514350">
              <a:buClr>
                <a:schemeClr val="accent3"/>
              </a:buClr>
              <a:buFont typeface="+mj-lt"/>
              <a:buAutoNum type="arabicPeriod"/>
            </a:pPr>
            <a:r>
              <a:rPr lang="en-IN" sz="2800" b="1" dirty="0" err="1">
                <a:solidFill>
                  <a:schemeClr val="tx1"/>
                </a:solidFill>
              </a:rPr>
              <a:t>Tuples</a:t>
            </a:r>
            <a:r>
              <a:rPr lang="en-IN" sz="2800" b="1" dirty="0">
                <a:solidFill>
                  <a:schemeClr val="tx1"/>
                </a:solidFill>
              </a:rPr>
              <a:t> (rows)</a:t>
            </a:r>
          </a:p>
          <a:p>
            <a:pPr marL="624078" lvl="2" indent="-514350">
              <a:buClr>
                <a:schemeClr val="accent3"/>
              </a:buClr>
              <a:buFont typeface="+mj-lt"/>
              <a:buAutoNum type="arabicPeriod"/>
            </a:pPr>
            <a:r>
              <a:rPr lang="en-IN" sz="2800" b="1" dirty="0">
                <a:solidFill>
                  <a:schemeClr val="tx1"/>
                </a:solidFill>
              </a:rPr>
              <a:t>Columns</a:t>
            </a:r>
          </a:p>
          <a:p>
            <a:pPr marL="624078" lvl="2" indent="-514350">
              <a:buClr>
                <a:schemeClr val="accent3"/>
              </a:buClr>
              <a:buFont typeface="+mj-lt"/>
              <a:buAutoNum type="arabicPeriod"/>
            </a:pPr>
            <a:r>
              <a:rPr lang="en-IN" sz="2800" b="1" dirty="0">
                <a:solidFill>
                  <a:schemeClr val="tx1"/>
                </a:solidFill>
              </a:rPr>
              <a:t>Keys</a:t>
            </a:r>
          </a:p>
          <a:p>
            <a:pPr marL="624078" lvl="2" indent="-514350">
              <a:buClr>
                <a:schemeClr val="accent3"/>
              </a:buClr>
              <a:buFont typeface="+mj-lt"/>
              <a:buAutoNum type="arabicPeriod"/>
            </a:pPr>
            <a:r>
              <a:rPr lang="en-IN" sz="2800" b="1" dirty="0">
                <a:solidFill>
                  <a:schemeClr val="tx1"/>
                </a:solidFill>
              </a:rPr>
              <a:t>Relations (Tables)</a:t>
            </a:r>
          </a:p>
          <a:p>
            <a:pPr marL="624078" lvl="2" indent="-514350">
              <a:buClr>
                <a:schemeClr val="accent3"/>
              </a:buClr>
              <a:buFont typeface="+mj-lt"/>
              <a:buAutoNum type="arabicPeriod"/>
            </a:pPr>
            <a:endParaRPr lang="en-IN" sz="2800" b="1" dirty="0">
              <a:solidFill>
                <a:schemeClr val="tx1"/>
              </a:solidFill>
            </a:endParaRPr>
          </a:p>
          <a:p>
            <a:endParaRPr lang="en-US" dirty="0"/>
          </a:p>
          <a:p>
            <a:endParaRPr lang="en-IN" dirty="0"/>
          </a:p>
          <a:p>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955915" cy="2714654"/>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Cont..</a:t>
            </a:r>
            <a:endParaRPr sz="3950" dirty="0">
              <a:latin typeface="Trebuchet MS"/>
              <a:cs typeface="Trebuchet MS"/>
            </a:endParaRPr>
          </a:p>
          <a:p>
            <a:pPr marL="378460" indent="-257175">
              <a:lnSpc>
                <a:spcPct val="100000"/>
              </a:lnSpc>
              <a:spcBef>
                <a:spcPts val="2540"/>
              </a:spcBef>
              <a:buChar char="•"/>
              <a:tabLst>
                <a:tab pos="379095" algn="l"/>
              </a:tabLst>
            </a:pPr>
            <a:r>
              <a:rPr sz="2750" spc="15" dirty="0">
                <a:latin typeface="Georgia"/>
                <a:cs typeface="Georgia"/>
              </a:rPr>
              <a:t>E/R </a:t>
            </a:r>
            <a:r>
              <a:rPr sz="2750" spc="10" dirty="0">
                <a:latin typeface="Georgia"/>
                <a:cs typeface="Georgia"/>
              </a:rPr>
              <a:t>designs </a:t>
            </a:r>
            <a:r>
              <a:rPr sz="2750" spc="5" dirty="0">
                <a:latin typeface="Georgia"/>
                <a:cs typeface="Georgia"/>
              </a:rPr>
              <a:t>can be </a:t>
            </a:r>
            <a:r>
              <a:rPr sz="2750" spc="15" dirty="0">
                <a:latin typeface="Georgia"/>
                <a:cs typeface="Georgia"/>
              </a:rPr>
              <a:t>implemented in</a:t>
            </a:r>
            <a:r>
              <a:rPr sz="2750" spc="260" dirty="0">
                <a:latin typeface="Georgia"/>
                <a:cs typeface="Georgia"/>
              </a:rPr>
              <a:t> </a:t>
            </a:r>
            <a:r>
              <a:rPr sz="2750" spc="20" dirty="0">
                <a:latin typeface="Georgia"/>
                <a:cs typeface="Georgia"/>
              </a:rPr>
              <a:t>SQL</a:t>
            </a:r>
            <a:endParaRPr sz="2750" dirty="0">
              <a:latin typeface="Georgia"/>
              <a:cs typeface="Georgia"/>
            </a:endParaRPr>
          </a:p>
          <a:p>
            <a:pPr marL="671195" marR="332740" indent="-244475">
              <a:lnSpc>
                <a:spcPct val="101899"/>
              </a:lnSpc>
              <a:spcBef>
                <a:spcPts val="335"/>
              </a:spcBef>
            </a:pPr>
            <a:r>
              <a:rPr sz="2750" spc="10" dirty="0">
                <a:solidFill>
                  <a:srgbClr val="437F85"/>
                </a:solidFill>
                <a:latin typeface="Georgia"/>
                <a:cs typeface="Georgia"/>
              </a:rPr>
              <a:t>▫ Entities, </a:t>
            </a:r>
            <a:r>
              <a:rPr sz="2750" spc="5" dirty="0">
                <a:solidFill>
                  <a:srgbClr val="437F85"/>
                </a:solidFill>
                <a:latin typeface="Georgia"/>
                <a:cs typeface="Georgia"/>
              </a:rPr>
              <a:t>attributes, </a:t>
            </a:r>
            <a:r>
              <a:rPr sz="2750" spc="10" dirty="0">
                <a:solidFill>
                  <a:srgbClr val="437F85"/>
                </a:solidFill>
                <a:latin typeface="Georgia"/>
                <a:cs typeface="Georgia"/>
              </a:rPr>
              <a:t>and relationships </a:t>
            </a:r>
            <a:r>
              <a:rPr sz="2750" spc="5" dirty="0">
                <a:solidFill>
                  <a:srgbClr val="437F85"/>
                </a:solidFill>
                <a:latin typeface="Georgia"/>
                <a:cs typeface="Georgia"/>
              </a:rPr>
              <a:t>can </a:t>
            </a:r>
            <a:r>
              <a:rPr sz="2750" spc="10" dirty="0">
                <a:solidFill>
                  <a:srgbClr val="437F85"/>
                </a:solidFill>
                <a:latin typeface="Georgia"/>
                <a:cs typeface="Georgia"/>
              </a:rPr>
              <a:t>all  </a:t>
            </a:r>
            <a:r>
              <a:rPr sz="2750" spc="5" dirty="0">
                <a:solidFill>
                  <a:srgbClr val="437F85"/>
                </a:solidFill>
                <a:latin typeface="Georgia"/>
                <a:cs typeface="Georgia"/>
              </a:rPr>
              <a:t>be </a:t>
            </a:r>
            <a:r>
              <a:rPr sz="2750" spc="10" dirty="0">
                <a:solidFill>
                  <a:srgbClr val="437F85"/>
                </a:solidFill>
                <a:latin typeface="Georgia"/>
                <a:cs typeface="Georgia"/>
              </a:rPr>
              <a:t>expressed </a:t>
            </a:r>
            <a:r>
              <a:rPr sz="2750" spc="15" dirty="0">
                <a:solidFill>
                  <a:srgbClr val="437F85"/>
                </a:solidFill>
                <a:latin typeface="Georgia"/>
                <a:cs typeface="Georgia"/>
              </a:rPr>
              <a:t>in terms </a:t>
            </a:r>
            <a:r>
              <a:rPr sz="2750" spc="5" dirty="0">
                <a:solidFill>
                  <a:srgbClr val="437F85"/>
                </a:solidFill>
                <a:latin typeface="Georgia"/>
                <a:cs typeface="Georgia"/>
              </a:rPr>
              <a:t>of</a:t>
            </a:r>
            <a:r>
              <a:rPr sz="2750" spc="180" dirty="0">
                <a:solidFill>
                  <a:srgbClr val="437F85"/>
                </a:solidFill>
                <a:latin typeface="Georgia"/>
                <a:cs typeface="Georgia"/>
              </a:rPr>
              <a:t> </a:t>
            </a:r>
            <a:r>
              <a:rPr sz="2750" spc="20" dirty="0">
                <a:solidFill>
                  <a:srgbClr val="437F85"/>
                </a:solidFill>
                <a:latin typeface="Georgia"/>
                <a:cs typeface="Georgia"/>
              </a:rPr>
              <a:t>SQL</a:t>
            </a:r>
            <a:endParaRPr sz="2750" dirty="0">
              <a:latin typeface="Georgia"/>
              <a:cs typeface="Georgia"/>
            </a:endParaRPr>
          </a:p>
          <a:p>
            <a:pPr marL="671195" marR="5080" indent="-244475">
              <a:lnSpc>
                <a:spcPct val="101899"/>
              </a:lnSpc>
              <a:spcBef>
                <a:spcPts val="290"/>
              </a:spcBef>
            </a:pPr>
            <a:r>
              <a:rPr sz="2750" spc="10" dirty="0">
                <a:solidFill>
                  <a:srgbClr val="437F85"/>
                </a:solidFill>
                <a:latin typeface="Georgia"/>
                <a:cs typeface="Georgia"/>
              </a:rPr>
              <a:t>▫</a:t>
            </a:r>
            <a:endParaRPr sz="2750" dirty="0">
              <a:latin typeface="Georgia"/>
              <a:cs typeface="Georgi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5902325" cy="633095"/>
          </a:xfrm>
          <a:prstGeom prst="rect">
            <a:avLst/>
          </a:prstGeom>
        </p:spPr>
        <p:txBody>
          <a:bodyPr vert="horz" wrap="square" lIns="0" tIns="17145" rIns="0" bIns="0" rtlCol="0">
            <a:spAutoFit/>
          </a:bodyPr>
          <a:lstStyle/>
          <a:p>
            <a:pPr marL="12700">
              <a:lnSpc>
                <a:spcPct val="100000"/>
              </a:lnSpc>
              <a:spcBef>
                <a:spcPts val="135"/>
              </a:spcBef>
            </a:pPr>
            <a:r>
              <a:rPr sz="3950" spc="-5" dirty="0">
                <a:solidFill>
                  <a:srgbClr val="424455"/>
                </a:solidFill>
                <a:latin typeface="Trebuchet MS"/>
                <a:cs typeface="Trebuchet MS"/>
              </a:rPr>
              <a:t>Relations, </a:t>
            </a:r>
            <a:r>
              <a:rPr sz="3950" spc="10" dirty="0">
                <a:solidFill>
                  <a:srgbClr val="424455"/>
                </a:solidFill>
                <a:latin typeface="Trebuchet MS"/>
                <a:cs typeface="Trebuchet MS"/>
              </a:rPr>
              <a:t>Entities,</a:t>
            </a:r>
            <a:r>
              <a:rPr sz="3950" spc="75" dirty="0">
                <a:solidFill>
                  <a:srgbClr val="424455"/>
                </a:solidFill>
                <a:latin typeface="Trebuchet MS"/>
                <a:cs typeface="Trebuchet MS"/>
              </a:rPr>
              <a:t> </a:t>
            </a:r>
            <a:r>
              <a:rPr sz="3950" spc="-75" dirty="0">
                <a:solidFill>
                  <a:srgbClr val="424455"/>
                </a:solidFill>
                <a:latin typeface="Trebuchet MS"/>
                <a:cs typeface="Trebuchet MS"/>
              </a:rPr>
              <a:t>Tables</a:t>
            </a:r>
            <a:endParaRPr sz="3950">
              <a:latin typeface="Trebuchet MS"/>
              <a:cs typeface="Trebuchet MS"/>
            </a:endParaRPr>
          </a:p>
        </p:txBody>
      </p:sp>
      <p:sp>
        <p:nvSpPr>
          <p:cNvPr id="4" name="object 4"/>
          <p:cNvSpPr/>
          <p:nvPr/>
        </p:nvSpPr>
        <p:spPr>
          <a:xfrm>
            <a:off x="725939" y="2885147"/>
            <a:ext cx="7025628" cy="23292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833359" cy="3625850"/>
          </a:xfrm>
          <a:prstGeom prst="rect">
            <a:avLst/>
          </a:prstGeom>
        </p:spPr>
        <p:txBody>
          <a:bodyPr vert="horz" wrap="square" lIns="0" tIns="17145" rIns="0" bIns="0" rtlCol="0">
            <a:spAutoFit/>
          </a:bodyPr>
          <a:lstStyle/>
          <a:p>
            <a:pPr marL="12700">
              <a:lnSpc>
                <a:spcPct val="100000"/>
              </a:lnSpc>
              <a:spcBef>
                <a:spcPts val="135"/>
              </a:spcBef>
            </a:pPr>
            <a:r>
              <a:rPr sz="3950" spc="5" dirty="0">
                <a:solidFill>
                  <a:srgbClr val="424455"/>
                </a:solidFill>
                <a:latin typeface="Trebuchet MS"/>
                <a:cs typeface="Trebuchet MS"/>
              </a:rPr>
              <a:t>Implementing </a:t>
            </a:r>
            <a:r>
              <a:rPr sz="3950" spc="15" dirty="0">
                <a:solidFill>
                  <a:srgbClr val="424455"/>
                </a:solidFill>
                <a:latin typeface="Trebuchet MS"/>
                <a:cs typeface="Trebuchet MS"/>
              </a:rPr>
              <a:t>E/R</a:t>
            </a:r>
            <a:r>
              <a:rPr sz="3950" spc="200" dirty="0">
                <a:solidFill>
                  <a:srgbClr val="424455"/>
                </a:solidFill>
                <a:latin typeface="Trebuchet MS"/>
                <a:cs typeface="Trebuchet MS"/>
              </a:rPr>
              <a:t> </a:t>
            </a:r>
            <a:r>
              <a:rPr sz="3950" spc="15" dirty="0">
                <a:solidFill>
                  <a:srgbClr val="424455"/>
                </a:solidFill>
                <a:latin typeface="Trebuchet MS"/>
                <a:cs typeface="Trebuchet MS"/>
              </a:rPr>
              <a:t>Designs</a:t>
            </a:r>
            <a:endParaRPr sz="3950" dirty="0">
              <a:latin typeface="Trebuchet MS"/>
              <a:cs typeface="Trebuchet MS"/>
            </a:endParaRPr>
          </a:p>
          <a:p>
            <a:pPr marL="378460" indent="-257175">
              <a:lnSpc>
                <a:spcPct val="100000"/>
              </a:lnSpc>
              <a:spcBef>
                <a:spcPts val="2540"/>
              </a:spcBef>
              <a:buChar char="•"/>
              <a:tabLst>
                <a:tab pos="379095" algn="l"/>
              </a:tabLst>
            </a:pPr>
            <a:r>
              <a:rPr sz="2750" spc="10" dirty="0">
                <a:latin typeface="Georgia"/>
                <a:cs typeface="Georgia"/>
              </a:rPr>
              <a:t>Given an </a:t>
            </a:r>
            <a:r>
              <a:rPr sz="2750" spc="15" dirty="0">
                <a:latin typeface="Georgia"/>
                <a:cs typeface="Georgia"/>
              </a:rPr>
              <a:t>E/R</a:t>
            </a:r>
            <a:r>
              <a:rPr sz="2750" spc="75" dirty="0">
                <a:latin typeface="Georgia"/>
                <a:cs typeface="Georgia"/>
              </a:rPr>
              <a:t> </a:t>
            </a:r>
            <a:r>
              <a:rPr sz="2750" spc="15" dirty="0">
                <a:latin typeface="Georgia"/>
                <a:cs typeface="Georgia"/>
              </a:rPr>
              <a:t>design</a:t>
            </a:r>
            <a:endParaRPr sz="2750" dirty="0">
              <a:latin typeface="Georgia"/>
              <a:cs typeface="Georgia"/>
            </a:endParaRPr>
          </a:p>
          <a:p>
            <a:pPr marL="427355">
              <a:lnSpc>
                <a:spcPct val="100000"/>
              </a:lnSpc>
              <a:spcBef>
                <a:spcPts val="400"/>
              </a:spcBef>
            </a:pPr>
            <a:r>
              <a:rPr sz="2750" spc="10" dirty="0">
                <a:solidFill>
                  <a:srgbClr val="437F85"/>
                </a:solidFill>
                <a:latin typeface="Georgia"/>
                <a:cs typeface="Georgia"/>
              </a:rPr>
              <a:t>▫ </a:t>
            </a:r>
            <a:r>
              <a:rPr sz="2750" spc="25" dirty="0">
                <a:solidFill>
                  <a:srgbClr val="437F85"/>
                </a:solidFill>
                <a:latin typeface="Georgia"/>
                <a:cs typeface="Georgia"/>
              </a:rPr>
              <a:t>The </a:t>
            </a:r>
            <a:r>
              <a:rPr sz="2750" spc="5" dirty="0">
                <a:solidFill>
                  <a:srgbClr val="437F85"/>
                </a:solidFill>
                <a:latin typeface="Georgia"/>
                <a:cs typeface="Georgia"/>
              </a:rPr>
              <a:t>entities </a:t>
            </a:r>
            <a:r>
              <a:rPr sz="2750" spc="10" dirty="0">
                <a:solidFill>
                  <a:srgbClr val="437F85"/>
                </a:solidFill>
                <a:latin typeface="Georgia"/>
                <a:cs typeface="Georgia"/>
              </a:rPr>
              <a:t>become </a:t>
            </a:r>
            <a:r>
              <a:rPr sz="2750" spc="25" dirty="0">
                <a:solidFill>
                  <a:srgbClr val="437F85"/>
                </a:solidFill>
                <a:latin typeface="Georgia"/>
                <a:cs typeface="Georgia"/>
              </a:rPr>
              <a:t>SQL</a:t>
            </a:r>
            <a:r>
              <a:rPr sz="2750" spc="-265" dirty="0">
                <a:solidFill>
                  <a:srgbClr val="437F85"/>
                </a:solidFill>
                <a:latin typeface="Georgia"/>
                <a:cs typeface="Georgia"/>
              </a:rPr>
              <a:t> </a:t>
            </a:r>
            <a:r>
              <a:rPr sz="2750" spc="5" dirty="0">
                <a:solidFill>
                  <a:srgbClr val="437F85"/>
                </a:solidFill>
                <a:latin typeface="Georgia"/>
                <a:cs typeface="Georgia"/>
              </a:rPr>
              <a:t>tables</a:t>
            </a:r>
            <a:endParaRPr sz="2750" dirty="0">
              <a:latin typeface="Georgia"/>
              <a:cs typeface="Georgia"/>
            </a:endParaRPr>
          </a:p>
          <a:p>
            <a:pPr marL="671195" marR="5080" indent="-244475">
              <a:lnSpc>
                <a:spcPct val="102000"/>
              </a:lnSpc>
              <a:spcBef>
                <a:spcPts val="280"/>
              </a:spcBef>
            </a:pPr>
            <a:r>
              <a:rPr sz="2750" spc="10" dirty="0">
                <a:solidFill>
                  <a:srgbClr val="437F85"/>
                </a:solidFill>
                <a:latin typeface="Georgia"/>
                <a:cs typeface="Georgia"/>
              </a:rPr>
              <a:t>▫ Attributes </a:t>
            </a:r>
            <a:r>
              <a:rPr sz="2750" spc="5" dirty="0">
                <a:solidFill>
                  <a:srgbClr val="437F85"/>
                </a:solidFill>
                <a:latin typeface="Georgia"/>
                <a:cs typeface="Georgia"/>
              </a:rPr>
              <a:t>of </a:t>
            </a:r>
            <a:r>
              <a:rPr sz="2750" spc="10" dirty="0">
                <a:solidFill>
                  <a:srgbClr val="437F85"/>
                </a:solidFill>
                <a:latin typeface="Georgia"/>
                <a:cs typeface="Georgia"/>
              </a:rPr>
              <a:t>an </a:t>
            </a:r>
            <a:r>
              <a:rPr sz="2750" spc="5" dirty="0">
                <a:solidFill>
                  <a:srgbClr val="437F85"/>
                </a:solidFill>
                <a:latin typeface="Georgia"/>
                <a:cs typeface="Georgia"/>
              </a:rPr>
              <a:t>entity </a:t>
            </a:r>
            <a:r>
              <a:rPr sz="2750" spc="10" dirty="0">
                <a:solidFill>
                  <a:srgbClr val="437F85"/>
                </a:solidFill>
                <a:latin typeface="Georgia"/>
                <a:cs typeface="Georgia"/>
              </a:rPr>
              <a:t>become columns </a:t>
            </a:r>
            <a:r>
              <a:rPr sz="2750" spc="15" dirty="0">
                <a:solidFill>
                  <a:srgbClr val="437F85"/>
                </a:solidFill>
                <a:latin typeface="Georgia"/>
                <a:cs typeface="Georgia"/>
              </a:rPr>
              <a:t>in the  </a:t>
            </a:r>
            <a:r>
              <a:rPr sz="2750" spc="10" dirty="0">
                <a:solidFill>
                  <a:srgbClr val="437F85"/>
                </a:solidFill>
                <a:latin typeface="Georgia"/>
                <a:cs typeface="Georgia"/>
              </a:rPr>
              <a:t>corresponding</a:t>
            </a:r>
            <a:r>
              <a:rPr sz="2750" spc="165" dirty="0">
                <a:solidFill>
                  <a:srgbClr val="437F85"/>
                </a:solidFill>
                <a:latin typeface="Georgia"/>
                <a:cs typeface="Georgia"/>
              </a:rPr>
              <a:t> </a:t>
            </a:r>
            <a:r>
              <a:rPr sz="2750" spc="5" dirty="0">
                <a:solidFill>
                  <a:srgbClr val="437F85"/>
                </a:solidFill>
                <a:latin typeface="Georgia"/>
                <a:cs typeface="Georgia"/>
              </a:rPr>
              <a:t>table</a:t>
            </a:r>
            <a:endParaRPr sz="2750" dirty="0">
              <a:latin typeface="Georgia"/>
              <a:cs typeface="Georgia"/>
            </a:endParaRPr>
          </a:p>
          <a:p>
            <a:pPr marL="671195" marR="168275" indent="-244475">
              <a:lnSpc>
                <a:spcPct val="101899"/>
              </a:lnSpc>
              <a:spcBef>
                <a:spcPts val="290"/>
              </a:spcBef>
            </a:pPr>
            <a:r>
              <a:rPr sz="2750" spc="10" dirty="0">
                <a:solidFill>
                  <a:srgbClr val="437F85"/>
                </a:solidFill>
                <a:latin typeface="Georgia"/>
                <a:cs typeface="Georgia"/>
              </a:rPr>
              <a:t>▫ Relationships </a:t>
            </a:r>
            <a:r>
              <a:rPr sz="2750" spc="15" dirty="0">
                <a:solidFill>
                  <a:srgbClr val="437F85"/>
                </a:solidFill>
                <a:latin typeface="Georgia"/>
                <a:cs typeface="Georgia"/>
              </a:rPr>
              <a:t>may </a:t>
            </a:r>
            <a:r>
              <a:rPr sz="2750" spc="5" dirty="0">
                <a:solidFill>
                  <a:srgbClr val="437F85"/>
                </a:solidFill>
                <a:latin typeface="Georgia"/>
                <a:cs typeface="Georgia"/>
              </a:rPr>
              <a:t>be </a:t>
            </a:r>
            <a:r>
              <a:rPr sz="2750" spc="10" dirty="0">
                <a:solidFill>
                  <a:srgbClr val="437F85"/>
                </a:solidFill>
                <a:latin typeface="Georgia"/>
                <a:cs typeface="Georgia"/>
              </a:rPr>
              <a:t>represented </a:t>
            </a:r>
            <a:r>
              <a:rPr sz="2750" spc="5" dirty="0">
                <a:solidFill>
                  <a:srgbClr val="437F85"/>
                </a:solidFill>
                <a:latin typeface="Georgia"/>
                <a:cs typeface="Georgia"/>
              </a:rPr>
              <a:t>by </a:t>
            </a:r>
            <a:r>
              <a:rPr sz="2750" spc="15" dirty="0">
                <a:solidFill>
                  <a:srgbClr val="437F85"/>
                </a:solidFill>
                <a:latin typeface="Georgia"/>
                <a:cs typeface="Georgia"/>
              </a:rPr>
              <a:t>foreign  </a:t>
            </a:r>
            <a:r>
              <a:rPr sz="2750" spc="20" dirty="0">
                <a:solidFill>
                  <a:srgbClr val="437F85"/>
                </a:solidFill>
                <a:latin typeface="Georgia"/>
                <a:cs typeface="Georgia"/>
              </a:rPr>
              <a:t>keys</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371600"/>
            <a:ext cx="4002222" cy="3970831"/>
          </a:xfrm>
          <a:prstGeom prst="rect">
            <a:avLst/>
          </a:prstGeom>
        </p:spPr>
        <p:txBody>
          <a:bodyPr vert="horz" wrap="square" lIns="0" tIns="8890" rIns="0" bIns="0" rtlCol="0">
            <a:spAutoFit/>
          </a:bodyPr>
          <a:lstStyle/>
          <a:p>
            <a:pPr marL="268605" marR="5080" indent="-256540">
              <a:lnSpc>
                <a:spcPct val="101899"/>
              </a:lnSpc>
              <a:spcBef>
                <a:spcPts val="70"/>
              </a:spcBef>
              <a:buChar char="•"/>
              <a:tabLst>
                <a:tab pos="269240" algn="l"/>
              </a:tabLst>
            </a:pPr>
            <a:r>
              <a:rPr sz="2750" spc="10" dirty="0">
                <a:latin typeface="Georgia"/>
                <a:cs typeface="Georgia"/>
              </a:rPr>
              <a:t>Each </a:t>
            </a:r>
            <a:r>
              <a:rPr sz="2750" spc="5" dirty="0">
                <a:latin typeface="Georgia"/>
                <a:cs typeface="Georgia"/>
              </a:rPr>
              <a:t>entity </a:t>
            </a:r>
            <a:r>
              <a:rPr sz="2750" spc="10" dirty="0">
                <a:latin typeface="Georgia"/>
                <a:cs typeface="Georgia"/>
              </a:rPr>
              <a:t>becomes </a:t>
            </a:r>
            <a:r>
              <a:rPr sz="2750" spc="15" dirty="0">
                <a:latin typeface="Georgia"/>
                <a:cs typeface="Georgia"/>
              </a:rPr>
              <a:t>a  </a:t>
            </a:r>
            <a:r>
              <a:rPr sz="2750" spc="5" dirty="0">
                <a:latin typeface="Georgia"/>
                <a:cs typeface="Georgia"/>
              </a:rPr>
              <a:t>table </a:t>
            </a:r>
            <a:r>
              <a:rPr sz="2750" spc="15" dirty="0">
                <a:latin typeface="Georgia"/>
                <a:cs typeface="Georgia"/>
              </a:rPr>
              <a:t>in the</a:t>
            </a:r>
            <a:r>
              <a:rPr sz="2750" spc="35" dirty="0">
                <a:latin typeface="Georgia"/>
                <a:cs typeface="Georgia"/>
              </a:rPr>
              <a:t> </a:t>
            </a:r>
            <a:r>
              <a:rPr sz="2750" spc="5" dirty="0">
                <a:latin typeface="Georgia"/>
                <a:cs typeface="Georgia"/>
              </a:rPr>
              <a:t>database</a:t>
            </a:r>
            <a:endParaRPr sz="2750" dirty="0">
              <a:latin typeface="Georgia"/>
              <a:cs typeface="Georgia"/>
            </a:endParaRPr>
          </a:p>
          <a:p>
            <a:pPr marL="561340" marR="356870" indent="-244475">
              <a:lnSpc>
                <a:spcPct val="101899"/>
              </a:lnSpc>
              <a:spcBef>
                <a:spcPts val="340"/>
              </a:spcBef>
            </a:pPr>
            <a:r>
              <a:rPr sz="2750" spc="10" dirty="0">
                <a:solidFill>
                  <a:srgbClr val="437F85"/>
                </a:solidFill>
                <a:latin typeface="Georgia"/>
                <a:cs typeface="Georgia"/>
              </a:rPr>
              <a:t>▫ </a:t>
            </a:r>
            <a:r>
              <a:rPr sz="2750" spc="25" dirty="0">
                <a:solidFill>
                  <a:srgbClr val="437F85"/>
                </a:solidFill>
                <a:latin typeface="Georgia"/>
                <a:cs typeface="Georgia"/>
              </a:rPr>
              <a:t>The </a:t>
            </a:r>
            <a:r>
              <a:rPr sz="2750" spc="10" dirty="0">
                <a:solidFill>
                  <a:srgbClr val="437F85"/>
                </a:solidFill>
                <a:latin typeface="Georgia"/>
                <a:cs typeface="Georgia"/>
              </a:rPr>
              <a:t>name </a:t>
            </a:r>
            <a:r>
              <a:rPr sz="2750" spc="5" dirty="0">
                <a:solidFill>
                  <a:srgbClr val="437F85"/>
                </a:solidFill>
                <a:latin typeface="Georgia"/>
                <a:cs typeface="Georgia"/>
              </a:rPr>
              <a:t>of </a:t>
            </a:r>
            <a:r>
              <a:rPr sz="2750" spc="20" dirty="0">
                <a:solidFill>
                  <a:srgbClr val="437F85"/>
                </a:solidFill>
                <a:latin typeface="Georgia"/>
                <a:cs typeface="Georgia"/>
              </a:rPr>
              <a:t>the  </a:t>
            </a:r>
            <a:r>
              <a:rPr sz="2750" spc="5" dirty="0">
                <a:solidFill>
                  <a:srgbClr val="437F85"/>
                </a:solidFill>
                <a:latin typeface="Georgia"/>
                <a:cs typeface="Georgia"/>
              </a:rPr>
              <a:t>table </a:t>
            </a:r>
            <a:r>
              <a:rPr sz="2750" spc="10" dirty="0">
                <a:solidFill>
                  <a:srgbClr val="437F85"/>
                </a:solidFill>
                <a:latin typeface="Georgia"/>
                <a:cs typeface="Georgia"/>
              </a:rPr>
              <a:t>is often </a:t>
            </a:r>
            <a:r>
              <a:rPr sz="2750" spc="15" dirty="0">
                <a:solidFill>
                  <a:srgbClr val="437F85"/>
                </a:solidFill>
                <a:latin typeface="Georgia"/>
                <a:cs typeface="Georgia"/>
              </a:rPr>
              <a:t>the  </a:t>
            </a:r>
            <a:r>
              <a:rPr sz="2750" spc="10" dirty="0">
                <a:solidFill>
                  <a:srgbClr val="437F85"/>
                </a:solidFill>
                <a:latin typeface="Georgia"/>
                <a:cs typeface="Georgia"/>
              </a:rPr>
              <a:t>name </a:t>
            </a:r>
            <a:r>
              <a:rPr sz="2750" spc="5" dirty="0">
                <a:solidFill>
                  <a:srgbClr val="437F85"/>
                </a:solidFill>
                <a:latin typeface="Georgia"/>
                <a:cs typeface="Georgia"/>
              </a:rPr>
              <a:t>of </a:t>
            </a:r>
            <a:r>
              <a:rPr sz="2750" spc="15" dirty="0">
                <a:solidFill>
                  <a:srgbClr val="437F85"/>
                </a:solidFill>
                <a:latin typeface="Georgia"/>
                <a:cs typeface="Georgia"/>
              </a:rPr>
              <a:t>the</a:t>
            </a:r>
            <a:r>
              <a:rPr sz="2750" spc="50" dirty="0">
                <a:solidFill>
                  <a:srgbClr val="437F85"/>
                </a:solidFill>
                <a:latin typeface="Georgia"/>
                <a:cs typeface="Georgia"/>
              </a:rPr>
              <a:t> </a:t>
            </a:r>
            <a:r>
              <a:rPr sz="2750" spc="5" dirty="0">
                <a:solidFill>
                  <a:srgbClr val="437F85"/>
                </a:solidFill>
                <a:latin typeface="Georgia"/>
                <a:cs typeface="Georgia"/>
              </a:rPr>
              <a:t>entity</a:t>
            </a:r>
            <a:endParaRPr sz="2750" dirty="0">
              <a:latin typeface="Georgia"/>
              <a:cs typeface="Georgia"/>
            </a:endParaRPr>
          </a:p>
          <a:p>
            <a:pPr marL="561340" marR="170815" indent="-244475">
              <a:lnSpc>
                <a:spcPct val="101899"/>
              </a:lnSpc>
              <a:spcBef>
                <a:spcPts val="285"/>
              </a:spcBef>
            </a:pPr>
            <a:r>
              <a:rPr sz="2750" spc="10" dirty="0">
                <a:solidFill>
                  <a:srgbClr val="437F85"/>
                </a:solidFill>
                <a:latin typeface="Georgia"/>
                <a:cs typeface="Georgia"/>
              </a:rPr>
              <a:t>▫ </a:t>
            </a:r>
            <a:r>
              <a:rPr sz="2750" spc="25" dirty="0">
                <a:solidFill>
                  <a:srgbClr val="437F85"/>
                </a:solidFill>
                <a:latin typeface="Georgia"/>
                <a:cs typeface="Georgia"/>
              </a:rPr>
              <a:t>The </a:t>
            </a:r>
            <a:r>
              <a:rPr sz="2750" spc="5" dirty="0">
                <a:solidFill>
                  <a:srgbClr val="437F85"/>
                </a:solidFill>
                <a:latin typeface="Georgia"/>
                <a:cs typeface="Georgia"/>
              </a:rPr>
              <a:t>attributes  </a:t>
            </a:r>
            <a:r>
              <a:rPr sz="2750" spc="10" dirty="0">
                <a:solidFill>
                  <a:srgbClr val="437F85"/>
                </a:solidFill>
                <a:latin typeface="Georgia"/>
                <a:cs typeface="Georgia"/>
              </a:rPr>
              <a:t>become columns </a:t>
            </a:r>
            <a:r>
              <a:rPr sz="2750" spc="5" dirty="0">
                <a:solidFill>
                  <a:srgbClr val="437F85"/>
                </a:solidFill>
                <a:latin typeface="Georgia"/>
                <a:cs typeface="Georgia"/>
              </a:rPr>
              <a:t>of  </a:t>
            </a:r>
            <a:r>
              <a:rPr sz="2750" spc="15" dirty="0">
                <a:solidFill>
                  <a:srgbClr val="437F85"/>
                </a:solidFill>
                <a:latin typeface="Georgia"/>
                <a:cs typeface="Georgia"/>
              </a:rPr>
              <a:t>the </a:t>
            </a:r>
            <a:r>
              <a:rPr sz="2750" spc="5" dirty="0">
                <a:solidFill>
                  <a:srgbClr val="437F85"/>
                </a:solidFill>
                <a:latin typeface="Georgia"/>
                <a:cs typeface="Georgia"/>
              </a:rPr>
              <a:t>table </a:t>
            </a:r>
            <a:r>
              <a:rPr sz="2750" spc="20" dirty="0">
                <a:solidFill>
                  <a:srgbClr val="437F85"/>
                </a:solidFill>
                <a:latin typeface="Georgia"/>
                <a:cs typeface="Georgia"/>
              </a:rPr>
              <a:t>with </a:t>
            </a:r>
            <a:r>
              <a:rPr sz="2750" spc="15" dirty="0">
                <a:solidFill>
                  <a:srgbClr val="437F85"/>
                </a:solidFill>
                <a:latin typeface="Georgia"/>
                <a:cs typeface="Georgia"/>
              </a:rPr>
              <a:t>the  same</a:t>
            </a:r>
            <a:r>
              <a:rPr sz="2750" spc="40" dirty="0">
                <a:solidFill>
                  <a:srgbClr val="437F85"/>
                </a:solidFill>
                <a:latin typeface="Georgia"/>
                <a:cs typeface="Georgia"/>
              </a:rPr>
              <a:t> </a:t>
            </a:r>
            <a:r>
              <a:rPr sz="2750" spc="10" dirty="0">
                <a:solidFill>
                  <a:srgbClr val="437F85"/>
                </a:solidFill>
                <a:latin typeface="Georgia"/>
                <a:cs typeface="Georgia"/>
              </a:rPr>
              <a:t>name</a:t>
            </a:r>
            <a:endParaRPr sz="2750" dirty="0">
              <a:latin typeface="Georgia"/>
              <a:cs typeface="Georgia"/>
            </a:endParaRPr>
          </a:p>
        </p:txBody>
      </p:sp>
      <p:sp>
        <p:nvSpPr>
          <p:cNvPr id="4" name="object 4"/>
          <p:cNvSpPr/>
          <p:nvPr/>
        </p:nvSpPr>
        <p:spPr>
          <a:xfrm>
            <a:off x="4899893" y="2057400"/>
            <a:ext cx="3417653" cy="334505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990600"/>
            <a:ext cx="7894320" cy="48372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424455"/>
                </a:solidFill>
                <a:latin typeface="Trebuchet MS"/>
                <a:cs typeface="Trebuchet MS"/>
              </a:rPr>
              <a:t>Schema </a:t>
            </a:r>
            <a:r>
              <a:rPr sz="3600" spc="-10" dirty="0">
                <a:solidFill>
                  <a:srgbClr val="424455"/>
                </a:solidFill>
                <a:latin typeface="Trebuchet MS"/>
                <a:cs typeface="Trebuchet MS"/>
              </a:rPr>
              <a:t>and Catalog </a:t>
            </a:r>
            <a:r>
              <a:rPr sz="3600" dirty="0">
                <a:solidFill>
                  <a:srgbClr val="424455"/>
                </a:solidFill>
                <a:latin typeface="Trebuchet MS"/>
                <a:cs typeface="Trebuchet MS"/>
              </a:rPr>
              <a:t>Concepts </a:t>
            </a:r>
            <a:r>
              <a:rPr sz="3600" spc="-10" dirty="0">
                <a:solidFill>
                  <a:srgbClr val="424455"/>
                </a:solidFill>
                <a:latin typeface="Trebuchet MS"/>
                <a:cs typeface="Trebuchet MS"/>
              </a:rPr>
              <a:t>in</a:t>
            </a:r>
            <a:r>
              <a:rPr sz="3600" spc="30" dirty="0">
                <a:solidFill>
                  <a:srgbClr val="424455"/>
                </a:solidFill>
                <a:latin typeface="Trebuchet MS"/>
                <a:cs typeface="Trebuchet MS"/>
              </a:rPr>
              <a:t> </a:t>
            </a:r>
            <a:r>
              <a:rPr sz="3600" dirty="0">
                <a:solidFill>
                  <a:srgbClr val="424455"/>
                </a:solidFill>
                <a:latin typeface="Trebuchet MS"/>
                <a:cs typeface="Trebuchet MS"/>
              </a:rPr>
              <a:t>SQL</a:t>
            </a:r>
            <a:endParaRPr sz="3600" dirty="0">
              <a:latin typeface="Trebuchet MS"/>
              <a:cs typeface="Trebuchet MS"/>
            </a:endParaRPr>
          </a:p>
          <a:p>
            <a:pPr marL="378460" marR="142875" indent="-256540" algn="just">
              <a:lnSpc>
                <a:spcPct val="100299"/>
              </a:lnSpc>
              <a:spcBef>
                <a:spcPts val="2705"/>
              </a:spcBef>
              <a:buClr>
                <a:srgbClr val="9F4DA2"/>
              </a:buClr>
              <a:buFont typeface="Georgia"/>
              <a:buChar char="•"/>
              <a:tabLst>
                <a:tab pos="451484" algn="l"/>
                <a:tab pos="452120" algn="l"/>
              </a:tabLst>
            </a:pPr>
            <a:r>
              <a:rPr dirty="0"/>
              <a:t>	</a:t>
            </a:r>
            <a:r>
              <a:rPr sz="2500" spc="-5" dirty="0">
                <a:latin typeface="Georgia"/>
                <a:cs typeface="Georgia"/>
              </a:rPr>
              <a:t>An SQL </a:t>
            </a:r>
            <a:r>
              <a:rPr sz="2500" spc="-10" dirty="0">
                <a:latin typeface="Georgia"/>
                <a:cs typeface="Georgia"/>
              </a:rPr>
              <a:t>schema is identified </a:t>
            </a:r>
            <a:r>
              <a:rPr sz="2500" spc="-5" dirty="0">
                <a:latin typeface="Georgia"/>
                <a:cs typeface="Georgia"/>
              </a:rPr>
              <a:t>by a </a:t>
            </a:r>
            <a:r>
              <a:rPr sz="2500" spc="-10" dirty="0">
                <a:solidFill>
                  <a:srgbClr val="FF0000"/>
                </a:solidFill>
                <a:latin typeface="Georgia"/>
                <a:cs typeface="Georgia"/>
              </a:rPr>
              <a:t>schema </a:t>
            </a:r>
            <a:r>
              <a:rPr sz="2500" spc="-5" dirty="0">
                <a:solidFill>
                  <a:srgbClr val="FF0000"/>
                </a:solidFill>
                <a:latin typeface="Georgia"/>
                <a:cs typeface="Georgia"/>
              </a:rPr>
              <a:t>name, and  includes </a:t>
            </a:r>
            <a:r>
              <a:rPr sz="2500" spc="-10" dirty="0">
                <a:solidFill>
                  <a:srgbClr val="FF0000"/>
                </a:solidFill>
                <a:latin typeface="Georgia"/>
                <a:cs typeface="Georgia"/>
              </a:rPr>
              <a:t>an authorization identifier</a:t>
            </a:r>
            <a:r>
              <a:rPr sz="2500" spc="-10" dirty="0">
                <a:latin typeface="Georgia"/>
                <a:cs typeface="Georgia"/>
              </a:rPr>
              <a:t> </a:t>
            </a:r>
            <a:r>
              <a:rPr sz="2500" spc="-5" dirty="0">
                <a:latin typeface="Georgia"/>
                <a:cs typeface="Georgia"/>
              </a:rPr>
              <a:t>to indicate </a:t>
            </a:r>
            <a:r>
              <a:rPr sz="2500" spc="-10" dirty="0">
                <a:latin typeface="Georgia"/>
                <a:cs typeface="Georgia"/>
              </a:rPr>
              <a:t>the  user </a:t>
            </a:r>
            <a:r>
              <a:rPr sz="2500" spc="-5" dirty="0">
                <a:latin typeface="Georgia"/>
                <a:cs typeface="Georgia"/>
              </a:rPr>
              <a:t>or </a:t>
            </a:r>
            <a:r>
              <a:rPr sz="2500" dirty="0">
                <a:latin typeface="Georgia"/>
                <a:cs typeface="Georgia"/>
              </a:rPr>
              <a:t>account </a:t>
            </a:r>
            <a:r>
              <a:rPr sz="2500" spc="-15" dirty="0">
                <a:latin typeface="Georgia"/>
                <a:cs typeface="Georgia"/>
              </a:rPr>
              <a:t>who </a:t>
            </a:r>
            <a:r>
              <a:rPr sz="2500" spc="-5" dirty="0">
                <a:latin typeface="Georgia"/>
                <a:cs typeface="Georgia"/>
              </a:rPr>
              <a:t>owns </a:t>
            </a:r>
            <a:r>
              <a:rPr sz="2500" spc="-10" dirty="0">
                <a:latin typeface="Georgia"/>
                <a:cs typeface="Georgia"/>
              </a:rPr>
              <a:t>the schema, as well as  descriptors </a:t>
            </a:r>
            <a:r>
              <a:rPr sz="2500" spc="-5" dirty="0">
                <a:latin typeface="Georgia"/>
                <a:cs typeface="Georgia"/>
              </a:rPr>
              <a:t>for each element </a:t>
            </a:r>
            <a:r>
              <a:rPr sz="2500" spc="-10" dirty="0">
                <a:latin typeface="Georgia"/>
                <a:cs typeface="Georgia"/>
              </a:rPr>
              <a:t>in the</a:t>
            </a:r>
            <a:r>
              <a:rPr sz="2500" spc="90" dirty="0">
                <a:latin typeface="Georgia"/>
                <a:cs typeface="Georgia"/>
              </a:rPr>
              <a:t> </a:t>
            </a:r>
            <a:r>
              <a:rPr sz="2500" spc="-10" dirty="0">
                <a:latin typeface="Georgia"/>
                <a:cs typeface="Georgia"/>
              </a:rPr>
              <a:t>schema.</a:t>
            </a:r>
            <a:endParaRPr sz="2500" dirty="0">
              <a:latin typeface="Georgia"/>
              <a:cs typeface="Georgia"/>
            </a:endParaRPr>
          </a:p>
          <a:p>
            <a:pPr marL="378460" marR="306070" indent="-256540" algn="just">
              <a:lnSpc>
                <a:spcPct val="100099"/>
              </a:lnSpc>
              <a:spcBef>
                <a:spcPts val="315"/>
              </a:spcBef>
              <a:buClr>
                <a:srgbClr val="9F4DA2"/>
              </a:buClr>
              <a:buChar char="•"/>
              <a:tabLst>
                <a:tab pos="378460" algn="l"/>
                <a:tab pos="379095" algn="l"/>
              </a:tabLst>
            </a:pPr>
            <a:r>
              <a:rPr sz="2500" spc="-10" dirty="0">
                <a:latin typeface="Georgia"/>
                <a:cs typeface="Georgia"/>
              </a:rPr>
              <a:t>Schema </a:t>
            </a:r>
            <a:r>
              <a:rPr sz="2500" spc="-5" dirty="0">
                <a:latin typeface="Georgia"/>
                <a:cs typeface="Georgia"/>
              </a:rPr>
              <a:t>elements </a:t>
            </a:r>
            <a:r>
              <a:rPr sz="2500" dirty="0">
                <a:latin typeface="Georgia"/>
                <a:cs typeface="Georgia"/>
              </a:rPr>
              <a:t>include </a:t>
            </a:r>
            <a:r>
              <a:rPr sz="2500" spc="-10" dirty="0">
                <a:latin typeface="Georgia"/>
                <a:cs typeface="Georgia"/>
              </a:rPr>
              <a:t>tables, constraints, </a:t>
            </a:r>
            <a:r>
              <a:rPr sz="2500" spc="-15" dirty="0">
                <a:latin typeface="Georgia"/>
                <a:cs typeface="Georgia"/>
              </a:rPr>
              <a:t>views,  </a:t>
            </a:r>
            <a:r>
              <a:rPr sz="2500" spc="-10" dirty="0">
                <a:latin typeface="Georgia"/>
                <a:cs typeface="Georgia"/>
              </a:rPr>
              <a:t>domains, </a:t>
            </a:r>
            <a:r>
              <a:rPr sz="2500" spc="-5" dirty="0">
                <a:latin typeface="Georgia"/>
                <a:cs typeface="Georgia"/>
              </a:rPr>
              <a:t>and </a:t>
            </a:r>
            <a:r>
              <a:rPr sz="2500" spc="-10" dirty="0">
                <a:latin typeface="Georgia"/>
                <a:cs typeface="Georgia"/>
              </a:rPr>
              <a:t>other </a:t>
            </a:r>
            <a:r>
              <a:rPr sz="2500" spc="-5" dirty="0">
                <a:latin typeface="Georgia"/>
                <a:cs typeface="Georgia"/>
              </a:rPr>
              <a:t>constructs </a:t>
            </a:r>
            <a:r>
              <a:rPr sz="2500" spc="-10" dirty="0">
                <a:latin typeface="Georgia"/>
                <a:cs typeface="Georgia"/>
              </a:rPr>
              <a:t>that describe the  schema</a:t>
            </a:r>
            <a:endParaRPr sz="2500" dirty="0">
              <a:latin typeface="Georgia"/>
              <a:cs typeface="Georgia"/>
            </a:endParaRPr>
          </a:p>
          <a:p>
            <a:pPr marL="378460" marR="5080" indent="-256540" algn="just">
              <a:lnSpc>
                <a:spcPct val="100099"/>
              </a:lnSpc>
              <a:spcBef>
                <a:spcPts val="265"/>
              </a:spcBef>
              <a:buClr>
                <a:srgbClr val="9F4DA2"/>
              </a:buClr>
              <a:buFont typeface="Georgia"/>
              <a:buChar char="•"/>
              <a:tabLst>
                <a:tab pos="451484" algn="l"/>
                <a:tab pos="452120" algn="l"/>
              </a:tabLst>
            </a:pPr>
            <a:r>
              <a:rPr dirty="0"/>
              <a:t>	</a:t>
            </a:r>
            <a:r>
              <a:rPr sz="2500" spc="-5" dirty="0">
                <a:latin typeface="Georgia"/>
                <a:cs typeface="Georgia"/>
              </a:rPr>
              <a:t>A </a:t>
            </a:r>
            <a:r>
              <a:rPr sz="2500" spc="-10" dirty="0">
                <a:latin typeface="Georgia"/>
                <a:cs typeface="Georgia"/>
              </a:rPr>
              <a:t>schema is created </a:t>
            </a:r>
            <a:r>
              <a:rPr sz="2500" spc="-5" dirty="0">
                <a:latin typeface="Georgia"/>
                <a:cs typeface="Georgia"/>
              </a:rPr>
              <a:t>via </a:t>
            </a:r>
            <a:r>
              <a:rPr sz="2500" spc="-10" dirty="0">
                <a:latin typeface="Georgia"/>
                <a:cs typeface="Georgia"/>
              </a:rPr>
              <a:t>the </a:t>
            </a:r>
            <a:r>
              <a:rPr sz="2500" spc="-15" dirty="0">
                <a:latin typeface="Georgia"/>
                <a:cs typeface="Georgia"/>
              </a:rPr>
              <a:t>CREATE SCHEMA  </a:t>
            </a:r>
            <a:r>
              <a:rPr sz="2500" spc="-10" dirty="0">
                <a:latin typeface="Georgia"/>
                <a:cs typeface="Georgia"/>
              </a:rPr>
              <a:t>statement, which </a:t>
            </a:r>
            <a:r>
              <a:rPr sz="2500" dirty="0">
                <a:latin typeface="Georgia"/>
                <a:cs typeface="Georgia"/>
              </a:rPr>
              <a:t>can include </a:t>
            </a:r>
            <a:r>
              <a:rPr sz="2500" spc="-10" dirty="0">
                <a:latin typeface="Georgia"/>
                <a:cs typeface="Georgia"/>
              </a:rPr>
              <a:t>all the schema </a:t>
            </a:r>
            <a:r>
              <a:rPr sz="2500" spc="-5" dirty="0">
                <a:latin typeface="Georgia"/>
                <a:cs typeface="Georgia"/>
              </a:rPr>
              <a:t>elements  </a:t>
            </a:r>
            <a:r>
              <a:rPr sz="2500" spc="-10" dirty="0">
                <a:latin typeface="Georgia"/>
                <a:cs typeface="Georgia"/>
              </a:rPr>
              <a:t>definitions.</a:t>
            </a:r>
            <a:endParaRPr sz="25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988004"/>
            <a:ext cx="7538720" cy="4062729"/>
          </a:xfrm>
          <a:prstGeom prst="rect">
            <a:avLst/>
          </a:prstGeom>
        </p:spPr>
        <p:txBody>
          <a:bodyPr vert="horz" wrap="square" lIns="0" tIns="17145" rIns="0" bIns="0" rtlCol="0">
            <a:spAutoFit/>
          </a:bodyPr>
          <a:lstStyle/>
          <a:p>
            <a:pPr marL="256540" marR="5080" indent="-256540" algn="r">
              <a:lnSpc>
                <a:spcPts val="3165"/>
              </a:lnSpc>
              <a:spcBef>
                <a:spcPts val="135"/>
              </a:spcBef>
              <a:buClr>
                <a:srgbClr val="9F4DA2"/>
              </a:buClr>
              <a:buChar char="•"/>
              <a:tabLst>
                <a:tab pos="256540" algn="l"/>
              </a:tabLst>
            </a:pPr>
            <a:r>
              <a:rPr sz="2750" spc="10" dirty="0">
                <a:latin typeface="Georgia"/>
                <a:cs typeface="Georgia"/>
              </a:rPr>
              <a:t>Creates </a:t>
            </a:r>
            <a:r>
              <a:rPr sz="2750" spc="15" dirty="0">
                <a:latin typeface="Georgia"/>
                <a:cs typeface="Georgia"/>
              </a:rPr>
              <a:t>a schema </a:t>
            </a:r>
            <a:r>
              <a:rPr sz="2750" spc="10" dirty="0">
                <a:latin typeface="Georgia"/>
                <a:cs typeface="Georgia"/>
              </a:rPr>
              <a:t>called </a:t>
            </a:r>
            <a:r>
              <a:rPr sz="2750" spc="15" dirty="0">
                <a:latin typeface="Georgia"/>
                <a:cs typeface="Georgia"/>
              </a:rPr>
              <a:t>COMPANY, owned</a:t>
            </a:r>
            <a:r>
              <a:rPr sz="2750" spc="335" dirty="0">
                <a:latin typeface="Georgia"/>
                <a:cs typeface="Georgia"/>
              </a:rPr>
              <a:t> </a:t>
            </a:r>
            <a:r>
              <a:rPr sz="2750" spc="5" dirty="0">
                <a:latin typeface="Georgia"/>
                <a:cs typeface="Georgia"/>
              </a:rPr>
              <a:t>by</a:t>
            </a:r>
            <a:endParaRPr sz="2750" dirty="0">
              <a:latin typeface="Georgia"/>
              <a:cs typeface="Georgia"/>
            </a:endParaRPr>
          </a:p>
          <a:p>
            <a:pPr marR="47625" algn="r">
              <a:lnSpc>
                <a:spcPts val="3165"/>
              </a:lnSpc>
            </a:pPr>
            <a:r>
              <a:rPr sz="2750" spc="15" dirty="0">
                <a:latin typeface="Georgia"/>
                <a:cs typeface="Georgia"/>
              </a:rPr>
              <a:t>the </a:t>
            </a:r>
            <a:r>
              <a:rPr sz="2750" spc="10" dirty="0">
                <a:latin typeface="Georgia"/>
                <a:cs typeface="Georgia"/>
              </a:rPr>
              <a:t>user </a:t>
            </a:r>
            <a:r>
              <a:rPr sz="2750" spc="20" dirty="0">
                <a:latin typeface="Georgia"/>
                <a:cs typeface="Georgia"/>
              </a:rPr>
              <a:t>with </a:t>
            </a:r>
            <a:r>
              <a:rPr sz="2750" spc="10" dirty="0">
                <a:latin typeface="Georgia"/>
                <a:cs typeface="Georgia"/>
              </a:rPr>
              <a:t>authorization </a:t>
            </a:r>
            <a:r>
              <a:rPr sz="2750" spc="5" dirty="0">
                <a:latin typeface="Georgia"/>
                <a:cs typeface="Georgia"/>
              </a:rPr>
              <a:t>identifier</a:t>
            </a:r>
            <a:r>
              <a:rPr sz="2750" spc="270" dirty="0">
                <a:latin typeface="Georgia"/>
                <a:cs typeface="Georgia"/>
              </a:rPr>
              <a:t> </a:t>
            </a:r>
            <a:r>
              <a:rPr sz="2750" spc="10" dirty="0">
                <a:latin typeface="Georgia"/>
                <a:cs typeface="Georgia"/>
              </a:rPr>
              <a:t>‘Jsmith’.</a:t>
            </a:r>
            <a:endParaRPr sz="2750" dirty="0">
              <a:latin typeface="Georgia"/>
              <a:cs typeface="Georgia"/>
            </a:endParaRPr>
          </a:p>
          <a:p>
            <a:pPr>
              <a:lnSpc>
                <a:spcPct val="100000"/>
              </a:lnSpc>
            </a:pPr>
            <a:endParaRPr sz="3100" dirty="0">
              <a:latin typeface="Georgia"/>
              <a:cs typeface="Georgia"/>
            </a:endParaRPr>
          </a:p>
          <a:p>
            <a:pPr>
              <a:lnSpc>
                <a:spcPct val="100000"/>
              </a:lnSpc>
              <a:spcBef>
                <a:spcPts val="30"/>
              </a:spcBef>
            </a:pPr>
            <a:endParaRPr sz="3050" dirty="0">
              <a:latin typeface="Georgia"/>
              <a:cs typeface="Georgia"/>
            </a:endParaRPr>
          </a:p>
          <a:p>
            <a:pPr marL="268605" marR="51435" indent="-256540">
              <a:lnSpc>
                <a:spcPts val="3030"/>
              </a:lnSpc>
              <a:buClr>
                <a:srgbClr val="9F4DA2"/>
              </a:buClr>
              <a:buFont typeface="Georgia"/>
              <a:buChar char="•"/>
              <a:tabLst>
                <a:tab pos="353695" algn="l"/>
                <a:tab pos="354965" algn="l"/>
              </a:tabLst>
            </a:pPr>
            <a:r>
              <a:rPr dirty="0"/>
              <a:t>	</a:t>
            </a:r>
            <a:r>
              <a:rPr sz="2750" spc="5" dirty="0">
                <a:latin typeface="Georgia"/>
                <a:cs typeface="Georgia"/>
              </a:rPr>
              <a:t>not </a:t>
            </a:r>
            <a:r>
              <a:rPr sz="2750" spc="10" dirty="0">
                <a:latin typeface="Georgia"/>
                <a:cs typeface="Georgia"/>
              </a:rPr>
              <a:t>all users are authorized to create schemas  and </a:t>
            </a:r>
            <a:r>
              <a:rPr sz="2750" spc="15" dirty="0">
                <a:latin typeface="Georgia"/>
                <a:cs typeface="Georgia"/>
              </a:rPr>
              <a:t>schema</a:t>
            </a:r>
            <a:r>
              <a:rPr sz="2750" spc="105" dirty="0">
                <a:latin typeface="Georgia"/>
                <a:cs typeface="Georgia"/>
              </a:rPr>
              <a:t> </a:t>
            </a:r>
            <a:r>
              <a:rPr sz="2750" spc="10" dirty="0">
                <a:latin typeface="Georgia"/>
                <a:cs typeface="Georgia"/>
              </a:rPr>
              <a:t>elements.</a:t>
            </a:r>
            <a:endParaRPr sz="2750" dirty="0">
              <a:latin typeface="Georgia"/>
              <a:cs typeface="Georgia"/>
            </a:endParaRPr>
          </a:p>
          <a:p>
            <a:pPr marL="268605" marR="160655" indent="-256540">
              <a:lnSpc>
                <a:spcPts val="3030"/>
              </a:lnSpc>
              <a:spcBef>
                <a:spcPts val="285"/>
              </a:spcBef>
              <a:buClr>
                <a:srgbClr val="9F4DA2"/>
              </a:buClr>
              <a:buChar char="•"/>
              <a:tabLst>
                <a:tab pos="269240" algn="l"/>
              </a:tabLst>
            </a:pPr>
            <a:r>
              <a:rPr sz="2750" spc="25" dirty="0">
                <a:latin typeface="Georgia"/>
                <a:cs typeface="Georgia"/>
              </a:rPr>
              <a:t>The </a:t>
            </a:r>
            <a:r>
              <a:rPr sz="2750" spc="15" dirty="0">
                <a:latin typeface="Georgia"/>
                <a:cs typeface="Georgia"/>
              </a:rPr>
              <a:t>privilege </a:t>
            </a:r>
            <a:r>
              <a:rPr sz="2750" spc="10" dirty="0">
                <a:latin typeface="Georgia"/>
                <a:cs typeface="Georgia"/>
              </a:rPr>
              <a:t>to create schemas, </a:t>
            </a:r>
            <a:r>
              <a:rPr sz="2750" spc="5" dirty="0">
                <a:latin typeface="Georgia"/>
                <a:cs typeface="Georgia"/>
              </a:rPr>
              <a:t>tables, </a:t>
            </a:r>
            <a:r>
              <a:rPr sz="2750" spc="10" dirty="0">
                <a:latin typeface="Georgia"/>
                <a:cs typeface="Georgia"/>
              </a:rPr>
              <a:t>and  other </a:t>
            </a:r>
            <a:r>
              <a:rPr sz="2750" spc="5" dirty="0">
                <a:latin typeface="Georgia"/>
                <a:cs typeface="Georgia"/>
              </a:rPr>
              <a:t>constructs </a:t>
            </a:r>
            <a:r>
              <a:rPr sz="2750" spc="10" dirty="0">
                <a:latin typeface="Georgia"/>
                <a:cs typeface="Georgia"/>
              </a:rPr>
              <a:t>must </a:t>
            </a:r>
            <a:r>
              <a:rPr sz="2750" spc="5" dirty="0">
                <a:latin typeface="Georgia"/>
                <a:cs typeface="Georgia"/>
              </a:rPr>
              <a:t>be </a:t>
            </a:r>
            <a:r>
              <a:rPr sz="2750" spc="10" dirty="0">
                <a:latin typeface="Georgia"/>
                <a:cs typeface="Georgia"/>
              </a:rPr>
              <a:t>explicitly </a:t>
            </a:r>
            <a:r>
              <a:rPr sz="2750" spc="15" dirty="0">
                <a:latin typeface="Georgia"/>
                <a:cs typeface="Georgia"/>
              </a:rPr>
              <a:t>granted </a:t>
            </a:r>
            <a:r>
              <a:rPr sz="2750" spc="10" dirty="0">
                <a:latin typeface="Georgia"/>
                <a:cs typeface="Georgia"/>
              </a:rPr>
              <a:t>to  </a:t>
            </a:r>
            <a:r>
              <a:rPr sz="2750" spc="15" dirty="0">
                <a:latin typeface="Georgia"/>
                <a:cs typeface="Georgia"/>
              </a:rPr>
              <a:t>the relevant </a:t>
            </a:r>
            <a:r>
              <a:rPr sz="2750" spc="5" dirty="0">
                <a:latin typeface="Georgia"/>
                <a:cs typeface="Georgia"/>
              </a:rPr>
              <a:t>user accounts by </a:t>
            </a:r>
            <a:r>
              <a:rPr sz="2750" spc="15" dirty="0">
                <a:latin typeface="Georgia"/>
                <a:cs typeface="Georgia"/>
              </a:rPr>
              <a:t>the system  </a:t>
            </a:r>
            <a:r>
              <a:rPr sz="2750" spc="10" dirty="0">
                <a:latin typeface="Georgia"/>
                <a:cs typeface="Georgia"/>
              </a:rPr>
              <a:t>administrator </a:t>
            </a:r>
            <a:r>
              <a:rPr sz="2750" spc="5" dirty="0">
                <a:latin typeface="Georgia"/>
                <a:cs typeface="Georgia"/>
              </a:rPr>
              <a:t>or</a:t>
            </a:r>
            <a:r>
              <a:rPr sz="2750" spc="200" dirty="0">
                <a:latin typeface="Georgia"/>
                <a:cs typeface="Georgia"/>
              </a:rPr>
              <a:t> </a:t>
            </a:r>
            <a:r>
              <a:rPr sz="2750" spc="15" dirty="0">
                <a:latin typeface="Georgia"/>
                <a:cs typeface="Georgia"/>
              </a:rPr>
              <a:t>DBA.</a:t>
            </a:r>
            <a:endParaRPr sz="2750" dirty="0">
              <a:latin typeface="Georgia"/>
              <a:cs typeface="Georgia"/>
            </a:endParaRPr>
          </a:p>
        </p:txBody>
      </p:sp>
      <p:sp>
        <p:nvSpPr>
          <p:cNvPr id="4" name="object 4"/>
          <p:cNvSpPr/>
          <p:nvPr/>
        </p:nvSpPr>
        <p:spPr>
          <a:xfrm>
            <a:off x="896124" y="2115333"/>
            <a:ext cx="6706216" cy="4024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to="" calcmode="lin" valueType="num">
                                      <p:cBhvr>
                                        <p:cTn id="17" dur="1" fill="hold"/>
                                        <p:tgtEl>
                                          <p:spTgt spid="2">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to="" calcmode="lin" valueType="num">
                                      <p:cBhvr>
                                        <p:cTn id="22"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5095240" cy="633095"/>
          </a:xfrm>
          <a:prstGeom prst="rect">
            <a:avLst/>
          </a:prstGeom>
        </p:spPr>
        <p:txBody>
          <a:bodyPr vert="horz" wrap="square" lIns="0" tIns="17145" rIns="0" bIns="0" rtlCol="0">
            <a:spAutoFit/>
          </a:bodyPr>
          <a:lstStyle/>
          <a:p>
            <a:pPr marL="12700">
              <a:lnSpc>
                <a:spcPct val="100000"/>
              </a:lnSpc>
              <a:spcBef>
                <a:spcPts val="135"/>
              </a:spcBef>
            </a:pPr>
            <a:r>
              <a:rPr sz="3950" spc="-80" dirty="0">
                <a:solidFill>
                  <a:srgbClr val="424455"/>
                </a:solidFill>
                <a:latin typeface="Trebuchet MS"/>
                <a:cs typeface="Trebuchet MS"/>
              </a:rPr>
              <a:t>DATABASE</a:t>
            </a:r>
            <a:r>
              <a:rPr sz="3950" spc="40" dirty="0">
                <a:solidFill>
                  <a:srgbClr val="424455"/>
                </a:solidFill>
                <a:latin typeface="Trebuchet MS"/>
                <a:cs typeface="Trebuchet MS"/>
              </a:rPr>
              <a:t> </a:t>
            </a:r>
            <a:r>
              <a:rPr sz="3950" spc="15" dirty="0">
                <a:solidFill>
                  <a:srgbClr val="424455"/>
                </a:solidFill>
                <a:latin typeface="Trebuchet MS"/>
                <a:cs typeface="Trebuchet MS"/>
              </a:rPr>
              <a:t>LANGUAGES</a:t>
            </a:r>
            <a:endParaRPr sz="3950" dirty="0">
              <a:latin typeface="Trebuchet MS"/>
              <a:cs typeface="Trebuchet MS"/>
            </a:endParaRPr>
          </a:p>
        </p:txBody>
      </p:sp>
      <p:sp>
        <p:nvSpPr>
          <p:cNvPr id="3" name="object 3"/>
          <p:cNvSpPr txBox="1"/>
          <p:nvPr/>
        </p:nvSpPr>
        <p:spPr>
          <a:xfrm>
            <a:off x="645978" y="1981200"/>
            <a:ext cx="7964622" cy="3785011"/>
          </a:xfrm>
          <a:prstGeom prst="rect">
            <a:avLst/>
          </a:prstGeom>
        </p:spPr>
        <p:txBody>
          <a:bodyPr vert="horz" wrap="square" lIns="0" tIns="57785" rIns="0" bIns="0" rtlCol="0">
            <a:spAutoFit/>
          </a:bodyPr>
          <a:lstStyle/>
          <a:p>
            <a:pPr marL="12700">
              <a:lnSpc>
                <a:spcPct val="100000"/>
              </a:lnSpc>
              <a:spcBef>
                <a:spcPts val="455"/>
              </a:spcBef>
              <a:tabLst>
                <a:tab pos="469900" algn="l"/>
              </a:tabLst>
            </a:pPr>
            <a:r>
              <a:rPr sz="2200" spc="5" dirty="0">
                <a:solidFill>
                  <a:srgbClr val="9F4DA2"/>
                </a:solidFill>
                <a:latin typeface="Georgia"/>
                <a:cs typeface="Georgia"/>
              </a:rPr>
              <a:t>1.</a:t>
            </a:r>
            <a:r>
              <a:rPr sz="2200" spc="5" dirty="0">
                <a:solidFill>
                  <a:srgbClr val="9F4DA2"/>
                </a:solidFill>
                <a:latin typeface="Times New Roman"/>
                <a:cs typeface="Times New Roman"/>
              </a:rPr>
              <a:t>	</a:t>
            </a:r>
            <a:r>
              <a:rPr sz="2200" spc="-10" dirty="0">
                <a:latin typeface="Georgia"/>
                <a:cs typeface="Georgia"/>
              </a:rPr>
              <a:t>Data Definition Language</a:t>
            </a:r>
            <a:r>
              <a:rPr sz="2200" spc="160" dirty="0">
                <a:latin typeface="Georgia"/>
                <a:cs typeface="Georgia"/>
              </a:rPr>
              <a:t> </a:t>
            </a:r>
            <a:r>
              <a:rPr sz="2200" spc="-10" dirty="0">
                <a:latin typeface="Georgia"/>
                <a:cs typeface="Georgia"/>
              </a:rPr>
              <a:t>(DDL):</a:t>
            </a:r>
            <a:endParaRPr sz="2200" dirty="0">
              <a:latin typeface="Georgia"/>
              <a:cs typeface="Georgia"/>
            </a:endParaRPr>
          </a:p>
          <a:p>
            <a:pPr marL="317500">
              <a:lnSpc>
                <a:spcPts val="2510"/>
              </a:lnSpc>
              <a:spcBef>
                <a:spcPts val="345"/>
              </a:spcBef>
              <a:tabLst>
                <a:tab pos="628650" algn="l"/>
              </a:tabLst>
            </a:pPr>
            <a:r>
              <a:rPr sz="2100" dirty="0">
                <a:solidFill>
                  <a:srgbClr val="437F85"/>
                </a:solidFill>
                <a:latin typeface="Georgia"/>
                <a:cs typeface="Georgia"/>
              </a:rPr>
              <a:t>▫	</a:t>
            </a:r>
            <a:r>
              <a:rPr sz="2100" spc="-5" dirty="0">
                <a:solidFill>
                  <a:srgbClr val="437F85"/>
                </a:solidFill>
                <a:latin typeface="Georgia"/>
                <a:cs typeface="Georgia"/>
              </a:rPr>
              <a:t>It </a:t>
            </a:r>
            <a:r>
              <a:rPr sz="2100" dirty="0">
                <a:solidFill>
                  <a:srgbClr val="437F85"/>
                </a:solidFill>
                <a:latin typeface="Georgia"/>
                <a:cs typeface="Georgia"/>
              </a:rPr>
              <a:t>is </a:t>
            </a:r>
            <a:r>
              <a:rPr sz="2100" spc="-5" dirty="0">
                <a:solidFill>
                  <a:srgbClr val="437F85"/>
                </a:solidFill>
                <a:latin typeface="Georgia"/>
                <a:cs typeface="Georgia"/>
              </a:rPr>
              <a:t>used </a:t>
            </a:r>
            <a:r>
              <a:rPr sz="2100" dirty="0">
                <a:solidFill>
                  <a:srgbClr val="437F85"/>
                </a:solidFill>
                <a:latin typeface="Georgia"/>
                <a:cs typeface="Georgia"/>
              </a:rPr>
              <a:t>to </a:t>
            </a:r>
            <a:r>
              <a:rPr sz="2100" spc="-5" dirty="0">
                <a:solidFill>
                  <a:srgbClr val="437F85"/>
                </a:solidFill>
                <a:latin typeface="Georgia"/>
                <a:cs typeface="Georgia"/>
              </a:rPr>
              <a:t>specify </a:t>
            </a:r>
            <a:r>
              <a:rPr sz="2100" spc="5" dirty="0">
                <a:solidFill>
                  <a:srgbClr val="437F85"/>
                </a:solidFill>
                <a:latin typeface="Georgia"/>
                <a:cs typeface="Georgia"/>
              </a:rPr>
              <a:t>a </a:t>
            </a:r>
            <a:r>
              <a:rPr sz="2100" dirty="0">
                <a:solidFill>
                  <a:srgbClr val="437F85"/>
                </a:solidFill>
                <a:latin typeface="Georgia"/>
                <a:cs typeface="Georgia"/>
              </a:rPr>
              <a:t>database conceptual </a:t>
            </a:r>
            <a:r>
              <a:rPr sz="2100" spc="5" dirty="0">
                <a:solidFill>
                  <a:srgbClr val="437F85"/>
                </a:solidFill>
                <a:latin typeface="Georgia"/>
                <a:cs typeface="Georgia"/>
              </a:rPr>
              <a:t>schema </a:t>
            </a:r>
            <a:r>
              <a:rPr sz="2100" dirty="0">
                <a:solidFill>
                  <a:srgbClr val="437F85"/>
                </a:solidFill>
                <a:latin typeface="Georgia"/>
                <a:cs typeface="Georgia"/>
              </a:rPr>
              <a:t>using </a:t>
            </a:r>
            <a:r>
              <a:rPr sz="2100" spc="-5" dirty="0">
                <a:solidFill>
                  <a:srgbClr val="437F85"/>
                </a:solidFill>
                <a:latin typeface="Georgia"/>
                <a:cs typeface="Georgia"/>
              </a:rPr>
              <a:t>set</a:t>
            </a:r>
            <a:r>
              <a:rPr sz="2100" spc="-85" dirty="0">
                <a:solidFill>
                  <a:srgbClr val="437F85"/>
                </a:solidFill>
                <a:latin typeface="Georgia"/>
                <a:cs typeface="Georgia"/>
              </a:rPr>
              <a:t> </a:t>
            </a:r>
            <a:r>
              <a:rPr sz="2100" spc="10" dirty="0">
                <a:solidFill>
                  <a:srgbClr val="437F85"/>
                </a:solidFill>
                <a:latin typeface="Georgia"/>
                <a:cs typeface="Georgia"/>
              </a:rPr>
              <a:t>of</a:t>
            </a:r>
            <a:endParaRPr sz="2100" dirty="0">
              <a:latin typeface="Georgia"/>
              <a:cs typeface="Georgia"/>
            </a:endParaRPr>
          </a:p>
          <a:p>
            <a:pPr marL="561340">
              <a:lnSpc>
                <a:spcPts val="2510"/>
              </a:lnSpc>
            </a:pPr>
            <a:r>
              <a:rPr sz="2100" dirty="0">
                <a:solidFill>
                  <a:srgbClr val="437F85"/>
                </a:solidFill>
                <a:latin typeface="Georgia"/>
                <a:cs typeface="Georgia"/>
              </a:rPr>
              <a:t>definitions.</a:t>
            </a:r>
            <a:endParaRPr sz="2100" dirty="0">
              <a:latin typeface="Georgia"/>
              <a:cs typeface="Georgia"/>
            </a:endParaRPr>
          </a:p>
          <a:p>
            <a:pPr marL="317500">
              <a:lnSpc>
                <a:spcPct val="100000"/>
              </a:lnSpc>
              <a:spcBef>
                <a:spcPts val="315"/>
              </a:spcBef>
              <a:tabLst>
                <a:tab pos="561340" algn="l"/>
              </a:tabLst>
            </a:pPr>
            <a:r>
              <a:rPr sz="2100" dirty="0">
                <a:solidFill>
                  <a:srgbClr val="437F85"/>
                </a:solidFill>
                <a:latin typeface="Georgia"/>
                <a:cs typeface="Georgia"/>
              </a:rPr>
              <a:t>▫	</a:t>
            </a:r>
            <a:r>
              <a:rPr sz="2100" spc="-5" dirty="0">
                <a:solidFill>
                  <a:srgbClr val="437F85"/>
                </a:solidFill>
                <a:latin typeface="Georgia"/>
                <a:cs typeface="Georgia"/>
              </a:rPr>
              <a:t>It </a:t>
            </a:r>
            <a:r>
              <a:rPr sz="2100" dirty="0">
                <a:solidFill>
                  <a:srgbClr val="437F85"/>
                </a:solidFill>
                <a:latin typeface="Georgia"/>
                <a:cs typeface="Georgia"/>
              </a:rPr>
              <a:t>supports </a:t>
            </a:r>
            <a:r>
              <a:rPr sz="2100" spc="5" dirty="0">
                <a:solidFill>
                  <a:srgbClr val="437F85"/>
                </a:solidFill>
                <a:latin typeface="Georgia"/>
                <a:cs typeface="Georgia"/>
              </a:rPr>
              <a:t>the </a:t>
            </a:r>
            <a:r>
              <a:rPr sz="2100" dirty="0">
                <a:solidFill>
                  <a:srgbClr val="437F85"/>
                </a:solidFill>
                <a:latin typeface="Georgia"/>
                <a:cs typeface="Georgia"/>
              </a:rPr>
              <a:t>definition </a:t>
            </a:r>
            <a:r>
              <a:rPr sz="2100" spc="10" dirty="0">
                <a:solidFill>
                  <a:srgbClr val="437F85"/>
                </a:solidFill>
                <a:latin typeface="Georgia"/>
                <a:cs typeface="Georgia"/>
              </a:rPr>
              <a:t>or </a:t>
            </a:r>
            <a:r>
              <a:rPr sz="2100" dirty="0">
                <a:solidFill>
                  <a:srgbClr val="437F85"/>
                </a:solidFill>
                <a:latin typeface="Georgia"/>
                <a:cs typeface="Georgia"/>
              </a:rPr>
              <a:t>declaration </a:t>
            </a:r>
            <a:r>
              <a:rPr sz="2100" spc="10" dirty="0">
                <a:solidFill>
                  <a:srgbClr val="437F85"/>
                </a:solidFill>
                <a:latin typeface="Georgia"/>
                <a:cs typeface="Georgia"/>
              </a:rPr>
              <a:t>of </a:t>
            </a:r>
            <a:r>
              <a:rPr sz="2100" dirty="0">
                <a:solidFill>
                  <a:srgbClr val="437F85"/>
                </a:solidFill>
                <a:latin typeface="Georgia"/>
                <a:cs typeface="Georgia"/>
              </a:rPr>
              <a:t>database</a:t>
            </a:r>
            <a:r>
              <a:rPr sz="2100" spc="-175" dirty="0">
                <a:solidFill>
                  <a:srgbClr val="437F85"/>
                </a:solidFill>
                <a:latin typeface="Georgia"/>
                <a:cs typeface="Georgia"/>
              </a:rPr>
              <a:t> </a:t>
            </a:r>
            <a:r>
              <a:rPr sz="2100" dirty="0">
                <a:solidFill>
                  <a:srgbClr val="437F85"/>
                </a:solidFill>
                <a:latin typeface="Georgia"/>
                <a:cs typeface="Georgia"/>
              </a:rPr>
              <a:t>objects.</a:t>
            </a:r>
            <a:endParaRPr sz="2100" dirty="0">
              <a:latin typeface="Georgia"/>
              <a:cs typeface="Georgia"/>
            </a:endParaRPr>
          </a:p>
          <a:p>
            <a:pPr marL="317500">
              <a:lnSpc>
                <a:spcPct val="100000"/>
              </a:lnSpc>
              <a:spcBef>
                <a:spcPts val="315"/>
              </a:spcBef>
              <a:tabLst>
                <a:tab pos="561340" algn="l"/>
              </a:tabLst>
            </a:pPr>
            <a:r>
              <a:rPr sz="2100" dirty="0">
                <a:solidFill>
                  <a:srgbClr val="437F85"/>
                </a:solidFill>
                <a:latin typeface="Georgia"/>
                <a:cs typeface="Georgia"/>
              </a:rPr>
              <a:t>▫	</a:t>
            </a:r>
            <a:r>
              <a:rPr sz="2100" spc="5" dirty="0">
                <a:solidFill>
                  <a:srgbClr val="437F85"/>
                </a:solidFill>
                <a:latin typeface="Georgia"/>
                <a:cs typeface="Georgia"/>
              </a:rPr>
              <a:t>The </a:t>
            </a:r>
            <a:r>
              <a:rPr sz="2100" spc="10" dirty="0">
                <a:solidFill>
                  <a:srgbClr val="437F85"/>
                </a:solidFill>
                <a:latin typeface="Georgia"/>
                <a:cs typeface="Georgia"/>
              </a:rPr>
              <a:t>more common DDL </a:t>
            </a:r>
            <a:r>
              <a:rPr sz="2100" spc="5" dirty="0">
                <a:solidFill>
                  <a:srgbClr val="437F85"/>
                </a:solidFill>
                <a:latin typeface="Georgia"/>
                <a:cs typeface="Georgia"/>
              </a:rPr>
              <a:t>commands</a:t>
            </a:r>
            <a:r>
              <a:rPr sz="2100" spc="-280" dirty="0">
                <a:solidFill>
                  <a:srgbClr val="437F85"/>
                </a:solidFill>
                <a:latin typeface="Georgia"/>
                <a:cs typeface="Georgia"/>
              </a:rPr>
              <a:t> </a:t>
            </a:r>
            <a:r>
              <a:rPr sz="2100" dirty="0">
                <a:solidFill>
                  <a:srgbClr val="437F85"/>
                </a:solidFill>
                <a:latin typeface="Georgia"/>
                <a:cs typeface="Georgia"/>
              </a:rPr>
              <a:t>are</a:t>
            </a:r>
            <a:endParaRPr sz="2100" dirty="0">
              <a:latin typeface="Georgia"/>
              <a:cs typeface="Georgia"/>
            </a:endParaRPr>
          </a:p>
          <a:p>
            <a:pPr marL="823594" indent="-219710">
              <a:lnSpc>
                <a:spcPct val="100000"/>
              </a:lnSpc>
              <a:spcBef>
                <a:spcPts val="275"/>
              </a:spcBef>
              <a:buFont typeface="Arial"/>
              <a:buChar char=""/>
              <a:tabLst>
                <a:tab pos="823594" algn="l"/>
                <a:tab pos="824230" algn="l"/>
              </a:tabLst>
            </a:pPr>
            <a:r>
              <a:rPr sz="1900" spc="10" dirty="0">
                <a:solidFill>
                  <a:srgbClr val="525389"/>
                </a:solidFill>
                <a:latin typeface="Georgia"/>
                <a:cs typeface="Georgia"/>
              </a:rPr>
              <a:t>a.CREATE</a:t>
            </a:r>
            <a:r>
              <a:rPr sz="1900" spc="-130" dirty="0">
                <a:solidFill>
                  <a:srgbClr val="525389"/>
                </a:solidFill>
                <a:latin typeface="Georgia"/>
                <a:cs typeface="Georgia"/>
              </a:rPr>
              <a:t> </a:t>
            </a:r>
            <a:r>
              <a:rPr sz="1900" spc="10" dirty="0">
                <a:solidFill>
                  <a:srgbClr val="525389"/>
                </a:solidFill>
                <a:latin typeface="Georgia"/>
                <a:cs typeface="Georgia"/>
              </a:rPr>
              <a:t>TABLE:</a:t>
            </a:r>
            <a:endParaRPr sz="1900" dirty="0">
              <a:latin typeface="Georgia"/>
              <a:cs typeface="Georgia"/>
            </a:endParaRPr>
          </a:p>
          <a:p>
            <a:pPr marL="823594" indent="-219710">
              <a:lnSpc>
                <a:spcPct val="100000"/>
              </a:lnSpc>
              <a:spcBef>
                <a:spcPts val="310"/>
              </a:spcBef>
              <a:buFont typeface="Arial"/>
              <a:buChar char=""/>
              <a:tabLst>
                <a:tab pos="823594" algn="l"/>
                <a:tab pos="824230" algn="l"/>
              </a:tabLst>
            </a:pPr>
            <a:r>
              <a:rPr sz="1900" spc="10" dirty="0">
                <a:solidFill>
                  <a:srgbClr val="525389"/>
                </a:solidFill>
                <a:latin typeface="Georgia"/>
                <a:cs typeface="Georgia"/>
              </a:rPr>
              <a:t>ALTER</a:t>
            </a:r>
            <a:r>
              <a:rPr sz="1900" spc="-85" dirty="0">
                <a:solidFill>
                  <a:srgbClr val="525389"/>
                </a:solidFill>
                <a:latin typeface="Georgia"/>
                <a:cs typeface="Georgia"/>
              </a:rPr>
              <a:t> </a:t>
            </a:r>
            <a:r>
              <a:rPr sz="1900" spc="10" dirty="0">
                <a:solidFill>
                  <a:srgbClr val="525389"/>
                </a:solidFill>
                <a:latin typeface="Georgia"/>
                <a:cs typeface="Georgia"/>
              </a:rPr>
              <a:t>TABLE</a:t>
            </a:r>
            <a:endParaRPr sz="1900" dirty="0">
              <a:latin typeface="Georgia"/>
              <a:cs typeface="Georgia"/>
            </a:endParaRPr>
          </a:p>
          <a:p>
            <a:pPr marL="823594" indent="-219710">
              <a:lnSpc>
                <a:spcPct val="100000"/>
              </a:lnSpc>
              <a:spcBef>
                <a:spcPts val="315"/>
              </a:spcBef>
              <a:buFont typeface="Arial"/>
              <a:buChar char=""/>
              <a:tabLst>
                <a:tab pos="823594" algn="l"/>
                <a:tab pos="824230" algn="l"/>
              </a:tabLst>
            </a:pPr>
            <a:r>
              <a:rPr sz="1900" spc="15" dirty="0">
                <a:solidFill>
                  <a:srgbClr val="525389"/>
                </a:solidFill>
                <a:latin typeface="Georgia"/>
                <a:cs typeface="Georgia"/>
              </a:rPr>
              <a:t>DROP</a:t>
            </a:r>
            <a:r>
              <a:rPr sz="1900" spc="-50" dirty="0">
                <a:solidFill>
                  <a:srgbClr val="525389"/>
                </a:solidFill>
                <a:latin typeface="Georgia"/>
                <a:cs typeface="Georgia"/>
              </a:rPr>
              <a:t> </a:t>
            </a:r>
            <a:r>
              <a:rPr sz="1900" spc="10" dirty="0">
                <a:solidFill>
                  <a:srgbClr val="525389"/>
                </a:solidFill>
                <a:latin typeface="Georgia"/>
                <a:cs typeface="Georgia"/>
              </a:rPr>
              <a:t>TABLE</a:t>
            </a:r>
            <a:endParaRPr sz="1900" dirty="0">
              <a:latin typeface="Georgia"/>
              <a:cs typeface="Georgia"/>
            </a:endParaRPr>
          </a:p>
          <a:p>
            <a:pPr marL="823594" indent="-219710">
              <a:lnSpc>
                <a:spcPct val="100000"/>
              </a:lnSpc>
              <a:spcBef>
                <a:spcPts val="315"/>
              </a:spcBef>
              <a:buFont typeface="Arial"/>
              <a:buChar char=""/>
              <a:tabLst>
                <a:tab pos="823594" algn="l"/>
                <a:tab pos="824230" algn="l"/>
              </a:tabLst>
            </a:pPr>
            <a:r>
              <a:rPr sz="1900" spc="15" dirty="0">
                <a:solidFill>
                  <a:srgbClr val="525389"/>
                </a:solidFill>
                <a:latin typeface="Georgia"/>
                <a:cs typeface="Georgia"/>
              </a:rPr>
              <a:t>TRUNCATE</a:t>
            </a:r>
            <a:endParaRPr sz="1900" dirty="0">
              <a:latin typeface="Georgia"/>
              <a:cs typeface="Georgia"/>
            </a:endParaRPr>
          </a:p>
          <a:p>
            <a:pPr marL="823594" indent="-219710">
              <a:lnSpc>
                <a:spcPct val="100000"/>
              </a:lnSpc>
              <a:spcBef>
                <a:spcPts val="270"/>
              </a:spcBef>
              <a:buFont typeface="Arial"/>
              <a:buChar char=""/>
              <a:tabLst>
                <a:tab pos="823594" algn="l"/>
                <a:tab pos="824230" algn="l"/>
              </a:tabLst>
            </a:pPr>
            <a:r>
              <a:rPr sz="1900" spc="15" dirty="0">
                <a:solidFill>
                  <a:srgbClr val="525389"/>
                </a:solidFill>
                <a:latin typeface="Georgia"/>
                <a:cs typeface="Georgia"/>
              </a:rPr>
              <a:t>COMMENT</a:t>
            </a:r>
            <a:endParaRPr sz="1900" dirty="0">
              <a:latin typeface="Georgia"/>
              <a:cs typeface="Georgia"/>
            </a:endParaRPr>
          </a:p>
          <a:p>
            <a:pPr marL="823594" indent="-219710">
              <a:lnSpc>
                <a:spcPct val="100000"/>
              </a:lnSpc>
              <a:spcBef>
                <a:spcPts val="310"/>
              </a:spcBef>
              <a:buFont typeface="Arial"/>
              <a:buChar char=""/>
              <a:tabLst>
                <a:tab pos="823594" algn="l"/>
                <a:tab pos="824230" algn="l"/>
              </a:tabLst>
            </a:pPr>
            <a:r>
              <a:rPr sz="1900" spc="15" dirty="0">
                <a:solidFill>
                  <a:srgbClr val="525389"/>
                </a:solidFill>
                <a:latin typeface="Georgia"/>
                <a:cs typeface="Georgia"/>
              </a:rPr>
              <a:t>RENAME</a:t>
            </a:r>
            <a:endParaRPr sz="19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002994"/>
            <a:ext cx="7849234" cy="4979568"/>
          </a:xfrm>
          <a:prstGeom prst="rect">
            <a:avLst/>
          </a:prstGeom>
        </p:spPr>
        <p:txBody>
          <a:bodyPr vert="horz" wrap="square" lIns="0" tIns="57150" rIns="0" bIns="0" rtlCol="0">
            <a:spAutoFit/>
          </a:bodyPr>
          <a:lstStyle/>
          <a:p>
            <a:pPr marL="12700">
              <a:lnSpc>
                <a:spcPct val="100000"/>
              </a:lnSpc>
              <a:spcBef>
                <a:spcPts val="450"/>
              </a:spcBef>
              <a:tabLst>
                <a:tab pos="525145" algn="l"/>
              </a:tabLst>
            </a:pPr>
            <a:r>
              <a:rPr sz="2200" spc="10" dirty="0">
                <a:solidFill>
                  <a:srgbClr val="9F4DA2"/>
                </a:solidFill>
                <a:latin typeface="Georgia"/>
                <a:cs typeface="Georgia"/>
              </a:rPr>
              <a:t>2.</a:t>
            </a:r>
            <a:r>
              <a:rPr sz="2200" spc="10" dirty="0">
                <a:solidFill>
                  <a:srgbClr val="9F4DA2"/>
                </a:solidFill>
                <a:latin typeface="Times New Roman"/>
                <a:cs typeface="Times New Roman"/>
              </a:rPr>
              <a:t>	</a:t>
            </a:r>
            <a:r>
              <a:rPr sz="2200" spc="-5" dirty="0">
                <a:latin typeface="Georgia"/>
                <a:cs typeface="Georgia"/>
              </a:rPr>
              <a:t>Data Manipulation </a:t>
            </a:r>
            <a:r>
              <a:rPr sz="2200" spc="-10" dirty="0">
                <a:latin typeface="Georgia"/>
                <a:cs typeface="Georgia"/>
              </a:rPr>
              <a:t>Language</a:t>
            </a:r>
            <a:r>
              <a:rPr sz="2200" spc="105" dirty="0">
                <a:latin typeface="Georgia"/>
                <a:cs typeface="Georgia"/>
              </a:rPr>
              <a:t> </a:t>
            </a:r>
            <a:r>
              <a:rPr sz="2200" dirty="0">
                <a:latin typeface="Georgia"/>
                <a:cs typeface="Georgia"/>
              </a:rPr>
              <a:t>(DML)</a:t>
            </a:r>
          </a:p>
          <a:p>
            <a:pPr marL="982344" marR="53975" indent="-513080">
              <a:lnSpc>
                <a:spcPts val="2500"/>
              </a:lnSpc>
              <a:spcBef>
                <a:spcPts val="445"/>
              </a:spcBef>
              <a:tabLst>
                <a:tab pos="982344" algn="l"/>
              </a:tabLst>
            </a:pPr>
            <a:r>
              <a:rPr sz="2100" dirty="0">
                <a:solidFill>
                  <a:srgbClr val="437F85"/>
                </a:solidFill>
                <a:latin typeface="Georgia"/>
                <a:cs typeface="Georgia"/>
              </a:rPr>
              <a:t>▫	</a:t>
            </a:r>
            <a:r>
              <a:rPr sz="2100" spc="-5" dirty="0">
                <a:solidFill>
                  <a:srgbClr val="437F85"/>
                </a:solidFill>
                <a:latin typeface="Georgia"/>
                <a:cs typeface="Georgia"/>
              </a:rPr>
              <a:t>It </a:t>
            </a:r>
            <a:r>
              <a:rPr sz="2100" dirty="0">
                <a:solidFill>
                  <a:srgbClr val="437F85"/>
                </a:solidFill>
                <a:latin typeface="Georgia"/>
                <a:cs typeface="Georgia"/>
              </a:rPr>
              <a:t>provides </a:t>
            </a:r>
            <a:r>
              <a:rPr sz="2100" spc="5" dirty="0">
                <a:solidFill>
                  <a:srgbClr val="437F85"/>
                </a:solidFill>
                <a:latin typeface="Georgia"/>
                <a:cs typeface="Georgia"/>
              </a:rPr>
              <a:t>a </a:t>
            </a:r>
            <a:r>
              <a:rPr sz="2100" spc="-5" dirty="0">
                <a:solidFill>
                  <a:srgbClr val="437F85"/>
                </a:solidFill>
                <a:latin typeface="Georgia"/>
                <a:cs typeface="Georgia"/>
              </a:rPr>
              <a:t>set </a:t>
            </a:r>
            <a:r>
              <a:rPr sz="2100" spc="10" dirty="0">
                <a:solidFill>
                  <a:srgbClr val="437F85"/>
                </a:solidFill>
                <a:latin typeface="Georgia"/>
                <a:cs typeface="Georgia"/>
              </a:rPr>
              <a:t>of </a:t>
            </a:r>
            <a:r>
              <a:rPr sz="2100" dirty="0">
                <a:solidFill>
                  <a:srgbClr val="437F85"/>
                </a:solidFill>
                <a:latin typeface="Georgia"/>
                <a:cs typeface="Georgia"/>
              </a:rPr>
              <a:t>operations to support </a:t>
            </a:r>
            <a:r>
              <a:rPr sz="2100" spc="5" dirty="0">
                <a:solidFill>
                  <a:srgbClr val="437F85"/>
                </a:solidFill>
                <a:latin typeface="Georgia"/>
                <a:cs typeface="Georgia"/>
              </a:rPr>
              <a:t>the </a:t>
            </a:r>
            <a:r>
              <a:rPr sz="2100" dirty="0">
                <a:solidFill>
                  <a:srgbClr val="437F85"/>
                </a:solidFill>
                <a:latin typeface="Georgia"/>
                <a:cs typeface="Georgia"/>
              </a:rPr>
              <a:t>basic </a:t>
            </a:r>
            <a:r>
              <a:rPr sz="2100" spc="-5" dirty="0">
                <a:solidFill>
                  <a:srgbClr val="437F85"/>
                </a:solidFill>
                <a:latin typeface="Georgia"/>
                <a:cs typeface="Georgia"/>
              </a:rPr>
              <a:t>data  </a:t>
            </a:r>
            <a:r>
              <a:rPr sz="2100" dirty="0">
                <a:solidFill>
                  <a:srgbClr val="437F85"/>
                </a:solidFill>
                <a:latin typeface="Georgia"/>
                <a:cs typeface="Georgia"/>
              </a:rPr>
              <a:t>manipulation operations </a:t>
            </a:r>
            <a:r>
              <a:rPr sz="2100" spc="10" dirty="0">
                <a:solidFill>
                  <a:srgbClr val="437F85"/>
                </a:solidFill>
                <a:latin typeface="Georgia"/>
                <a:cs typeface="Georgia"/>
              </a:rPr>
              <a:t>on </a:t>
            </a:r>
            <a:r>
              <a:rPr sz="2100" spc="5" dirty="0">
                <a:solidFill>
                  <a:srgbClr val="437F85"/>
                </a:solidFill>
                <a:latin typeface="Georgia"/>
                <a:cs typeface="Georgia"/>
              </a:rPr>
              <a:t>the </a:t>
            </a:r>
            <a:r>
              <a:rPr sz="2100" spc="-5" dirty="0">
                <a:solidFill>
                  <a:srgbClr val="437F85"/>
                </a:solidFill>
                <a:latin typeface="Georgia"/>
                <a:cs typeface="Georgia"/>
              </a:rPr>
              <a:t>data </a:t>
            </a:r>
            <a:r>
              <a:rPr sz="2100" spc="5" dirty="0">
                <a:solidFill>
                  <a:srgbClr val="437F85"/>
                </a:solidFill>
                <a:latin typeface="Georgia"/>
                <a:cs typeface="Georgia"/>
              </a:rPr>
              <a:t>held in the</a:t>
            </a:r>
            <a:r>
              <a:rPr sz="2100" spc="-170" dirty="0">
                <a:solidFill>
                  <a:srgbClr val="437F85"/>
                </a:solidFill>
                <a:latin typeface="Georgia"/>
                <a:cs typeface="Georgia"/>
              </a:rPr>
              <a:t> </a:t>
            </a:r>
            <a:r>
              <a:rPr sz="2100" spc="-5" dirty="0">
                <a:solidFill>
                  <a:srgbClr val="437F85"/>
                </a:solidFill>
                <a:latin typeface="Georgia"/>
                <a:cs typeface="Georgia"/>
              </a:rPr>
              <a:t>database.</a:t>
            </a:r>
            <a:endParaRPr sz="2100" dirty="0">
              <a:latin typeface="Georgia"/>
              <a:cs typeface="Georgia"/>
            </a:endParaRPr>
          </a:p>
          <a:p>
            <a:pPr marL="982344" marR="618490" indent="-513080">
              <a:lnSpc>
                <a:spcPts val="2500"/>
              </a:lnSpc>
              <a:spcBef>
                <a:spcPts val="330"/>
              </a:spcBef>
              <a:tabLst>
                <a:tab pos="982344" algn="l"/>
              </a:tabLst>
            </a:pPr>
            <a:r>
              <a:rPr sz="2100" dirty="0">
                <a:solidFill>
                  <a:srgbClr val="437F85"/>
                </a:solidFill>
                <a:latin typeface="Georgia"/>
                <a:cs typeface="Georgia"/>
              </a:rPr>
              <a:t>▫	</a:t>
            </a:r>
            <a:r>
              <a:rPr sz="2100" spc="-5" dirty="0">
                <a:solidFill>
                  <a:srgbClr val="437F85"/>
                </a:solidFill>
                <a:latin typeface="Georgia"/>
                <a:cs typeface="Georgia"/>
              </a:rPr>
              <a:t>It </a:t>
            </a:r>
            <a:r>
              <a:rPr sz="2100" dirty="0">
                <a:solidFill>
                  <a:srgbClr val="437F85"/>
                </a:solidFill>
                <a:latin typeface="Georgia"/>
                <a:cs typeface="Georgia"/>
              </a:rPr>
              <a:t>is </a:t>
            </a:r>
            <a:r>
              <a:rPr sz="2100" spc="-5" dirty="0">
                <a:solidFill>
                  <a:srgbClr val="437F85"/>
                </a:solidFill>
                <a:latin typeface="Georgia"/>
                <a:cs typeface="Georgia"/>
              </a:rPr>
              <a:t>used </a:t>
            </a:r>
            <a:r>
              <a:rPr sz="2100" dirty="0">
                <a:solidFill>
                  <a:srgbClr val="437F85"/>
                </a:solidFill>
                <a:latin typeface="Georgia"/>
                <a:cs typeface="Georgia"/>
              </a:rPr>
              <a:t>to query, </a:t>
            </a:r>
            <a:r>
              <a:rPr sz="2100" spc="-5" dirty="0">
                <a:solidFill>
                  <a:srgbClr val="437F85"/>
                </a:solidFill>
                <a:latin typeface="Georgia"/>
                <a:cs typeface="Georgia"/>
              </a:rPr>
              <a:t>update </a:t>
            </a:r>
            <a:r>
              <a:rPr sz="2100" spc="10" dirty="0">
                <a:solidFill>
                  <a:srgbClr val="437F85"/>
                </a:solidFill>
                <a:latin typeface="Georgia"/>
                <a:cs typeface="Georgia"/>
              </a:rPr>
              <a:t>or </a:t>
            </a:r>
            <a:r>
              <a:rPr sz="2100" dirty="0">
                <a:solidFill>
                  <a:srgbClr val="437F85"/>
                </a:solidFill>
                <a:latin typeface="Georgia"/>
                <a:cs typeface="Georgia"/>
              </a:rPr>
              <a:t>retrieve </a:t>
            </a:r>
            <a:r>
              <a:rPr sz="2100" spc="-5" dirty="0">
                <a:solidFill>
                  <a:srgbClr val="437F85"/>
                </a:solidFill>
                <a:latin typeface="Georgia"/>
                <a:cs typeface="Georgia"/>
              </a:rPr>
              <a:t>data </a:t>
            </a:r>
            <a:r>
              <a:rPr sz="2100" dirty="0">
                <a:solidFill>
                  <a:srgbClr val="437F85"/>
                </a:solidFill>
                <a:latin typeface="Georgia"/>
                <a:cs typeface="Georgia"/>
              </a:rPr>
              <a:t>stored </a:t>
            </a:r>
            <a:r>
              <a:rPr sz="2100" spc="5" dirty="0">
                <a:solidFill>
                  <a:srgbClr val="437F85"/>
                </a:solidFill>
                <a:latin typeface="Georgia"/>
                <a:cs typeface="Georgia"/>
              </a:rPr>
              <a:t>in a  </a:t>
            </a:r>
            <a:r>
              <a:rPr sz="2100" spc="-5" dirty="0">
                <a:solidFill>
                  <a:srgbClr val="437F85"/>
                </a:solidFill>
                <a:latin typeface="Georgia"/>
                <a:cs typeface="Georgia"/>
              </a:rPr>
              <a:t>database.</a:t>
            </a:r>
            <a:endParaRPr sz="2100" dirty="0">
              <a:latin typeface="Georgia"/>
              <a:cs typeface="Georgia"/>
            </a:endParaRPr>
          </a:p>
          <a:p>
            <a:pPr marL="469900">
              <a:lnSpc>
                <a:spcPct val="100000"/>
              </a:lnSpc>
              <a:spcBef>
                <a:spcPts val="235"/>
              </a:spcBef>
              <a:tabLst>
                <a:tab pos="982344" algn="l"/>
              </a:tabLst>
            </a:pPr>
            <a:r>
              <a:rPr sz="2100" dirty="0">
                <a:solidFill>
                  <a:srgbClr val="437F85"/>
                </a:solidFill>
                <a:latin typeface="Georgia"/>
                <a:cs typeface="Georgia"/>
              </a:rPr>
              <a:t>▫	</a:t>
            </a:r>
            <a:r>
              <a:rPr sz="2100" spc="10" dirty="0">
                <a:solidFill>
                  <a:srgbClr val="437F85"/>
                </a:solidFill>
                <a:latin typeface="Georgia"/>
                <a:cs typeface="Georgia"/>
              </a:rPr>
              <a:t>Some of </a:t>
            </a:r>
            <a:r>
              <a:rPr sz="2100" spc="5" dirty="0">
                <a:solidFill>
                  <a:srgbClr val="437F85"/>
                </a:solidFill>
                <a:latin typeface="Georgia"/>
                <a:cs typeface="Georgia"/>
              </a:rPr>
              <a:t>the </a:t>
            </a:r>
            <a:r>
              <a:rPr sz="2100" dirty="0">
                <a:solidFill>
                  <a:srgbClr val="437F85"/>
                </a:solidFill>
                <a:latin typeface="Georgia"/>
                <a:cs typeface="Georgia"/>
              </a:rPr>
              <a:t>tasks that </a:t>
            </a:r>
            <a:r>
              <a:rPr sz="2100" spc="10" dirty="0">
                <a:solidFill>
                  <a:srgbClr val="437F85"/>
                </a:solidFill>
                <a:latin typeface="Georgia"/>
                <a:cs typeface="Georgia"/>
              </a:rPr>
              <a:t>come </a:t>
            </a:r>
            <a:r>
              <a:rPr sz="2100" spc="-5" dirty="0">
                <a:solidFill>
                  <a:srgbClr val="437F85"/>
                </a:solidFill>
                <a:latin typeface="Georgia"/>
                <a:cs typeface="Georgia"/>
              </a:rPr>
              <a:t>under </a:t>
            </a:r>
            <a:r>
              <a:rPr sz="2100" spc="10" dirty="0">
                <a:solidFill>
                  <a:srgbClr val="437F85"/>
                </a:solidFill>
                <a:latin typeface="Georgia"/>
                <a:cs typeface="Georgia"/>
              </a:rPr>
              <a:t>DML</a:t>
            </a:r>
            <a:r>
              <a:rPr sz="2100" spc="-260" dirty="0">
                <a:solidFill>
                  <a:srgbClr val="437F85"/>
                </a:solidFill>
                <a:latin typeface="Georgia"/>
                <a:cs typeface="Georgia"/>
              </a:rPr>
              <a:t> </a:t>
            </a:r>
            <a:r>
              <a:rPr sz="2100" dirty="0">
                <a:solidFill>
                  <a:srgbClr val="437F85"/>
                </a:solidFill>
                <a:latin typeface="Georgia"/>
                <a:cs typeface="Georgia"/>
              </a:rPr>
              <a:t>are</a:t>
            </a:r>
            <a:endParaRPr sz="2100" dirty="0">
              <a:latin typeface="Georgia"/>
              <a:cs typeface="Georgia"/>
            </a:endParaRPr>
          </a:p>
          <a:p>
            <a:pPr marL="1440180" indent="-513715">
              <a:lnSpc>
                <a:spcPct val="100000"/>
              </a:lnSpc>
              <a:spcBef>
                <a:spcPts val="320"/>
              </a:spcBef>
              <a:buFont typeface="Arial"/>
              <a:buChar char=""/>
              <a:tabLst>
                <a:tab pos="1440180" algn="l"/>
                <a:tab pos="1440815" algn="l"/>
              </a:tabLst>
            </a:pPr>
            <a:r>
              <a:rPr sz="1900" spc="5" dirty="0">
                <a:solidFill>
                  <a:srgbClr val="525389"/>
                </a:solidFill>
                <a:latin typeface="Georgia"/>
                <a:cs typeface="Georgia"/>
              </a:rPr>
              <a:t>SELECT</a:t>
            </a:r>
            <a:endParaRPr sz="1900" dirty="0">
              <a:latin typeface="Georgia"/>
              <a:cs typeface="Georgia"/>
            </a:endParaRPr>
          </a:p>
          <a:p>
            <a:pPr marL="1897380" lvl="1" indent="-513080">
              <a:lnSpc>
                <a:spcPct val="100000"/>
              </a:lnSpc>
              <a:spcBef>
                <a:spcPts val="320"/>
              </a:spcBef>
              <a:buFont typeface="Arial"/>
              <a:buChar char=""/>
              <a:tabLst>
                <a:tab pos="1897380" algn="l"/>
                <a:tab pos="1898014" algn="l"/>
              </a:tabLst>
            </a:pPr>
            <a:r>
              <a:rPr sz="1800" dirty="0">
                <a:solidFill>
                  <a:srgbClr val="525389"/>
                </a:solidFill>
                <a:latin typeface="Georgia"/>
                <a:cs typeface="Georgia"/>
              </a:rPr>
              <a:t>Used </a:t>
            </a:r>
            <a:r>
              <a:rPr sz="1800" spc="5" dirty="0">
                <a:solidFill>
                  <a:srgbClr val="525389"/>
                </a:solidFill>
                <a:latin typeface="Georgia"/>
                <a:cs typeface="Georgia"/>
              </a:rPr>
              <a:t>to query </a:t>
            </a:r>
            <a:r>
              <a:rPr sz="1800" dirty="0">
                <a:solidFill>
                  <a:srgbClr val="525389"/>
                </a:solidFill>
                <a:latin typeface="Georgia"/>
                <a:cs typeface="Georgia"/>
              </a:rPr>
              <a:t>and </a:t>
            </a:r>
            <a:r>
              <a:rPr sz="1800" spc="5" dirty="0">
                <a:solidFill>
                  <a:srgbClr val="525389"/>
                </a:solidFill>
                <a:latin typeface="Georgia"/>
                <a:cs typeface="Georgia"/>
              </a:rPr>
              <a:t>display data from </a:t>
            </a:r>
            <a:r>
              <a:rPr sz="1800" spc="10" dirty="0">
                <a:solidFill>
                  <a:srgbClr val="525389"/>
                </a:solidFill>
                <a:latin typeface="Georgia"/>
                <a:cs typeface="Georgia"/>
              </a:rPr>
              <a:t>a</a:t>
            </a:r>
            <a:r>
              <a:rPr sz="1800" spc="-245" dirty="0">
                <a:solidFill>
                  <a:srgbClr val="525389"/>
                </a:solidFill>
                <a:latin typeface="Georgia"/>
                <a:cs typeface="Georgia"/>
              </a:rPr>
              <a:t> </a:t>
            </a:r>
            <a:r>
              <a:rPr sz="1800" dirty="0">
                <a:solidFill>
                  <a:srgbClr val="525389"/>
                </a:solidFill>
                <a:latin typeface="Georgia"/>
                <a:cs typeface="Georgia"/>
              </a:rPr>
              <a:t>database.</a:t>
            </a:r>
            <a:endParaRPr sz="1800" dirty="0">
              <a:latin typeface="Georgia"/>
              <a:cs typeface="Georgia"/>
            </a:endParaRPr>
          </a:p>
          <a:p>
            <a:pPr marL="1440180" indent="-513715">
              <a:lnSpc>
                <a:spcPct val="100000"/>
              </a:lnSpc>
              <a:spcBef>
                <a:spcPts val="285"/>
              </a:spcBef>
              <a:buFont typeface="Arial"/>
              <a:buChar char=""/>
              <a:tabLst>
                <a:tab pos="1440180" algn="l"/>
                <a:tab pos="1440815" algn="l"/>
              </a:tabLst>
            </a:pPr>
            <a:r>
              <a:rPr sz="1900" spc="10" dirty="0">
                <a:solidFill>
                  <a:srgbClr val="525389"/>
                </a:solidFill>
                <a:latin typeface="Georgia"/>
                <a:cs typeface="Georgia"/>
              </a:rPr>
              <a:t>INSERT</a:t>
            </a:r>
            <a:endParaRPr sz="1900" dirty="0">
              <a:latin typeface="Georgia"/>
              <a:cs typeface="Georgia"/>
            </a:endParaRPr>
          </a:p>
          <a:p>
            <a:pPr marL="1897380" lvl="1" indent="-513080">
              <a:lnSpc>
                <a:spcPct val="100000"/>
              </a:lnSpc>
              <a:spcBef>
                <a:spcPts val="320"/>
              </a:spcBef>
              <a:buFont typeface="Arial"/>
              <a:buChar char=""/>
              <a:tabLst>
                <a:tab pos="1897380" algn="l"/>
                <a:tab pos="1898014" algn="l"/>
              </a:tabLst>
            </a:pPr>
            <a:r>
              <a:rPr sz="1800" spc="20" dirty="0">
                <a:solidFill>
                  <a:srgbClr val="525389"/>
                </a:solidFill>
                <a:latin typeface="Georgia"/>
                <a:cs typeface="Georgia"/>
              </a:rPr>
              <a:t>Adds </a:t>
            </a:r>
            <a:r>
              <a:rPr sz="1800" dirty="0">
                <a:solidFill>
                  <a:srgbClr val="525389"/>
                </a:solidFill>
                <a:latin typeface="Georgia"/>
                <a:cs typeface="Georgia"/>
              </a:rPr>
              <a:t>new </a:t>
            </a:r>
            <a:r>
              <a:rPr sz="1800" spc="10" dirty="0">
                <a:solidFill>
                  <a:srgbClr val="525389"/>
                </a:solidFill>
                <a:latin typeface="Georgia"/>
                <a:cs typeface="Georgia"/>
              </a:rPr>
              <a:t>rows </a:t>
            </a:r>
            <a:r>
              <a:rPr sz="1800" spc="5" dirty="0">
                <a:solidFill>
                  <a:srgbClr val="525389"/>
                </a:solidFill>
                <a:latin typeface="Georgia"/>
                <a:cs typeface="Georgia"/>
              </a:rPr>
              <a:t>to </a:t>
            </a:r>
            <a:r>
              <a:rPr sz="1800" spc="10" dirty="0">
                <a:solidFill>
                  <a:srgbClr val="525389"/>
                </a:solidFill>
                <a:latin typeface="Georgia"/>
                <a:cs typeface="Georgia"/>
              </a:rPr>
              <a:t>a</a:t>
            </a:r>
            <a:r>
              <a:rPr sz="1800" spc="-195" dirty="0">
                <a:solidFill>
                  <a:srgbClr val="525389"/>
                </a:solidFill>
                <a:latin typeface="Georgia"/>
                <a:cs typeface="Georgia"/>
              </a:rPr>
              <a:t> </a:t>
            </a:r>
            <a:r>
              <a:rPr sz="1800" dirty="0">
                <a:solidFill>
                  <a:srgbClr val="525389"/>
                </a:solidFill>
                <a:latin typeface="Georgia"/>
                <a:cs typeface="Georgia"/>
              </a:rPr>
              <a:t>table.</a:t>
            </a:r>
            <a:endParaRPr sz="1800" dirty="0">
              <a:latin typeface="Georgia"/>
              <a:cs typeface="Georgia"/>
            </a:endParaRPr>
          </a:p>
          <a:p>
            <a:pPr marL="1440180" indent="-513715">
              <a:lnSpc>
                <a:spcPct val="100000"/>
              </a:lnSpc>
              <a:spcBef>
                <a:spcPts val="285"/>
              </a:spcBef>
              <a:buFont typeface="Arial"/>
              <a:buChar char=""/>
              <a:tabLst>
                <a:tab pos="1440180" algn="l"/>
                <a:tab pos="1440815" algn="l"/>
              </a:tabLst>
            </a:pPr>
            <a:r>
              <a:rPr sz="1900" spc="10" dirty="0">
                <a:solidFill>
                  <a:srgbClr val="525389"/>
                </a:solidFill>
                <a:latin typeface="Georgia"/>
                <a:cs typeface="Georgia"/>
              </a:rPr>
              <a:t>UPDATE</a:t>
            </a:r>
            <a:endParaRPr sz="1900" dirty="0">
              <a:latin typeface="Georgia"/>
              <a:cs typeface="Georgia"/>
            </a:endParaRPr>
          </a:p>
          <a:p>
            <a:pPr marL="1897380" marR="5080" lvl="1" indent="-513080">
              <a:lnSpc>
                <a:spcPct val="100000"/>
              </a:lnSpc>
              <a:spcBef>
                <a:spcPts val="320"/>
              </a:spcBef>
              <a:buFont typeface="Arial"/>
              <a:buChar char=""/>
              <a:tabLst>
                <a:tab pos="1897380" algn="l"/>
                <a:tab pos="1898014" algn="l"/>
              </a:tabLst>
            </a:pPr>
            <a:r>
              <a:rPr sz="1800" spc="-5" dirty="0">
                <a:solidFill>
                  <a:srgbClr val="525389"/>
                </a:solidFill>
                <a:latin typeface="Georgia"/>
                <a:cs typeface="Georgia"/>
              </a:rPr>
              <a:t>Changes </a:t>
            </a:r>
            <a:r>
              <a:rPr sz="1800" spc="5" dirty="0">
                <a:solidFill>
                  <a:srgbClr val="525389"/>
                </a:solidFill>
                <a:latin typeface="Georgia"/>
                <a:cs typeface="Georgia"/>
              </a:rPr>
              <a:t>an </a:t>
            </a:r>
            <a:r>
              <a:rPr sz="1800" spc="-5" dirty="0">
                <a:solidFill>
                  <a:srgbClr val="525389"/>
                </a:solidFill>
                <a:latin typeface="Georgia"/>
                <a:cs typeface="Georgia"/>
              </a:rPr>
              <a:t>existing </a:t>
            </a:r>
            <a:r>
              <a:rPr sz="1800" spc="10" dirty="0">
                <a:solidFill>
                  <a:srgbClr val="525389"/>
                </a:solidFill>
                <a:latin typeface="Georgia"/>
                <a:cs typeface="Georgia"/>
              </a:rPr>
              <a:t>value </a:t>
            </a:r>
            <a:r>
              <a:rPr sz="1800" spc="5" dirty="0">
                <a:solidFill>
                  <a:srgbClr val="525389"/>
                </a:solidFill>
                <a:latin typeface="Georgia"/>
                <a:cs typeface="Georgia"/>
              </a:rPr>
              <a:t>in </a:t>
            </a:r>
            <a:r>
              <a:rPr sz="1800" spc="10" dirty="0">
                <a:solidFill>
                  <a:srgbClr val="525389"/>
                </a:solidFill>
                <a:latin typeface="Georgia"/>
                <a:cs typeface="Georgia"/>
              </a:rPr>
              <a:t>a </a:t>
            </a:r>
            <a:r>
              <a:rPr sz="1800" dirty="0">
                <a:solidFill>
                  <a:srgbClr val="525389"/>
                </a:solidFill>
                <a:latin typeface="Georgia"/>
                <a:cs typeface="Georgia"/>
              </a:rPr>
              <a:t>column or </a:t>
            </a:r>
            <a:r>
              <a:rPr sz="1800" spc="5" dirty="0">
                <a:solidFill>
                  <a:srgbClr val="525389"/>
                </a:solidFill>
                <a:latin typeface="Georgia"/>
                <a:cs typeface="Georgia"/>
              </a:rPr>
              <a:t>group </a:t>
            </a:r>
            <a:r>
              <a:rPr sz="1800" spc="-5" dirty="0">
                <a:solidFill>
                  <a:srgbClr val="525389"/>
                </a:solidFill>
                <a:latin typeface="Georgia"/>
                <a:cs typeface="Georgia"/>
              </a:rPr>
              <a:t>of</a:t>
            </a:r>
            <a:r>
              <a:rPr sz="1800" spc="-180" dirty="0">
                <a:solidFill>
                  <a:srgbClr val="525389"/>
                </a:solidFill>
                <a:latin typeface="Georgia"/>
                <a:cs typeface="Georgia"/>
              </a:rPr>
              <a:t> </a:t>
            </a:r>
            <a:r>
              <a:rPr sz="1800" dirty="0">
                <a:solidFill>
                  <a:srgbClr val="525389"/>
                </a:solidFill>
                <a:latin typeface="Georgia"/>
                <a:cs typeface="Georgia"/>
              </a:rPr>
              <a:t>columns  </a:t>
            </a:r>
            <a:r>
              <a:rPr sz="1800" spc="5" dirty="0">
                <a:solidFill>
                  <a:srgbClr val="525389"/>
                </a:solidFill>
                <a:latin typeface="Georgia"/>
                <a:cs typeface="Georgia"/>
              </a:rPr>
              <a:t>in </a:t>
            </a:r>
            <a:r>
              <a:rPr sz="1800" spc="10" dirty="0">
                <a:solidFill>
                  <a:srgbClr val="525389"/>
                </a:solidFill>
                <a:latin typeface="Georgia"/>
                <a:cs typeface="Georgia"/>
              </a:rPr>
              <a:t>a</a:t>
            </a:r>
            <a:r>
              <a:rPr sz="1800" spc="-55" dirty="0">
                <a:solidFill>
                  <a:srgbClr val="525389"/>
                </a:solidFill>
                <a:latin typeface="Georgia"/>
                <a:cs typeface="Georgia"/>
              </a:rPr>
              <a:t> </a:t>
            </a:r>
            <a:r>
              <a:rPr sz="1800" dirty="0">
                <a:solidFill>
                  <a:srgbClr val="525389"/>
                </a:solidFill>
                <a:latin typeface="Georgia"/>
                <a:cs typeface="Georgia"/>
              </a:rPr>
              <a:t>table.</a:t>
            </a:r>
            <a:endParaRPr sz="1800" dirty="0">
              <a:latin typeface="Georgia"/>
              <a:cs typeface="Georgia"/>
            </a:endParaRPr>
          </a:p>
          <a:p>
            <a:pPr marL="1440180" indent="-513715">
              <a:lnSpc>
                <a:spcPct val="100000"/>
              </a:lnSpc>
              <a:spcBef>
                <a:spcPts val="290"/>
              </a:spcBef>
              <a:buFont typeface="Arial"/>
              <a:buChar char=""/>
              <a:tabLst>
                <a:tab pos="1440180" algn="l"/>
                <a:tab pos="1440815" algn="l"/>
              </a:tabLst>
            </a:pPr>
            <a:r>
              <a:rPr sz="1900" spc="10" dirty="0">
                <a:solidFill>
                  <a:srgbClr val="525389"/>
                </a:solidFill>
                <a:latin typeface="Georgia"/>
                <a:cs typeface="Georgia"/>
              </a:rPr>
              <a:t>DELETE:</a:t>
            </a:r>
            <a:endParaRPr sz="1900" dirty="0">
              <a:latin typeface="Georgia"/>
              <a:cs typeface="Georgia"/>
            </a:endParaRPr>
          </a:p>
          <a:p>
            <a:pPr marL="1897380" lvl="1" indent="-513080">
              <a:lnSpc>
                <a:spcPct val="100000"/>
              </a:lnSpc>
              <a:spcBef>
                <a:spcPts val="315"/>
              </a:spcBef>
              <a:buFont typeface="Arial"/>
              <a:buChar char=""/>
              <a:tabLst>
                <a:tab pos="1897380" algn="l"/>
                <a:tab pos="1898014" algn="l"/>
              </a:tabLst>
            </a:pPr>
            <a:r>
              <a:rPr sz="1800" spc="5" dirty="0">
                <a:solidFill>
                  <a:srgbClr val="525389"/>
                </a:solidFill>
                <a:latin typeface="Georgia"/>
                <a:cs typeface="Georgia"/>
              </a:rPr>
              <a:t>Removes </a:t>
            </a:r>
            <a:r>
              <a:rPr sz="1800" spc="10" dirty="0">
                <a:solidFill>
                  <a:srgbClr val="525389"/>
                </a:solidFill>
                <a:latin typeface="Georgia"/>
                <a:cs typeface="Georgia"/>
              </a:rPr>
              <a:t>a </a:t>
            </a:r>
            <a:r>
              <a:rPr sz="1800" spc="-5" dirty="0">
                <a:solidFill>
                  <a:srgbClr val="525389"/>
                </a:solidFill>
                <a:latin typeface="Georgia"/>
                <a:cs typeface="Georgia"/>
              </a:rPr>
              <a:t>specified </a:t>
            </a:r>
            <a:r>
              <a:rPr sz="1800" spc="10" dirty="0">
                <a:solidFill>
                  <a:srgbClr val="525389"/>
                </a:solidFill>
                <a:latin typeface="Georgia"/>
                <a:cs typeface="Georgia"/>
              </a:rPr>
              <a:t>row </a:t>
            </a:r>
            <a:r>
              <a:rPr sz="1800" dirty="0">
                <a:solidFill>
                  <a:srgbClr val="525389"/>
                </a:solidFill>
                <a:latin typeface="Georgia"/>
                <a:cs typeface="Georgia"/>
              </a:rPr>
              <a:t>or </a:t>
            </a:r>
            <a:r>
              <a:rPr sz="1800" spc="-5" dirty="0">
                <a:solidFill>
                  <a:srgbClr val="525389"/>
                </a:solidFill>
                <a:latin typeface="Georgia"/>
                <a:cs typeface="Georgia"/>
              </a:rPr>
              <a:t>set of </a:t>
            </a:r>
            <a:r>
              <a:rPr sz="1800" spc="10" dirty="0">
                <a:solidFill>
                  <a:srgbClr val="525389"/>
                </a:solidFill>
                <a:latin typeface="Georgia"/>
                <a:cs typeface="Georgia"/>
              </a:rPr>
              <a:t>rows </a:t>
            </a:r>
            <a:r>
              <a:rPr sz="1800" spc="5" dirty="0">
                <a:solidFill>
                  <a:srgbClr val="525389"/>
                </a:solidFill>
                <a:latin typeface="Georgia"/>
                <a:cs typeface="Georgia"/>
              </a:rPr>
              <a:t>from </a:t>
            </a:r>
            <a:r>
              <a:rPr sz="1800" spc="10" dirty="0">
                <a:solidFill>
                  <a:srgbClr val="525389"/>
                </a:solidFill>
                <a:latin typeface="Georgia"/>
                <a:cs typeface="Georgia"/>
              </a:rPr>
              <a:t>a</a:t>
            </a:r>
            <a:r>
              <a:rPr sz="1800" spc="-170" dirty="0">
                <a:solidFill>
                  <a:srgbClr val="525389"/>
                </a:solidFill>
                <a:latin typeface="Georgia"/>
                <a:cs typeface="Georgia"/>
              </a:rPr>
              <a:t> </a:t>
            </a:r>
            <a:r>
              <a:rPr sz="1800" dirty="0">
                <a:solidFill>
                  <a:srgbClr val="525389"/>
                </a:solidFill>
                <a:latin typeface="Georgia"/>
                <a:cs typeface="Georgia"/>
              </a:rPr>
              <a:t>table</a:t>
            </a:r>
            <a:endParaRPr sz="18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to="" calcmode="lin" valueType="num">
                                      <p:cBhvr>
                                        <p:cTn id="27" dur="1" fill="hold"/>
                                        <p:tgtEl>
                                          <p:spTgt spid="2">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to="" calcmode="lin" valueType="num">
                                      <p:cBhvr>
                                        <p:cTn id="32" dur="1" fill="hold"/>
                                        <p:tgtEl>
                                          <p:spTgt spid="2">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to="" calcmode="lin" valueType="num">
                                      <p:cBhvr>
                                        <p:cTn id="37" dur="1" fill="hold"/>
                                        <p:tgtEl>
                                          <p:spTgt spid="2">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to="" calcmode="lin" valueType="num">
                                      <p:cBhvr>
                                        <p:cTn id="42" dur="1" fill="hold"/>
                                        <p:tgtEl>
                                          <p:spTgt spid="2">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to="" calcmode="lin" valueType="num">
                                      <p:cBhvr>
                                        <p:cTn id="47" dur="1" fill="hold"/>
                                        <p:tgtEl>
                                          <p:spTgt spid="2">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 to="" calcmode="lin" valueType="num">
                                      <p:cBhvr>
                                        <p:cTn id="52" dur="1" fill="hold"/>
                                        <p:tgtEl>
                                          <p:spTgt spid="2">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to="" calcmode="lin" valueType="num">
                                      <p:cBhvr>
                                        <p:cTn id="57" dur="1" fill="hold"/>
                                        <p:tgtEl>
                                          <p:spTgt spid="2">
                                            <p:txEl>
                                              <p:pRg st="10" end="1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 to="" calcmode="lin" valueType="num">
                                      <p:cBhvr>
                                        <p:cTn id="62" dur="1" fill="hold"/>
                                        <p:tgtEl>
                                          <p:spTgt spid="2">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a:t>Data Control Language</a:t>
            </a:r>
            <a:br>
              <a:rPr lang="en-IN" dirty="0"/>
            </a:br>
            <a:endParaRPr lang="en-IN" dirty="0"/>
          </a:p>
        </p:txBody>
      </p:sp>
      <p:sp>
        <p:nvSpPr>
          <p:cNvPr id="4" name="Content Placeholder 3"/>
          <p:cNvSpPr>
            <a:spLocks noGrp="1"/>
          </p:cNvSpPr>
          <p:nvPr>
            <p:ph idx="1"/>
          </p:nvPr>
        </p:nvSpPr>
        <p:spPr>
          <a:xfrm>
            <a:off x="457200" y="1752600"/>
            <a:ext cx="8229600" cy="5105400"/>
          </a:xfrm>
        </p:spPr>
        <p:txBody>
          <a:bodyPr>
            <a:normAutofit/>
          </a:bodyPr>
          <a:lstStyle/>
          <a:p>
            <a:pPr algn="just"/>
            <a:r>
              <a:rPr lang="en-IN" b="1" dirty="0"/>
              <a:t>DCL</a:t>
            </a:r>
            <a:r>
              <a:rPr lang="en-IN" dirty="0"/>
              <a:t> stands for </a:t>
            </a:r>
            <a:r>
              <a:rPr lang="en-IN" b="1" dirty="0"/>
              <a:t>D</a:t>
            </a:r>
            <a:r>
              <a:rPr lang="en-IN" dirty="0"/>
              <a:t>ata </a:t>
            </a:r>
            <a:r>
              <a:rPr lang="en-IN" b="1" dirty="0"/>
              <a:t>C</a:t>
            </a:r>
            <a:r>
              <a:rPr lang="en-IN" dirty="0"/>
              <a:t>ontrol </a:t>
            </a:r>
            <a:r>
              <a:rPr lang="en-IN" b="1" dirty="0"/>
              <a:t>L</a:t>
            </a:r>
            <a:r>
              <a:rPr lang="en-IN" dirty="0"/>
              <a:t>anguage. </a:t>
            </a:r>
          </a:p>
          <a:p>
            <a:pPr algn="just">
              <a:buNone/>
            </a:pPr>
            <a:endParaRPr lang="en-IN" dirty="0"/>
          </a:p>
          <a:p>
            <a:pPr lvl="1" algn="just"/>
            <a:r>
              <a:rPr lang="en-IN" dirty="0"/>
              <a:t>It is used to retrieve the stored or saved data.</a:t>
            </a:r>
          </a:p>
          <a:p>
            <a:pPr lvl="1" algn="just"/>
            <a:r>
              <a:rPr lang="en-IN" b="1" dirty="0"/>
              <a:t>Grant:</a:t>
            </a:r>
            <a:r>
              <a:rPr lang="en-IN" dirty="0"/>
              <a:t> It is used to give user access privileges to a database.</a:t>
            </a:r>
          </a:p>
          <a:p>
            <a:pPr lvl="1" algn="just"/>
            <a:r>
              <a:rPr lang="en-IN" b="1" dirty="0"/>
              <a:t>Revoke:</a:t>
            </a:r>
            <a:r>
              <a:rPr lang="en-IN" dirty="0"/>
              <a:t> It is used to take back permissions from the user.</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Transaction Control Language</a:t>
            </a:r>
            <a:br>
              <a:rPr lang="en-IN" dirty="0"/>
            </a:br>
            <a:endParaRPr lang="en-IN" dirty="0"/>
          </a:p>
        </p:txBody>
      </p:sp>
      <p:sp>
        <p:nvSpPr>
          <p:cNvPr id="3" name="Content Placeholder 2"/>
          <p:cNvSpPr>
            <a:spLocks noGrp="1"/>
          </p:cNvSpPr>
          <p:nvPr>
            <p:ph idx="1"/>
          </p:nvPr>
        </p:nvSpPr>
        <p:spPr>
          <a:xfrm>
            <a:off x="457200" y="1905000"/>
            <a:ext cx="8229600" cy="4953000"/>
          </a:xfrm>
        </p:spPr>
        <p:txBody>
          <a:bodyPr/>
          <a:lstStyle/>
          <a:p>
            <a:pPr algn="just"/>
            <a:r>
              <a:rPr lang="en-IN" dirty="0"/>
              <a:t>TCL is used to run the changes made by the DML statement. </a:t>
            </a:r>
          </a:p>
          <a:p>
            <a:pPr algn="just"/>
            <a:endParaRPr lang="en-IN" dirty="0"/>
          </a:p>
          <a:p>
            <a:pPr lvl="1" algn="just"/>
            <a:r>
              <a:rPr lang="en-IN" b="1" dirty="0"/>
              <a:t>Commit:</a:t>
            </a:r>
            <a:r>
              <a:rPr lang="en-IN" dirty="0"/>
              <a:t> It is used to save the transaction on the database.</a:t>
            </a:r>
          </a:p>
          <a:p>
            <a:pPr lvl="1" algn="just"/>
            <a:r>
              <a:rPr lang="en-IN" b="1" dirty="0"/>
              <a:t>Rollback:</a:t>
            </a:r>
            <a:r>
              <a:rPr lang="en-IN" dirty="0"/>
              <a:t> It is used to restore the database to original since the last Commit.</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a:t>
            </a:r>
            <a:endParaRPr lang="en-IN" dirty="0"/>
          </a:p>
        </p:txBody>
      </p:sp>
      <p:sp>
        <p:nvSpPr>
          <p:cNvPr id="3" name="Content Placeholder 2"/>
          <p:cNvSpPr>
            <a:spLocks noGrp="1"/>
          </p:cNvSpPr>
          <p:nvPr>
            <p:ph idx="1"/>
          </p:nvPr>
        </p:nvSpPr>
        <p:spPr/>
        <p:txBody>
          <a:bodyPr>
            <a:normAutofit/>
          </a:bodyPr>
          <a:lstStyle/>
          <a:p>
            <a:r>
              <a:rPr lang="en-US" dirty="0"/>
              <a:t>It has three parts</a:t>
            </a:r>
          </a:p>
          <a:p>
            <a:pPr lvl="1"/>
            <a:r>
              <a:rPr lang="en-US" dirty="0"/>
              <a:t>Name</a:t>
            </a:r>
          </a:p>
          <a:p>
            <a:pPr lvl="1"/>
            <a:r>
              <a:rPr lang="en-US" dirty="0"/>
              <a:t>Data type</a:t>
            </a:r>
          </a:p>
          <a:p>
            <a:pPr lvl="1"/>
            <a:r>
              <a:rPr lang="en-US" dirty="0"/>
              <a:t>Format</a:t>
            </a:r>
          </a:p>
          <a:p>
            <a:pPr lvl="0"/>
            <a:r>
              <a:rPr lang="en-IN" dirty="0"/>
              <a:t>A Domain is a set of atomic values.</a:t>
            </a:r>
          </a:p>
          <a:p>
            <a:pPr lvl="0"/>
            <a:r>
              <a:rPr lang="en-IN" dirty="0"/>
              <a:t>Atomic means each value in the domain is indivisible to the relational model.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8302950" cy="5145405"/>
          </a:xfrm>
          <a:prstGeom prst="rect">
            <a:avLst/>
          </a:prstGeom>
        </p:spPr>
        <p:txBody>
          <a:bodyPr vert="horz" wrap="square" lIns="0" tIns="17145" rIns="0" bIns="0" rtlCol="0">
            <a:spAutoFit/>
          </a:bodyPr>
          <a:lstStyle/>
          <a:p>
            <a:pPr marL="12700">
              <a:lnSpc>
                <a:spcPct val="100000"/>
              </a:lnSpc>
              <a:spcBef>
                <a:spcPts val="135"/>
              </a:spcBef>
            </a:pPr>
            <a:r>
              <a:rPr sz="3950" spc="20" dirty="0">
                <a:solidFill>
                  <a:srgbClr val="424455"/>
                </a:solidFill>
                <a:latin typeface="Trebuchet MS"/>
                <a:cs typeface="Trebuchet MS"/>
              </a:rPr>
              <a:t>SQL Data</a:t>
            </a:r>
            <a:r>
              <a:rPr sz="3950" spc="-140" dirty="0">
                <a:solidFill>
                  <a:srgbClr val="424455"/>
                </a:solidFill>
                <a:latin typeface="Trebuchet MS"/>
                <a:cs typeface="Trebuchet MS"/>
              </a:rPr>
              <a:t> </a:t>
            </a:r>
            <a:r>
              <a:rPr sz="3950" spc="20" dirty="0">
                <a:solidFill>
                  <a:srgbClr val="424455"/>
                </a:solidFill>
                <a:latin typeface="Trebuchet MS"/>
                <a:cs typeface="Trebuchet MS"/>
              </a:rPr>
              <a:t>Definition</a:t>
            </a:r>
            <a:endParaRPr sz="3950" dirty="0">
              <a:latin typeface="Trebuchet MS"/>
              <a:cs typeface="Trebuchet MS"/>
            </a:endParaRPr>
          </a:p>
          <a:p>
            <a:pPr marL="378460" marR="5080" indent="-256540" algn="just">
              <a:lnSpc>
                <a:spcPts val="2690"/>
              </a:lnSpc>
              <a:spcBef>
                <a:spcPts val="2560"/>
              </a:spcBef>
              <a:buClr>
                <a:srgbClr val="9F4DA2"/>
              </a:buClr>
              <a:buChar char="•"/>
              <a:tabLst>
                <a:tab pos="378460" algn="l"/>
                <a:tab pos="379095" algn="l"/>
              </a:tabLst>
            </a:pPr>
            <a:r>
              <a:rPr sz="2500" spc="-10" dirty="0">
                <a:latin typeface="Georgia"/>
                <a:cs typeface="Georgia"/>
              </a:rPr>
              <a:t>The </a:t>
            </a:r>
            <a:r>
              <a:rPr sz="2500" spc="-15" dirty="0">
                <a:latin typeface="Georgia"/>
                <a:cs typeface="Georgia"/>
              </a:rPr>
              <a:t>set </a:t>
            </a:r>
            <a:r>
              <a:rPr sz="2500" spc="-5" dirty="0">
                <a:latin typeface="Georgia"/>
                <a:cs typeface="Georgia"/>
              </a:rPr>
              <a:t>of </a:t>
            </a:r>
            <a:r>
              <a:rPr sz="2500" spc="-10" dirty="0">
                <a:latin typeface="Georgia"/>
                <a:cs typeface="Georgia"/>
              </a:rPr>
              <a:t>relations in </a:t>
            </a:r>
            <a:r>
              <a:rPr sz="2500" spc="-5" dirty="0">
                <a:latin typeface="Georgia"/>
                <a:cs typeface="Georgia"/>
              </a:rPr>
              <a:t>a </a:t>
            </a:r>
            <a:r>
              <a:rPr sz="2500" spc="-10" dirty="0">
                <a:latin typeface="Georgia"/>
                <a:cs typeface="Georgia"/>
              </a:rPr>
              <a:t>database </a:t>
            </a:r>
            <a:r>
              <a:rPr sz="2500" spc="-15" dirty="0">
                <a:latin typeface="Georgia"/>
                <a:cs typeface="Georgia"/>
              </a:rPr>
              <a:t>are </a:t>
            </a:r>
            <a:r>
              <a:rPr sz="2500" spc="-10" dirty="0">
                <a:latin typeface="Georgia"/>
                <a:cs typeface="Georgia"/>
              </a:rPr>
              <a:t>specified using </a:t>
            </a:r>
            <a:r>
              <a:rPr sz="2500" spc="-5" dirty="0">
                <a:latin typeface="Georgia"/>
                <a:cs typeface="Georgia"/>
              </a:rPr>
              <a:t>a  </a:t>
            </a:r>
            <a:r>
              <a:rPr sz="2500" spc="-10" dirty="0">
                <a:latin typeface="Georgia"/>
                <a:cs typeface="Georgia"/>
              </a:rPr>
              <a:t>data-definition language</a:t>
            </a:r>
            <a:r>
              <a:rPr sz="2500" spc="135" dirty="0">
                <a:latin typeface="Georgia"/>
                <a:cs typeface="Georgia"/>
              </a:rPr>
              <a:t> </a:t>
            </a:r>
            <a:r>
              <a:rPr sz="2500" spc="-5" dirty="0">
                <a:latin typeface="Georgia"/>
                <a:cs typeface="Georgia"/>
              </a:rPr>
              <a:t>(DDL)</a:t>
            </a:r>
            <a:endParaRPr sz="2500" dirty="0">
              <a:latin typeface="Georgia"/>
              <a:cs typeface="Georgia"/>
            </a:endParaRPr>
          </a:p>
          <a:p>
            <a:pPr marL="378460" marR="90170" indent="-256540" algn="just">
              <a:lnSpc>
                <a:spcPts val="2690"/>
              </a:lnSpc>
              <a:spcBef>
                <a:spcPts val="340"/>
              </a:spcBef>
              <a:buClr>
                <a:srgbClr val="9F4DA2"/>
              </a:buClr>
              <a:buChar char="•"/>
              <a:tabLst>
                <a:tab pos="378460" algn="l"/>
                <a:tab pos="379095" algn="l"/>
              </a:tabLst>
            </a:pPr>
            <a:r>
              <a:rPr sz="2500" spc="-10" dirty="0">
                <a:latin typeface="Georgia"/>
                <a:cs typeface="Georgia"/>
              </a:rPr>
              <a:t>The </a:t>
            </a:r>
            <a:r>
              <a:rPr sz="2500" spc="-5" dirty="0">
                <a:latin typeface="Georgia"/>
                <a:cs typeface="Georgia"/>
              </a:rPr>
              <a:t>SQL DDL </a:t>
            </a:r>
            <a:r>
              <a:rPr sz="2500" spc="-10" dirty="0">
                <a:latin typeface="Georgia"/>
                <a:cs typeface="Georgia"/>
              </a:rPr>
              <a:t>allows specification </a:t>
            </a:r>
            <a:r>
              <a:rPr sz="2500" spc="-5" dirty="0">
                <a:latin typeface="Georgia"/>
                <a:cs typeface="Georgia"/>
              </a:rPr>
              <a:t>of </a:t>
            </a:r>
            <a:r>
              <a:rPr sz="2500" dirty="0">
                <a:latin typeface="Georgia"/>
                <a:cs typeface="Georgia"/>
              </a:rPr>
              <a:t>not </a:t>
            </a:r>
            <a:r>
              <a:rPr sz="2500" spc="-5" dirty="0">
                <a:latin typeface="Georgia"/>
                <a:cs typeface="Georgia"/>
              </a:rPr>
              <a:t>only a </a:t>
            </a:r>
            <a:r>
              <a:rPr sz="2500" spc="-15" dirty="0">
                <a:latin typeface="Georgia"/>
                <a:cs typeface="Georgia"/>
              </a:rPr>
              <a:t>set </a:t>
            </a:r>
            <a:r>
              <a:rPr sz="2500" spc="-10" dirty="0">
                <a:latin typeface="Georgia"/>
                <a:cs typeface="Georgia"/>
              </a:rPr>
              <a:t>of  relations, </a:t>
            </a:r>
            <a:r>
              <a:rPr sz="2500" spc="-5" dirty="0">
                <a:latin typeface="Georgia"/>
                <a:cs typeface="Georgia"/>
              </a:rPr>
              <a:t>but </a:t>
            </a:r>
            <a:r>
              <a:rPr sz="2500" spc="-10" dirty="0">
                <a:latin typeface="Georgia"/>
                <a:cs typeface="Georgia"/>
              </a:rPr>
              <a:t>also information about </a:t>
            </a:r>
            <a:r>
              <a:rPr sz="2500" spc="-5" dirty="0">
                <a:latin typeface="Georgia"/>
                <a:cs typeface="Georgia"/>
              </a:rPr>
              <a:t>each </a:t>
            </a:r>
            <a:r>
              <a:rPr sz="2500" spc="-10" dirty="0">
                <a:latin typeface="Georgia"/>
                <a:cs typeface="Georgia"/>
              </a:rPr>
              <a:t>relation,  </a:t>
            </a:r>
            <a:r>
              <a:rPr sz="2500" spc="-5" dirty="0">
                <a:latin typeface="Georgia"/>
                <a:cs typeface="Georgia"/>
              </a:rPr>
              <a:t>including:</a:t>
            </a:r>
            <a:endParaRPr sz="2500" dirty="0">
              <a:latin typeface="Georgia"/>
              <a:cs typeface="Georgia"/>
            </a:endParaRPr>
          </a:p>
          <a:p>
            <a:pPr marL="427355" algn="just">
              <a:lnSpc>
                <a:spcPts val="2755"/>
              </a:lnSpc>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a:t>
            </a:r>
            <a:r>
              <a:rPr sz="2300" dirty="0">
                <a:solidFill>
                  <a:srgbClr val="437F85"/>
                </a:solidFill>
                <a:latin typeface="Georgia"/>
                <a:cs typeface="Georgia"/>
              </a:rPr>
              <a:t>schema </a:t>
            </a:r>
            <a:r>
              <a:rPr sz="2300" spc="5" dirty="0">
                <a:solidFill>
                  <a:srgbClr val="437F85"/>
                </a:solidFill>
                <a:latin typeface="Georgia"/>
                <a:cs typeface="Georgia"/>
              </a:rPr>
              <a:t>for </a:t>
            </a:r>
            <a:r>
              <a:rPr sz="2300" spc="-5" dirty="0">
                <a:solidFill>
                  <a:srgbClr val="437F85"/>
                </a:solidFill>
                <a:latin typeface="Georgia"/>
                <a:cs typeface="Georgia"/>
              </a:rPr>
              <a:t>each</a:t>
            </a:r>
            <a:r>
              <a:rPr sz="2300" spc="-85" dirty="0">
                <a:solidFill>
                  <a:srgbClr val="437F85"/>
                </a:solidFill>
                <a:latin typeface="Georgia"/>
                <a:cs typeface="Georgia"/>
              </a:rPr>
              <a:t> </a:t>
            </a:r>
            <a:r>
              <a:rPr sz="2300" dirty="0">
                <a:solidFill>
                  <a:srgbClr val="437F85"/>
                </a:solidFill>
                <a:latin typeface="Georgia"/>
                <a:cs typeface="Georgia"/>
              </a:rPr>
              <a:t>relation.</a:t>
            </a:r>
            <a:endParaRPr sz="2300" dirty="0">
              <a:latin typeface="Georgia"/>
              <a:cs typeface="Georgia"/>
            </a:endParaRPr>
          </a:p>
          <a:p>
            <a:pPr marL="427355" algn="just">
              <a:lnSpc>
                <a:spcPct val="100000"/>
              </a:lnSpc>
              <a:spcBef>
                <a:spcPts val="25"/>
              </a:spcBef>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a:t>
            </a:r>
            <a:r>
              <a:rPr sz="2300" dirty="0">
                <a:solidFill>
                  <a:srgbClr val="437F85"/>
                </a:solidFill>
                <a:latin typeface="Georgia"/>
                <a:cs typeface="Georgia"/>
              </a:rPr>
              <a:t>types of values associated with </a:t>
            </a:r>
            <a:r>
              <a:rPr sz="2300" spc="-5" dirty="0">
                <a:solidFill>
                  <a:srgbClr val="437F85"/>
                </a:solidFill>
                <a:latin typeface="Georgia"/>
                <a:cs typeface="Georgia"/>
              </a:rPr>
              <a:t>each</a:t>
            </a:r>
            <a:r>
              <a:rPr sz="2300" spc="-114" dirty="0">
                <a:solidFill>
                  <a:srgbClr val="437F85"/>
                </a:solidFill>
                <a:latin typeface="Georgia"/>
                <a:cs typeface="Georgia"/>
              </a:rPr>
              <a:t> </a:t>
            </a:r>
            <a:r>
              <a:rPr sz="2300" spc="5" dirty="0">
                <a:solidFill>
                  <a:srgbClr val="437F85"/>
                </a:solidFill>
                <a:latin typeface="Georgia"/>
                <a:cs typeface="Georgia"/>
              </a:rPr>
              <a:t>attribute.</a:t>
            </a:r>
            <a:endParaRPr sz="2300" dirty="0">
              <a:latin typeface="Georgia"/>
              <a:cs typeface="Georgia"/>
            </a:endParaRPr>
          </a:p>
          <a:p>
            <a:pPr marL="427355" algn="just">
              <a:lnSpc>
                <a:spcPct val="100000"/>
              </a:lnSpc>
              <a:spcBef>
                <a:spcPts val="25"/>
              </a:spcBef>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a:t>
            </a:r>
            <a:r>
              <a:rPr sz="2300" spc="-5" dirty="0">
                <a:solidFill>
                  <a:srgbClr val="437F85"/>
                </a:solidFill>
                <a:latin typeface="Georgia"/>
                <a:cs typeface="Georgia"/>
              </a:rPr>
              <a:t>integrity</a:t>
            </a:r>
            <a:r>
              <a:rPr sz="2300" spc="-55" dirty="0">
                <a:solidFill>
                  <a:srgbClr val="437F85"/>
                </a:solidFill>
                <a:latin typeface="Georgia"/>
                <a:cs typeface="Georgia"/>
              </a:rPr>
              <a:t> </a:t>
            </a:r>
            <a:r>
              <a:rPr sz="2300" dirty="0">
                <a:solidFill>
                  <a:srgbClr val="437F85"/>
                </a:solidFill>
                <a:latin typeface="Georgia"/>
                <a:cs typeface="Georgia"/>
              </a:rPr>
              <a:t>constraints.</a:t>
            </a:r>
            <a:endParaRPr sz="2300" dirty="0">
              <a:latin typeface="Georgia"/>
              <a:cs typeface="Georgia"/>
            </a:endParaRPr>
          </a:p>
          <a:p>
            <a:pPr marL="427355" algn="just">
              <a:lnSpc>
                <a:spcPct val="100000"/>
              </a:lnSpc>
              <a:spcBef>
                <a:spcPts val="25"/>
              </a:spcBef>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a:t>
            </a:r>
            <a:r>
              <a:rPr sz="2300" spc="-5" dirty="0">
                <a:solidFill>
                  <a:srgbClr val="437F85"/>
                </a:solidFill>
                <a:latin typeface="Georgia"/>
                <a:cs typeface="Georgia"/>
              </a:rPr>
              <a:t>set </a:t>
            </a:r>
            <a:r>
              <a:rPr sz="2300" dirty="0">
                <a:solidFill>
                  <a:srgbClr val="437F85"/>
                </a:solidFill>
                <a:latin typeface="Georgia"/>
                <a:cs typeface="Georgia"/>
              </a:rPr>
              <a:t>of indices </a:t>
            </a:r>
            <a:r>
              <a:rPr sz="2300" spc="10" dirty="0">
                <a:solidFill>
                  <a:srgbClr val="437F85"/>
                </a:solidFill>
                <a:latin typeface="Georgia"/>
                <a:cs typeface="Georgia"/>
              </a:rPr>
              <a:t>to </a:t>
            </a:r>
            <a:r>
              <a:rPr sz="2300" dirty="0">
                <a:solidFill>
                  <a:srgbClr val="437F85"/>
                </a:solidFill>
                <a:latin typeface="Georgia"/>
                <a:cs typeface="Georgia"/>
              </a:rPr>
              <a:t>be </a:t>
            </a:r>
            <a:r>
              <a:rPr sz="2300" spc="-10" dirty="0">
                <a:solidFill>
                  <a:srgbClr val="437F85"/>
                </a:solidFill>
                <a:latin typeface="Georgia"/>
                <a:cs typeface="Georgia"/>
              </a:rPr>
              <a:t>maintained </a:t>
            </a:r>
            <a:r>
              <a:rPr sz="2300" spc="5" dirty="0">
                <a:solidFill>
                  <a:srgbClr val="437F85"/>
                </a:solidFill>
                <a:latin typeface="Georgia"/>
                <a:cs typeface="Georgia"/>
              </a:rPr>
              <a:t>for </a:t>
            </a:r>
            <a:r>
              <a:rPr sz="2300" spc="-5" dirty="0">
                <a:solidFill>
                  <a:srgbClr val="437F85"/>
                </a:solidFill>
                <a:latin typeface="Georgia"/>
                <a:cs typeface="Georgia"/>
              </a:rPr>
              <a:t>each</a:t>
            </a:r>
            <a:r>
              <a:rPr sz="2300" spc="-90" dirty="0">
                <a:solidFill>
                  <a:srgbClr val="437F85"/>
                </a:solidFill>
                <a:latin typeface="Georgia"/>
                <a:cs typeface="Georgia"/>
              </a:rPr>
              <a:t> </a:t>
            </a:r>
            <a:r>
              <a:rPr sz="2300" dirty="0">
                <a:solidFill>
                  <a:srgbClr val="437F85"/>
                </a:solidFill>
                <a:latin typeface="Georgia"/>
                <a:cs typeface="Georgia"/>
              </a:rPr>
              <a:t>relation.</a:t>
            </a:r>
            <a:endParaRPr sz="2300" dirty="0">
              <a:latin typeface="Georgia"/>
              <a:cs typeface="Georgia"/>
            </a:endParaRPr>
          </a:p>
          <a:p>
            <a:pPr marL="671195" marR="530225" indent="-244475" algn="just">
              <a:lnSpc>
                <a:spcPts val="2500"/>
              </a:lnSpc>
              <a:spcBef>
                <a:spcPts val="330"/>
              </a:spcBef>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security </a:t>
            </a:r>
            <a:r>
              <a:rPr sz="2300" spc="-10" dirty="0">
                <a:solidFill>
                  <a:srgbClr val="437F85"/>
                </a:solidFill>
                <a:latin typeface="Georgia"/>
                <a:cs typeface="Georgia"/>
              </a:rPr>
              <a:t>and </a:t>
            </a:r>
            <a:r>
              <a:rPr sz="2300" dirty="0">
                <a:solidFill>
                  <a:srgbClr val="437F85"/>
                </a:solidFill>
                <a:latin typeface="Georgia"/>
                <a:cs typeface="Georgia"/>
              </a:rPr>
              <a:t>authorization information </a:t>
            </a:r>
            <a:r>
              <a:rPr sz="2300" spc="5" dirty="0">
                <a:solidFill>
                  <a:srgbClr val="437F85"/>
                </a:solidFill>
                <a:latin typeface="Georgia"/>
                <a:cs typeface="Georgia"/>
              </a:rPr>
              <a:t>for</a:t>
            </a:r>
            <a:r>
              <a:rPr sz="2300" spc="-195" dirty="0">
                <a:solidFill>
                  <a:srgbClr val="437F85"/>
                </a:solidFill>
                <a:latin typeface="Georgia"/>
                <a:cs typeface="Georgia"/>
              </a:rPr>
              <a:t> </a:t>
            </a:r>
            <a:r>
              <a:rPr sz="2300" spc="-5" dirty="0">
                <a:solidFill>
                  <a:srgbClr val="437F85"/>
                </a:solidFill>
                <a:latin typeface="Georgia"/>
                <a:cs typeface="Georgia"/>
              </a:rPr>
              <a:t>each  </a:t>
            </a:r>
            <a:r>
              <a:rPr sz="2300" dirty="0">
                <a:solidFill>
                  <a:srgbClr val="437F85"/>
                </a:solidFill>
                <a:latin typeface="Georgia"/>
                <a:cs typeface="Georgia"/>
              </a:rPr>
              <a:t>relation.</a:t>
            </a:r>
            <a:endParaRPr sz="2300" dirty="0">
              <a:latin typeface="Georgia"/>
              <a:cs typeface="Georgia"/>
            </a:endParaRPr>
          </a:p>
          <a:p>
            <a:pPr marL="427355" algn="just">
              <a:lnSpc>
                <a:spcPts val="2745"/>
              </a:lnSpc>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a:t>
            </a:r>
            <a:r>
              <a:rPr sz="2300" dirty="0">
                <a:solidFill>
                  <a:srgbClr val="437F85"/>
                </a:solidFill>
                <a:latin typeface="Georgia"/>
                <a:cs typeface="Georgia"/>
              </a:rPr>
              <a:t>physical storage </a:t>
            </a:r>
            <a:r>
              <a:rPr sz="2300" spc="10" dirty="0">
                <a:solidFill>
                  <a:srgbClr val="437F85"/>
                </a:solidFill>
                <a:latin typeface="Georgia"/>
                <a:cs typeface="Georgia"/>
              </a:rPr>
              <a:t>structure </a:t>
            </a:r>
            <a:r>
              <a:rPr sz="2300" dirty="0">
                <a:solidFill>
                  <a:srgbClr val="437F85"/>
                </a:solidFill>
                <a:latin typeface="Georgia"/>
                <a:cs typeface="Georgia"/>
              </a:rPr>
              <a:t>of </a:t>
            </a:r>
            <a:r>
              <a:rPr sz="2300" spc="-5" dirty="0">
                <a:solidFill>
                  <a:srgbClr val="437F85"/>
                </a:solidFill>
                <a:latin typeface="Georgia"/>
                <a:cs typeface="Georgia"/>
              </a:rPr>
              <a:t>each </a:t>
            </a:r>
            <a:r>
              <a:rPr sz="2300" dirty="0">
                <a:solidFill>
                  <a:srgbClr val="437F85"/>
                </a:solidFill>
                <a:latin typeface="Georgia"/>
                <a:cs typeface="Georgia"/>
              </a:rPr>
              <a:t>relation on</a:t>
            </a:r>
            <a:r>
              <a:rPr sz="2300" spc="-250" dirty="0">
                <a:solidFill>
                  <a:srgbClr val="437F85"/>
                </a:solidFill>
                <a:latin typeface="Georgia"/>
                <a:cs typeface="Georgia"/>
              </a:rPr>
              <a:t> </a:t>
            </a:r>
            <a:r>
              <a:rPr sz="2300" spc="5" dirty="0">
                <a:solidFill>
                  <a:srgbClr val="437F85"/>
                </a:solidFill>
                <a:latin typeface="Georgia"/>
                <a:cs typeface="Georgia"/>
              </a:rPr>
              <a:t>disk.</a:t>
            </a:r>
            <a:endParaRPr sz="23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to="" calcmode="lin" valueType="num">
                                      <p:cBhvr>
                                        <p:cTn id="32" dur="1" fill="hold"/>
                                        <p:tgtEl>
                                          <p:spTgt spid="2">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to="" calcmode="lin" valueType="num">
                                      <p:cBhvr>
                                        <p:cTn id="37" dur="1" fill="hold"/>
                                        <p:tgtEl>
                                          <p:spTgt spid="2">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to="" calcmode="lin" valueType="num">
                                      <p:cBhvr>
                                        <p:cTn id="42" dur="1" fill="hold"/>
                                        <p:tgtEl>
                                          <p:spTgt spid="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103777"/>
            <a:ext cx="8379150" cy="5114925"/>
          </a:xfrm>
          <a:prstGeom prst="rect">
            <a:avLst/>
          </a:prstGeom>
        </p:spPr>
        <p:txBody>
          <a:bodyPr vert="horz" wrap="square" lIns="0" tIns="13335" rIns="0" bIns="0" rtlCol="0">
            <a:spAutoFit/>
          </a:bodyPr>
          <a:lstStyle/>
          <a:p>
            <a:pPr marL="12700" marR="1286510">
              <a:lnSpc>
                <a:spcPct val="100000"/>
              </a:lnSpc>
              <a:spcBef>
                <a:spcPts val="105"/>
              </a:spcBef>
            </a:pPr>
            <a:r>
              <a:rPr sz="3600" spc="-15" dirty="0">
                <a:solidFill>
                  <a:srgbClr val="424455"/>
                </a:solidFill>
                <a:latin typeface="Trebuchet MS"/>
                <a:cs typeface="Trebuchet MS"/>
              </a:rPr>
              <a:t>Basic </a:t>
            </a:r>
            <a:r>
              <a:rPr sz="3600" dirty="0">
                <a:solidFill>
                  <a:srgbClr val="424455"/>
                </a:solidFill>
                <a:latin typeface="Trebuchet MS"/>
                <a:cs typeface="Trebuchet MS"/>
              </a:rPr>
              <a:t>Schema </a:t>
            </a:r>
            <a:r>
              <a:rPr sz="3600" spc="-10" dirty="0">
                <a:solidFill>
                  <a:srgbClr val="424455"/>
                </a:solidFill>
                <a:latin typeface="Trebuchet MS"/>
                <a:cs typeface="Trebuchet MS"/>
              </a:rPr>
              <a:t>Definition: </a:t>
            </a:r>
            <a:r>
              <a:rPr sz="3600" spc="-55" dirty="0">
                <a:solidFill>
                  <a:srgbClr val="424455"/>
                </a:solidFill>
                <a:latin typeface="Trebuchet MS"/>
                <a:cs typeface="Trebuchet MS"/>
              </a:rPr>
              <a:t>CREATE  </a:t>
            </a:r>
            <a:r>
              <a:rPr sz="3600" spc="-75" dirty="0">
                <a:solidFill>
                  <a:srgbClr val="424455"/>
                </a:solidFill>
                <a:latin typeface="Trebuchet MS"/>
                <a:cs typeface="Trebuchet MS"/>
              </a:rPr>
              <a:t>TABLE </a:t>
            </a:r>
            <a:r>
              <a:rPr sz="3600" spc="-10" dirty="0">
                <a:solidFill>
                  <a:srgbClr val="424455"/>
                </a:solidFill>
                <a:latin typeface="Trebuchet MS"/>
                <a:cs typeface="Trebuchet MS"/>
              </a:rPr>
              <a:t>Command in</a:t>
            </a:r>
            <a:r>
              <a:rPr sz="3600" spc="110" dirty="0">
                <a:solidFill>
                  <a:srgbClr val="424455"/>
                </a:solidFill>
                <a:latin typeface="Trebuchet MS"/>
                <a:cs typeface="Trebuchet MS"/>
              </a:rPr>
              <a:t> </a:t>
            </a:r>
            <a:r>
              <a:rPr sz="3600" dirty="0">
                <a:solidFill>
                  <a:srgbClr val="424455"/>
                </a:solidFill>
                <a:latin typeface="Trebuchet MS"/>
                <a:cs typeface="Trebuchet MS"/>
              </a:rPr>
              <a:t>SQL</a:t>
            </a:r>
            <a:endParaRPr sz="3600" dirty="0">
              <a:latin typeface="Trebuchet MS"/>
              <a:cs typeface="Trebuchet MS"/>
            </a:endParaRPr>
          </a:p>
          <a:p>
            <a:pPr marL="378460" marR="321945" indent="-256540" algn="just">
              <a:lnSpc>
                <a:spcPts val="3030"/>
              </a:lnSpc>
              <a:spcBef>
                <a:spcPts val="580"/>
              </a:spcBef>
              <a:buClr>
                <a:srgbClr val="9F4DA2"/>
              </a:buClr>
              <a:buChar char="•"/>
              <a:tabLst>
                <a:tab pos="379095" algn="l"/>
              </a:tabLst>
            </a:pPr>
            <a:r>
              <a:rPr sz="2750" spc="20" dirty="0">
                <a:latin typeface="Georgia"/>
                <a:cs typeface="Georgia"/>
              </a:rPr>
              <a:t>CREATE TABLE </a:t>
            </a:r>
            <a:r>
              <a:rPr sz="2750" spc="10" dirty="0">
                <a:latin typeface="Georgia"/>
                <a:cs typeface="Georgia"/>
              </a:rPr>
              <a:t>command is used to specify </a:t>
            </a:r>
            <a:r>
              <a:rPr sz="2750" spc="15" dirty="0">
                <a:latin typeface="Georgia"/>
                <a:cs typeface="Georgia"/>
              </a:rPr>
              <a:t>a  new </a:t>
            </a:r>
            <a:r>
              <a:rPr sz="2750" spc="10" dirty="0">
                <a:latin typeface="Georgia"/>
                <a:cs typeface="Georgia"/>
              </a:rPr>
              <a:t>relation </a:t>
            </a:r>
            <a:r>
              <a:rPr sz="2750" spc="5" dirty="0">
                <a:latin typeface="Georgia"/>
                <a:cs typeface="Georgia"/>
              </a:rPr>
              <a:t>by </a:t>
            </a:r>
            <a:r>
              <a:rPr sz="2750" spc="15" dirty="0">
                <a:latin typeface="Georgia"/>
                <a:cs typeface="Georgia"/>
              </a:rPr>
              <a:t>giving </a:t>
            </a:r>
            <a:r>
              <a:rPr sz="2750" spc="10" dirty="0">
                <a:latin typeface="Georgia"/>
                <a:cs typeface="Georgia"/>
              </a:rPr>
              <a:t>it </a:t>
            </a:r>
            <a:r>
              <a:rPr sz="2750" spc="15" dirty="0">
                <a:latin typeface="Georgia"/>
                <a:cs typeface="Georgia"/>
              </a:rPr>
              <a:t>a </a:t>
            </a:r>
            <a:r>
              <a:rPr sz="2750" spc="10" dirty="0">
                <a:latin typeface="Georgia"/>
                <a:cs typeface="Georgia"/>
              </a:rPr>
              <a:t>name and specifying  its </a:t>
            </a:r>
            <a:r>
              <a:rPr sz="2750" spc="5" dirty="0">
                <a:latin typeface="Georgia"/>
                <a:cs typeface="Georgia"/>
              </a:rPr>
              <a:t>attributes </a:t>
            </a:r>
            <a:r>
              <a:rPr sz="2750" spc="10" dirty="0">
                <a:latin typeface="Georgia"/>
                <a:cs typeface="Georgia"/>
              </a:rPr>
              <a:t>and </a:t>
            </a:r>
            <a:r>
              <a:rPr sz="2750" spc="5" dirty="0">
                <a:latin typeface="Georgia"/>
                <a:cs typeface="Georgia"/>
              </a:rPr>
              <a:t>initial</a:t>
            </a:r>
            <a:r>
              <a:rPr sz="2750" spc="215" dirty="0">
                <a:latin typeface="Georgia"/>
                <a:cs typeface="Georgia"/>
              </a:rPr>
              <a:t> </a:t>
            </a:r>
            <a:r>
              <a:rPr sz="2750" spc="5" dirty="0">
                <a:latin typeface="Georgia"/>
                <a:cs typeface="Georgia"/>
              </a:rPr>
              <a:t>constraints.</a:t>
            </a:r>
            <a:endParaRPr sz="2750" dirty="0">
              <a:latin typeface="Georgia"/>
              <a:cs typeface="Georgia"/>
            </a:endParaRPr>
          </a:p>
          <a:p>
            <a:pPr marL="378460" marR="335280" indent="-256540" algn="just">
              <a:lnSpc>
                <a:spcPts val="3030"/>
              </a:lnSpc>
              <a:spcBef>
                <a:spcPts val="325"/>
              </a:spcBef>
              <a:buClr>
                <a:srgbClr val="9F4DA2"/>
              </a:buClr>
              <a:buChar char="•"/>
              <a:tabLst>
                <a:tab pos="379095" algn="l"/>
              </a:tabLst>
            </a:pPr>
            <a:r>
              <a:rPr sz="2750" spc="25" dirty="0">
                <a:latin typeface="Georgia"/>
                <a:cs typeface="Georgia"/>
              </a:rPr>
              <a:t>The </a:t>
            </a:r>
            <a:r>
              <a:rPr sz="2750" spc="5" dirty="0">
                <a:latin typeface="Georgia"/>
                <a:cs typeface="Georgia"/>
              </a:rPr>
              <a:t>attributes </a:t>
            </a:r>
            <a:r>
              <a:rPr sz="2750" spc="10" dirty="0">
                <a:latin typeface="Georgia"/>
                <a:cs typeface="Georgia"/>
              </a:rPr>
              <a:t>are specified first, and each  </a:t>
            </a:r>
            <a:r>
              <a:rPr sz="2750" spc="5" dirty="0">
                <a:latin typeface="Georgia"/>
                <a:cs typeface="Georgia"/>
              </a:rPr>
              <a:t>attribute </a:t>
            </a:r>
            <a:r>
              <a:rPr sz="2750" spc="10" dirty="0">
                <a:latin typeface="Georgia"/>
                <a:cs typeface="Georgia"/>
              </a:rPr>
              <a:t>is </a:t>
            </a:r>
            <a:r>
              <a:rPr sz="2750" spc="20" dirty="0">
                <a:latin typeface="Georgia"/>
                <a:cs typeface="Georgia"/>
              </a:rPr>
              <a:t>given </a:t>
            </a:r>
            <a:r>
              <a:rPr sz="2750" spc="15" dirty="0">
                <a:latin typeface="Georgia"/>
                <a:cs typeface="Georgia"/>
              </a:rPr>
              <a:t>a </a:t>
            </a:r>
            <a:r>
              <a:rPr sz="2750" spc="10" dirty="0">
                <a:latin typeface="Georgia"/>
                <a:cs typeface="Georgia"/>
              </a:rPr>
              <a:t>name, </a:t>
            </a:r>
            <a:r>
              <a:rPr sz="2750" spc="15" dirty="0">
                <a:latin typeface="Georgia"/>
                <a:cs typeface="Georgia"/>
              </a:rPr>
              <a:t>a </a:t>
            </a:r>
            <a:r>
              <a:rPr sz="2750" spc="5" dirty="0">
                <a:latin typeface="Georgia"/>
                <a:cs typeface="Georgia"/>
              </a:rPr>
              <a:t>data </a:t>
            </a:r>
            <a:r>
              <a:rPr sz="2750" spc="15" dirty="0">
                <a:latin typeface="Georgia"/>
                <a:cs typeface="Georgia"/>
              </a:rPr>
              <a:t>type </a:t>
            </a:r>
            <a:r>
              <a:rPr sz="2750" spc="10" dirty="0">
                <a:latin typeface="Georgia"/>
                <a:cs typeface="Georgia"/>
              </a:rPr>
              <a:t>to specify  its domain </a:t>
            </a:r>
            <a:r>
              <a:rPr sz="2750" spc="5" dirty="0">
                <a:latin typeface="Georgia"/>
                <a:cs typeface="Georgia"/>
              </a:rPr>
              <a:t>of </a:t>
            </a:r>
            <a:r>
              <a:rPr sz="2750" spc="10" dirty="0">
                <a:latin typeface="Georgia"/>
                <a:cs typeface="Georgia"/>
              </a:rPr>
              <a:t>values, and </a:t>
            </a:r>
            <a:r>
              <a:rPr sz="2750" spc="5" dirty="0">
                <a:latin typeface="Georgia"/>
                <a:cs typeface="Georgia"/>
              </a:rPr>
              <a:t>any attribute  constraints, such as </a:t>
            </a:r>
            <a:r>
              <a:rPr sz="2750" spc="15" dirty="0">
                <a:latin typeface="Georgia"/>
                <a:cs typeface="Georgia"/>
              </a:rPr>
              <a:t>NOT</a:t>
            </a:r>
            <a:r>
              <a:rPr sz="2750" spc="295" dirty="0">
                <a:latin typeface="Georgia"/>
                <a:cs typeface="Georgia"/>
              </a:rPr>
              <a:t> </a:t>
            </a:r>
            <a:r>
              <a:rPr sz="2750" spc="10" dirty="0">
                <a:latin typeface="Georgia"/>
                <a:cs typeface="Georgia"/>
              </a:rPr>
              <a:t>NULL.</a:t>
            </a:r>
            <a:endParaRPr sz="2750" dirty="0">
              <a:latin typeface="Georgia"/>
              <a:cs typeface="Georgia"/>
            </a:endParaRPr>
          </a:p>
          <a:p>
            <a:pPr marL="378460" marR="5080" indent="-256540" algn="just">
              <a:lnSpc>
                <a:spcPts val="3030"/>
              </a:lnSpc>
              <a:spcBef>
                <a:spcPts val="275"/>
              </a:spcBef>
              <a:buClr>
                <a:srgbClr val="9F4DA2"/>
              </a:buClr>
              <a:buChar char="•"/>
              <a:tabLst>
                <a:tab pos="379095" algn="l"/>
              </a:tabLst>
            </a:pPr>
            <a:r>
              <a:rPr sz="2750" spc="25" dirty="0">
                <a:latin typeface="Georgia"/>
                <a:cs typeface="Georgia"/>
              </a:rPr>
              <a:t>The </a:t>
            </a:r>
            <a:r>
              <a:rPr sz="2750" spc="20" dirty="0">
                <a:latin typeface="Georgia"/>
                <a:cs typeface="Georgia"/>
              </a:rPr>
              <a:t>key, </a:t>
            </a:r>
            <a:r>
              <a:rPr sz="2750" spc="5" dirty="0">
                <a:latin typeface="Georgia"/>
                <a:cs typeface="Georgia"/>
              </a:rPr>
              <a:t>entity </a:t>
            </a:r>
            <a:r>
              <a:rPr sz="2750" spc="15" dirty="0">
                <a:latin typeface="Georgia"/>
                <a:cs typeface="Georgia"/>
              </a:rPr>
              <a:t>integrity, </a:t>
            </a:r>
            <a:r>
              <a:rPr sz="2750" spc="10" dirty="0">
                <a:latin typeface="Georgia"/>
                <a:cs typeface="Georgia"/>
              </a:rPr>
              <a:t>and referential integrity  </a:t>
            </a:r>
            <a:r>
              <a:rPr sz="2750" spc="5" dirty="0">
                <a:latin typeface="Georgia"/>
                <a:cs typeface="Georgia"/>
              </a:rPr>
              <a:t>constraints can be </a:t>
            </a:r>
            <a:r>
              <a:rPr sz="2750" spc="10" dirty="0">
                <a:latin typeface="Georgia"/>
                <a:cs typeface="Georgia"/>
              </a:rPr>
              <a:t>specified </a:t>
            </a:r>
            <a:r>
              <a:rPr sz="2750" spc="15" dirty="0">
                <a:latin typeface="Georgia"/>
                <a:cs typeface="Georgia"/>
              </a:rPr>
              <a:t>within the </a:t>
            </a:r>
            <a:r>
              <a:rPr sz="2750" spc="20" dirty="0">
                <a:latin typeface="Georgia"/>
                <a:cs typeface="Georgia"/>
              </a:rPr>
              <a:t>CREATE  TABLE</a:t>
            </a:r>
            <a:r>
              <a:rPr sz="2750" spc="55" dirty="0">
                <a:latin typeface="Georgia"/>
                <a:cs typeface="Georgia"/>
              </a:rPr>
              <a:t> </a:t>
            </a:r>
            <a:r>
              <a:rPr sz="2750" spc="10" dirty="0">
                <a:latin typeface="Georgia"/>
                <a:cs typeface="Georgia"/>
              </a:rPr>
              <a:t>statement</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09600"/>
            <a:ext cx="8229600" cy="1066800"/>
          </a:xfrm>
        </p:spPr>
        <p:txBody>
          <a:bodyPr/>
          <a:lstStyle/>
          <a:p>
            <a:pPr eaLnBrk="1" hangingPunct="1"/>
            <a:r>
              <a:rPr lang="en-IN" dirty="0"/>
              <a:t>CREATION OF TABLES </a:t>
            </a:r>
          </a:p>
        </p:txBody>
      </p:sp>
      <p:sp>
        <p:nvSpPr>
          <p:cNvPr id="28675" name="Content Placeholder 2"/>
          <p:cNvSpPr>
            <a:spLocks noGrp="1"/>
          </p:cNvSpPr>
          <p:nvPr>
            <p:ph idx="1"/>
          </p:nvPr>
        </p:nvSpPr>
        <p:spPr>
          <a:xfrm>
            <a:off x="457200" y="1752600"/>
            <a:ext cx="8229600" cy="4845050"/>
          </a:xfrm>
        </p:spPr>
        <p:txBody>
          <a:bodyPr/>
          <a:lstStyle/>
          <a:p>
            <a:pPr eaLnBrk="1" hangingPunct="1"/>
            <a:r>
              <a:rPr lang="en-IN" dirty="0"/>
              <a:t>The SQL </a:t>
            </a:r>
            <a:r>
              <a:rPr lang="en-IN" b="1" dirty="0"/>
              <a:t>CREATE TABLE</a:t>
            </a:r>
            <a:r>
              <a:rPr lang="en-IN" dirty="0"/>
              <a:t> statement is used to create a new table.</a:t>
            </a:r>
          </a:p>
          <a:p>
            <a:pPr eaLnBrk="1" hangingPunct="1"/>
            <a:r>
              <a:rPr lang="en-IN" dirty="0"/>
              <a:t>Syntax</a:t>
            </a:r>
          </a:p>
          <a:p>
            <a:pPr lvl="1" eaLnBrk="1" hangingPunct="1"/>
            <a:r>
              <a:rPr lang="en-IN" dirty="0"/>
              <a:t>CREATE TABLE </a:t>
            </a:r>
            <a:r>
              <a:rPr lang="en-IN" dirty="0" err="1"/>
              <a:t>table_name</a:t>
            </a:r>
            <a:r>
              <a:rPr lang="en-IN" dirty="0"/>
              <a:t>(</a:t>
            </a:r>
          </a:p>
          <a:p>
            <a:pPr lvl="1" eaLnBrk="1" hangingPunct="1"/>
            <a:r>
              <a:rPr lang="en-IN" dirty="0"/>
              <a:t> column1 </a:t>
            </a:r>
            <a:r>
              <a:rPr lang="en-IN" dirty="0" err="1"/>
              <a:t>datatype</a:t>
            </a:r>
            <a:r>
              <a:rPr lang="en-IN" dirty="0"/>
              <a:t>,</a:t>
            </a:r>
          </a:p>
          <a:p>
            <a:pPr lvl="1" eaLnBrk="1" hangingPunct="1"/>
            <a:r>
              <a:rPr lang="en-IN" dirty="0"/>
              <a:t> column2 </a:t>
            </a:r>
            <a:r>
              <a:rPr lang="en-IN" dirty="0" err="1"/>
              <a:t>datatype</a:t>
            </a:r>
            <a:r>
              <a:rPr lang="en-IN" dirty="0"/>
              <a:t>, </a:t>
            </a:r>
          </a:p>
          <a:p>
            <a:pPr lvl="1" eaLnBrk="1" hangingPunct="1"/>
            <a:r>
              <a:rPr lang="en-IN" dirty="0"/>
              <a:t>column3 </a:t>
            </a:r>
            <a:r>
              <a:rPr lang="en-IN" dirty="0" err="1"/>
              <a:t>datatype</a:t>
            </a:r>
            <a:r>
              <a:rPr lang="en-IN" dirty="0"/>
              <a:t>, .....</a:t>
            </a:r>
          </a:p>
          <a:p>
            <a:pPr lvl="1" eaLnBrk="1" hangingPunct="1"/>
            <a:r>
              <a:rPr lang="en-IN" dirty="0"/>
              <a:t> </a:t>
            </a:r>
            <a:r>
              <a:rPr lang="en-IN" dirty="0" err="1"/>
              <a:t>columnN</a:t>
            </a:r>
            <a:r>
              <a:rPr lang="en-IN" dirty="0"/>
              <a:t> </a:t>
            </a:r>
            <a:r>
              <a:rPr lang="en-IN" dirty="0" err="1"/>
              <a:t>datatype</a:t>
            </a:r>
            <a:r>
              <a:rPr lang="en-IN" dirty="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103777"/>
            <a:ext cx="7485380" cy="5131789"/>
          </a:xfrm>
          <a:prstGeom prst="rect">
            <a:avLst/>
          </a:prstGeom>
        </p:spPr>
        <p:txBody>
          <a:bodyPr vert="horz" wrap="square" lIns="0" tIns="13335" rIns="0" bIns="0" rtlCol="0">
            <a:spAutoFit/>
          </a:bodyPr>
          <a:lstStyle/>
          <a:p>
            <a:pPr marL="12700" marR="5080">
              <a:lnSpc>
                <a:spcPct val="100000"/>
              </a:lnSpc>
              <a:spcBef>
                <a:spcPts val="105"/>
              </a:spcBef>
            </a:pPr>
            <a:r>
              <a:rPr sz="3600" spc="-5" dirty="0">
                <a:solidFill>
                  <a:srgbClr val="424455"/>
                </a:solidFill>
                <a:latin typeface="Trebuchet MS"/>
                <a:cs typeface="Trebuchet MS"/>
              </a:rPr>
              <a:t>Attribute Data </a:t>
            </a:r>
            <a:r>
              <a:rPr sz="3600" spc="-85" dirty="0">
                <a:solidFill>
                  <a:srgbClr val="424455"/>
                </a:solidFill>
                <a:latin typeface="Trebuchet MS"/>
                <a:cs typeface="Trebuchet MS"/>
              </a:rPr>
              <a:t>Types </a:t>
            </a:r>
            <a:r>
              <a:rPr sz="3600" spc="-10" dirty="0">
                <a:solidFill>
                  <a:srgbClr val="424455"/>
                </a:solidFill>
                <a:latin typeface="Trebuchet MS"/>
                <a:cs typeface="Trebuchet MS"/>
              </a:rPr>
              <a:t>and Domains in  </a:t>
            </a:r>
            <a:r>
              <a:rPr sz="3600" dirty="0">
                <a:solidFill>
                  <a:srgbClr val="424455"/>
                </a:solidFill>
                <a:latin typeface="Trebuchet MS"/>
                <a:cs typeface="Trebuchet MS"/>
              </a:rPr>
              <a:t>SQL</a:t>
            </a:r>
            <a:endParaRPr sz="3600" dirty="0">
              <a:latin typeface="Trebuchet MS"/>
              <a:cs typeface="Trebuchet MS"/>
            </a:endParaRPr>
          </a:p>
          <a:p>
            <a:pPr marL="378460" marR="314960" indent="-256540">
              <a:lnSpc>
                <a:spcPct val="101899"/>
              </a:lnSpc>
              <a:spcBef>
                <a:spcPts val="530"/>
              </a:spcBef>
              <a:buClr>
                <a:srgbClr val="9F4DA2"/>
              </a:buClr>
              <a:buChar char="•"/>
              <a:tabLst>
                <a:tab pos="379095" algn="l"/>
              </a:tabLst>
            </a:pPr>
            <a:r>
              <a:rPr sz="2750" spc="25" dirty="0">
                <a:latin typeface="Georgia"/>
                <a:cs typeface="Georgia"/>
              </a:rPr>
              <a:t>The </a:t>
            </a:r>
            <a:r>
              <a:rPr sz="2750" spc="5" dirty="0">
                <a:latin typeface="Georgia"/>
                <a:cs typeface="Georgia"/>
              </a:rPr>
              <a:t>basic data </a:t>
            </a:r>
            <a:r>
              <a:rPr sz="2750" spc="15" dirty="0">
                <a:latin typeface="Georgia"/>
                <a:cs typeface="Georgia"/>
              </a:rPr>
              <a:t>types </a:t>
            </a:r>
            <a:r>
              <a:rPr sz="2750" spc="10" dirty="0">
                <a:latin typeface="Georgia"/>
                <a:cs typeface="Georgia"/>
              </a:rPr>
              <a:t>available for attributes  </a:t>
            </a:r>
            <a:r>
              <a:rPr sz="2750" spc="5" dirty="0">
                <a:latin typeface="Georgia"/>
                <a:cs typeface="Georgia"/>
              </a:rPr>
              <a:t>include</a:t>
            </a:r>
            <a:endParaRPr sz="2750" dirty="0">
              <a:latin typeface="Georgia"/>
              <a:cs typeface="Georgia"/>
            </a:endParaRPr>
          </a:p>
          <a:p>
            <a:pPr marL="427355">
              <a:lnSpc>
                <a:spcPct val="100000"/>
              </a:lnSpc>
              <a:spcBef>
                <a:spcPts val="355"/>
              </a:spcBef>
              <a:tabLst>
                <a:tab pos="671195" algn="l"/>
              </a:tabLst>
            </a:pPr>
            <a:r>
              <a:rPr sz="2600" spc="-5" dirty="0">
                <a:solidFill>
                  <a:srgbClr val="437F85"/>
                </a:solidFill>
                <a:latin typeface="Georgia"/>
                <a:cs typeface="Georgia"/>
              </a:rPr>
              <a:t>▫	</a:t>
            </a:r>
            <a:r>
              <a:rPr sz="2600" dirty="0">
                <a:solidFill>
                  <a:srgbClr val="437F85"/>
                </a:solidFill>
                <a:latin typeface="Georgia"/>
                <a:cs typeface="Georgia"/>
              </a:rPr>
              <a:t>numeric,</a:t>
            </a:r>
            <a:endParaRPr sz="2600" dirty="0">
              <a:latin typeface="Georgia"/>
              <a:cs typeface="Georgia"/>
            </a:endParaRPr>
          </a:p>
          <a:p>
            <a:pPr marL="427355">
              <a:lnSpc>
                <a:spcPct val="100000"/>
              </a:lnSpc>
              <a:spcBef>
                <a:spcPts val="290"/>
              </a:spcBef>
              <a:tabLst>
                <a:tab pos="671195" algn="l"/>
              </a:tabLst>
            </a:pPr>
            <a:r>
              <a:rPr sz="2600" spc="-5" dirty="0">
                <a:solidFill>
                  <a:srgbClr val="437F85"/>
                </a:solidFill>
                <a:latin typeface="Georgia"/>
                <a:cs typeface="Georgia"/>
              </a:rPr>
              <a:t>▫	char</a:t>
            </a:r>
            <a:endParaRPr sz="2600" dirty="0">
              <a:latin typeface="Georgia"/>
              <a:cs typeface="Georgia"/>
            </a:endParaRPr>
          </a:p>
          <a:p>
            <a:pPr marL="427355">
              <a:lnSpc>
                <a:spcPct val="100000"/>
              </a:lnSpc>
              <a:spcBef>
                <a:spcPts val="295"/>
              </a:spcBef>
              <a:tabLst>
                <a:tab pos="671195" algn="l"/>
              </a:tabLst>
            </a:pPr>
            <a:r>
              <a:rPr sz="2600" spc="-5" dirty="0">
                <a:solidFill>
                  <a:srgbClr val="437F85"/>
                </a:solidFill>
                <a:latin typeface="Georgia"/>
                <a:cs typeface="Georgia"/>
              </a:rPr>
              <a:t>▫	</a:t>
            </a:r>
            <a:r>
              <a:rPr lang="en-IN" sz="2600" spc="-10" dirty="0">
                <a:solidFill>
                  <a:srgbClr val="437F85"/>
                </a:solidFill>
                <a:latin typeface="Georgia"/>
                <a:cs typeface="Georgia"/>
              </a:rPr>
              <a:t>integer</a:t>
            </a:r>
            <a:endParaRPr sz="2600" dirty="0">
              <a:latin typeface="Georgia"/>
              <a:cs typeface="Georgia"/>
            </a:endParaRPr>
          </a:p>
          <a:p>
            <a:pPr marL="427355">
              <a:lnSpc>
                <a:spcPct val="100000"/>
              </a:lnSpc>
              <a:spcBef>
                <a:spcPts val="290"/>
              </a:spcBef>
              <a:tabLst>
                <a:tab pos="671195" algn="l"/>
              </a:tabLst>
            </a:pPr>
            <a:r>
              <a:rPr sz="2600" spc="-5" dirty="0">
                <a:solidFill>
                  <a:srgbClr val="437F85"/>
                </a:solidFill>
                <a:latin typeface="Georgia"/>
                <a:cs typeface="Georgia"/>
              </a:rPr>
              <a:t>▫	</a:t>
            </a:r>
            <a:r>
              <a:rPr sz="2600" spc="-15" dirty="0">
                <a:solidFill>
                  <a:srgbClr val="437F85"/>
                </a:solidFill>
                <a:latin typeface="Georgia"/>
                <a:cs typeface="Georgia"/>
              </a:rPr>
              <a:t>Boolean,</a:t>
            </a:r>
            <a:endParaRPr sz="2600" dirty="0">
              <a:latin typeface="Georgia"/>
              <a:cs typeface="Georgia"/>
            </a:endParaRPr>
          </a:p>
          <a:p>
            <a:pPr marL="427355">
              <a:lnSpc>
                <a:spcPct val="100000"/>
              </a:lnSpc>
              <a:spcBef>
                <a:spcPts val="335"/>
              </a:spcBef>
              <a:tabLst>
                <a:tab pos="671195" algn="l"/>
              </a:tabLst>
            </a:pPr>
            <a:r>
              <a:rPr sz="2600" spc="-5" dirty="0">
                <a:solidFill>
                  <a:srgbClr val="437F85"/>
                </a:solidFill>
                <a:latin typeface="Georgia"/>
                <a:cs typeface="Georgia"/>
              </a:rPr>
              <a:t>▫	date, </a:t>
            </a:r>
            <a:r>
              <a:rPr sz="2600" spc="-10" dirty="0">
                <a:solidFill>
                  <a:srgbClr val="437F85"/>
                </a:solidFill>
                <a:latin typeface="Georgia"/>
                <a:cs typeface="Georgia"/>
              </a:rPr>
              <a:t>and</a:t>
            </a:r>
            <a:r>
              <a:rPr sz="2600" spc="5" dirty="0">
                <a:solidFill>
                  <a:srgbClr val="437F85"/>
                </a:solidFill>
                <a:latin typeface="Georgia"/>
                <a:cs typeface="Georgia"/>
              </a:rPr>
              <a:t> time</a:t>
            </a:r>
            <a:endParaRPr sz="2600" dirty="0">
              <a:latin typeface="Georgia"/>
              <a:cs typeface="Georgia"/>
            </a:endParaRPr>
          </a:p>
          <a:p>
            <a:pPr marL="427355">
              <a:lnSpc>
                <a:spcPct val="100000"/>
              </a:lnSpc>
              <a:spcBef>
                <a:spcPts val="295"/>
              </a:spcBef>
              <a:tabLst>
                <a:tab pos="671195" algn="l"/>
              </a:tabLst>
            </a:pPr>
            <a:r>
              <a:rPr sz="2600" spc="-5" dirty="0">
                <a:solidFill>
                  <a:srgbClr val="437F85"/>
                </a:solidFill>
                <a:latin typeface="Georgia"/>
                <a:cs typeface="Georgia"/>
              </a:rPr>
              <a:t>▫	</a:t>
            </a:r>
            <a:r>
              <a:rPr lang="en-IN" sz="2600" dirty="0" err="1">
                <a:solidFill>
                  <a:srgbClr val="437F85"/>
                </a:solidFill>
                <a:latin typeface="Georgia"/>
                <a:cs typeface="Georgia"/>
              </a:rPr>
              <a:t>Varchar</a:t>
            </a:r>
            <a:endParaRPr lang="en-IN" sz="2600" dirty="0">
              <a:solidFill>
                <a:srgbClr val="437F85"/>
              </a:solidFill>
              <a:latin typeface="Georgia"/>
              <a:cs typeface="Georgia"/>
            </a:endParaRPr>
          </a:p>
          <a:p>
            <a:pPr marL="427355">
              <a:lnSpc>
                <a:spcPct val="100000"/>
              </a:lnSpc>
              <a:spcBef>
                <a:spcPts val="295"/>
              </a:spcBef>
              <a:tabLst>
                <a:tab pos="671195" algn="l"/>
              </a:tabLst>
            </a:pPr>
            <a:r>
              <a:rPr lang="en-IN" sz="2600" dirty="0">
                <a:solidFill>
                  <a:srgbClr val="437F85"/>
                </a:solidFill>
                <a:latin typeface="Georgia"/>
                <a:cs typeface="Georgia"/>
              </a:rPr>
              <a:t>    </a:t>
            </a:r>
            <a:endParaRPr sz="26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to="" calcmode="lin" valueType="num">
                                      <p:cBhvr>
                                        <p:cTn id="32" dur="1" fill="hold"/>
                                        <p:tgtEl>
                                          <p:spTgt spid="2">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to="" calcmode="lin" valueType="num">
                                      <p:cBhvr>
                                        <p:cTn id="37" dur="1" fill="hold"/>
                                        <p:tgtEl>
                                          <p:spTgt spid="2">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to="" calcmode="lin" valueType="num">
                                      <p:cBhvr>
                                        <p:cTn id="42" dur="1" fill="hold"/>
                                        <p:tgtEl>
                                          <p:spTgt spid="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IN"/>
          </a:p>
        </p:txBody>
      </p:sp>
      <p:sp>
        <p:nvSpPr>
          <p:cNvPr id="29699" name="Content Placeholder 2"/>
          <p:cNvSpPr>
            <a:spLocks noGrp="1"/>
          </p:cNvSpPr>
          <p:nvPr>
            <p:ph idx="1"/>
          </p:nvPr>
        </p:nvSpPr>
        <p:spPr/>
        <p:txBody>
          <a:bodyPr/>
          <a:lstStyle/>
          <a:p>
            <a:pPr eaLnBrk="1" hangingPunct="1"/>
            <a:r>
              <a:rPr lang="en-IN" dirty="0"/>
              <a:t>CREATE TABLE CUSTOMERS</a:t>
            </a:r>
          </a:p>
          <a:p>
            <a:pPr eaLnBrk="1" hangingPunct="1"/>
            <a:r>
              <a:rPr lang="en-IN" dirty="0"/>
              <a:t>( ID INTEGER ,</a:t>
            </a:r>
          </a:p>
          <a:p>
            <a:pPr eaLnBrk="1" hangingPunct="1"/>
            <a:r>
              <a:rPr lang="en-IN" dirty="0"/>
              <a:t>NAME VARCHAR (20), </a:t>
            </a:r>
          </a:p>
          <a:p>
            <a:pPr eaLnBrk="1" hangingPunct="1"/>
            <a:r>
              <a:rPr lang="en-IN" dirty="0"/>
              <a:t>AGE INTEGER, </a:t>
            </a:r>
          </a:p>
          <a:p>
            <a:pPr eaLnBrk="1" hangingPunct="1"/>
            <a:r>
              <a:rPr lang="en-IN" dirty="0"/>
              <a:t>ADDRESS CHAR (25) , </a:t>
            </a:r>
          </a:p>
          <a:p>
            <a:pPr eaLnBrk="1" hangingPunct="1"/>
            <a:r>
              <a:rPr lang="en-IN" dirty="0"/>
              <a:t>SALARY INTEGER);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to="" calcmode="lin" valueType="num">
                                      <p:cBhvr>
                                        <p:cTn id="7" dur="1" fill="hold"/>
                                        <p:tgtEl>
                                          <p:spTgt spid="29699">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 to="" calcmode="lin" valueType="num">
                                      <p:cBhvr>
                                        <p:cTn id="12" dur="1" fill="hold"/>
                                        <p:tgtEl>
                                          <p:spTgt spid="2969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 to="" calcmode="lin" valueType="num">
                                      <p:cBhvr>
                                        <p:cTn id="17" dur="1" fill="hold"/>
                                        <p:tgtEl>
                                          <p:spTgt spid="2969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 to="" calcmode="lin" valueType="num">
                                      <p:cBhvr>
                                        <p:cTn id="22" dur="1" fill="hold"/>
                                        <p:tgtEl>
                                          <p:spTgt spid="2969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to="" calcmode="lin" valueType="num">
                                      <p:cBhvr>
                                        <p:cTn id="27" dur="1" fill="hold"/>
                                        <p:tgtEl>
                                          <p:spTgt spid="2969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IN"/>
          </a:p>
        </p:txBody>
      </p:sp>
      <p:sp>
        <p:nvSpPr>
          <p:cNvPr id="29699" name="Content Placeholder 2"/>
          <p:cNvSpPr>
            <a:spLocks noGrp="1"/>
          </p:cNvSpPr>
          <p:nvPr>
            <p:ph idx="1"/>
          </p:nvPr>
        </p:nvSpPr>
        <p:spPr/>
        <p:txBody>
          <a:bodyPr/>
          <a:lstStyle/>
          <a:p>
            <a:pPr eaLnBrk="1" hangingPunct="1"/>
            <a:r>
              <a:rPr lang="en-IN" dirty="0"/>
              <a:t>CREATE TABLE CUSTOMERS</a:t>
            </a:r>
          </a:p>
          <a:p>
            <a:pPr eaLnBrk="1" hangingPunct="1"/>
            <a:r>
              <a:rPr lang="en-IN" dirty="0"/>
              <a:t>( ID INTEGER </a:t>
            </a:r>
            <a:r>
              <a:rPr lang="en-IN" dirty="0">
                <a:solidFill>
                  <a:srgbClr val="FF0000"/>
                </a:solidFill>
              </a:rPr>
              <a:t>NOT NULL</a:t>
            </a:r>
            <a:r>
              <a:rPr lang="en-IN" dirty="0"/>
              <a:t>,</a:t>
            </a:r>
          </a:p>
          <a:p>
            <a:pPr eaLnBrk="1" hangingPunct="1"/>
            <a:r>
              <a:rPr lang="en-IN" dirty="0"/>
              <a:t> NAME VARCHAR (20) NOT NULL, </a:t>
            </a:r>
          </a:p>
          <a:p>
            <a:pPr eaLnBrk="1" hangingPunct="1"/>
            <a:r>
              <a:rPr lang="en-IN" dirty="0"/>
              <a:t>AGE INT NOT NULL, </a:t>
            </a:r>
          </a:p>
          <a:p>
            <a:pPr eaLnBrk="1" hangingPunct="1"/>
            <a:r>
              <a:rPr lang="en-IN" dirty="0"/>
              <a:t>ADDRESS CHAR (25) , </a:t>
            </a:r>
          </a:p>
          <a:p>
            <a:pPr eaLnBrk="1" hangingPunct="1"/>
            <a:r>
              <a:rPr lang="en-IN" dirty="0"/>
              <a:t>SALARY INTEGER);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to="" calcmode="lin" valueType="num">
                                      <p:cBhvr>
                                        <p:cTn id="7" dur="1" fill="hold"/>
                                        <p:tgtEl>
                                          <p:spTgt spid="29699">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 to="" calcmode="lin" valueType="num">
                                      <p:cBhvr>
                                        <p:cTn id="12" dur="1" fill="hold"/>
                                        <p:tgtEl>
                                          <p:spTgt spid="2969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 to="" calcmode="lin" valueType="num">
                                      <p:cBhvr>
                                        <p:cTn id="17" dur="1" fill="hold"/>
                                        <p:tgtEl>
                                          <p:spTgt spid="2969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 to="" calcmode="lin" valueType="num">
                                      <p:cBhvr>
                                        <p:cTn id="22" dur="1" fill="hold"/>
                                        <p:tgtEl>
                                          <p:spTgt spid="2969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to="" calcmode="lin" valueType="num">
                                      <p:cBhvr>
                                        <p:cTn id="27" dur="1" fill="hold"/>
                                        <p:tgtEl>
                                          <p:spTgt spid="2969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7818755" cy="3041650"/>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Specifiying </a:t>
            </a:r>
            <a:r>
              <a:rPr sz="3950" spc="-30" dirty="0">
                <a:solidFill>
                  <a:srgbClr val="424455"/>
                </a:solidFill>
                <a:latin typeface="Trebuchet MS"/>
                <a:cs typeface="Trebuchet MS"/>
              </a:rPr>
              <a:t>Key </a:t>
            </a:r>
            <a:r>
              <a:rPr sz="3950" spc="15" dirty="0">
                <a:solidFill>
                  <a:srgbClr val="424455"/>
                </a:solidFill>
                <a:latin typeface="Trebuchet MS"/>
                <a:cs typeface="Trebuchet MS"/>
              </a:rPr>
              <a:t>and</a:t>
            </a:r>
            <a:r>
              <a:rPr sz="3950" spc="125" dirty="0">
                <a:solidFill>
                  <a:srgbClr val="424455"/>
                </a:solidFill>
                <a:latin typeface="Trebuchet MS"/>
                <a:cs typeface="Trebuchet MS"/>
              </a:rPr>
              <a:t> </a:t>
            </a:r>
            <a:r>
              <a:rPr sz="3950" spc="-5" dirty="0">
                <a:solidFill>
                  <a:srgbClr val="424455"/>
                </a:solidFill>
                <a:latin typeface="Trebuchet MS"/>
                <a:cs typeface="Trebuchet MS"/>
              </a:rPr>
              <a:t>Referiential</a:t>
            </a:r>
            <a:endParaRPr sz="3950" dirty="0">
              <a:latin typeface="Trebuchet MS"/>
              <a:cs typeface="Trebuchet MS"/>
            </a:endParaRPr>
          </a:p>
          <a:p>
            <a:pPr marL="378460" indent="-257175">
              <a:lnSpc>
                <a:spcPct val="100000"/>
              </a:lnSpc>
              <a:spcBef>
                <a:spcPts val="2540"/>
              </a:spcBef>
              <a:buClr>
                <a:srgbClr val="9F4DA2"/>
              </a:buClr>
              <a:buChar char="•"/>
              <a:tabLst>
                <a:tab pos="379095" algn="l"/>
              </a:tabLst>
            </a:pPr>
            <a:r>
              <a:rPr sz="2750" spc="25" dirty="0">
                <a:latin typeface="Georgia"/>
                <a:cs typeface="Georgia"/>
              </a:rPr>
              <a:t>PRIMARY</a:t>
            </a:r>
            <a:r>
              <a:rPr sz="2750" spc="15" dirty="0">
                <a:latin typeface="Georgia"/>
                <a:cs typeface="Georgia"/>
              </a:rPr>
              <a:t> KEY</a:t>
            </a:r>
            <a:endParaRPr sz="2750" dirty="0">
              <a:latin typeface="Georgia"/>
              <a:cs typeface="Georgia"/>
            </a:endParaRPr>
          </a:p>
          <a:p>
            <a:pPr marL="671195" marR="5080" indent="-244475">
              <a:lnSpc>
                <a:spcPct val="100000"/>
              </a:lnSpc>
              <a:spcBef>
                <a:spcPts val="355"/>
              </a:spcBef>
              <a:tabLst>
                <a:tab pos="671195" algn="l"/>
              </a:tabLst>
            </a:pPr>
            <a:r>
              <a:rPr sz="2600" spc="-5" dirty="0">
                <a:solidFill>
                  <a:srgbClr val="437F85"/>
                </a:solidFill>
                <a:latin typeface="Georgia"/>
                <a:cs typeface="Georgia"/>
              </a:rPr>
              <a:t>▫	specifies </a:t>
            </a:r>
            <a:r>
              <a:rPr sz="2600" spc="-10" dirty="0">
                <a:solidFill>
                  <a:srgbClr val="437F85"/>
                </a:solidFill>
                <a:latin typeface="Georgia"/>
                <a:cs typeface="Georgia"/>
              </a:rPr>
              <a:t>one or </a:t>
            </a:r>
            <a:r>
              <a:rPr sz="2600" spc="-5" dirty="0">
                <a:solidFill>
                  <a:srgbClr val="437F85"/>
                </a:solidFill>
                <a:latin typeface="Georgia"/>
                <a:cs typeface="Georgia"/>
              </a:rPr>
              <a:t>more attributes </a:t>
            </a:r>
            <a:r>
              <a:rPr sz="2600" spc="-10" dirty="0">
                <a:solidFill>
                  <a:srgbClr val="437F85"/>
                </a:solidFill>
                <a:latin typeface="Georgia"/>
                <a:cs typeface="Georgia"/>
              </a:rPr>
              <a:t>that </a:t>
            </a:r>
            <a:r>
              <a:rPr sz="2600" spc="-5" dirty="0">
                <a:solidFill>
                  <a:srgbClr val="437F85"/>
                </a:solidFill>
                <a:latin typeface="Georgia"/>
                <a:cs typeface="Georgia"/>
              </a:rPr>
              <a:t>make </a:t>
            </a:r>
            <a:r>
              <a:rPr sz="2600" spc="-10" dirty="0">
                <a:solidFill>
                  <a:srgbClr val="437F85"/>
                </a:solidFill>
                <a:latin typeface="Georgia"/>
                <a:cs typeface="Georgia"/>
              </a:rPr>
              <a:t>up </a:t>
            </a:r>
            <a:r>
              <a:rPr sz="2600" spc="-5" dirty="0">
                <a:solidFill>
                  <a:srgbClr val="437F85"/>
                </a:solidFill>
                <a:latin typeface="Georgia"/>
                <a:cs typeface="Georgia"/>
              </a:rPr>
              <a:t>the  primary key of a</a:t>
            </a:r>
            <a:r>
              <a:rPr sz="2600" spc="15" dirty="0">
                <a:solidFill>
                  <a:srgbClr val="437F85"/>
                </a:solidFill>
                <a:latin typeface="Georgia"/>
                <a:cs typeface="Georgia"/>
              </a:rPr>
              <a:t> </a:t>
            </a:r>
            <a:r>
              <a:rPr sz="2600" spc="-10" dirty="0">
                <a:solidFill>
                  <a:srgbClr val="437F85"/>
                </a:solidFill>
                <a:latin typeface="Georgia"/>
                <a:cs typeface="Georgia"/>
              </a:rPr>
              <a:t>relation.</a:t>
            </a:r>
            <a:endParaRPr sz="2600" dirty="0">
              <a:latin typeface="Georgia"/>
              <a:cs typeface="Georgia"/>
            </a:endParaRPr>
          </a:p>
          <a:p>
            <a:pPr marL="671195" marR="89535" indent="-244475">
              <a:lnSpc>
                <a:spcPct val="100000"/>
              </a:lnSpc>
              <a:spcBef>
                <a:spcPts val="295"/>
              </a:spcBef>
              <a:tabLst>
                <a:tab pos="671195" algn="l"/>
              </a:tabLst>
            </a:pPr>
            <a:r>
              <a:rPr sz="2600" spc="-5" dirty="0">
                <a:solidFill>
                  <a:srgbClr val="437F85"/>
                </a:solidFill>
                <a:latin typeface="Georgia"/>
                <a:cs typeface="Georgia"/>
              </a:rPr>
              <a:t>▫	If a primary key </a:t>
            </a:r>
            <a:r>
              <a:rPr sz="2600" spc="-20" dirty="0">
                <a:solidFill>
                  <a:srgbClr val="437F85"/>
                </a:solidFill>
                <a:latin typeface="Georgia"/>
                <a:cs typeface="Georgia"/>
              </a:rPr>
              <a:t>has </a:t>
            </a:r>
            <a:r>
              <a:rPr sz="2600" spc="-5" dirty="0">
                <a:solidFill>
                  <a:srgbClr val="437F85"/>
                </a:solidFill>
                <a:latin typeface="Georgia"/>
                <a:cs typeface="Georgia"/>
              </a:rPr>
              <a:t>a single attribute, </a:t>
            </a:r>
            <a:r>
              <a:rPr sz="2600" spc="-10" dirty="0">
                <a:solidFill>
                  <a:srgbClr val="437F85"/>
                </a:solidFill>
                <a:latin typeface="Georgia"/>
                <a:cs typeface="Georgia"/>
              </a:rPr>
              <a:t>the clause  </a:t>
            </a:r>
            <a:r>
              <a:rPr sz="2600" spc="-5" dirty="0">
                <a:solidFill>
                  <a:srgbClr val="437F85"/>
                </a:solidFill>
                <a:latin typeface="Georgia"/>
                <a:cs typeface="Georgia"/>
              </a:rPr>
              <a:t>can </a:t>
            </a:r>
            <a:r>
              <a:rPr sz="2600" spc="-10" dirty="0">
                <a:solidFill>
                  <a:srgbClr val="437F85"/>
                </a:solidFill>
                <a:latin typeface="Georgia"/>
                <a:cs typeface="Georgia"/>
              </a:rPr>
              <a:t>follow the </a:t>
            </a:r>
            <a:r>
              <a:rPr sz="2600" spc="-5" dirty="0">
                <a:solidFill>
                  <a:srgbClr val="437F85"/>
                </a:solidFill>
                <a:latin typeface="Georgia"/>
                <a:cs typeface="Georgia"/>
              </a:rPr>
              <a:t>attribute</a:t>
            </a:r>
            <a:r>
              <a:rPr sz="2600" spc="85" dirty="0">
                <a:solidFill>
                  <a:srgbClr val="437F85"/>
                </a:solidFill>
                <a:latin typeface="Georgia"/>
                <a:cs typeface="Georgia"/>
              </a:rPr>
              <a:t> </a:t>
            </a:r>
            <a:r>
              <a:rPr sz="2600" spc="-5" dirty="0">
                <a:solidFill>
                  <a:srgbClr val="437F85"/>
                </a:solidFill>
                <a:latin typeface="Georgia"/>
                <a:cs typeface="Georgia"/>
              </a:rPr>
              <a:t>directly</a:t>
            </a:r>
            <a:endParaRPr sz="2600" dirty="0">
              <a:latin typeface="Georgia"/>
              <a:cs typeface="Georgia"/>
            </a:endParaRPr>
          </a:p>
        </p:txBody>
      </p:sp>
      <p:sp>
        <p:nvSpPr>
          <p:cNvPr id="4" name="object 4"/>
          <p:cNvSpPr/>
          <p:nvPr/>
        </p:nvSpPr>
        <p:spPr>
          <a:xfrm>
            <a:off x="1369290" y="4662631"/>
            <a:ext cx="3285324" cy="2335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Primary Key </a:t>
            </a:r>
            <a:r>
              <a:rPr lang="en-IN" dirty="0" err="1"/>
              <a:t>Eg</a:t>
            </a:r>
            <a:r>
              <a:rPr lang="en-IN" dirty="0"/>
              <a:t>:</a:t>
            </a:r>
          </a:p>
        </p:txBody>
      </p:sp>
      <p:sp>
        <p:nvSpPr>
          <p:cNvPr id="3" name="Content Placeholder 2"/>
          <p:cNvSpPr>
            <a:spLocks noGrp="1"/>
          </p:cNvSpPr>
          <p:nvPr>
            <p:ph idx="1"/>
          </p:nvPr>
        </p:nvSpPr>
        <p:spPr/>
        <p:txBody>
          <a:bodyPr/>
          <a:lstStyle/>
          <a:p>
            <a:r>
              <a:rPr lang="en-IN" dirty="0"/>
              <a:t>CREATE TABLE STUDENT</a:t>
            </a:r>
          </a:p>
          <a:p>
            <a:r>
              <a:rPr lang="en-IN" dirty="0"/>
              <a:t>( ROLL_NO INTEGER </a:t>
            </a:r>
            <a:r>
              <a:rPr lang="en-IN" b="1" dirty="0"/>
              <a:t> PRIMARY KEY</a:t>
            </a:r>
            <a:r>
              <a:rPr lang="en-IN" dirty="0"/>
              <a:t>, </a:t>
            </a:r>
          </a:p>
          <a:p>
            <a:r>
              <a:rPr lang="en-IN" dirty="0"/>
              <a:t>STU_NAME VARCHAR (35), </a:t>
            </a:r>
          </a:p>
          <a:p>
            <a:r>
              <a:rPr lang="en-IN" dirty="0"/>
              <a:t>STU_AGE INTEGER, </a:t>
            </a:r>
          </a:p>
          <a:p>
            <a:r>
              <a:rPr lang="en-IN" dirty="0"/>
              <a:t>STU_ADDRESS VARCHAR (20));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Primary Key Eg2:</a:t>
            </a:r>
          </a:p>
        </p:txBody>
      </p:sp>
      <p:sp>
        <p:nvSpPr>
          <p:cNvPr id="3" name="Content Placeholder 2"/>
          <p:cNvSpPr>
            <a:spLocks noGrp="1"/>
          </p:cNvSpPr>
          <p:nvPr>
            <p:ph idx="1"/>
          </p:nvPr>
        </p:nvSpPr>
        <p:spPr/>
        <p:txBody>
          <a:bodyPr/>
          <a:lstStyle/>
          <a:p>
            <a:r>
              <a:rPr lang="en-IN" dirty="0"/>
              <a:t>CREATE TABLE STUDENT</a:t>
            </a:r>
          </a:p>
          <a:p>
            <a:r>
              <a:rPr lang="en-IN" dirty="0"/>
              <a:t>( ROLL_NO INTEGER </a:t>
            </a:r>
            <a:r>
              <a:rPr lang="en-IN" b="1" dirty="0"/>
              <a:t>NOT NULL</a:t>
            </a:r>
            <a:r>
              <a:rPr lang="en-IN" dirty="0"/>
              <a:t>, </a:t>
            </a:r>
          </a:p>
          <a:p>
            <a:r>
              <a:rPr lang="en-IN" dirty="0"/>
              <a:t>STU_NAME VARCHAR (35) </a:t>
            </a:r>
            <a:r>
              <a:rPr lang="en-IN" b="1" dirty="0"/>
              <a:t>NOT NULL</a:t>
            </a:r>
            <a:r>
              <a:rPr lang="en-IN" dirty="0"/>
              <a:t>, STU_AGE INTEGER </a:t>
            </a:r>
            <a:r>
              <a:rPr lang="en-IN" b="1" dirty="0"/>
              <a:t>NOT NULL</a:t>
            </a:r>
            <a:r>
              <a:rPr lang="en-IN" dirty="0"/>
              <a:t>, </a:t>
            </a:r>
          </a:p>
          <a:p>
            <a:r>
              <a:rPr lang="en-IN" dirty="0"/>
              <a:t>STU_ADDRESS VARCHAR (235),</a:t>
            </a:r>
          </a:p>
          <a:p>
            <a:r>
              <a:rPr lang="en-IN" dirty="0"/>
              <a:t> PRIMARY KEY (ROLL_NO)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834714"/>
            <a:ext cx="7889240" cy="3005310"/>
          </a:xfrm>
          <a:prstGeom prst="rect">
            <a:avLst/>
          </a:prstGeom>
        </p:spPr>
        <p:txBody>
          <a:bodyPr vert="horz" wrap="square" lIns="0" tIns="17145" rIns="0" bIns="0" rtlCol="0">
            <a:spAutoFit/>
          </a:bodyPr>
          <a:lstStyle/>
          <a:p>
            <a:pPr marL="268605" indent="-256540">
              <a:lnSpc>
                <a:spcPct val="100000"/>
              </a:lnSpc>
              <a:spcBef>
                <a:spcPts val="135"/>
              </a:spcBef>
              <a:buClr>
                <a:srgbClr val="9F4DA2"/>
              </a:buClr>
              <a:buChar char="•"/>
              <a:tabLst>
                <a:tab pos="269240" algn="l"/>
              </a:tabLst>
            </a:pPr>
            <a:r>
              <a:rPr sz="2750" spc="20" dirty="0">
                <a:solidFill>
                  <a:srgbClr val="FF0000"/>
                </a:solidFill>
                <a:latin typeface="Georgia"/>
                <a:cs typeface="Georgia"/>
              </a:rPr>
              <a:t>UNIQUE</a:t>
            </a:r>
            <a:endParaRPr sz="2750" dirty="0">
              <a:solidFill>
                <a:srgbClr val="FF0000"/>
              </a:solidFill>
              <a:latin typeface="Georgia"/>
              <a:cs typeface="Georgia"/>
            </a:endParaRPr>
          </a:p>
          <a:p>
            <a:pPr algn="just"/>
            <a:r>
              <a:rPr lang="en-IN" sz="2600" spc="-5" dirty="0">
                <a:solidFill>
                  <a:srgbClr val="437F85"/>
                </a:solidFill>
                <a:latin typeface="Georgia"/>
              </a:rPr>
              <a:t>	</a:t>
            </a:r>
            <a:r>
              <a:rPr lang="en-IN" sz="2800" dirty="0"/>
              <a:t>The UNIQUE constraint ensures that all values in a column are different.</a:t>
            </a:r>
          </a:p>
          <a:p>
            <a:pPr algn="just"/>
            <a:r>
              <a:rPr lang="en-IN" sz="2800" dirty="0"/>
              <a:t>	Both the UNIQUE and PRIMARY KEY constraints provide a guarantee for uniqueness for a column or set of columns</a:t>
            </a:r>
          </a:p>
          <a:p>
            <a:pPr marL="561340" marR="5080" indent="-244475">
              <a:lnSpc>
                <a:spcPts val="2790"/>
              </a:lnSpc>
              <a:spcBef>
                <a:spcPts val="370"/>
              </a:spcBef>
              <a:tabLst>
                <a:tab pos="561340" algn="l"/>
              </a:tabLst>
            </a:pPr>
            <a:endParaRPr sz="2600" dirty="0">
              <a:latin typeface="Georgia"/>
              <a:cs typeface="Georgia"/>
            </a:endParaRPr>
          </a:p>
        </p:txBody>
      </p:sp>
      <p:sp>
        <p:nvSpPr>
          <p:cNvPr id="4" name="object 4"/>
          <p:cNvSpPr/>
          <p:nvPr/>
        </p:nvSpPr>
        <p:spPr>
          <a:xfrm>
            <a:off x="2209800" y="5257800"/>
            <a:ext cx="4013360" cy="5734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r>
              <a:rPr lang="en-IN" dirty="0"/>
              <a:t>A </a:t>
            </a:r>
            <a:r>
              <a:rPr lang="en-IN" b="1" dirty="0"/>
              <a:t>domain</a:t>
            </a:r>
            <a:r>
              <a:rPr lang="en-IN" dirty="0"/>
              <a:t> has a logical definition: e.g.“</a:t>
            </a:r>
            <a:r>
              <a:rPr lang="en-IN" dirty="0" err="1"/>
              <a:t>USA_phone_numbers</a:t>
            </a:r>
            <a:r>
              <a:rPr lang="en-IN" dirty="0"/>
              <a:t>” are the set of 10 digit phone numbers valid in the U.S.</a:t>
            </a:r>
          </a:p>
          <a:p>
            <a:r>
              <a:rPr lang="en-IN" dirty="0"/>
              <a:t>A domain may have a data-type or a format defined for it. The </a:t>
            </a:r>
            <a:r>
              <a:rPr lang="en-IN" dirty="0" err="1"/>
              <a:t>USA_phone_numbers</a:t>
            </a:r>
            <a:r>
              <a:rPr lang="en-IN" dirty="0"/>
              <a:t> may have a format: (</a:t>
            </a:r>
            <a:r>
              <a:rPr lang="en-IN" dirty="0" err="1"/>
              <a:t>ddd</a:t>
            </a:r>
            <a:r>
              <a:rPr lang="en-IN" dirty="0"/>
              <a:t>)-</a:t>
            </a:r>
            <a:r>
              <a:rPr lang="en-IN" dirty="0" err="1"/>
              <a:t>ddd-dddd</a:t>
            </a:r>
            <a:r>
              <a:rPr lang="en-IN" dirty="0"/>
              <a:t> where each d is a decimal digit. E.g., Dates have various formats such as month name, date, year or </a:t>
            </a:r>
            <a:r>
              <a:rPr lang="en-IN" dirty="0" err="1"/>
              <a:t>yyyy</a:t>
            </a:r>
            <a:r>
              <a:rPr lang="en-IN" dirty="0"/>
              <a:t>-mm-</a:t>
            </a:r>
            <a:r>
              <a:rPr lang="en-IN" dirty="0" err="1"/>
              <a:t>dd</a:t>
            </a:r>
            <a:r>
              <a:rPr lang="en-IN" dirty="0"/>
              <a:t>, or </a:t>
            </a:r>
            <a:r>
              <a:rPr lang="en-IN" dirty="0" err="1"/>
              <a:t>dd</a:t>
            </a:r>
            <a:r>
              <a:rPr lang="en-IN" dirty="0"/>
              <a:t> </a:t>
            </a:r>
            <a:r>
              <a:rPr lang="en-IN" dirty="0" err="1"/>
              <a:t>mm,yyyy</a:t>
            </a:r>
            <a:r>
              <a:rPr lang="en-IN" dirty="0"/>
              <a:t> etc</a:t>
            </a:r>
          </a:p>
          <a:p>
            <a:endParaRPr lang="en-IN"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CREATE TABLE Persons</a:t>
            </a:r>
            <a:br>
              <a:rPr lang="en-IN" dirty="0"/>
            </a:br>
            <a:r>
              <a:rPr lang="en-IN" dirty="0"/>
              <a:t>(</a:t>
            </a:r>
            <a:br>
              <a:rPr lang="en-IN" dirty="0"/>
            </a:br>
            <a:r>
              <a:rPr lang="en-IN" dirty="0" err="1">
                <a:solidFill>
                  <a:srgbClr val="FF0000"/>
                </a:solidFill>
              </a:rPr>
              <a:t>Personid</a:t>
            </a:r>
            <a:r>
              <a:rPr lang="en-IN" dirty="0">
                <a:solidFill>
                  <a:srgbClr val="FF0000"/>
                </a:solidFill>
              </a:rPr>
              <a:t> integer UNIQUE,</a:t>
            </a:r>
            <a:br>
              <a:rPr lang="en-IN" dirty="0"/>
            </a:br>
            <a:r>
              <a:rPr lang="en-IN" dirty="0" err="1"/>
              <a:t>LastName</a:t>
            </a:r>
            <a:r>
              <a:rPr lang="en-IN" dirty="0"/>
              <a:t> varchar(255) NOT NULL,</a:t>
            </a:r>
            <a:br>
              <a:rPr lang="en-IN" dirty="0"/>
            </a:br>
            <a:r>
              <a:rPr lang="en-IN" dirty="0"/>
              <a:t>FirstName varchar(255),</a:t>
            </a:r>
            <a:br>
              <a:rPr lang="en-IN" dirty="0"/>
            </a:br>
            <a:r>
              <a:rPr lang="en-IN" dirty="0"/>
              <a:t>Address varchar(255),</a:t>
            </a:r>
            <a:br>
              <a:rPr lang="en-IN" dirty="0"/>
            </a:br>
            <a:r>
              <a:rPr lang="en-IN" dirty="0"/>
              <a:t>City varchar(255)</a:t>
            </a:r>
            <a:br>
              <a:rPr lang="en-IN" dirty="0"/>
            </a:br>
            <a:r>
              <a:rPr lang="en-IN" dirty="0"/>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IN" spc="20" dirty="0">
                <a:solidFill>
                  <a:srgbClr val="FF0000"/>
                </a:solidFill>
                <a:latin typeface="Georgia"/>
                <a:cs typeface="Georgia"/>
              </a:rPr>
              <a:t>DEFAULT </a:t>
            </a:r>
            <a:r>
              <a:rPr lang="en-IN" spc="20" dirty="0" err="1">
                <a:solidFill>
                  <a:srgbClr val="FF0000"/>
                </a:solidFill>
                <a:latin typeface="Georgia"/>
                <a:cs typeface="Georgia"/>
              </a:rPr>
              <a:t>constarint</a:t>
            </a:r>
            <a:endParaRPr lang="en-IN" dirty="0"/>
          </a:p>
        </p:txBody>
      </p:sp>
      <p:sp>
        <p:nvSpPr>
          <p:cNvPr id="3" name="Content Placeholder 2"/>
          <p:cNvSpPr>
            <a:spLocks noGrp="1"/>
          </p:cNvSpPr>
          <p:nvPr>
            <p:ph idx="1"/>
          </p:nvPr>
        </p:nvSpPr>
        <p:spPr>
          <a:xfrm>
            <a:off x="457200" y="1447800"/>
            <a:ext cx="8229600" cy="5126736"/>
          </a:xfrm>
        </p:spPr>
        <p:txBody>
          <a:bodyPr>
            <a:normAutofit fontScale="92500" lnSpcReduction="10000"/>
          </a:bodyPr>
          <a:lstStyle/>
          <a:p>
            <a:r>
              <a:rPr lang="en-IN" dirty="0"/>
              <a:t>CREATE TABLE </a:t>
            </a:r>
            <a:r>
              <a:rPr lang="en-IN" dirty="0" err="1"/>
              <a:t>tablename</a:t>
            </a:r>
            <a:r>
              <a:rPr lang="en-IN" dirty="0"/>
              <a:t> ( </a:t>
            </a:r>
            <a:r>
              <a:rPr lang="en-IN" dirty="0" err="1"/>
              <a:t>Columnname</a:t>
            </a:r>
            <a:r>
              <a:rPr lang="en-IN" dirty="0"/>
              <a:t> </a:t>
            </a:r>
            <a:r>
              <a:rPr lang="en-IN" b="1" dirty="0"/>
              <a:t>DEFAULT</a:t>
            </a:r>
            <a:r>
              <a:rPr lang="en-IN" dirty="0"/>
              <a:t> '</a:t>
            </a:r>
            <a:r>
              <a:rPr lang="en-IN" dirty="0" err="1"/>
              <a:t>defaultvalue</a:t>
            </a:r>
            <a:r>
              <a:rPr lang="en-IN" dirty="0"/>
              <a:t>' );</a:t>
            </a:r>
          </a:p>
          <a:p>
            <a:r>
              <a:rPr lang="en-IN" dirty="0" err="1"/>
              <a:t>Eg</a:t>
            </a:r>
            <a:r>
              <a:rPr lang="en-IN" dirty="0"/>
              <a:t>:</a:t>
            </a:r>
          </a:p>
          <a:p>
            <a:pPr lvl="1"/>
            <a:r>
              <a:rPr lang="en-IN" dirty="0"/>
              <a:t>CREATE TABLE  Geeks </a:t>
            </a:r>
          </a:p>
          <a:p>
            <a:pPr lvl="1"/>
            <a:r>
              <a:rPr lang="en-IN" dirty="0"/>
              <a:t>( ID integer NOT NULL, </a:t>
            </a:r>
          </a:p>
          <a:p>
            <a:pPr lvl="1"/>
            <a:r>
              <a:rPr lang="en-IN" dirty="0"/>
              <a:t>Name </a:t>
            </a:r>
            <a:r>
              <a:rPr lang="en-IN" dirty="0" err="1"/>
              <a:t>varchar</a:t>
            </a:r>
            <a:r>
              <a:rPr lang="en-IN" dirty="0"/>
              <a:t>(255), </a:t>
            </a:r>
          </a:p>
          <a:p>
            <a:pPr lvl="1"/>
            <a:r>
              <a:rPr lang="en-IN" dirty="0"/>
              <a:t>Age integer, </a:t>
            </a:r>
          </a:p>
          <a:p>
            <a:pPr lvl="1"/>
            <a:r>
              <a:rPr lang="en-IN" dirty="0"/>
              <a:t>Location </a:t>
            </a:r>
            <a:r>
              <a:rPr lang="en-IN" dirty="0" err="1"/>
              <a:t>varchar</a:t>
            </a:r>
            <a:r>
              <a:rPr lang="en-IN" dirty="0"/>
              <a:t>(255) DEFAULT '</a:t>
            </a:r>
            <a:r>
              <a:rPr lang="en-IN" dirty="0" err="1"/>
              <a:t>Noida</a:t>
            </a:r>
            <a:r>
              <a:rPr lang="en-IN" dirty="0"/>
              <a:t>');</a:t>
            </a:r>
          </a:p>
          <a:p>
            <a:pPr lvl="1">
              <a:buNone/>
            </a:pPr>
            <a:endParaRPr lang="en-IN" dirty="0"/>
          </a:p>
          <a:p>
            <a:pPr lvl="1"/>
            <a:r>
              <a:rPr lang="en-IN" dirty="0"/>
              <a:t>INSERT INTO Geeks VALUES (4, 'Mira', 23, 'Delhi'); INSERT INTO Geeks VALUES (5, '</a:t>
            </a:r>
            <a:r>
              <a:rPr lang="en-IN" dirty="0" err="1"/>
              <a:t>Hema</a:t>
            </a:r>
            <a:r>
              <a:rPr lang="en-IN" dirty="0"/>
              <a:t>', 27); INSERT INTO Geeks VALUES (6, '</a:t>
            </a:r>
            <a:r>
              <a:rPr lang="en-IN" dirty="0" err="1"/>
              <a:t>Neha</a:t>
            </a:r>
            <a:r>
              <a:rPr lang="en-IN" dirty="0"/>
              <a:t>', 25, ‘Bihar'); INSERT INTO Geeks VALUES (7, '</a:t>
            </a:r>
            <a:r>
              <a:rPr lang="en-IN" dirty="0" err="1"/>
              <a:t>Khushi</a:t>
            </a:r>
            <a:r>
              <a:rPr lang="en-IN" dirty="0"/>
              <a:t>', 26); </a:t>
            </a:r>
          </a:p>
        </p:txBody>
      </p:sp>
      <p:cxnSp>
        <p:nvCxnSpPr>
          <p:cNvPr id="11" name="Straight Connector 10"/>
          <p:cNvCxnSpPr/>
          <p:nvPr/>
        </p:nvCxnSpPr>
        <p:spPr>
          <a:xfrm>
            <a:off x="152400" y="45720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3"/>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FOREIGN KEY Constraint </a:t>
            </a:r>
          </a:p>
        </p:txBody>
      </p:sp>
      <p:sp>
        <p:nvSpPr>
          <p:cNvPr id="3" name="Content Placeholder 2"/>
          <p:cNvSpPr>
            <a:spLocks noGrp="1"/>
          </p:cNvSpPr>
          <p:nvPr>
            <p:ph idx="1"/>
          </p:nvPr>
        </p:nvSpPr>
        <p:spPr/>
        <p:txBody>
          <a:bodyPr/>
          <a:lstStyle/>
          <a:p>
            <a:pPr algn="just"/>
            <a:r>
              <a:rPr lang="en-IN" dirty="0"/>
              <a:t>A FOREIGN KEY is a field (or collection of fields) in one table, that refers to the </a:t>
            </a:r>
            <a:r>
              <a:rPr lang="en-IN" dirty="0">
                <a:hlinkClick r:id="rId2"/>
              </a:rPr>
              <a:t>PRIMARY KEY</a:t>
            </a:r>
            <a:r>
              <a:rPr lang="en-IN" dirty="0"/>
              <a:t> in another table.</a:t>
            </a:r>
          </a:p>
          <a:p>
            <a:pPr algn="just"/>
            <a:r>
              <a:rPr lang="en-IN" dirty="0"/>
              <a:t>The table with the foreign key is called the child table, and the table with the primary key is called the referenced or parent table.</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CREATE TABLE Persons</a:t>
            </a:r>
            <a:br>
              <a:rPr lang="en-IN" dirty="0"/>
            </a:br>
            <a:r>
              <a:rPr lang="en-IN" dirty="0"/>
              <a:t>(</a:t>
            </a:r>
            <a:br>
              <a:rPr lang="en-IN" dirty="0"/>
            </a:br>
            <a:r>
              <a:rPr lang="en-IN" dirty="0" err="1"/>
              <a:t>PersonID</a:t>
            </a:r>
            <a:r>
              <a:rPr lang="en-IN" dirty="0"/>
              <a:t> integer,</a:t>
            </a:r>
            <a:br>
              <a:rPr lang="en-IN" dirty="0"/>
            </a:br>
            <a:r>
              <a:rPr lang="en-IN" dirty="0" err="1"/>
              <a:t>LastName</a:t>
            </a:r>
            <a:r>
              <a:rPr lang="en-IN" dirty="0"/>
              <a:t> varchar(255) NOT NULL,</a:t>
            </a:r>
            <a:br>
              <a:rPr lang="en-IN" dirty="0"/>
            </a:br>
            <a:r>
              <a:rPr lang="en-IN" dirty="0"/>
              <a:t>FirstName varchar(255),</a:t>
            </a:r>
            <a:br>
              <a:rPr lang="en-IN" dirty="0"/>
            </a:br>
            <a:r>
              <a:rPr lang="en-IN" dirty="0"/>
              <a:t>Address varchar(255),</a:t>
            </a:r>
            <a:br>
              <a:rPr lang="en-IN" dirty="0"/>
            </a:br>
            <a:r>
              <a:rPr lang="en-IN" dirty="0"/>
              <a:t>City varchar(255),</a:t>
            </a:r>
          </a:p>
          <a:p>
            <a:pPr>
              <a:buNone/>
            </a:pPr>
            <a:r>
              <a:rPr lang="en-IN" dirty="0"/>
              <a:t>    PRIMARY KEY(</a:t>
            </a:r>
            <a:r>
              <a:rPr lang="en-IN" dirty="0" err="1"/>
              <a:t>PersonID</a:t>
            </a:r>
            <a:r>
              <a:rPr lang="en-IN" dirty="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CREATE TABLE Orders (</a:t>
            </a:r>
            <a:br>
              <a:rPr lang="en-IN" dirty="0"/>
            </a:br>
            <a:r>
              <a:rPr lang="en-IN" dirty="0"/>
              <a:t>    </a:t>
            </a:r>
            <a:r>
              <a:rPr lang="en-IN" dirty="0" err="1"/>
              <a:t>OrderID</a:t>
            </a:r>
            <a:r>
              <a:rPr lang="en-IN" dirty="0"/>
              <a:t> </a:t>
            </a:r>
            <a:r>
              <a:rPr lang="en-IN" dirty="0" err="1"/>
              <a:t>int</a:t>
            </a:r>
            <a:r>
              <a:rPr lang="en-IN" dirty="0"/>
              <a:t> NOT NULL,</a:t>
            </a:r>
            <a:br>
              <a:rPr lang="en-IN" dirty="0"/>
            </a:br>
            <a:r>
              <a:rPr lang="en-IN" dirty="0"/>
              <a:t>    </a:t>
            </a:r>
            <a:r>
              <a:rPr lang="en-IN" dirty="0" err="1"/>
              <a:t>OrderNumber</a:t>
            </a:r>
            <a:r>
              <a:rPr lang="en-IN" dirty="0"/>
              <a:t> </a:t>
            </a:r>
            <a:r>
              <a:rPr lang="en-IN" dirty="0" err="1"/>
              <a:t>int</a:t>
            </a:r>
            <a:r>
              <a:rPr lang="en-IN" dirty="0"/>
              <a:t> NOT NULL,</a:t>
            </a:r>
            <a:br>
              <a:rPr lang="en-IN" dirty="0"/>
            </a:br>
            <a:r>
              <a:rPr lang="en-IN" dirty="0"/>
              <a:t>    </a:t>
            </a:r>
            <a:r>
              <a:rPr lang="en-IN" dirty="0" err="1"/>
              <a:t>PersonID</a:t>
            </a:r>
            <a:r>
              <a:rPr lang="en-IN" dirty="0"/>
              <a:t> </a:t>
            </a:r>
            <a:r>
              <a:rPr lang="en-IN" dirty="0" err="1"/>
              <a:t>int</a:t>
            </a:r>
            <a:r>
              <a:rPr lang="en-IN" dirty="0"/>
              <a:t>,</a:t>
            </a:r>
            <a:br>
              <a:rPr lang="en-IN" dirty="0"/>
            </a:br>
            <a:r>
              <a:rPr lang="en-IN" dirty="0"/>
              <a:t>    PRIMARY KEY (</a:t>
            </a:r>
            <a:r>
              <a:rPr lang="en-IN" dirty="0" err="1"/>
              <a:t>OrderID</a:t>
            </a:r>
            <a:r>
              <a:rPr lang="en-IN" dirty="0"/>
              <a:t>),</a:t>
            </a:r>
            <a:br>
              <a:rPr lang="en-IN" dirty="0"/>
            </a:br>
            <a:r>
              <a:rPr lang="en-IN" dirty="0"/>
              <a:t>    </a:t>
            </a:r>
            <a:r>
              <a:rPr lang="en-IN" dirty="0">
                <a:solidFill>
                  <a:srgbClr val="FF0000"/>
                </a:solidFill>
              </a:rPr>
              <a:t>FOREIGN KEY </a:t>
            </a:r>
            <a:r>
              <a:rPr lang="en-IN" dirty="0"/>
              <a:t>(</a:t>
            </a:r>
            <a:r>
              <a:rPr lang="en-IN" dirty="0" err="1"/>
              <a:t>PersonID</a:t>
            </a:r>
            <a:r>
              <a:rPr lang="en-IN" dirty="0"/>
              <a:t>) </a:t>
            </a:r>
            <a:r>
              <a:rPr lang="en-IN" dirty="0">
                <a:solidFill>
                  <a:srgbClr val="FF0000"/>
                </a:solidFill>
              </a:rPr>
              <a:t>REFERENCES</a:t>
            </a:r>
            <a:r>
              <a:rPr lang="en-IN" dirty="0"/>
              <a:t> Persons(</a:t>
            </a:r>
            <a:r>
              <a:rPr lang="en-IN" dirty="0" err="1"/>
              <a:t>PersonID</a:t>
            </a:r>
            <a:r>
              <a:rPr lang="en-IN" dirty="0"/>
              <a:t>)</a:t>
            </a:r>
            <a:br>
              <a:rPr lang="en-IN" dirty="0"/>
            </a:br>
            <a:r>
              <a:rPr lang="en-IN" dirty="0"/>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45978" y="1347922"/>
            <a:ext cx="7915909" cy="4420870"/>
          </a:xfrm>
          <a:prstGeom prst="rect">
            <a:avLst/>
          </a:prstGeom>
        </p:spPr>
        <p:txBody>
          <a:bodyPr vert="horz" wrap="square" lIns="0" tIns="17145" rIns="0" bIns="0" rtlCol="0">
            <a:spAutoFit/>
          </a:bodyPr>
          <a:lstStyle/>
          <a:p>
            <a:pPr marL="55244">
              <a:lnSpc>
                <a:spcPct val="100000"/>
              </a:lnSpc>
              <a:spcBef>
                <a:spcPts val="135"/>
              </a:spcBef>
            </a:pPr>
            <a:r>
              <a:rPr sz="3950" spc="15" dirty="0">
                <a:solidFill>
                  <a:srgbClr val="424455"/>
                </a:solidFill>
                <a:latin typeface="Trebuchet MS"/>
                <a:cs typeface="Trebuchet MS"/>
              </a:rPr>
              <a:t>Giving </a:t>
            </a:r>
            <a:r>
              <a:rPr sz="3950" spc="20" dirty="0">
                <a:solidFill>
                  <a:srgbClr val="424455"/>
                </a:solidFill>
                <a:latin typeface="Trebuchet MS"/>
                <a:cs typeface="Trebuchet MS"/>
              </a:rPr>
              <a:t>Names </a:t>
            </a:r>
            <a:r>
              <a:rPr sz="3950" spc="10" dirty="0">
                <a:solidFill>
                  <a:srgbClr val="424455"/>
                </a:solidFill>
                <a:latin typeface="Trebuchet MS"/>
                <a:cs typeface="Trebuchet MS"/>
              </a:rPr>
              <a:t>to</a:t>
            </a:r>
            <a:r>
              <a:rPr sz="3950" spc="25" dirty="0">
                <a:solidFill>
                  <a:srgbClr val="424455"/>
                </a:solidFill>
                <a:latin typeface="Trebuchet MS"/>
                <a:cs typeface="Trebuchet MS"/>
              </a:rPr>
              <a:t> </a:t>
            </a:r>
            <a:r>
              <a:rPr sz="3950" spc="15" dirty="0">
                <a:solidFill>
                  <a:srgbClr val="424455"/>
                </a:solidFill>
                <a:latin typeface="Trebuchet MS"/>
                <a:cs typeface="Trebuchet MS"/>
              </a:rPr>
              <a:t>Constraints</a:t>
            </a:r>
            <a:endParaRPr sz="3950" dirty="0">
              <a:latin typeface="Trebuchet MS"/>
              <a:cs typeface="Trebuchet MS"/>
            </a:endParaRPr>
          </a:p>
          <a:p>
            <a:pPr marL="268605" marR="546735" indent="-256540">
              <a:lnSpc>
                <a:spcPct val="101899"/>
              </a:lnSpc>
              <a:spcBef>
                <a:spcPts val="2475"/>
              </a:spcBef>
              <a:buClr>
                <a:srgbClr val="9F4DA2"/>
              </a:buClr>
              <a:buFont typeface="Georgia"/>
              <a:buChar char="•"/>
              <a:tabLst>
                <a:tab pos="353695" algn="l"/>
                <a:tab pos="354965" algn="l"/>
              </a:tabLst>
            </a:pPr>
            <a:r>
              <a:rPr dirty="0"/>
              <a:t>	</a:t>
            </a:r>
            <a:r>
              <a:rPr sz="2750" spc="15" dirty="0">
                <a:latin typeface="Georgia"/>
                <a:cs typeface="Georgia"/>
              </a:rPr>
              <a:t>a </a:t>
            </a:r>
            <a:r>
              <a:rPr sz="2750" spc="5" dirty="0">
                <a:latin typeface="Georgia"/>
                <a:cs typeface="Georgia"/>
              </a:rPr>
              <a:t>constraint </a:t>
            </a:r>
            <a:r>
              <a:rPr sz="2750" spc="15" dirty="0">
                <a:latin typeface="Georgia"/>
                <a:cs typeface="Georgia"/>
              </a:rPr>
              <a:t>may </a:t>
            </a:r>
            <a:r>
              <a:rPr sz="2750" spc="5" dirty="0">
                <a:latin typeface="Georgia"/>
                <a:cs typeface="Georgia"/>
              </a:rPr>
              <a:t>be </a:t>
            </a:r>
            <a:r>
              <a:rPr sz="2750" spc="20" dirty="0">
                <a:latin typeface="Georgia"/>
                <a:cs typeface="Georgia"/>
              </a:rPr>
              <a:t>given </a:t>
            </a:r>
            <a:r>
              <a:rPr sz="2750" spc="15" dirty="0">
                <a:latin typeface="Georgia"/>
                <a:cs typeface="Georgia"/>
              </a:rPr>
              <a:t>a </a:t>
            </a:r>
            <a:r>
              <a:rPr sz="2750" spc="5" dirty="0">
                <a:latin typeface="Georgia"/>
                <a:cs typeface="Georgia"/>
              </a:rPr>
              <a:t>constraint </a:t>
            </a:r>
            <a:r>
              <a:rPr sz="2750" spc="10" dirty="0">
                <a:latin typeface="Georgia"/>
                <a:cs typeface="Georgia"/>
              </a:rPr>
              <a:t>name,  </a:t>
            </a:r>
            <a:r>
              <a:rPr sz="2750" spc="15" dirty="0">
                <a:latin typeface="Georgia"/>
                <a:cs typeface="Georgia"/>
              </a:rPr>
              <a:t>following the </a:t>
            </a:r>
            <a:r>
              <a:rPr sz="2750" spc="20" dirty="0">
                <a:latin typeface="Georgia"/>
                <a:cs typeface="Georgia"/>
              </a:rPr>
              <a:t>keyword</a:t>
            </a:r>
            <a:r>
              <a:rPr sz="2750" spc="70" dirty="0">
                <a:latin typeface="Georgia"/>
                <a:cs typeface="Georgia"/>
              </a:rPr>
              <a:t> </a:t>
            </a:r>
            <a:r>
              <a:rPr sz="2750" spc="20" dirty="0">
                <a:latin typeface="Georgia"/>
                <a:cs typeface="Georgia"/>
              </a:rPr>
              <a:t>CONSTRAINT</a:t>
            </a:r>
            <a:endParaRPr sz="2750" dirty="0">
              <a:latin typeface="Georgia"/>
              <a:cs typeface="Georgia"/>
            </a:endParaRPr>
          </a:p>
          <a:p>
            <a:pPr marL="268605" marR="150495" indent="-256540">
              <a:lnSpc>
                <a:spcPct val="102000"/>
              </a:lnSpc>
              <a:spcBef>
                <a:spcPts val="334"/>
              </a:spcBef>
              <a:buClr>
                <a:srgbClr val="9F4DA2"/>
              </a:buClr>
              <a:buFont typeface="Georgia"/>
              <a:buChar char="•"/>
              <a:tabLst>
                <a:tab pos="353695" algn="l"/>
                <a:tab pos="354965" algn="l"/>
              </a:tabLst>
            </a:pPr>
            <a:r>
              <a:rPr dirty="0"/>
              <a:t>	</a:t>
            </a:r>
            <a:r>
              <a:rPr sz="2750" spc="25" dirty="0">
                <a:latin typeface="Georgia"/>
                <a:cs typeface="Georgia"/>
              </a:rPr>
              <a:t>The </a:t>
            </a:r>
            <a:r>
              <a:rPr sz="2750" spc="15" dirty="0">
                <a:latin typeface="Georgia"/>
                <a:cs typeface="Georgia"/>
              </a:rPr>
              <a:t>names </a:t>
            </a:r>
            <a:r>
              <a:rPr sz="2750" spc="5" dirty="0">
                <a:latin typeface="Georgia"/>
                <a:cs typeface="Georgia"/>
              </a:rPr>
              <a:t>of </a:t>
            </a:r>
            <a:r>
              <a:rPr sz="2750" spc="15" dirty="0">
                <a:latin typeface="Georgia"/>
                <a:cs typeface="Georgia"/>
              </a:rPr>
              <a:t>all </a:t>
            </a:r>
            <a:r>
              <a:rPr sz="2750" spc="5" dirty="0">
                <a:latin typeface="Georgia"/>
                <a:cs typeface="Georgia"/>
              </a:rPr>
              <a:t>constraints </a:t>
            </a:r>
            <a:r>
              <a:rPr sz="2750" spc="15" dirty="0">
                <a:latin typeface="Georgia"/>
                <a:cs typeface="Georgia"/>
              </a:rPr>
              <a:t>within a </a:t>
            </a:r>
            <a:r>
              <a:rPr sz="2750" spc="5" dirty="0">
                <a:latin typeface="Georgia"/>
                <a:cs typeface="Georgia"/>
              </a:rPr>
              <a:t>particular  </a:t>
            </a:r>
            <a:r>
              <a:rPr sz="2750" spc="15" dirty="0">
                <a:latin typeface="Georgia"/>
                <a:cs typeface="Georgia"/>
              </a:rPr>
              <a:t>schema </a:t>
            </a:r>
            <a:r>
              <a:rPr sz="2750" spc="10" dirty="0">
                <a:latin typeface="Georgia"/>
                <a:cs typeface="Georgia"/>
              </a:rPr>
              <a:t>must </a:t>
            </a:r>
            <a:r>
              <a:rPr sz="2750" spc="5" dirty="0">
                <a:latin typeface="Georgia"/>
                <a:cs typeface="Georgia"/>
              </a:rPr>
              <a:t>be</a:t>
            </a:r>
            <a:r>
              <a:rPr sz="2750" spc="150" dirty="0">
                <a:latin typeface="Georgia"/>
                <a:cs typeface="Georgia"/>
              </a:rPr>
              <a:t> </a:t>
            </a:r>
            <a:r>
              <a:rPr sz="2750" dirty="0">
                <a:latin typeface="Georgia"/>
                <a:cs typeface="Georgia"/>
              </a:rPr>
              <a:t>unique.</a:t>
            </a:r>
          </a:p>
          <a:p>
            <a:pPr marL="268605" marR="5080" indent="-256540">
              <a:lnSpc>
                <a:spcPct val="101899"/>
              </a:lnSpc>
              <a:spcBef>
                <a:spcPts val="285"/>
              </a:spcBef>
              <a:buClr>
                <a:srgbClr val="9F4DA2"/>
              </a:buClr>
              <a:buChar char="•"/>
              <a:tabLst>
                <a:tab pos="269240" algn="l"/>
              </a:tabLst>
            </a:pPr>
            <a:r>
              <a:rPr sz="2750" spc="20" dirty="0">
                <a:solidFill>
                  <a:srgbClr val="FF0000"/>
                </a:solidFill>
                <a:latin typeface="Georgia"/>
                <a:cs typeface="Georgia"/>
              </a:rPr>
              <a:t>A </a:t>
            </a:r>
            <a:r>
              <a:rPr sz="2750" spc="5" dirty="0">
                <a:solidFill>
                  <a:srgbClr val="FF0000"/>
                </a:solidFill>
                <a:latin typeface="Georgia"/>
                <a:cs typeface="Georgia"/>
              </a:rPr>
              <a:t>constraint </a:t>
            </a:r>
            <a:r>
              <a:rPr sz="2750" spc="10" dirty="0">
                <a:solidFill>
                  <a:srgbClr val="FF0000"/>
                </a:solidFill>
                <a:latin typeface="Georgia"/>
                <a:cs typeface="Georgia"/>
              </a:rPr>
              <a:t>name is used to </a:t>
            </a:r>
            <a:r>
              <a:rPr sz="2750" spc="5" dirty="0">
                <a:solidFill>
                  <a:srgbClr val="FF0000"/>
                </a:solidFill>
                <a:latin typeface="Georgia"/>
                <a:cs typeface="Georgia"/>
              </a:rPr>
              <a:t>identify </a:t>
            </a:r>
            <a:r>
              <a:rPr sz="2750" spc="15" dirty="0">
                <a:solidFill>
                  <a:srgbClr val="FF0000"/>
                </a:solidFill>
                <a:latin typeface="Georgia"/>
                <a:cs typeface="Georgia"/>
              </a:rPr>
              <a:t>a </a:t>
            </a:r>
            <a:r>
              <a:rPr sz="2750" spc="5" dirty="0">
                <a:solidFill>
                  <a:srgbClr val="FF0000"/>
                </a:solidFill>
                <a:latin typeface="Georgia"/>
                <a:cs typeface="Georgia"/>
              </a:rPr>
              <a:t>particular  constraint</a:t>
            </a:r>
            <a:endParaRPr sz="2750" dirty="0">
              <a:solidFill>
                <a:srgbClr val="FF0000"/>
              </a:solidFill>
              <a:latin typeface="Georgia"/>
              <a:cs typeface="Georgia"/>
            </a:endParaRPr>
          </a:p>
          <a:p>
            <a:pPr marL="561340" marR="309880" indent="-244475">
              <a:lnSpc>
                <a:spcPct val="100000"/>
              </a:lnSpc>
              <a:spcBef>
                <a:spcPts val="310"/>
              </a:spcBef>
              <a:tabLst>
                <a:tab pos="561340" algn="l"/>
              </a:tabLst>
            </a:pPr>
            <a:r>
              <a:rPr sz="2600" spc="-5" dirty="0">
                <a:solidFill>
                  <a:srgbClr val="437F85"/>
                </a:solidFill>
                <a:latin typeface="Georgia"/>
                <a:cs typeface="Georgia"/>
              </a:rPr>
              <a:t>▫	</a:t>
            </a:r>
            <a:r>
              <a:rPr sz="2600" dirty="0">
                <a:solidFill>
                  <a:srgbClr val="437F85"/>
                </a:solidFill>
                <a:latin typeface="Georgia"/>
                <a:cs typeface="Georgia"/>
              </a:rPr>
              <a:t>in </a:t>
            </a:r>
            <a:r>
              <a:rPr sz="2600" spc="-10" dirty="0">
                <a:solidFill>
                  <a:srgbClr val="437F85"/>
                </a:solidFill>
                <a:latin typeface="Georgia"/>
                <a:cs typeface="Georgia"/>
              </a:rPr>
              <a:t>case the </a:t>
            </a:r>
            <a:r>
              <a:rPr sz="2600" spc="-5" dirty="0">
                <a:solidFill>
                  <a:srgbClr val="437F85"/>
                </a:solidFill>
                <a:latin typeface="Georgia"/>
                <a:cs typeface="Georgia"/>
              </a:rPr>
              <a:t>constraint </a:t>
            </a:r>
            <a:r>
              <a:rPr sz="2600" spc="-10" dirty="0">
                <a:solidFill>
                  <a:srgbClr val="437F85"/>
                </a:solidFill>
                <a:latin typeface="Georgia"/>
                <a:cs typeface="Georgia"/>
              </a:rPr>
              <a:t>must </a:t>
            </a:r>
            <a:r>
              <a:rPr sz="2600" spc="-15" dirty="0">
                <a:solidFill>
                  <a:srgbClr val="437F85"/>
                </a:solidFill>
                <a:latin typeface="Georgia"/>
                <a:cs typeface="Georgia"/>
              </a:rPr>
              <a:t>be </a:t>
            </a:r>
            <a:r>
              <a:rPr sz="2600" spc="-10" dirty="0">
                <a:solidFill>
                  <a:srgbClr val="437F85"/>
                </a:solidFill>
                <a:latin typeface="Georgia"/>
                <a:cs typeface="Georgia"/>
              </a:rPr>
              <a:t>dropped later and  replaced </a:t>
            </a:r>
            <a:r>
              <a:rPr sz="2600" dirty="0">
                <a:solidFill>
                  <a:srgbClr val="437F85"/>
                </a:solidFill>
                <a:latin typeface="Georgia"/>
                <a:cs typeface="Georgia"/>
              </a:rPr>
              <a:t>with </a:t>
            </a:r>
            <a:r>
              <a:rPr sz="2600" spc="-10" dirty="0">
                <a:solidFill>
                  <a:srgbClr val="437F85"/>
                </a:solidFill>
                <a:latin typeface="Georgia"/>
                <a:cs typeface="Georgia"/>
              </a:rPr>
              <a:t>another</a:t>
            </a:r>
            <a:r>
              <a:rPr sz="2600" spc="40" dirty="0">
                <a:solidFill>
                  <a:srgbClr val="437F85"/>
                </a:solidFill>
                <a:latin typeface="Georgia"/>
                <a:cs typeface="Georgia"/>
              </a:rPr>
              <a:t> </a:t>
            </a:r>
            <a:r>
              <a:rPr sz="2600" spc="-5" dirty="0">
                <a:solidFill>
                  <a:srgbClr val="437F85"/>
                </a:solidFill>
                <a:latin typeface="Georgia"/>
                <a:cs typeface="Georgia"/>
              </a:rPr>
              <a:t>constraint</a:t>
            </a:r>
            <a:endParaRPr sz="26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object 3"/>
          <p:cNvGrpSpPr/>
          <p:nvPr/>
        </p:nvGrpSpPr>
        <p:grpSpPr>
          <a:xfrm>
            <a:off x="491363" y="2209793"/>
            <a:ext cx="8256270" cy="3100705"/>
            <a:chOff x="491363" y="2209793"/>
            <a:chExt cx="8256270" cy="3100705"/>
          </a:xfrm>
        </p:grpSpPr>
        <p:sp>
          <p:nvSpPr>
            <p:cNvPr id="4" name="object 4"/>
            <p:cNvSpPr/>
            <p:nvPr/>
          </p:nvSpPr>
          <p:spPr>
            <a:xfrm>
              <a:off x="491363" y="2209793"/>
              <a:ext cx="8256171" cy="310024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90600" y="3657600"/>
              <a:ext cx="2895600" cy="1066800"/>
            </a:xfrm>
            <a:custGeom>
              <a:avLst/>
              <a:gdLst/>
              <a:ahLst/>
              <a:cxnLst/>
              <a:rect l="l" t="t" r="r" b="b"/>
              <a:pathLst>
                <a:path w="2895600" h="1066800">
                  <a:moveTo>
                    <a:pt x="0" y="0"/>
                  </a:moveTo>
                  <a:lnTo>
                    <a:pt x="2285999" y="0"/>
                  </a:lnTo>
                </a:path>
                <a:path w="2895600" h="1066800">
                  <a:moveTo>
                    <a:pt x="76199" y="533399"/>
                  </a:moveTo>
                  <a:lnTo>
                    <a:pt x="2362199" y="533399"/>
                  </a:lnTo>
                </a:path>
                <a:path w="2895600" h="1066800">
                  <a:moveTo>
                    <a:pt x="0" y="1066799"/>
                  </a:moveTo>
                  <a:lnTo>
                    <a:pt x="2895599" y="1066799"/>
                  </a:lnTo>
                </a:path>
              </a:pathLst>
            </a:custGeom>
            <a:ln w="31750">
              <a:solidFill>
                <a:srgbClr val="FF0000"/>
              </a:solidFill>
            </a:ln>
          </p:spPr>
          <p:txBody>
            <a:bodyPr wrap="square" lIns="0" tIns="0" rIns="0" bIns="0" rtlCol="0"/>
            <a:lstStyle/>
            <a:p>
              <a:endParaRPr/>
            </a:p>
          </p:txBody>
        </p:sp>
      </p:grpSp>
    </p:spTree>
  </p:cSld>
  <p:clrMapOvr>
    <a:masterClrMapping/>
  </p:clrMapOvr>
  <p:transition spd="slow">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103777"/>
            <a:ext cx="7819390" cy="3540760"/>
          </a:xfrm>
          <a:prstGeom prst="rect">
            <a:avLst/>
          </a:prstGeom>
        </p:spPr>
        <p:txBody>
          <a:bodyPr vert="horz" wrap="square" lIns="0" tIns="13335" rIns="0" bIns="0" rtlCol="0">
            <a:spAutoFit/>
          </a:bodyPr>
          <a:lstStyle/>
          <a:p>
            <a:pPr marL="12700" marR="5080">
              <a:lnSpc>
                <a:spcPct val="100000"/>
              </a:lnSpc>
              <a:spcBef>
                <a:spcPts val="105"/>
              </a:spcBef>
            </a:pPr>
            <a:r>
              <a:rPr sz="3600" spc="-5" dirty="0">
                <a:solidFill>
                  <a:srgbClr val="424455"/>
                </a:solidFill>
                <a:latin typeface="Trebuchet MS"/>
                <a:cs typeface="Trebuchet MS"/>
              </a:rPr>
              <a:t>Specifying Constraints on </a:t>
            </a:r>
            <a:r>
              <a:rPr sz="3600" spc="-75" dirty="0">
                <a:solidFill>
                  <a:srgbClr val="424455"/>
                </a:solidFill>
                <a:latin typeface="Trebuchet MS"/>
                <a:cs typeface="Trebuchet MS"/>
              </a:rPr>
              <a:t>Tuples </a:t>
            </a:r>
            <a:r>
              <a:rPr sz="3600" spc="-10" dirty="0">
                <a:solidFill>
                  <a:srgbClr val="424455"/>
                </a:solidFill>
                <a:latin typeface="Trebuchet MS"/>
                <a:cs typeface="Trebuchet MS"/>
              </a:rPr>
              <a:t>Using  </a:t>
            </a:r>
            <a:r>
              <a:rPr sz="3600" spc="-5" dirty="0">
                <a:solidFill>
                  <a:srgbClr val="424455"/>
                </a:solidFill>
                <a:latin typeface="Trebuchet MS"/>
                <a:cs typeface="Trebuchet MS"/>
              </a:rPr>
              <a:t>CHECK</a:t>
            </a:r>
            <a:endParaRPr sz="3600" dirty="0">
              <a:latin typeface="Trebuchet MS"/>
              <a:cs typeface="Trebuchet MS"/>
            </a:endParaRPr>
          </a:p>
          <a:p>
            <a:pPr marL="378460" marR="861060" indent="-256540" algn="just">
              <a:lnSpc>
                <a:spcPts val="3030"/>
              </a:lnSpc>
              <a:spcBef>
                <a:spcPts val="580"/>
              </a:spcBef>
              <a:buClr>
                <a:srgbClr val="9F4DA2"/>
              </a:buClr>
              <a:buChar char="•"/>
              <a:tabLst>
                <a:tab pos="379095" algn="l"/>
              </a:tabLst>
            </a:pPr>
            <a:r>
              <a:rPr sz="2750" spc="15" dirty="0">
                <a:latin typeface="Georgia"/>
                <a:cs typeface="Georgia"/>
              </a:rPr>
              <a:t>CHECK </a:t>
            </a:r>
            <a:r>
              <a:rPr sz="2750" spc="10" dirty="0">
                <a:latin typeface="Georgia"/>
                <a:cs typeface="Georgia"/>
              </a:rPr>
              <a:t>clauses is specified </a:t>
            </a:r>
            <a:r>
              <a:rPr sz="2750" spc="5" dirty="0">
                <a:latin typeface="Georgia"/>
                <a:cs typeface="Georgia"/>
              </a:rPr>
              <a:t>at </a:t>
            </a:r>
            <a:r>
              <a:rPr sz="2750" spc="15" dirty="0">
                <a:latin typeface="Georgia"/>
                <a:cs typeface="Georgia"/>
              </a:rPr>
              <a:t>the </a:t>
            </a:r>
            <a:r>
              <a:rPr sz="2750" spc="10" dirty="0">
                <a:latin typeface="Georgia"/>
                <a:cs typeface="Georgia"/>
              </a:rPr>
              <a:t>end </a:t>
            </a:r>
            <a:r>
              <a:rPr sz="2750" spc="5" dirty="0">
                <a:latin typeface="Georgia"/>
                <a:cs typeface="Georgia"/>
              </a:rPr>
              <a:t>of </a:t>
            </a:r>
            <a:r>
              <a:rPr sz="2750" spc="15" dirty="0">
                <a:latin typeface="Georgia"/>
                <a:cs typeface="Georgia"/>
              </a:rPr>
              <a:t>a  </a:t>
            </a:r>
            <a:r>
              <a:rPr sz="2750" spc="20" dirty="0">
                <a:latin typeface="Georgia"/>
                <a:cs typeface="Georgia"/>
              </a:rPr>
              <a:t>CREATE TABLE</a:t>
            </a:r>
            <a:r>
              <a:rPr sz="2750" spc="45" dirty="0">
                <a:latin typeface="Georgia"/>
                <a:cs typeface="Georgia"/>
              </a:rPr>
              <a:t> </a:t>
            </a:r>
            <a:r>
              <a:rPr sz="2750" spc="10" dirty="0">
                <a:latin typeface="Georgia"/>
                <a:cs typeface="Georgia"/>
              </a:rPr>
              <a:t>statement</a:t>
            </a:r>
            <a:endParaRPr sz="2750" dirty="0">
              <a:latin typeface="Georgia"/>
              <a:cs typeface="Georgia"/>
            </a:endParaRPr>
          </a:p>
          <a:p>
            <a:pPr marL="378460" marR="10160" indent="-256540" algn="just">
              <a:lnSpc>
                <a:spcPts val="3030"/>
              </a:lnSpc>
              <a:spcBef>
                <a:spcPts val="330"/>
              </a:spcBef>
              <a:buClr>
                <a:srgbClr val="9F4DA2"/>
              </a:buClr>
              <a:buChar char="•"/>
              <a:tabLst>
                <a:tab pos="379095" algn="l"/>
              </a:tabLst>
            </a:pPr>
            <a:r>
              <a:rPr sz="2750" spc="15" dirty="0">
                <a:latin typeface="Georgia"/>
                <a:cs typeface="Georgia"/>
              </a:rPr>
              <a:t>These </a:t>
            </a:r>
            <a:r>
              <a:rPr sz="2750" spc="5" dirty="0">
                <a:latin typeface="Georgia"/>
                <a:cs typeface="Georgia"/>
              </a:rPr>
              <a:t>can be </a:t>
            </a:r>
            <a:r>
              <a:rPr sz="2750" spc="10" dirty="0">
                <a:latin typeface="Georgia"/>
                <a:cs typeface="Georgia"/>
              </a:rPr>
              <a:t>called </a:t>
            </a:r>
            <a:r>
              <a:rPr sz="2750" spc="10" dirty="0">
                <a:solidFill>
                  <a:srgbClr val="FF0000"/>
                </a:solidFill>
                <a:latin typeface="Georgia"/>
                <a:cs typeface="Georgia"/>
              </a:rPr>
              <a:t>tuple-based </a:t>
            </a:r>
            <a:r>
              <a:rPr sz="2750" spc="5" dirty="0">
                <a:solidFill>
                  <a:srgbClr val="FF0000"/>
                </a:solidFill>
                <a:latin typeface="Georgia"/>
                <a:cs typeface="Georgia"/>
              </a:rPr>
              <a:t>constraints  </a:t>
            </a:r>
            <a:r>
              <a:rPr sz="2750" spc="5" dirty="0">
                <a:latin typeface="Georgia"/>
                <a:cs typeface="Georgia"/>
              </a:rPr>
              <a:t>because </a:t>
            </a:r>
            <a:r>
              <a:rPr sz="2750" spc="15" dirty="0">
                <a:latin typeface="Georgia"/>
                <a:cs typeface="Georgia"/>
              </a:rPr>
              <a:t>they </a:t>
            </a:r>
            <a:r>
              <a:rPr sz="2750" spc="10" dirty="0">
                <a:latin typeface="Georgia"/>
                <a:cs typeface="Georgia"/>
              </a:rPr>
              <a:t>apply to each tuple individually  and are </a:t>
            </a:r>
            <a:r>
              <a:rPr sz="2750" spc="15" dirty="0">
                <a:latin typeface="Georgia"/>
                <a:cs typeface="Georgia"/>
              </a:rPr>
              <a:t>checked whenever a </a:t>
            </a:r>
            <a:r>
              <a:rPr sz="2750" spc="10" dirty="0">
                <a:latin typeface="Georgia"/>
                <a:cs typeface="Georgia"/>
              </a:rPr>
              <a:t>tuple is inserted </a:t>
            </a:r>
            <a:r>
              <a:rPr sz="2750" spc="5" dirty="0">
                <a:latin typeface="Georgia"/>
                <a:cs typeface="Georgia"/>
              </a:rPr>
              <a:t>or  </a:t>
            </a:r>
            <a:r>
              <a:rPr sz="2750" spc="10" dirty="0">
                <a:latin typeface="Georgia"/>
                <a:cs typeface="Georgia"/>
              </a:rPr>
              <a:t>modified</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251275"/>
            <a:ext cx="7851775" cy="1731645"/>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25" dirty="0">
                <a:latin typeface="Georgia"/>
                <a:cs typeface="Georgia"/>
              </a:rPr>
              <a:t>The </a:t>
            </a:r>
            <a:r>
              <a:rPr sz="2750" spc="15" dirty="0">
                <a:latin typeface="Georgia"/>
                <a:cs typeface="Georgia"/>
              </a:rPr>
              <a:t>following </a:t>
            </a:r>
            <a:r>
              <a:rPr sz="2750" spc="25" dirty="0">
                <a:latin typeface="Georgia"/>
                <a:cs typeface="Georgia"/>
              </a:rPr>
              <a:t>SQL </a:t>
            </a:r>
            <a:r>
              <a:rPr sz="2750" spc="5" dirty="0">
                <a:latin typeface="Georgia"/>
                <a:cs typeface="Georgia"/>
              </a:rPr>
              <a:t>creates </a:t>
            </a:r>
            <a:r>
              <a:rPr sz="2750" spc="15" dirty="0">
                <a:latin typeface="Georgia"/>
                <a:cs typeface="Georgia"/>
              </a:rPr>
              <a:t>a CHECK </a:t>
            </a:r>
            <a:r>
              <a:rPr sz="2750" spc="5" dirty="0">
                <a:latin typeface="Georgia"/>
                <a:cs typeface="Georgia"/>
              </a:rPr>
              <a:t>constraint  </a:t>
            </a:r>
            <a:r>
              <a:rPr sz="2750" spc="10" dirty="0">
                <a:latin typeface="Georgia"/>
                <a:cs typeface="Georgia"/>
              </a:rPr>
              <a:t>on </a:t>
            </a:r>
            <a:r>
              <a:rPr sz="2750" spc="15" dirty="0">
                <a:latin typeface="Georgia"/>
                <a:cs typeface="Georgia"/>
              </a:rPr>
              <a:t>the </a:t>
            </a:r>
            <a:r>
              <a:rPr sz="2750" spc="20" dirty="0">
                <a:latin typeface="Georgia"/>
                <a:cs typeface="Georgia"/>
              </a:rPr>
              <a:t>"Age" </a:t>
            </a:r>
            <a:r>
              <a:rPr sz="2750" spc="15" dirty="0">
                <a:latin typeface="Georgia"/>
                <a:cs typeface="Georgia"/>
              </a:rPr>
              <a:t>column </a:t>
            </a:r>
            <a:r>
              <a:rPr sz="2750" spc="25" dirty="0">
                <a:latin typeface="Georgia"/>
                <a:cs typeface="Georgia"/>
              </a:rPr>
              <a:t>when </a:t>
            </a:r>
            <a:r>
              <a:rPr sz="2750" spc="15" dirty="0">
                <a:latin typeface="Georgia"/>
                <a:cs typeface="Georgia"/>
              </a:rPr>
              <a:t>the </a:t>
            </a:r>
            <a:r>
              <a:rPr sz="2750" spc="10" dirty="0">
                <a:latin typeface="Georgia"/>
                <a:cs typeface="Georgia"/>
              </a:rPr>
              <a:t>"Persons" </a:t>
            </a:r>
            <a:r>
              <a:rPr sz="2750" spc="5" dirty="0">
                <a:latin typeface="Georgia"/>
                <a:cs typeface="Georgia"/>
              </a:rPr>
              <a:t>table </a:t>
            </a:r>
            <a:r>
              <a:rPr sz="2750" spc="10" dirty="0">
                <a:latin typeface="Georgia"/>
                <a:cs typeface="Georgia"/>
              </a:rPr>
              <a:t>is  </a:t>
            </a:r>
            <a:r>
              <a:rPr sz="2750" spc="5" dirty="0">
                <a:latin typeface="Georgia"/>
                <a:cs typeface="Georgia"/>
              </a:rPr>
              <a:t>created. </a:t>
            </a:r>
            <a:r>
              <a:rPr sz="2750" spc="25" dirty="0">
                <a:solidFill>
                  <a:srgbClr val="FF0000"/>
                </a:solidFill>
                <a:latin typeface="Georgia"/>
                <a:cs typeface="Georgia"/>
              </a:rPr>
              <a:t>The </a:t>
            </a:r>
            <a:r>
              <a:rPr sz="2750" spc="15" dirty="0">
                <a:solidFill>
                  <a:srgbClr val="FF0000"/>
                </a:solidFill>
                <a:latin typeface="Georgia"/>
                <a:cs typeface="Georgia"/>
              </a:rPr>
              <a:t>CHECK </a:t>
            </a:r>
            <a:r>
              <a:rPr sz="2750" spc="5" dirty="0">
                <a:solidFill>
                  <a:srgbClr val="FF0000"/>
                </a:solidFill>
                <a:latin typeface="Georgia"/>
                <a:cs typeface="Georgia"/>
              </a:rPr>
              <a:t>constraint </a:t>
            </a:r>
            <a:r>
              <a:rPr sz="2750" spc="10" dirty="0">
                <a:solidFill>
                  <a:srgbClr val="FF0000"/>
                </a:solidFill>
                <a:latin typeface="Georgia"/>
                <a:cs typeface="Georgia"/>
              </a:rPr>
              <a:t>ensures that </a:t>
            </a:r>
            <a:r>
              <a:rPr sz="2750" spc="15" dirty="0">
                <a:solidFill>
                  <a:srgbClr val="FF0000"/>
                </a:solidFill>
                <a:latin typeface="Georgia"/>
                <a:cs typeface="Georgia"/>
              </a:rPr>
              <a:t>the  age </a:t>
            </a:r>
            <a:r>
              <a:rPr sz="2750" spc="5" dirty="0">
                <a:solidFill>
                  <a:srgbClr val="FF0000"/>
                </a:solidFill>
                <a:latin typeface="Georgia"/>
                <a:cs typeface="Georgia"/>
              </a:rPr>
              <a:t>of </a:t>
            </a:r>
            <a:r>
              <a:rPr sz="2750" spc="15" dirty="0">
                <a:solidFill>
                  <a:srgbClr val="FF0000"/>
                </a:solidFill>
                <a:latin typeface="Georgia"/>
                <a:cs typeface="Georgia"/>
              </a:rPr>
              <a:t>a </a:t>
            </a:r>
            <a:r>
              <a:rPr sz="2750" spc="10" dirty="0">
                <a:solidFill>
                  <a:srgbClr val="FF0000"/>
                </a:solidFill>
                <a:latin typeface="Georgia"/>
                <a:cs typeface="Georgia"/>
              </a:rPr>
              <a:t>person must </a:t>
            </a:r>
            <a:r>
              <a:rPr sz="2750" spc="5" dirty="0">
                <a:solidFill>
                  <a:srgbClr val="FF0000"/>
                </a:solidFill>
                <a:latin typeface="Georgia"/>
                <a:cs typeface="Georgia"/>
              </a:rPr>
              <a:t>be </a:t>
            </a:r>
            <a:r>
              <a:rPr sz="2750" spc="20" dirty="0">
                <a:solidFill>
                  <a:srgbClr val="FF0000"/>
                </a:solidFill>
                <a:latin typeface="Georgia"/>
                <a:cs typeface="Georgia"/>
              </a:rPr>
              <a:t>18, </a:t>
            </a:r>
            <a:r>
              <a:rPr sz="2750" spc="5" dirty="0">
                <a:solidFill>
                  <a:srgbClr val="FF0000"/>
                </a:solidFill>
                <a:latin typeface="Georgia"/>
                <a:cs typeface="Georgia"/>
              </a:rPr>
              <a:t>or</a:t>
            </a:r>
            <a:r>
              <a:rPr sz="2750" spc="195" dirty="0">
                <a:solidFill>
                  <a:srgbClr val="FF0000"/>
                </a:solidFill>
                <a:latin typeface="Georgia"/>
                <a:cs typeface="Georgia"/>
              </a:rPr>
              <a:t> </a:t>
            </a:r>
            <a:r>
              <a:rPr sz="2750" spc="10" dirty="0">
                <a:solidFill>
                  <a:srgbClr val="FF0000"/>
                </a:solidFill>
                <a:latin typeface="Georgia"/>
                <a:cs typeface="Georgia"/>
              </a:rPr>
              <a:t>older:</a:t>
            </a:r>
            <a:endParaRPr sz="2750" dirty="0">
              <a:solidFill>
                <a:srgbClr val="FF0000"/>
              </a:solidFill>
              <a:latin typeface="Georgia"/>
              <a:cs typeface="Georgia"/>
            </a:endParaRPr>
          </a:p>
        </p:txBody>
      </p:sp>
      <p:sp>
        <p:nvSpPr>
          <p:cNvPr id="4" name="object 4"/>
          <p:cNvSpPr/>
          <p:nvPr/>
        </p:nvSpPr>
        <p:spPr>
          <a:xfrm>
            <a:off x="1143000" y="3048000"/>
            <a:ext cx="5957559" cy="302450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0" y="1347922"/>
            <a:ext cx="8034655" cy="2461571"/>
          </a:xfrm>
          <a:prstGeom prst="rect">
            <a:avLst/>
          </a:prstGeom>
        </p:spPr>
        <p:txBody>
          <a:bodyPr vert="horz" wrap="square" lIns="0" tIns="17145" rIns="0" bIns="0" rtlCol="0">
            <a:spAutoFit/>
          </a:bodyPr>
          <a:lstStyle/>
          <a:p>
            <a:pPr marL="12700">
              <a:lnSpc>
                <a:spcPct val="100000"/>
              </a:lnSpc>
              <a:spcBef>
                <a:spcPts val="135"/>
              </a:spcBef>
            </a:pPr>
            <a:r>
              <a:rPr sz="3950" spc="-65" dirty="0">
                <a:solidFill>
                  <a:srgbClr val="424455"/>
                </a:solidFill>
                <a:latin typeface="Trebuchet MS"/>
                <a:cs typeface="Trebuchet MS"/>
              </a:rPr>
              <a:t>ALTER</a:t>
            </a:r>
            <a:r>
              <a:rPr sz="3950" spc="-5" dirty="0">
                <a:solidFill>
                  <a:srgbClr val="424455"/>
                </a:solidFill>
                <a:latin typeface="Trebuchet MS"/>
                <a:cs typeface="Trebuchet MS"/>
              </a:rPr>
              <a:t> </a:t>
            </a:r>
            <a:r>
              <a:rPr sz="3950" spc="-60" dirty="0">
                <a:solidFill>
                  <a:srgbClr val="424455"/>
                </a:solidFill>
                <a:latin typeface="Trebuchet MS"/>
                <a:cs typeface="Trebuchet MS"/>
              </a:rPr>
              <a:t>TABLE</a:t>
            </a:r>
            <a:endParaRPr sz="3950" dirty="0">
              <a:latin typeface="Trebuchet MS"/>
              <a:cs typeface="Trebuchet MS"/>
            </a:endParaRPr>
          </a:p>
          <a:p>
            <a:pPr marL="378460" marR="65405" indent="-256540" algn="just">
              <a:lnSpc>
                <a:spcPct val="100000"/>
              </a:lnSpc>
              <a:spcBef>
                <a:spcPts val="2505"/>
              </a:spcBef>
              <a:buClr>
                <a:srgbClr val="9F4DA2"/>
              </a:buClr>
              <a:buChar char="•"/>
              <a:tabLst>
                <a:tab pos="378460" algn="l"/>
                <a:tab pos="379095" algn="l"/>
              </a:tabLst>
            </a:pPr>
            <a:r>
              <a:rPr sz="2400" spc="15" dirty="0">
                <a:latin typeface="Georgia"/>
                <a:cs typeface="Georgia"/>
              </a:rPr>
              <a:t>The </a:t>
            </a:r>
            <a:r>
              <a:rPr sz="2400" spc="-5" dirty="0">
                <a:latin typeface="Georgia"/>
                <a:cs typeface="Georgia"/>
              </a:rPr>
              <a:t>SQL </a:t>
            </a:r>
            <a:r>
              <a:rPr sz="2400" spc="5" dirty="0">
                <a:latin typeface="Georgia"/>
                <a:cs typeface="Georgia"/>
              </a:rPr>
              <a:t>ALTER TABLE </a:t>
            </a:r>
            <a:r>
              <a:rPr sz="2400" dirty="0">
                <a:latin typeface="Georgia"/>
                <a:cs typeface="Georgia"/>
              </a:rPr>
              <a:t>command </a:t>
            </a:r>
            <a:r>
              <a:rPr sz="2400" spc="5" dirty="0">
                <a:latin typeface="Georgia"/>
                <a:cs typeface="Georgia"/>
              </a:rPr>
              <a:t>is </a:t>
            </a:r>
            <a:r>
              <a:rPr sz="2400" spc="15" dirty="0">
                <a:latin typeface="Georgia"/>
                <a:cs typeface="Georgia"/>
              </a:rPr>
              <a:t>used </a:t>
            </a:r>
            <a:r>
              <a:rPr sz="2400" spc="-10" dirty="0">
                <a:latin typeface="Georgia"/>
                <a:cs typeface="Georgia"/>
              </a:rPr>
              <a:t>to </a:t>
            </a:r>
            <a:r>
              <a:rPr sz="2400" dirty="0">
                <a:latin typeface="Georgia"/>
                <a:cs typeface="Georgia"/>
              </a:rPr>
              <a:t>add,</a:t>
            </a:r>
            <a:r>
              <a:rPr sz="2400" spc="-330" dirty="0">
                <a:latin typeface="Georgia"/>
                <a:cs typeface="Georgia"/>
              </a:rPr>
              <a:t> </a:t>
            </a:r>
            <a:r>
              <a:rPr sz="2400" spc="-10" dirty="0">
                <a:latin typeface="Georgia"/>
                <a:cs typeface="Georgia"/>
              </a:rPr>
              <a:t>delete  </a:t>
            </a:r>
            <a:r>
              <a:rPr lang="en-IN" sz="2400" spc="-5" dirty="0">
                <a:latin typeface="Georgia"/>
                <a:cs typeface="Georgia"/>
              </a:rPr>
              <a:t>,</a:t>
            </a:r>
            <a:r>
              <a:rPr sz="2400" dirty="0">
                <a:latin typeface="Georgia"/>
                <a:cs typeface="Georgia"/>
              </a:rPr>
              <a:t>modify</a:t>
            </a:r>
            <a:r>
              <a:rPr lang="en-IN" sz="2400" dirty="0">
                <a:latin typeface="Georgia"/>
                <a:cs typeface="Georgia"/>
              </a:rPr>
              <a:t> or rename </a:t>
            </a:r>
            <a:r>
              <a:rPr sz="2400" dirty="0">
                <a:latin typeface="Georgia"/>
                <a:cs typeface="Georgia"/>
              </a:rPr>
              <a:t> </a:t>
            </a:r>
            <a:r>
              <a:rPr sz="2400" spc="5" dirty="0">
                <a:latin typeface="Georgia"/>
                <a:cs typeface="Georgia"/>
              </a:rPr>
              <a:t>columns in </a:t>
            </a:r>
            <a:r>
              <a:rPr sz="2400" spc="-5" dirty="0">
                <a:latin typeface="Georgia"/>
                <a:cs typeface="Georgia"/>
              </a:rPr>
              <a:t>an </a:t>
            </a:r>
            <a:r>
              <a:rPr sz="2400" dirty="0">
                <a:latin typeface="Georgia"/>
                <a:cs typeface="Georgia"/>
              </a:rPr>
              <a:t>existing</a:t>
            </a:r>
            <a:r>
              <a:rPr sz="2400" spc="-200" dirty="0">
                <a:latin typeface="Georgia"/>
                <a:cs typeface="Georgia"/>
              </a:rPr>
              <a:t> </a:t>
            </a:r>
            <a:r>
              <a:rPr sz="2400" spc="-10" dirty="0">
                <a:latin typeface="Georgia"/>
                <a:cs typeface="Georgia"/>
              </a:rPr>
              <a:t>table.</a:t>
            </a:r>
            <a:endParaRPr sz="2400" dirty="0">
              <a:latin typeface="Georgia"/>
              <a:cs typeface="Georgia"/>
            </a:endParaRPr>
          </a:p>
          <a:p>
            <a:pPr marL="378460" marR="5080" indent="-256540" algn="just">
              <a:lnSpc>
                <a:spcPct val="100000"/>
              </a:lnSpc>
              <a:spcBef>
                <a:spcPts val="295"/>
              </a:spcBef>
              <a:buClr>
                <a:srgbClr val="9F4DA2"/>
              </a:buClr>
              <a:buChar char="•"/>
              <a:tabLst>
                <a:tab pos="378460" algn="l"/>
                <a:tab pos="379095" algn="l"/>
              </a:tabLst>
            </a:pPr>
            <a:r>
              <a:rPr sz="2400" spc="15" dirty="0">
                <a:latin typeface="Georgia"/>
                <a:cs typeface="Georgia"/>
              </a:rPr>
              <a:t>The </a:t>
            </a:r>
            <a:r>
              <a:rPr sz="2400" dirty="0">
                <a:latin typeface="Georgia"/>
                <a:cs typeface="Georgia"/>
              </a:rPr>
              <a:t>basic syntax </a:t>
            </a:r>
            <a:r>
              <a:rPr sz="2400" spc="-5" dirty="0">
                <a:latin typeface="Georgia"/>
                <a:cs typeface="Georgia"/>
              </a:rPr>
              <a:t>of </a:t>
            </a:r>
            <a:r>
              <a:rPr sz="2400" spc="-10" dirty="0">
                <a:latin typeface="Georgia"/>
                <a:cs typeface="Georgia"/>
              </a:rPr>
              <a:t>an </a:t>
            </a:r>
            <a:r>
              <a:rPr sz="2400" spc="5" dirty="0">
                <a:latin typeface="Georgia"/>
                <a:cs typeface="Georgia"/>
              </a:rPr>
              <a:t>ALTER TABLE </a:t>
            </a:r>
            <a:r>
              <a:rPr sz="2400" dirty="0">
                <a:latin typeface="Georgia"/>
                <a:cs typeface="Georgia"/>
              </a:rPr>
              <a:t>command </a:t>
            </a:r>
            <a:r>
              <a:rPr sz="2400" spc="-10" dirty="0">
                <a:latin typeface="Georgia"/>
                <a:cs typeface="Georgia"/>
              </a:rPr>
              <a:t>to </a:t>
            </a:r>
            <a:r>
              <a:rPr sz="2400" dirty="0">
                <a:latin typeface="Georgia"/>
                <a:cs typeface="Georgia"/>
              </a:rPr>
              <a:t>add</a:t>
            </a:r>
            <a:r>
              <a:rPr sz="2400" spc="-254" dirty="0">
                <a:latin typeface="Georgia"/>
                <a:cs typeface="Georgia"/>
              </a:rPr>
              <a:t> </a:t>
            </a:r>
            <a:r>
              <a:rPr sz="2400" dirty="0">
                <a:latin typeface="Georgia"/>
                <a:cs typeface="Georgia"/>
              </a:rPr>
              <a:t>a  </a:t>
            </a:r>
            <a:r>
              <a:rPr sz="2400" spc="-10" dirty="0">
                <a:latin typeface="Georgia"/>
                <a:cs typeface="Georgia"/>
              </a:rPr>
              <a:t>New </a:t>
            </a:r>
            <a:r>
              <a:rPr sz="2400" spc="5" dirty="0">
                <a:latin typeface="Georgia"/>
                <a:cs typeface="Georgia"/>
              </a:rPr>
              <a:t>Column in </a:t>
            </a:r>
            <a:r>
              <a:rPr sz="2400" spc="-5" dirty="0">
                <a:latin typeface="Georgia"/>
                <a:cs typeface="Georgia"/>
              </a:rPr>
              <a:t>an </a:t>
            </a:r>
            <a:r>
              <a:rPr sz="2400" dirty="0">
                <a:latin typeface="Georgia"/>
                <a:cs typeface="Georgia"/>
              </a:rPr>
              <a:t>existing </a:t>
            </a:r>
            <a:r>
              <a:rPr sz="2400" spc="-10" dirty="0">
                <a:latin typeface="Georgia"/>
                <a:cs typeface="Georgia"/>
              </a:rPr>
              <a:t>table </a:t>
            </a:r>
            <a:r>
              <a:rPr sz="2400" spc="5" dirty="0">
                <a:latin typeface="Georgia"/>
                <a:cs typeface="Georgia"/>
              </a:rPr>
              <a:t>is </a:t>
            </a:r>
            <a:r>
              <a:rPr sz="2400" spc="-5" dirty="0">
                <a:latin typeface="Georgia"/>
                <a:cs typeface="Georgia"/>
              </a:rPr>
              <a:t>as</a:t>
            </a:r>
            <a:r>
              <a:rPr sz="2400" spc="-120" dirty="0">
                <a:latin typeface="Georgia"/>
                <a:cs typeface="Georgia"/>
              </a:rPr>
              <a:t> </a:t>
            </a:r>
            <a:r>
              <a:rPr sz="2400" spc="-5" dirty="0">
                <a:latin typeface="Georgia"/>
                <a:cs typeface="Georgia"/>
              </a:rPr>
              <a:t>follows.</a:t>
            </a:r>
            <a:endParaRPr sz="2400" dirty="0">
              <a:latin typeface="Georgia"/>
              <a:cs typeface="Georgia"/>
            </a:endParaRPr>
          </a:p>
        </p:txBody>
      </p:sp>
      <p:sp>
        <p:nvSpPr>
          <p:cNvPr id="4" name="object 4"/>
          <p:cNvSpPr/>
          <p:nvPr/>
        </p:nvSpPr>
        <p:spPr>
          <a:xfrm>
            <a:off x="768497" y="4830089"/>
            <a:ext cx="7757002" cy="5456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lstStyle/>
          <a:p>
            <a:r>
              <a:rPr lang="en-IN" dirty="0" err="1"/>
              <a:t>Eg</a:t>
            </a:r>
            <a:r>
              <a:rPr lang="en-IN" dirty="0"/>
              <a:t>:</a:t>
            </a:r>
          </a:p>
        </p:txBody>
      </p:sp>
      <p:sp>
        <p:nvSpPr>
          <p:cNvPr id="3" name="Content Placeholder 2"/>
          <p:cNvSpPr>
            <a:spLocks noGrp="1"/>
          </p:cNvSpPr>
          <p:nvPr>
            <p:ph idx="1"/>
          </p:nvPr>
        </p:nvSpPr>
        <p:spPr/>
        <p:txBody>
          <a:bodyPr>
            <a:normAutofit/>
          </a:bodyPr>
          <a:lstStyle/>
          <a:p>
            <a:r>
              <a:rPr lang="en-IN" u="sng" dirty="0">
                <a:solidFill>
                  <a:srgbClr val="FF0000"/>
                </a:solidFill>
              </a:rPr>
              <a:t>Existing </a:t>
            </a:r>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dirty="0" err="1"/>
              <a:t>varchar</a:t>
            </a:r>
            <a:r>
              <a:rPr lang="en-IN" dirty="0"/>
              <a:t>(255),</a:t>
            </a:r>
            <a:br>
              <a:rPr lang="en-IN" dirty="0"/>
            </a:br>
            <a:r>
              <a:rPr lang="en-IN" dirty="0"/>
              <a:t>City </a:t>
            </a:r>
            <a:r>
              <a:rPr lang="en-IN" dirty="0" err="1"/>
              <a:t>varchar</a:t>
            </a:r>
            <a:r>
              <a:rPr lang="en-IN" dirty="0"/>
              <a:t>(255),</a:t>
            </a:r>
          </a:p>
          <a:p>
            <a:pPr>
              <a:buNone/>
            </a:pPr>
            <a:r>
              <a:rPr lang="en-IN" dirty="0"/>
              <a:t>    PRIMARY KEY(</a:t>
            </a:r>
            <a:r>
              <a:rPr lang="en-IN" dirty="0" err="1"/>
              <a:t>Personid</a:t>
            </a:r>
            <a:r>
              <a:rPr lang="en-IN" dirty="0"/>
              <a:t>));</a:t>
            </a:r>
          </a:p>
          <a:p>
            <a:endParaRPr lang="en-IN" dirty="0"/>
          </a:p>
          <a:p>
            <a:endParaRPr lang="en-IN"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04800"/>
          </a:xfrm>
        </p:spPr>
        <p:txBody>
          <a:bodyPr>
            <a:normAutofit fontScale="90000"/>
          </a:bodyPr>
          <a:lstStyle/>
          <a:p>
            <a:endParaRPr lang="en-IN" dirty="0"/>
          </a:p>
        </p:txBody>
      </p:sp>
      <p:sp>
        <p:nvSpPr>
          <p:cNvPr id="3" name="Content Placeholder 2"/>
          <p:cNvSpPr>
            <a:spLocks noGrp="1"/>
          </p:cNvSpPr>
          <p:nvPr>
            <p:ph idx="1"/>
          </p:nvPr>
        </p:nvSpPr>
        <p:spPr>
          <a:xfrm>
            <a:off x="457200" y="1752600"/>
            <a:ext cx="8229600" cy="4821936"/>
          </a:xfrm>
        </p:spPr>
        <p:txBody>
          <a:bodyPr/>
          <a:lstStyle/>
          <a:p>
            <a:r>
              <a:rPr lang="en-IN" dirty="0">
                <a:solidFill>
                  <a:srgbClr val="FF0000"/>
                </a:solidFill>
              </a:rPr>
              <a:t>ALTER TABLE Persons ADD( Age integer);</a:t>
            </a:r>
          </a:p>
          <a:p>
            <a:endParaRPr lang="en-IN" dirty="0">
              <a:solidFill>
                <a:srgbClr val="FF0000"/>
              </a:solidFill>
            </a:endParaRPr>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dirty="0" err="1"/>
              <a:t>varchar</a:t>
            </a:r>
            <a:r>
              <a:rPr lang="en-IN" dirty="0"/>
              <a:t>(255),</a:t>
            </a:r>
            <a:br>
              <a:rPr lang="en-IN" dirty="0"/>
            </a:br>
            <a:r>
              <a:rPr lang="en-IN" dirty="0"/>
              <a:t>City </a:t>
            </a:r>
            <a:r>
              <a:rPr lang="en-IN" dirty="0" err="1"/>
              <a:t>varchar</a:t>
            </a:r>
            <a:r>
              <a:rPr lang="en-IN" dirty="0"/>
              <a:t>(255),</a:t>
            </a:r>
          </a:p>
          <a:p>
            <a:pPr>
              <a:buNone/>
            </a:pPr>
            <a:r>
              <a:rPr lang="en-IN" dirty="0"/>
              <a:t>    Age integer,</a:t>
            </a:r>
          </a:p>
          <a:p>
            <a:pPr>
              <a:buNone/>
            </a:pPr>
            <a:r>
              <a:rPr lang="en-IN" dirty="0"/>
              <a:t>    PRIMARY KEY(</a:t>
            </a:r>
            <a:r>
              <a:rPr lang="en-IN" dirty="0" err="1"/>
              <a:t>Personid</a:t>
            </a:r>
            <a:r>
              <a:rPr lang="en-IN" dirty="0"/>
              <a:t>));</a:t>
            </a:r>
          </a:p>
          <a:p>
            <a:endParaRPr lang="en-IN" dirty="0"/>
          </a:p>
        </p:txBody>
      </p:sp>
      <p:cxnSp>
        <p:nvCxnSpPr>
          <p:cNvPr id="5" name="Straight Connector 4"/>
          <p:cNvCxnSpPr/>
          <p:nvPr/>
        </p:nvCxnSpPr>
        <p:spPr>
          <a:xfrm>
            <a:off x="152400" y="2438400"/>
            <a:ext cx="89916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solidFill>
                  <a:srgbClr val="FF0000"/>
                </a:solidFill>
              </a:rPr>
              <a:t>ALTER TABLE </a:t>
            </a:r>
            <a:r>
              <a:rPr lang="en-IN" dirty="0" err="1">
                <a:solidFill>
                  <a:srgbClr val="FF0000"/>
                </a:solidFill>
              </a:rPr>
              <a:t>table_name</a:t>
            </a:r>
            <a:r>
              <a:rPr lang="en-IN" dirty="0">
                <a:solidFill>
                  <a:srgbClr val="FF0000"/>
                </a:solidFill>
              </a:rPr>
              <a:t> ADD( column_name1 datatype1, column-name2 datatype2, column-name3 datatype3);</a:t>
            </a:r>
          </a:p>
          <a:p>
            <a:endParaRPr lang="en-IN" dirty="0">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978" y="1188537"/>
            <a:ext cx="7850505" cy="3556000"/>
          </a:xfrm>
          <a:prstGeom prst="rect">
            <a:avLst/>
          </a:prstGeom>
        </p:spPr>
        <p:txBody>
          <a:bodyPr vert="horz" wrap="square" lIns="0" tIns="8890" rIns="0" bIns="0" rtlCol="0">
            <a:spAutoFit/>
          </a:bodyPr>
          <a:lstStyle/>
          <a:p>
            <a:pPr marL="268605" marR="6350" indent="-256540">
              <a:lnSpc>
                <a:spcPct val="101899"/>
              </a:lnSpc>
              <a:spcBef>
                <a:spcPts val="70"/>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15" dirty="0">
                <a:latin typeface="Georgia"/>
                <a:cs typeface="Georgia"/>
              </a:rPr>
              <a:t>an </a:t>
            </a:r>
            <a:r>
              <a:rPr sz="2750" spc="20" dirty="0">
                <a:latin typeface="Georgia"/>
                <a:cs typeface="Georgia"/>
              </a:rPr>
              <a:t>ALTER TABLE </a:t>
            </a:r>
            <a:r>
              <a:rPr sz="2750" spc="10" dirty="0">
                <a:latin typeface="Georgia"/>
                <a:cs typeface="Georgia"/>
              </a:rPr>
              <a:t>command  to </a:t>
            </a:r>
            <a:r>
              <a:rPr sz="2750" spc="20" dirty="0">
                <a:latin typeface="Georgia"/>
                <a:cs typeface="Georgia"/>
              </a:rPr>
              <a:t>DROP COLUMN </a:t>
            </a:r>
            <a:r>
              <a:rPr sz="2750" spc="15" dirty="0">
                <a:latin typeface="Georgia"/>
                <a:cs typeface="Georgia"/>
              </a:rPr>
              <a:t>in </a:t>
            </a:r>
            <a:r>
              <a:rPr sz="2750" spc="10" dirty="0">
                <a:latin typeface="Georgia"/>
                <a:cs typeface="Georgia"/>
              </a:rPr>
              <a:t>an existing </a:t>
            </a:r>
            <a:r>
              <a:rPr sz="2750" spc="5" dirty="0">
                <a:latin typeface="Georgia"/>
                <a:cs typeface="Georgia"/>
              </a:rPr>
              <a:t>table </a:t>
            </a:r>
            <a:r>
              <a:rPr sz="2750" spc="10" dirty="0">
                <a:latin typeface="Georgia"/>
                <a:cs typeface="Georgia"/>
              </a:rPr>
              <a:t>is </a:t>
            </a:r>
            <a:r>
              <a:rPr sz="2750" spc="5" dirty="0">
                <a:latin typeface="Georgia"/>
                <a:cs typeface="Georgia"/>
              </a:rPr>
              <a:t>as  </a:t>
            </a:r>
            <a:r>
              <a:rPr sz="2750" spc="15" dirty="0">
                <a:latin typeface="Georgia"/>
                <a:cs typeface="Georgia"/>
              </a:rPr>
              <a:t>follows.</a:t>
            </a:r>
            <a:endParaRPr sz="2750">
              <a:latin typeface="Georgia"/>
              <a:cs typeface="Georgia"/>
            </a:endParaRPr>
          </a:p>
          <a:p>
            <a:pPr>
              <a:lnSpc>
                <a:spcPct val="100000"/>
              </a:lnSpc>
              <a:buClr>
                <a:srgbClr val="9F4DA2"/>
              </a:buClr>
              <a:buFont typeface="Georgia"/>
              <a:buChar char="•"/>
            </a:pPr>
            <a:endParaRPr sz="3100">
              <a:latin typeface="Georgia"/>
              <a:cs typeface="Georgia"/>
            </a:endParaRPr>
          </a:p>
          <a:p>
            <a:pPr>
              <a:lnSpc>
                <a:spcPct val="100000"/>
              </a:lnSpc>
              <a:spcBef>
                <a:spcPts val="25"/>
              </a:spcBef>
              <a:buClr>
                <a:srgbClr val="9F4DA2"/>
              </a:buClr>
              <a:buFont typeface="Georgia"/>
              <a:buChar char="•"/>
            </a:pPr>
            <a:endParaRPr sz="3600">
              <a:latin typeface="Georgia"/>
              <a:cs typeface="Georgia"/>
            </a:endParaRPr>
          </a:p>
          <a:p>
            <a:pPr marL="268605" marR="5080" indent="-256540" algn="just">
              <a:lnSpc>
                <a:spcPct val="101899"/>
              </a:lnSpc>
              <a:spcBef>
                <a:spcPts val="5"/>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15" dirty="0">
                <a:latin typeface="Georgia"/>
                <a:cs typeface="Georgia"/>
              </a:rPr>
              <a:t>an </a:t>
            </a:r>
            <a:r>
              <a:rPr sz="2750" spc="20" dirty="0">
                <a:latin typeface="Georgia"/>
                <a:cs typeface="Georgia"/>
              </a:rPr>
              <a:t>ALTER TABLE </a:t>
            </a:r>
            <a:r>
              <a:rPr sz="2750" spc="10" dirty="0">
                <a:latin typeface="Georgia"/>
                <a:cs typeface="Georgia"/>
              </a:rPr>
              <a:t>command  to </a:t>
            </a:r>
            <a:r>
              <a:rPr sz="2750" spc="15" dirty="0">
                <a:latin typeface="Georgia"/>
                <a:cs typeface="Georgia"/>
              </a:rPr>
              <a:t>change the </a:t>
            </a:r>
            <a:r>
              <a:rPr sz="2750" spc="20" dirty="0">
                <a:latin typeface="Georgia"/>
                <a:cs typeface="Georgia"/>
              </a:rPr>
              <a:t>DATA TYPE </a:t>
            </a:r>
            <a:r>
              <a:rPr sz="2750" spc="5" dirty="0">
                <a:latin typeface="Georgia"/>
                <a:cs typeface="Georgia"/>
              </a:rPr>
              <a:t>of </a:t>
            </a:r>
            <a:r>
              <a:rPr sz="2750" spc="15" dirty="0">
                <a:latin typeface="Georgia"/>
                <a:cs typeface="Georgia"/>
              </a:rPr>
              <a:t>a </a:t>
            </a:r>
            <a:r>
              <a:rPr sz="2750" spc="10" dirty="0">
                <a:latin typeface="Georgia"/>
                <a:cs typeface="Georgia"/>
              </a:rPr>
              <a:t>column </a:t>
            </a:r>
            <a:r>
              <a:rPr sz="2750" spc="15" dirty="0">
                <a:latin typeface="Georgia"/>
                <a:cs typeface="Georgia"/>
              </a:rPr>
              <a:t>in a </a:t>
            </a:r>
            <a:r>
              <a:rPr sz="2750" spc="5" dirty="0">
                <a:latin typeface="Georgia"/>
                <a:cs typeface="Georgia"/>
              </a:rPr>
              <a:t>table  </a:t>
            </a:r>
            <a:r>
              <a:rPr sz="2750" spc="10" dirty="0">
                <a:latin typeface="Georgia"/>
                <a:cs typeface="Georgia"/>
              </a:rPr>
              <a:t>is </a:t>
            </a:r>
            <a:r>
              <a:rPr sz="2750" spc="5" dirty="0">
                <a:latin typeface="Georgia"/>
                <a:cs typeface="Georgia"/>
              </a:rPr>
              <a:t>as</a:t>
            </a:r>
            <a:r>
              <a:rPr sz="2750" spc="40" dirty="0">
                <a:latin typeface="Georgia"/>
                <a:cs typeface="Georgia"/>
              </a:rPr>
              <a:t> </a:t>
            </a:r>
            <a:r>
              <a:rPr sz="2750" spc="15" dirty="0">
                <a:latin typeface="Georgia"/>
                <a:cs typeface="Georgia"/>
              </a:rPr>
              <a:t>follows.</a:t>
            </a:r>
            <a:endParaRPr sz="2750">
              <a:latin typeface="Georgia"/>
              <a:cs typeface="Georgia"/>
            </a:endParaRPr>
          </a:p>
        </p:txBody>
      </p:sp>
      <p:sp>
        <p:nvSpPr>
          <p:cNvPr id="4" name="object 4"/>
          <p:cNvSpPr/>
          <p:nvPr/>
        </p:nvSpPr>
        <p:spPr>
          <a:xfrm>
            <a:off x="914400" y="2667000"/>
            <a:ext cx="7096749" cy="84201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64358" y="4994812"/>
            <a:ext cx="7272561" cy="48680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04800"/>
          </a:xfrm>
        </p:spPr>
        <p:txBody>
          <a:bodyPr>
            <a:normAutofit fontScale="90000"/>
          </a:bodyPr>
          <a:lstStyle/>
          <a:p>
            <a:endParaRPr lang="en-IN" dirty="0"/>
          </a:p>
        </p:txBody>
      </p:sp>
      <p:sp>
        <p:nvSpPr>
          <p:cNvPr id="3" name="Content Placeholder 2"/>
          <p:cNvSpPr>
            <a:spLocks noGrp="1"/>
          </p:cNvSpPr>
          <p:nvPr>
            <p:ph idx="1"/>
          </p:nvPr>
        </p:nvSpPr>
        <p:spPr>
          <a:xfrm>
            <a:off x="457200" y="1752600"/>
            <a:ext cx="8229600" cy="4821936"/>
          </a:xfrm>
        </p:spPr>
        <p:txBody>
          <a:bodyPr/>
          <a:lstStyle/>
          <a:p>
            <a:r>
              <a:rPr lang="en-IN" dirty="0">
                <a:solidFill>
                  <a:srgbClr val="FF0000"/>
                </a:solidFill>
              </a:rPr>
              <a:t>ALTER TABLE Persons DROP COLUMN( Age );</a:t>
            </a:r>
          </a:p>
          <a:p>
            <a:endParaRPr lang="en-IN" dirty="0">
              <a:solidFill>
                <a:srgbClr val="FF0000"/>
              </a:solidFill>
            </a:endParaRPr>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dirty="0" err="1"/>
              <a:t>varchar</a:t>
            </a:r>
            <a:r>
              <a:rPr lang="en-IN" dirty="0"/>
              <a:t>(255),</a:t>
            </a:r>
            <a:br>
              <a:rPr lang="en-IN" dirty="0"/>
            </a:br>
            <a:r>
              <a:rPr lang="en-IN" dirty="0"/>
              <a:t>City </a:t>
            </a:r>
            <a:r>
              <a:rPr lang="en-IN" dirty="0" err="1"/>
              <a:t>varchar</a:t>
            </a:r>
            <a:r>
              <a:rPr lang="en-IN" dirty="0"/>
              <a:t>(255),</a:t>
            </a:r>
          </a:p>
          <a:p>
            <a:pPr>
              <a:buNone/>
            </a:pPr>
            <a:r>
              <a:rPr lang="en-IN" dirty="0"/>
              <a:t>    </a:t>
            </a:r>
            <a:r>
              <a:rPr lang="en-IN" strike="sngStrike" dirty="0">
                <a:solidFill>
                  <a:srgbClr val="FF0000"/>
                </a:solidFill>
              </a:rPr>
              <a:t>Age integer,</a:t>
            </a:r>
          </a:p>
          <a:p>
            <a:pPr>
              <a:buNone/>
            </a:pPr>
            <a:r>
              <a:rPr lang="en-IN" dirty="0"/>
              <a:t>    PRIMARY KEY(</a:t>
            </a:r>
            <a:r>
              <a:rPr lang="en-IN" dirty="0" err="1"/>
              <a:t>Personid</a:t>
            </a:r>
            <a:r>
              <a:rPr lang="en-IN" dirty="0"/>
              <a:t>));</a:t>
            </a:r>
          </a:p>
          <a:p>
            <a:endParaRPr lang="en-IN" dirty="0"/>
          </a:p>
        </p:txBody>
      </p:sp>
      <p:cxnSp>
        <p:nvCxnSpPr>
          <p:cNvPr id="5" name="Straight Connector 4"/>
          <p:cNvCxnSpPr/>
          <p:nvPr/>
        </p:nvCxnSpPr>
        <p:spPr>
          <a:xfrm>
            <a:off x="152400" y="2438400"/>
            <a:ext cx="89916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04800"/>
          </a:xfrm>
        </p:spPr>
        <p:txBody>
          <a:bodyPr>
            <a:normAutofit fontScale="90000"/>
          </a:bodyPr>
          <a:lstStyle/>
          <a:p>
            <a:endParaRPr lang="en-IN" dirty="0"/>
          </a:p>
        </p:txBody>
      </p:sp>
      <p:sp>
        <p:nvSpPr>
          <p:cNvPr id="3" name="Content Placeholder 2"/>
          <p:cNvSpPr>
            <a:spLocks noGrp="1"/>
          </p:cNvSpPr>
          <p:nvPr>
            <p:ph idx="1"/>
          </p:nvPr>
        </p:nvSpPr>
        <p:spPr>
          <a:xfrm>
            <a:off x="457200" y="1752600"/>
            <a:ext cx="8229600" cy="4821936"/>
          </a:xfrm>
        </p:spPr>
        <p:txBody>
          <a:bodyPr>
            <a:normAutofit lnSpcReduction="10000"/>
          </a:bodyPr>
          <a:lstStyle/>
          <a:p>
            <a:r>
              <a:rPr lang="en-IN" dirty="0">
                <a:solidFill>
                  <a:srgbClr val="FF0000"/>
                </a:solidFill>
              </a:rPr>
              <a:t>ALTER TABLE Persons MODIFY( Address char(255 );</a:t>
            </a:r>
          </a:p>
          <a:p>
            <a:endParaRPr lang="en-IN" dirty="0">
              <a:solidFill>
                <a:srgbClr val="FF0000"/>
              </a:solidFill>
            </a:endParaRPr>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strike="sngStrike" dirty="0" err="1">
                <a:solidFill>
                  <a:srgbClr val="FF0000"/>
                </a:solidFill>
              </a:rPr>
              <a:t>var</a:t>
            </a:r>
            <a:r>
              <a:rPr lang="en-IN" dirty="0" err="1"/>
              <a:t>char</a:t>
            </a:r>
            <a:r>
              <a:rPr lang="en-IN" dirty="0"/>
              <a:t>(255),</a:t>
            </a:r>
            <a:br>
              <a:rPr lang="en-IN" dirty="0"/>
            </a:br>
            <a:r>
              <a:rPr lang="en-IN" dirty="0"/>
              <a:t>City </a:t>
            </a:r>
            <a:r>
              <a:rPr lang="en-IN" dirty="0" err="1"/>
              <a:t>varchar</a:t>
            </a:r>
            <a:r>
              <a:rPr lang="en-IN" dirty="0"/>
              <a:t>(255),</a:t>
            </a:r>
          </a:p>
          <a:p>
            <a:pPr>
              <a:buNone/>
            </a:pPr>
            <a:r>
              <a:rPr lang="en-IN" dirty="0"/>
              <a:t>    </a:t>
            </a:r>
            <a:r>
              <a:rPr lang="en-IN" strike="sngStrike" dirty="0">
                <a:solidFill>
                  <a:srgbClr val="FF0000"/>
                </a:solidFill>
              </a:rPr>
              <a:t>Age integer,</a:t>
            </a:r>
          </a:p>
          <a:p>
            <a:pPr>
              <a:buNone/>
            </a:pPr>
            <a:r>
              <a:rPr lang="en-IN" dirty="0"/>
              <a:t>    PRIMARY KEY(</a:t>
            </a:r>
            <a:r>
              <a:rPr lang="en-IN" dirty="0" err="1"/>
              <a:t>Personid</a:t>
            </a:r>
            <a:r>
              <a:rPr lang="en-IN" dirty="0"/>
              <a:t>));</a:t>
            </a:r>
          </a:p>
          <a:p>
            <a:endParaRPr lang="en-IN" dirty="0"/>
          </a:p>
        </p:txBody>
      </p:sp>
      <p:cxnSp>
        <p:nvCxnSpPr>
          <p:cNvPr id="5" name="Straight Connector 4"/>
          <p:cNvCxnSpPr/>
          <p:nvPr/>
        </p:nvCxnSpPr>
        <p:spPr>
          <a:xfrm>
            <a:off x="152400" y="2743200"/>
            <a:ext cx="89916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04800"/>
          </a:xfrm>
        </p:spPr>
        <p:txBody>
          <a:bodyPr>
            <a:normAutofit fontScale="90000"/>
          </a:bodyPr>
          <a:lstStyle/>
          <a:p>
            <a:endParaRPr lang="en-IN" dirty="0"/>
          </a:p>
        </p:txBody>
      </p:sp>
      <p:sp>
        <p:nvSpPr>
          <p:cNvPr id="3" name="Content Placeholder 2"/>
          <p:cNvSpPr>
            <a:spLocks noGrp="1"/>
          </p:cNvSpPr>
          <p:nvPr>
            <p:ph idx="1"/>
          </p:nvPr>
        </p:nvSpPr>
        <p:spPr>
          <a:xfrm>
            <a:off x="457200" y="1752600"/>
            <a:ext cx="8229600" cy="4821936"/>
          </a:xfrm>
        </p:spPr>
        <p:txBody>
          <a:bodyPr>
            <a:normAutofit lnSpcReduction="10000"/>
          </a:bodyPr>
          <a:lstStyle/>
          <a:p>
            <a:r>
              <a:rPr lang="en-IN" dirty="0">
                <a:solidFill>
                  <a:srgbClr val="FF0000"/>
                </a:solidFill>
              </a:rPr>
              <a:t>ALTER TABLE Persons MODIFY( Address </a:t>
            </a:r>
            <a:r>
              <a:rPr lang="en-IN" dirty="0" err="1">
                <a:solidFill>
                  <a:srgbClr val="FF0000"/>
                </a:solidFill>
              </a:rPr>
              <a:t>varchar</a:t>
            </a:r>
            <a:r>
              <a:rPr lang="en-IN" dirty="0">
                <a:solidFill>
                  <a:srgbClr val="FF0000"/>
                </a:solidFill>
              </a:rPr>
              <a:t>(300);</a:t>
            </a:r>
          </a:p>
          <a:p>
            <a:endParaRPr lang="en-IN" dirty="0">
              <a:solidFill>
                <a:srgbClr val="FF0000"/>
              </a:solidFill>
            </a:endParaRPr>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t>Address </a:t>
            </a:r>
            <a:r>
              <a:rPr lang="en-IN" dirty="0" err="1"/>
              <a:t>varchar</a:t>
            </a:r>
            <a:r>
              <a:rPr lang="en-IN" dirty="0"/>
              <a:t>(</a:t>
            </a:r>
            <a:r>
              <a:rPr lang="en-IN" dirty="0">
                <a:solidFill>
                  <a:srgbClr val="FF0000"/>
                </a:solidFill>
              </a:rPr>
              <a:t>300</a:t>
            </a:r>
            <a:r>
              <a:rPr lang="en-IN" dirty="0"/>
              <a:t>),</a:t>
            </a:r>
            <a:br>
              <a:rPr lang="en-IN" dirty="0"/>
            </a:br>
            <a:r>
              <a:rPr lang="en-IN" dirty="0"/>
              <a:t>City </a:t>
            </a:r>
            <a:r>
              <a:rPr lang="en-IN" dirty="0" err="1"/>
              <a:t>varchar</a:t>
            </a:r>
            <a:r>
              <a:rPr lang="en-IN" dirty="0"/>
              <a:t>(255),</a:t>
            </a:r>
          </a:p>
          <a:p>
            <a:pPr>
              <a:buNone/>
            </a:pPr>
            <a:r>
              <a:rPr lang="en-IN" dirty="0"/>
              <a:t>    </a:t>
            </a:r>
            <a:r>
              <a:rPr lang="en-IN" strike="sngStrike" dirty="0">
                <a:solidFill>
                  <a:srgbClr val="FF0000"/>
                </a:solidFill>
              </a:rPr>
              <a:t>Age integer,</a:t>
            </a:r>
          </a:p>
          <a:p>
            <a:pPr>
              <a:buNone/>
            </a:pPr>
            <a:r>
              <a:rPr lang="en-IN" dirty="0"/>
              <a:t>    PRIMARY KEY(</a:t>
            </a:r>
            <a:r>
              <a:rPr lang="en-IN" dirty="0" err="1"/>
              <a:t>Personid</a:t>
            </a:r>
            <a:r>
              <a:rPr lang="en-IN" dirty="0"/>
              <a:t>));</a:t>
            </a:r>
          </a:p>
          <a:p>
            <a:endParaRPr lang="en-IN" dirty="0"/>
          </a:p>
        </p:txBody>
      </p:sp>
      <p:cxnSp>
        <p:nvCxnSpPr>
          <p:cNvPr id="5" name="Straight Connector 4"/>
          <p:cNvCxnSpPr/>
          <p:nvPr/>
        </p:nvCxnSpPr>
        <p:spPr>
          <a:xfrm>
            <a:off x="152400" y="2743200"/>
            <a:ext cx="89916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solidFill>
                  <a:srgbClr val="FF0000"/>
                </a:solidFill>
              </a:rPr>
              <a:t>ALTER TABLE Persons RENAME address TO location; </a:t>
            </a:r>
          </a:p>
          <a:p>
            <a:endParaRPr lang="en-IN" dirty="0"/>
          </a:p>
          <a:p>
            <a:r>
              <a:rPr lang="en-IN" dirty="0"/>
              <a:t>CREATE TABLE Persons</a:t>
            </a:r>
            <a:br>
              <a:rPr lang="en-IN" dirty="0"/>
            </a:br>
            <a:r>
              <a:rPr lang="en-IN" dirty="0"/>
              <a:t>( </a:t>
            </a:r>
            <a:r>
              <a:rPr lang="en-IN" dirty="0" err="1"/>
              <a:t>Personid</a:t>
            </a:r>
            <a:r>
              <a:rPr lang="en-IN" dirty="0"/>
              <a:t> integer,</a:t>
            </a:r>
            <a:br>
              <a:rPr lang="en-IN" dirty="0"/>
            </a:br>
            <a:r>
              <a:rPr lang="en-IN" dirty="0" err="1"/>
              <a:t>LastName</a:t>
            </a:r>
            <a:r>
              <a:rPr lang="en-IN" dirty="0"/>
              <a:t> </a:t>
            </a:r>
            <a:r>
              <a:rPr lang="en-IN" dirty="0" err="1"/>
              <a:t>varchar</a:t>
            </a:r>
            <a:r>
              <a:rPr lang="en-IN" dirty="0"/>
              <a:t>(255) NOT NULL,</a:t>
            </a:r>
            <a:br>
              <a:rPr lang="en-IN" dirty="0"/>
            </a:br>
            <a:r>
              <a:rPr lang="en-IN" dirty="0" err="1"/>
              <a:t>FirstName</a:t>
            </a:r>
            <a:r>
              <a:rPr lang="en-IN" dirty="0"/>
              <a:t> </a:t>
            </a:r>
            <a:r>
              <a:rPr lang="en-IN" dirty="0" err="1"/>
              <a:t>varchar</a:t>
            </a:r>
            <a:r>
              <a:rPr lang="en-IN" dirty="0"/>
              <a:t>(255),</a:t>
            </a:r>
            <a:br>
              <a:rPr lang="en-IN" dirty="0"/>
            </a:br>
            <a:r>
              <a:rPr lang="en-IN" dirty="0">
                <a:solidFill>
                  <a:srgbClr val="FF0000"/>
                </a:solidFill>
              </a:rPr>
              <a:t>location</a:t>
            </a:r>
            <a:r>
              <a:rPr lang="en-IN" dirty="0"/>
              <a:t> </a:t>
            </a:r>
            <a:r>
              <a:rPr lang="en-IN" dirty="0" err="1"/>
              <a:t>varchar</a:t>
            </a:r>
            <a:r>
              <a:rPr lang="en-IN" dirty="0"/>
              <a:t>(</a:t>
            </a:r>
            <a:r>
              <a:rPr lang="en-IN" dirty="0">
                <a:solidFill>
                  <a:srgbClr val="FF0000"/>
                </a:solidFill>
              </a:rPr>
              <a:t>300</a:t>
            </a:r>
            <a:r>
              <a:rPr lang="en-IN" dirty="0"/>
              <a:t>),</a:t>
            </a:r>
            <a:br>
              <a:rPr lang="en-IN" dirty="0"/>
            </a:br>
            <a:r>
              <a:rPr lang="en-IN" dirty="0"/>
              <a:t>City </a:t>
            </a:r>
            <a:r>
              <a:rPr lang="en-IN" dirty="0" err="1"/>
              <a:t>varchar</a:t>
            </a:r>
            <a:r>
              <a:rPr lang="en-IN" dirty="0"/>
              <a:t>(255),</a:t>
            </a:r>
          </a:p>
          <a:p>
            <a:pPr>
              <a:buNone/>
            </a:pPr>
            <a:r>
              <a:rPr lang="en-IN" dirty="0"/>
              <a:t>    </a:t>
            </a:r>
            <a:r>
              <a:rPr lang="en-IN" strike="sngStrike" dirty="0">
                <a:solidFill>
                  <a:srgbClr val="FF0000"/>
                </a:solidFill>
              </a:rPr>
              <a:t>Age integer,</a:t>
            </a:r>
          </a:p>
          <a:p>
            <a:pPr>
              <a:buNone/>
            </a:pPr>
            <a:r>
              <a:rPr lang="en-IN" dirty="0"/>
              <a:t>    PRIMARY KEY(</a:t>
            </a:r>
            <a:r>
              <a:rPr lang="en-IN" dirty="0" err="1"/>
              <a:t>Personid</a:t>
            </a:r>
            <a:r>
              <a:rPr lang="en-IN" dirty="0"/>
              <a:t>));</a:t>
            </a:r>
          </a:p>
        </p:txBody>
      </p:sp>
      <p:cxnSp>
        <p:nvCxnSpPr>
          <p:cNvPr id="5" name="Straight Connector 4"/>
          <p:cNvCxnSpPr/>
          <p:nvPr/>
        </p:nvCxnSpPr>
        <p:spPr>
          <a:xfrm>
            <a:off x="304800" y="31242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45978" y="1091890"/>
            <a:ext cx="7848600" cy="3128645"/>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15" dirty="0">
                <a:latin typeface="Georgia"/>
                <a:cs typeface="Georgia"/>
              </a:rPr>
              <a:t>an </a:t>
            </a:r>
            <a:r>
              <a:rPr sz="2750" spc="20" dirty="0">
                <a:latin typeface="Georgia"/>
                <a:cs typeface="Georgia"/>
              </a:rPr>
              <a:t>ALTER TABLE </a:t>
            </a:r>
            <a:r>
              <a:rPr sz="2750" spc="10" dirty="0">
                <a:latin typeface="Georgia"/>
                <a:cs typeface="Georgia"/>
              </a:rPr>
              <a:t>command  to add </a:t>
            </a:r>
            <a:r>
              <a:rPr sz="2750" spc="15" dirty="0">
                <a:latin typeface="Georgia"/>
                <a:cs typeface="Georgia"/>
              </a:rPr>
              <a:t>a NOT NULL </a:t>
            </a:r>
            <a:r>
              <a:rPr sz="2750" spc="5" dirty="0">
                <a:latin typeface="Georgia"/>
                <a:cs typeface="Georgia"/>
              </a:rPr>
              <a:t>constraint </a:t>
            </a:r>
            <a:r>
              <a:rPr sz="2750" spc="10" dirty="0">
                <a:latin typeface="Georgia"/>
                <a:cs typeface="Georgia"/>
              </a:rPr>
              <a:t>to </a:t>
            </a:r>
            <a:r>
              <a:rPr sz="2750" spc="15" dirty="0">
                <a:latin typeface="Georgia"/>
                <a:cs typeface="Georgia"/>
              </a:rPr>
              <a:t>a </a:t>
            </a:r>
            <a:r>
              <a:rPr sz="2750" spc="10" dirty="0">
                <a:latin typeface="Georgia"/>
                <a:cs typeface="Georgia"/>
              </a:rPr>
              <a:t>column </a:t>
            </a:r>
            <a:r>
              <a:rPr sz="2750" spc="15" dirty="0">
                <a:latin typeface="Georgia"/>
                <a:cs typeface="Georgia"/>
              </a:rPr>
              <a:t>in a  </a:t>
            </a:r>
            <a:r>
              <a:rPr sz="2750" spc="5" dirty="0">
                <a:latin typeface="Georgia"/>
                <a:cs typeface="Georgia"/>
              </a:rPr>
              <a:t>table </a:t>
            </a:r>
            <a:r>
              <a:rPr sz="2750" spc="10" dirty="0">
                <a:latin typeface="Georgia"/>
                <a:cs typeface="Georgia"/>
              </a:rPr>
              <a:t>is </a:t>
            </a:r>
            <a:r>
              <a:rPr sz="2750" spc="5" dirty="0">
                <a:latin typeface="Georgia"/>
                <a:cs typeface="Georgia"/>
              </a:rPr>
              <a:t>as</a:t>
            </a:r>
            <a:r>
              <a:rPr sz="2750" spc="80" dirty="0">
                <a:latin typeface="Georgia"/>
                <a:cs typeface="Georgia"/>
              </a:rPr>
              <a:t> </a:t>
            </a:r>
            <a:r>
              <a:rPr sz="2750" spc="15" dirty="0">
                <a:latin typeface="Georgia"/>
                <a:cs typeface="Georgia"/>
              </a:rPr>
              <a:t>follows.</a:t>
            </a:r>
            <a:endParaRPr sz="2750" dirty="0">
              <a:latin typeface="Georgia"/>
              <a:cs typeface="Georgia"/>
            </a:endParaRPr>
          </a:p>
          <a:p>
            <a:pPr>
              <a:lnSpc>
                <a:spcPct val="100000"/>
              </a:lnSpc>
              <a:buClr>
                <a:srgbClr val="9F4DA2"/>
              </a:buClr>
              <a:buFont typeface="Georgia"/>
              <a:buChar char="•"/>
            </a:pPr>
            <a:endParaRPr sz="3100" dirty="0">
              <a:latin typeface="Georgia"/>
              <a:cs typeface="Georgia"/>
            </a:endParaRPr>
          </a:p>
          <a:p>
            <a:pPr>
              <a:lnSpc>
                <a:spcPct val="100000"/>
              </a:lnSpc>
              <a:spcBef>
                <a:spcPts val="25"/>
              </a:spcBef>
              <a:buClr>
                <a:srgbClr val="9F4DA2"/>
              </a:buClr>
              <a:buFont typeface="Georgia"/>
              <a:buChar char="•"/>
            </a:pPr>
            <a:endParaRPr sz="3600" dirty="0">
              <a:latin typeface="Georgia"/>
              <a:cs typeface="Georgia"/>
            </a:endParaRPr>
          </a:p>
          <a:p>
            <a:pPr marL="268605" marR="241935" indent="-256540">
              <a:lnSpc>
                <a:spcPct val="101899"/>
              </a:lnSpc>
              <a:spcBef>
                <a:spcPts val="5"/>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25" dirty="0">
                <a:latin typeface="Georgia"/>
                <a:cs typeface="Georgia"/>
              </a:rPr>
              <a:t>ALTER </a:t>
            </a:r>
            <a:r>
              <a:rPr sz="2750" spc="20" dirty="0">
                <a:latin typeface="Georgia"/>
                <a:cs typeface="Georgia"/>
              </a:rPr>
              <a:t>TABLE </a:t>
            </a:r>
            <a:r>
              <a:rPr sz="2750" spc="10" dirty="0">
                <a:latin typeface="Georgia"/>
                <a:cs typeface="Georgia"/>
              </a:rPr>
              <a:t>to </a:t>
            </a:r>
            <a:r>
              <a:rPr sz="2750" spc="15" dirty="0">
                <a:latin typeface="Georgia"/>
                <a:cs typeface="Georgia"/>
              </a:rPr>
              <a:t>ADD  </a:t>
            </a:r>
            <a:r>
              <a:rPr sz="2750" spc="20" dirty="0">
                <a:latin typeface="Georgia"/>
                <a:cs typeface="Georgia"/>
              </a:rPr>
              <a:t>UNIQUE CONSTRAINT </a:t>
            </a:r>
            <a:r>
              <a:rPr sz="2750" spc="10" dirty="0">
                <a:latin typeface="Georgia"/>
                <a:cs typeface="Georgia"/>
              </a:rPr>
              <a:t>to </a:t>
            </a:r>
            <a:r>
              <a:rPr sz="2750" spc="15" dirty="0">
                <a:latin typeface="Georgia"/>
                <a:cs typeface="Georgia"/>
              </a:rPr>
              <a:t>a </a:t>
            </a:r>
            <a:r>
              <a:rPr sz="2750" spc="5" dirty="0">
                <a:latin typeface="Georgia"/>
                <a:cs typeface="Georgia"/>
              </a:rPr>
              <a:t>table </a:t>
            </a:r>
            <a:r>
              <a:rPr sz="2750" spc="10" dirty="0">
                <a:latin typeface="Georgia"/>
                <a:cs typeface="Georgia"/>
              </a:rPr>
              <a:t>is </a:t>
            </a:r>
            <a:r>
              <a:rPr sz="2750" spc="5" dirty="0">
                <a:latin typeface="Georgia"/>
                <a:cs typeface="Georgia"/>
              </a:rPr>
              <a:t>as</a:t>
            </a:r>
            <a:r>
              <a:rPr sz="2750" spc="240" dirty="0">
                <a:latin typeface="Georgia"/>
                <a:cs typeface="Georgia"/>
              </a:rPr>
              <a:t> </a:t>
            </a:r>
            <a:r>
              <a:rPr sz="2750" spc="15" dirty="0">
                <a:latin typeface="Georgia"/>
                <a:cs typeface="Georgia"/>
              </a:rPr>
              <a:t>follows</a:t>
            </a:r>
            <a:endParaRPr sz="2750" dirty="0">
              <a:latin typeface="Georgia"/>
              <a:cs typeface="Georgia"/>
            </a:endParaRPr>
          </a:p>
        </p:txBody>
      </p:sp>
      <p:sp>
        <p:nvSpPr>
          <p:cNvPr id="4" name="object 4"/>
          <p:cNvSpPr/>
          <p:nvPr/>
        </p:nvSpPr>
        <p:spPr>
          <a:xfrm>
            <a:off x="938453" y="2643463"/>
            <a:ext cx="7289866" cy="4724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0" y="4572000"/>
            <a:ext cx="7625730" cy="88645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45978" y="1091890"/>
            <a:ext cx="7848600" cy="1304290"/>
          </a:xfrm>
          <a:prstGeom prst="rect">
            <a:avLst/>
          </a:prstGeom>
        </p:spPr>
        <p:txBody>
          <a:bodyPr vert="horz" wrap="square" lIns="0" tIns="8890" rIns="0" bIns="0" rtlCol="0">
            <a:spAutoFit/>
          </a:bodyPr>
          <a:lstStyle/>
          <a:p>
            <a:pPr marL="268605" marR="5080" indent="-256540">
              <a:lnSpc>
                <a:spcPct val="101899"/>
              </a:lnSpc>
              <a:spcBef>
                <a:spcPts val="70"/>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15" dirty="0">
                <a:latin typeface="Georgia"/>
                <a:cs typeface="Georgia"/>
              </a:rPr>
              <a:t>an </a:t>
            </a:r>
            <a:r>
              <a:rPr sz="2750" spc="20" dirty="0">
                <a:latin typeface="Georgia"/>
                <a:cs typeface="Georgia"/>
              </a:rPr>
              <a:t>ALTER TABLE </a:t>
            </a:r>
            <a:r>
              <a:rPr sz="2750" spc="10" dirty="0">
                <a:latin typeface="Georgia"/>
                <a:cs typeface="Georgia"/>
              </a:rPr>
              <a:t>command  to </a:t>
            </a:r>
            <a:r>
              <a:rPr sz="2750" spc="15" dirty="0">
                <a:latin typeface="Georgia"/>
                <a:cs typeface="Georgia"/>
              </a:rPr>
              <a:t>ADD CHECK </a:t>
            </a:r>
            <a:r>
              <a:rPr sz="2750" spc="20" dirty="0">
                <a:latin typeface="Georgia"/>
                <a:cs typeface="Georgia"/>
              </a:rPr>
              <a:t>CONSTRAINT </a:t>
            </a:r>
            <a:r>
              <a:rPr sz="2750" spc="10" dirty="0">
                <a:latin typeface="Georgia"/>
                <a:cs typeface="Georgia"/>
              </a:rPr>
              <a:t>to </a:t>
            </a:r>
            <a:r>
              <a:rPr sz="2750" spc="15" dirty="0">
                <a:latin typeface="Georgia"/>
                <a:cs typeface="Georgia"/>
              </a:rPr>
              <a:t>a </a:t>
            </a:r>
            <a:r>
              <a:rPr sz="2750" spc="5" dirty="0">
                <a:latin typeface="Georgia"/>
                <a:cs typeface="Georgia"/>
              </a:rPr>
              <a:t>table </a:t>
            </a:r>
            <a:r>
              <a:rPr sz="2750" spc="10" dirty="0">
                <a:latin typeface="Georgia"/>
                <a:cs typeface="Georgia"/>
              </a:rPr>
              <a:t>is </a:t>
            </a:r>
            <a:r>
              <a:rPr sz="2750" spc="5" dirty="0">
                <a:latin typeface="Georgia"/>
                <a:cs typeface="Georgia"/>
              </a:rPr>
              <a:t>as  </a:t>
            </a:r>
            <a:r>
              <a:rPr sz="2750" spc="15" dirty="0">
                <a:latin typeface="Georgia"/>
                <a:cs typeface="Georgia"/>
              </a:rPr>
              <a:t>follows.</a:t>
            </a:r>
            <a:endParaRPr sz="2750" dirty="0">
              <a:latin typeface="Georgia"/>
              <a:cs typeface="Georgia"/>
            </a:endParaRPr>
          </a:p>
        </p:txBody>
      </p:sp>
      <p:sp>
        <p:nvSpPr>
          <p:cNvPr id="3" name="object 3"/>
          <p:cNvSpPr txBox="1"/>
          <p:nvPr/>
        </p:nvSpPr>
        <p:spPr>
          <a:xfrm>
            <a:off x="645978" y="3807025"/>
            <a:ext cx="7940040" cy="1304290"/>
          </a:xfrm>
          <a:prstGeom prst="rect">
            <a:avLst/>
          </a:prstGeom>
        </p:spPr>
        <p:txBody>
          <a:bodyPr vert="horz" wrap="square" lIns="0" tIns="8890" rIns="0" bIns="0" rtlCol="0">
            <a:spAutoFit/>
          </a:bodyPr>
          <a:lstStyle/>
          <a:p>
            <a:pPr marL="268605" marR="5080" indent="-256540" algn="just">
              <a:lnSpc>
                <a:spcPct val="101899"/>
              </a:lnSpc>
              <a:spcBef>
                <a:spcPts val="70"/>
              </a:spcBef>
              <a:buClr>
                <a:srgbClr val="9F4DA2"/>
              </a:buClr>
              <a:buChar char="•"/>
              <a:tabLst>
                <a:tab pos="269240" algn="l"/>
              </a:tabLst>
            </a:pPr>
            <a:r>
              <a:rPr sz="2750" spc="25" dirty="0">
                <a:latin typeface="Georgia"/>
                <a:cs typeface="Georgia"/>
              </a:rPr>
              <a:t>The </a:t>
            </a:r>
            <a:r>
              <a:rPr sz="2750" spc="5" dirty="0">
                <a:latin typeface="Georgia"/>
                <a:cs typeface="Georgia"/>
              </a:rPr>
              <a:t>basic </a:t>
            </a:r>
            <a:r>
              <a:rPr sz="2750" spc="10" dirty="0">
                <a:latin typeface="Georgia"/>
                <a:cs typeface="Georgia"/>
              </a:rPr>
              <a:t>syntax </a:t>
            </a:r>
            <a:r>
              <a:rPr sz="2750" spc="5" dirty="0">
                <a:latin typeface="Georgia"/>
                <a:cs typeface="Georgia"/>
              </a:rPr>
              <a:t>of </a:t>
            </a:r>
            <a:r>
              <a:rPr sz="2750" spc="15" dirty="0">
                <a:latin typeface="Georgia"/>
                <a:cs typeface="Georgia"/>
              </a:rPr>
              <a:t>an </a:t>
            </a:r>
            <a:r>
              <a:rPr sz="2750" spc="20" dirty="0">
                <a:latin typeface="Georgia"/>
                <a:cs typeface="Georgia"/>
              </a:rPr>
              <a:t>ALTER TABLE </a:t>
            </a:r>
            <a:r>
              <a:rPr sz="2750" spc="10" dirty="0">
                <a:latin typeface="Georgia"/>
                <a:cs typeface="Georgia"/>
              </a:rPr>
              <a:t>command  to </a:t>
            </a:r>
            <a:r>
              <a:rPr sz="2750" spc="15" dirty="0">
                <a:latin typeface="Georgia"/>
                <a:cs typeface="Georgia"/>
              </a:rPr>
              <a:t>ADD </a:t>
            </a:r>
            <a:r>
              <a:rPr sz="2750" spc="25" dirty="0">
                <a:latin typeface="Georgia"/>
                <a:cs typeface="Georgia"/>
              </a:rPr>
              <a:t>PRIMARY </a:t>
            </a:r>
            <a:r>
              <a:rPr sz="2750" spc="15" dirty="0">
                <a:latin typeface="Georgia"/>
                <a:cs typeface="Georgia"/>
              </a:rPr>
              <a:t>KEY </a:t>
            </a:r>
            <a:r>
              <a:rPr sz="2750" spc="5" dirty="0">
                <a:latin typeface="Georgia"/>
                <a:cs typeface="Georgia"/>
              </a:rPr>
              <a:t>constraint </a:t>
            </a:r>
            <a:r>
              <a:rPr sz="2750" spc="10" dirty="0">
                <a:latin typeface="Georgia"/>
                <a:cs typeface="Georgia"/>
              </a:rPr>
              <a:t>to </a:t>
            </a:r>
            <a:r>
              <a:rPr sz="2750" spc="15" dirty="0">
                <a:latin typeface="Georgia"/>
                <a:cs typeface="Georgia"/>
              </a:rPr>
              <a:t>a </a:t>
            </a:r>
            <a:r>
              <a:rPr sz="2750" spc="5" dirty="0">
                <a:latin typeface="Georgia"/>
                <a:cs typeface="Georgia"/>
              </a:rPr>
              <a:t>table </a:t>
            </a:r>
            <a:r>
              <a:rPr sz="2750" spc="10" dirty="0">
                <a:latin typeface="Georgia"/>
                <a:cs typeface="Georgia"/>
              </a:rPr>
              <a:t>is </a:t>
            </a:r>
            <a:r>
              <a:rPr sz="2750" spc="5" dirty="0">
                <a:latin typeface="Georgia"/>
                <a:cs typeface="Georgia"/>
              </a:rPr>
              <a:t>as  </a:t>
            </a:r>
            <a:r>
              <a:rPr sz="2750" spc="15" dirty="0">
                <a:latin typeface="Georgia"/>
                <a:cs typeface="Georgia"/>
              </a:rPr>
              <a:t>follows.</a:t>
            </a:r>
            <a:endParaRPr sz="2750" dirty="0">
              <a:latin typeface="Georgia"/>
              <a:cs typeface="Georgia"/>
            </a:endParaRPr>
          </a:p>
        </p:txBody>
      </p:sp>
      <p:sp>
        <p:nvSpPr>
          <p:cNvPr id="5" name="object 5"/>
          <p:cNvSpPr/>
          <p:nvPr/>
        </p:nvSpPr>
        <p:spPr>
          <a:xfrm>
            <a:off x="1610486" y="2691692"/>
            <a:ext cx="7019803" cy="77843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87067" y="5311471"/>
            <a:ext cx="7862232" cy="72456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6155</TotalTime>
  <Words>7030</Words>
  <Application>Microsoft Office PowerPoint</Application>
  <PresentationFormat>On-screen Show (4:3)</PresentationFormat>
  <Paragraphs>1091</Paragraphs>
  <Slides>179</Slides>
  <Notes>0</Notes>
  <HiddenSlides>15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179</vt:i4>
      </vt:variant>
    </vt:vector>
  </HeadingPairs>
  <TitlesOfParts>
    <vt:vector size="191" baseType="lpstr">
      <vt:lpstr>Arial</vt:lpstr>
      <vt:lpstr>Courier New</vt:lpstr>
      <vt:lpstr>erdana</vt:lpstr>
      <vt:lpstr>Georgia</vt:lpstr>
      <vt:lpstr>inter-regular</vt:lpstr>
      <vt:lpstr>Times New Roman</vt:lpstr>
      <vt:lpstr>Times New Roman</vt:lpstr>
      <vt:lpstr>Trebuchet MS</vt:lpstr>
      <vt:lpstr>verdana</vt:lpstr>
      <vt:lpstr>Wingdings</vt:lpstr>
      <vt:lpstr>Wingdings 2</vt:lpstr>
      <vt:lpstr>Urban</vt:lpstr>
      <vt:lpstr>MODULE 2: Relational Model</vt:lpstr>
      <vt:lpstr>SYLLABUS</vt:lpstr>
      <vt:lpstr>Relational data model</vt:lpstr>
      <vt:lpstr>PowerPoint Presentation</vt:lpstr>
      <vt:lpstr>PowerPoint Presentation</vt:lpstr>
      <vt:lpstr>Components of relational database</vt:lpstr>
      <vt:lpstr>Domain</vt:lpstr>
      <vt:lpstr>PowerPoint Presentation</vt:lpstr>
      <vt:lpstr>PowerPoint Presentation</vt:lpstr>
      <vt:lpstr>Tuples (rows)</vt:lpstr>
      <vt:lpstr>PowerPoint Presentation</vt:lpstr>
      <vt:lpstr>Columns</vt:lpstr>
      <vt:lpstr>Key of a Relation</vt:lpstr>
      <vt:lpstr>Relations (Tables)</vt:lpstr>
      <vt:lpstr>Schema of a Relation</vt:lpstr>
      <vt:lpstr>Degree of a relation</vt:lpstr>
      <vt:lpstr>Relation State</vt:lpstr>
      <vt:lpstr>PowerPoint Presentation</vt:lpstr>
      <vt:lpstr>PowerPoint Presentation</vt:lpstr>
      <vt:lpstr>Definition Summary</vt:lpstr>
      <vt:lpstr>PowerPoint Presentation</vt:lpstr>
      <vt:lpstr>Relational Integrity Constraints</vt:lpstr>
      <vt:lpstr>PowerPoint Presentation</vt:lpstr>
      <vt:lpstr>PowerPoint Presentation</vt:lpstr>
      <vt:lpstr>PowerPoint Presentation</vt:lpstr>
      <vt:lpstr>PowerPoint Presentation</vt:lpstr>
      <vt:lpstr>Relational Database Schema</vt:lpstr>
      <vt:lpstr>PowerPoint Presentation</vt:lpstr>
      <vt:lpstr>Displaying a relational database schema and its constraints</vt:lpstr>
      <vt:lpstr>PowerPoint Presentation</vt:lpstr>
      <vt:lpstr>homework</vt:lpstr>
      <vt:lpstr>PowerPoint Presentation</vt:lpstr>
      <vt:lpstr>PowerPoint Presentation</vt:lpstr>
      <vt:lpstr>PowerPoint Presentation</vt:lpstr>
      <vt:lpstr>PowerPoint Presentation</vt:lpstr>
      <vt:lpstr>PowerPoint Presentation</vt:lpstr>
      <vt:lpstr>PowerPoint Presentation</vt:lpstr>
      <vt:lpstr>1:1</vt:lpstr>
      <vt:lpstr>PowerPoint Presentation</vt:lpstr>
      <vt:lpstr>PowerPoint Presentation</vt:lpstr>
      <vt:lpstr>1:M</vt:lpstr>
      <vt:lpstr>M:1</vt:lpstr>
      <vt:lpstr>PowerPoint Presentation</vt:lpstr>
      <vt:lpstr>PowerPoint Presentation</vt:lpstr>
      <vt:lpstr>PowerPoint Presentation</vt:lpstr>
      <vt:lpstr>CAR(Car_ID,Serial_Number,Model_Number,Color,Year,Customer_ID,Emp_ID)  CUSTOMER(Customer_ID,Name, PhoneNumber, Address, Country, City)   EMPLOYEE(Emp_ID, Name, Address)  EMPLOYEE_QUALIFICATION(Emp_ID,Qualification)  INVOICE(Invoice_ID,Date,Emp_ID,Customer_ID)</vt:lpstr>
      <vt:lpstr>PowerPoint Presentation</vt:lpstr>
      <vt:lpstr>PowerPoint Presentation</vt:lpstr>
      <vt:lpstr>PowerPoint Presentation</vt:lpstr>
      <vt:lpstr>Types of keys: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Control Language </vt:lpstr>
      <vt:lpstr>Transaction Control Language </vt:lpstr>
      <vt:lpstr>PowerPoint Presentation</vt:lpstr>
      <vt:lpstr>PowerPoint Presentation</vt:lpstr>
      <vt:lpstr>CREATION OF TABLES </vt:lpstr>
      <vt:lpstr>PowerPoint Presentation</vt:lpstr>
      <vt:lpstr>PowerPoint Presentation</vt:lpstr>
      <vt:lpstr>PowerPoint Presentation</vt:lpstr>
      <vt:lpstr>PowerPoint Presentation</vt:lpstr>
      <vt:lpstr>Primary Key Eg:</vt:lpstr>
      <vt:lpstr>Primary Key Eg2:</vt:lpstr>
      <vt:lpstr>PowerPoint Presentation</vt:lpstr>
      <vt:lpstr>PowerPoint Presentation</vt:lpstr>
      <vt:lpstr>DEFAULT constarint</vt:lpstr>
      <vt:lpstr>FOREIGN KEY Constraint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Relational operation </vt:lpstr>
      <vt:lpstr>PowerPoint Presentation</vt:lpstr>
      <vt:lpstr>PowerPoint Presentation</vt:lpstr>
      <vt:lpstr>The SELECT Operation </vt:lpstr>
      <vt:lpstr>LOAN Relation</vt:lpstr>
      <vt:lpstr>σ BRANCH_NAME="perryride" (LOAN)   </vt:lpstr>
      <vt:lpstr>PowerPoint Presentation</vt:lpstr>
      <vt:lpstr>PowerPoint Presentation</vt:lpstr>
      <vt:lpstr>PowerPoint Presentation</vt:lpstr>
      <vt:lpstr>PowerPoint Presentation</vt:lpstr>
      <vt:lpstr>PowerPoint Presentation</vt:lpstr>
      <vt:lpstr>PowerPoint Presentation</vt:lpstr>
      <vt:lpstr>Project Operation: </vt:lpstr>
      <vt:lpstr> CUSTOMER RELATION  </vt:lpstr>
      <vt:lpstr>∏ NAME, CITY (CUSTOMER)   </vt:lpstr>
      <vt:lpstr>PowerPoint Presentation</vt:lpstr>
      <vt:lpstr>Rename Operation: </vt:lpstr>
      <vt:lpstr>RENAME Operation General form</vt:lpstr>
      <vt:lpstr>PowerPoint Presentation</vt:lpstr>
      <vt:lpstr>PowerPoint Presentation</vt:lpstr>
      <vt:lpstr>PowerPoint Presentation</vt:lpstr>
      <vt:lpstr>Union Operation: </vt:lpstr>
      <vt:lpstr>DEPOSITOR RELATION</vt:lpstr>
      <vt:lpstr>BORROW RELATION</vt:lpstr>
      <vt:lpstr>∏ CUSTOMER_NAME (BORROW) ∪ ∏ CUSTOMER_NAME (DEPOSITOR)   </vt:lpstr>
      <vt:lpstr>Example</vt:lpstr>
      <vt:lpstr>PowerPoint Presentation</vt:lpstr>
      <vt:lpstr>Set Intersection: </vt:lpstr>
      <vt:lpstr>∏ CUSTOMER_NAME (BORROW) ∩ ∏ CUSTOMER_NAME (DEPOSITOR)</vt:lpstr>
      <vt:lpstr>Set Difference: </vt:lpstr>
      <vt:lpstr>∏ CUSTOMER_NAME (BORROW) - ∏ CUSTOMER_NAME (DEPOSITOR)   </vt:lpstr>
      <vt:lpstr>Cartesian product (CROSS  PRODUCT) OR CROSS JOIN  </vt:lpstr>
      <vt:lpstr>PowerPoint Presentation</vt:lpstr>
      <vt:lpstr>EMPLOYEE X DEPARTMENT   </vt:lpstr>
      <vt:lpstr>PowerPoint Presentation</vt:lpstr>
      <vt:lpstr>PowerPoint Presentation</vt:lpstr>
      <vt:lpstr>PowerPoint Presentation</vt:lpstr>
      <vt:lpstr>PowerPoint Presentation</vt:lpstr>
      <vt:lpstr>Join Operations: </vt:lpstr>
      <vt:lpstr>PowerPoint Presentation</vt:lpstr>
      <vt:lpstr>(EMPLOYEE ⋈ SALARY)  </vt:lpstr>
      <vt:lpstr>PowerPoint Presentation</vt:lpstr>
      <vt:lpstr>PowerPoint Presentation</vt:lpstr>
      <vt:lpstr>(EMPLOYEE ⋈ FACT_WORKERS)   </vt:lpstr>
      <vt:lpstr>PowerPoint Presentation</vt:lpstr>
      <vt:lpstr>Left outer join: </vt:lpstr>
      <vt:lpstr>EMPLOYEE ⟕ FACT_WORKERS    </vt:lpstr>
      <vt:lpstr>Right outer join: </vt:lpstr>
      <vt:lpstr>EMPLOYEE ⟖ FACT_WORKERS   </vt:lpstr>
      <vt:lpstr>Full outer join: </vt:lpstr>
      <vt:lpstr>EMPLOYEE ⟗ FACT_WORKERS   </vt:lpstr>
      <vt:lpstr>Natural Join: </vt:lpstr>
      <vt:lpstr>PowerPoint Presentation</vt:lpstr>
      <vt:lpstr>∏EMP_NAME, SALARY (EMPLOYEE ⋈ SALARY)   </vt:lpstr>
      <vt:lpstr>Equi join: </vt:lpstr>
      <vt:lpstr>student</vt:lpstr>
      <vt:lpstr>employee</vt:lpstr>
      <vt:lpstr>Select students whose ROLL_NO is equal to EMP_NO of employees</vt:lpstr>
      <vt:lpstr>PowerPoint Presentation</vt:lpstr>
      <vt:lpstr>Division Operation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Relational Model</dc:title>
  <dc:creator>DEEPU</dc:creator>
  <cp:lastModifiedBy>Nitha Jino</cp:lastModifiedBy>
  <cp:revision>82</cp:revision>
  <dcterms:created xsi:type="dcterms:W3CDTF">2006-08-16T00:00:00Z</dcterms:created>
  <dcterms:modified xsi:type="dcterms:W3CDTF">2022-06-07T03:57:15Z</dcterms:modified>
</cp:coreProperties>
</file>