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6"/>
  </p:notesMasterIdLst>
  <p:sldIdLst>
    <p:sldId id="256" r:id="rId2"/>
    <p:sldId id="269" r:id="rId3"/>
    <p:sldId id="266" r:id="rId4"/>
    <p:sldId id="451" r:id="rId5"/>
    <p:sldId id="268" r:id="rId6"/>
    <p:sldId id="270" r:id="rId7"/>
    <p:sldId id="272" r:id="rId8"/>
    <p:sldId id="271" r:id="rId9"/>
    <p:sldId id="446" r:id="rId10"/>
    <p:sldId id="281" r:id="rId11"/>
    <p:sldId id="448" r:id="rId12"/>
    <p:sldId id="282" r:id="rId13"/>
    <p:sldId id="283" r:id="rId14"/>
    <p:sldId id="449" r:id="rId15"/>
    <p:sldId id="450" r:id="rId16"/>
    <p:sldId id="273" r:id="rId17"/>
    <p:sldId id="388" r:id="rId18"/>
    <p:sldId id="389" r:id="rId19"/>
    <p:sldId id="390" r:id="rId20"/>
    <p:sldId id="279" r:id="rId21"/>
    <p:sldId id="280" r:id="rId22"/>
    <p:sldId id="262" r:id="rId23"/>
    <p:sldId id="391" r:id="rId24"/>
    <p:sldId id="274" r:id="rId25"/>
    <p:sldId id="295" r:id="rId26"/>
    <p:sldId id="293" r:id="rId27"/>
    <p:sldId id="299" r:id="rId28"/>
    <p:sldId id="300" r:id="rId29"/>
    <p:sldId id="301" r:id="rId30"/>
    <p:sldId id="302" r:id="rId31"/>
    <p:sldId id="303" r:id="rId32"/>
    <p:sldId id="307" r:id="rId33"/>
    <p:sldId id="275" r:id="rId34"/>
    <p:sldId id="277" r:id="rId35"/>
    <p:sldId id="392" r:id="rId36"/>
    <p:sldId id="393" r:id="rId37"/>
    <p:sldId id="394" r:id="rId38"/>
    <p:sldId id="292" r:id="rId39"/>
    <p:sldId id="305" r:id="rId40"/>
    <p:sldId id="308" r:id="rId41"/>
    <p:sldId id="309" r:id="rId42"/>
    <p:sldId id="311" r:id="rId43"/>
    <p:sldId id="312" r:id="rId44"/>
    <p:sldId id="314" r:id="rId45"/>
    <p:sldId id="316" r:id="rId46"/>
    <p:sldId id="315" r:id="rId47"/>
    <p:sldId id="317" r:id="rId48"/>
    <p:sldId id="318" r:id="rId49"/>
    <p:sldId id="319" r:id="rId50"/>
    <p:sldId id="320" r:id="rId51"/>
    <p:sldId id="322" r:id="rId52"/>
    <p:sldId id="296" r:id="rId53"/>
    <p:sldId id="297" r:id="rId54"/>
    <p:sldId id="323" r:id="rId55"/>
    <p:sldId id="324" r:id="rId56"/>
    <p:sldId id="326" r:id="rId57"/>
    <p:sldId id="327" r:id="rId58"/>
    <p:sldId id="325" r:id="rId59"/>
    <p:sldId id="328" r:id="rId60"/>
    <p:sldId id="408" r:id="rId61"/>
    <p:sldId id="395" r:id="rId62"/>
    <p:sldId id="396" r:id="rId63"/>
    <p:sldId id="397" r:id="rId64"/>
    <p:sldId id="398" r:id="rId65"/>
    <p:sldId id="399" r:id="rId66"/>
    <p:sldId id="400" r:id="rId67"/>
    <p:sldId id="401" r:id="rId68"/>
    <p:sldId id="453" r:id="rId69"/>
    <p:sldId id="403" r:id="rId70"/>
    <p:sldId id="404" r:id="rId71"/>
    <p:sldId id="405" r:id="rId72"/>
    <p:sldId id="406" r:id="rId73"/>
    <p:sldId id="407" r:id="rId74"/>
    <p:sldId id="454" r:id="rId75"/>
    <p:sldId id="455" r:id="rId76"/>
    <p:sldId id="456" r:id="rId77"/>
    <p:sldId id="457" r:id="rId78"/>
    <p:sldId id="458" r:id="rId79"/>
    <p:sldId id="459" r:id="rId80"/>
    <p:sldId id="460" r:id="rId81"/>
    <p:sldId id="461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469" r:id="rId90"/>
    <p:sldId id="470" r:id="rId91"/>
    <p:sldId id="471" r:id="rId92"/>
    <p:sldId id="472" r:id="rId93"/>
    <p:sldId id="473" r:id="rId94"/>
    <p:sldId id="474" r:id="rId95"/>
    <p:sldId id="475" r:id="rId96"/>
    <p:sldId id="476" r:id="rId97"/>
    <p:sldId id="477" r:id="rId98"/>
    <p:sldId id="478" r:id="rId99"/>
    <p:sldId id="479" r:id="rId100"/>
    <p:sldId id="480" r:id="rId101"/>
    <p:sldId id="481" r:id="rId102"/>
    <p:sldId id="482" r:id="rId103"/>
    <p:sldId id="483" r:id="rId104"/>
    <p:sldId id="484" r:id="rId105"/>
    <p:sldId id="485" r:id="rId106"/>
    <p:sldId id="486" r:id="rId107"/>
    <p:sldId id="487" r:id="rId108"/>
    <p:sldId id="488" r:id="rId109"/>
    <p:sldId id="489" r:id="rId110"/>
    <p:sldId id="490" r:id="rId111"/>
    <p:sldId id="491" r:id="rId112"/>
    <p:sldId id="492" r:id="rId113"/>
    <p:sldId id="493" r:id="rId114"/>
    <p:sldId id="494" r:id="rId115"/>
    <p:sldId id="495" r:id="rId116"/>
    <p:sldId id="496" r:id="rId117"/>
    <p:sldId id="497" r:id="rId118"/>
    <p:sldId id="498" r:id="rId119"/>
    <p:sldId id="499" r:id="rId120"/>
    <p:sldId id="500" r:id="rId121"/>
    <p:sldId id="501" r:id="rId122"/>
    <p:sldId id="502" r:id="rId123"/>
    <p:sldId id="503" r:id="rId124"/>
    <p:sldId id="504" r:id="rId125"/>
    <p:sldId id="505" r:id="rId126"/>
    <p:sldId id="506" r:id="rId127"/>
    <p:sldId id="507" r:id="rId128"/>
    <p:sldId id="508" r:id="rId129"/>
    <p:sldId id="509" r:id="rId130"/>
    <p:sldId id="510" r:id="rId131"/>
    <p:sldId id="511" r:id="rId132"/>
    <p:sldId id="512" r:id="rId133"/>
    <p:sldId id="513" r:id="rId134"/>
    <p:sldId id="514" r:id="rId135"/>
    <p:sldId id="515" r:id="rId136"/>
    <p:sldId id="516" r:id="rId137"/>
    <p:sldId id="517" r:id="rId138"/>
    <p:sldId id="518" r:id="rId139"/>
    <p:sldId id="519" r:id="rId140"/>
    <p:sldId id="520" r:id="rId141"/>
    <p:sldId id="521" r:id="rId142"/>
    <p:sldId id="522" r:id="rId143"/>
    <p:sldId id="523" r:id="rId144"/>
    <p:sldId id="524" r:id="rId14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>
        <p:scale>
          <a:sx n="81" d="100"/>
          <a:sy n="81" d="100"/>
        </p:scale>
        <p:origin x="-1080" y="-3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2DB276-EDAD-48EF-A471-59D9BBFFE8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2196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IN" altLang="x-none" dirty="0">
              <a:latin typeface="Angsana New"/>
              <a:ea typeface="Angsana New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61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IN" altLang="x-none" dirty="0">
              <a:latin typeface="Angsana New"/>
              <a:ea typeface="Angsana New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132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3741DC-2F3A-43FC-9FF0-42A7AD0F2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dirty="0"/>
              <a:t>Module II</a:t>
            </a:r>
          </a:p>
        </p:txBody>
      </p:sp>
      <p:sp>
        <p:nvSpPr>
          <p:cNvPr id="2051" name="Content Placeholder 4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Line Drawing Algorithm- DDA, Bresenham’s algorithm – Circle Generation Algorithms –Mid point circle algorithm, Bresenham’s algorithm- Scan Conversion-frame buffers – solid area scan conversion – polygon filling algorithms</a:t>
            </a:r>
          </a:p>
          <a:p>
            <a:pPr eaLnBrk="1" hangingPunct="1">
              <a:buNone/>
            </a:pPr>
            <a:endParaRPr dirty="0"/>
          </a:p>
          <a:p>
            <a:pPr eaLnBrk="1" hangingPunct="1"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40" y="816928"/>
            <a:ext cx="6629400" cy="5224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655638"/>
            <a:ext cx="6770687" cy="55451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11724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3" y="536575"/>
            <a:ext cx="7064375" cy="578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261938"/>
            <a:ext cx="7800975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" y="423863"/>
            <a:ext cx="7610475" cy="60102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5073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582613"/>
            <a:ext cx="7137400" cy="56927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657803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33400"/>
            <a:ext cx="6400800" cy="55213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029494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/>
            </a:r>
            <a:br>
              <a:rPr b="1" dirty="0"/>
            </a:br>
            <a:r>
              <a:rPr sz="2800" b="1" dirty="0"/>
              <a:t>Bresenham’s line drawing algorithm for |m| &lt; 1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sz="2400" dirty="0"/>
              <a:t> Input the two line end points and store the left endpoint in    ( x</a:t>
            </a:r>
            <a:r>
              <a:rPr sz="2400" baseline="-25000" dirty="0"/>
              <a:t>0</a:t>
            </a:r>
            <a:r>
              <a:rPr sz="2400" dirty="0"/>
              <a:t>, y</a:t>
            </a:r>
            <a:r>
              <a:rPr sz="2400" baseline="-25000" dirty="0"/>
              <a:t>0</a:t>
            </a:r>
            <a:r>
              <a:rPr sz="2400" dirty="0"/>
              <a:t>) </a:t>
            </a:r>
          </a:p>
          <a:p>
            <a:pPr eaLnBrk="1" hangingPunct="1"/>
            <a:r>
              <a:rPr sz="2400" dirty="0"/>
              <a:t> Load (x</a:t>
            </a:r>
            <a:r>
              <a:rPr sz="2400" baseline="-25000" dirty="0"/>
              <a:t>0</a:t>
            </a:r>
            <a:r>
              <a:rPr sz="2400" dirty="0"/>
              <a:t>,y</a:t>
            </a:r>
            <a:r>
              <a:rPr sz="2400" baseline="-25000" dirty="0"/>
              <a:t>0</a:t>
            </a:r>
            <a:r>
              <a:rPr sz="2400" dirty="0"/>
              <a:t>) into the frame buffer; that is plot the first point.</a:t>
            </a:r>
          </a:p>
          <a:p>
            <a:pPr eaLnBrk="1" hangingPunct="1"/>
            <a:r>
              <a:rPr sz="2400" dirty="0"/>
              <a:t> Calculate constants </a:t>
            </a:r>
            <a:r>
              <a:rPr sz="2400" b="1" dirty="0"/>
              <a:t>∆x,∆y,2∆y – 2∆x,</a:t>
            </a:r>
            <a:r>
              <a:rPr sz="2400" dirty="0"/>
              <a:t> and the obtain the starting value for  the decision parameters as </a:t>
            </a:r>
            <a:r>
              <a:rPr sz="2400" b="1" dirty="0"/>
              <a:t> p</a:t>
            </a:r>
            <a:r>
              <a:rPr sz="2400" b="1" baseline="-25000" dirty="0"/>
              <a:t>0</a:t>
            </a:r>
            <a:r>
              <a:rPr sz="2400" b="1" dirty="0"/>
              <a:t>= 2∆y- ∆x</a:t>
            </a:r>
            <a:endParaRPr sz="2400" dirty="0"/>
          </a:p>
          <a:p>
            <a:pPr eaLnBrk="1" hangingPunct="1"/>
            <a:r>
              <a:rPr sz="2400" dirty="0"/>
              <a:t> At each x</a:t>
            </a:r>
            <a:r>
              <a:rPr sz="2400" baseline="-25000" dirty="0"/>
              <a:t>k</a:t>
            </a:r>
            <a:r>
              <a:rPr sz="2400" dirty="0"/>
              <a:t> along the line , starting at k= 0  perform the following test </a:t>
            </a:r>
          </a:p>
          <a:p>
            <a:pPr eaLnBrk="1" hangingPunct="1">
              <a:buNone/>
            </a:pPr>
            <a:r>
              <a:rPr sz="2400" dirty="0"/>
              <a:t>       if </a:t>
            </a:r>
            <a:r>
              <a:rPr sz="2400" b="1" dirty="0"/>
              <a:t>p</a:t>
            </a:r>
            <a:r>
              <a:rPr sz="2400" b="1" baseline="-25000" dirty="0"/>
              <a:t> k</a:t>
            </a:r>
            <a:r>
              <a:rPr sz="2400" b="1" dirty="0"/>
              <a:t> &lt; 0 </a:t>
            </a:r>
            <a:r>
              <a:rPr sz="2400" dirty="0"/>
              <a:t>the next point to plot is </a:t>
            </a:r>
            <a:r>
              <a:rPr sz="2400" b="1" dirty="0"/>
              <a:t>( x</a:t>
            </a:r>
            <a:r>
              <a:rPr sz="2400" b="1" baseline="-25000" dirty="0"/>
              <a:t>k </a:t>
            </a:r>
            <a:r>
              <a:rPr sz="2400" b="1" dirty="0"/>
              <a:t>+ 1, y</a:t>
            </a:r>
            <a:r>
              <a:rPr sz="2400" b="1" baseline="-25000" dirty="0"/>
              <a:t>k </a:t>
            </a:r>
            <a:r>
              <a:rPr sz="2400" b="1" dirty="0"/>
              <a:t>)</a:t>
            </a:r>
          </a:p>
          <a:p>
            <a:pPr eaLnBrk="1" hangingPunct="1">
              <a:buNone/>
            </a:pPr>
            <a:r>
              <a:rPr sz="2400" dirty="0"/>
              <a:t> and  </a:t>
            </a:r>
          </a:p>
          <a:p>
            <a:pPr eaLnBrk="1" hangingPunct="1">
              <a:buNone/>
            </a:pPr>
            <a:r>
              <a:rPr sz="2400" b="1" dirty="0"/>
              <a:t>       p</a:t>
            </a:r>
            <a:r>
              <a:rPr sz="2400" b="1" baseline="-25000" dirty="0"/>
              <a:t>k + 1 </a:t>
            </a:r>
            <a:r>
              <a:rPr sz="2400" b="1" dirty="0"/>
              <a:t>= p</a:t>
            </a:r>
            <a:r>
              <a:rPr sz="2400" b="1" baseline="-25000" dirty="0"/>
              <a:t>k </a:t>
            </a:r>
            <a:r>
              <a:rPr sz="2400" b="1" dirty="0"/>
              <a:t>+ 2∆y</a:t>
            </a:r>
          </a:p>
          <a:p>
            <a:pPr eaLnBrk="1" hangingPunct="1">
              <a:buNone/>
            </a:pPr>
            <a:r>
              <a:rPr sz="2400" b="1" dirty="0"/>
              <a:t>     </a:t>
            </a:r>
            <a:r>
              <a:rPr sz="2400" dirty="0"/>
              <a:t>otherwise the next point to plot is (x</a:t>
            </a:r>
            <a:r>
              <a:rPr sz="2400" baseline="-25000" dirty="0"/>
              <a:t>k </a:t>
            </a:r>
            <a:r>
              <a:rPr sz="2400" dirty="0"/>
              <a:t>+1, y</a:t>
            </a:r>
            <a:r>
              <a:rPr sz="2400" baseline="-25000" dirty="0"/>
              <a:t>k </a:t>
            </a:r>
            <a:r>
              <a:rPr sz="2400" dirty="0"/>
              <a:t>+1) and</a:t>
            </a:r>
          </a:p>
          <a:p>
            <a:pPr eaLnBrk="1" hangingPunct="1">
              <a:buNone/>
            </a:pPr>
            <a:r>
              <a:rPr sz="2400" b="1" dirty="0"/>
              <a:t>            p</a:t>
            </a:r>
            <a:r>
              <a:rPr sz="2400" b="1" baseline="-25000" dirty="0"/>
              <a:t>k + 1  </a:t>
            </a:r>
            <a:r>
              <a:rPr sz="2400" b="1" dirty="0"/>
              <a:t>= p</a:t>
            </a:r>
            <a:r>
              <a:rPr sz="2400" b="1" baseline="-25000" dirty="0"/>
              <a:t>k</a:t>
            </a:r>
            <a:r>
              <a:rPr sz="2400" b="1" dirty="0"/>
              <a:t>  + 2∆y - 2∆x</a:t>
            </a:r>
          </a:p>
          <a:p>
            <a:pPr eaLnBrk="1" hangingPunct="1"/>
            <a:r>
              <a:rPr sz="2400" dirty="0"/>
              <a:t>Repeat step 4,  ∆x times</a:t>
            </a:r>
            <a:r>
              <a:rPr sz="2400" b="1" dirty="0"/>
              <a:t> </a:t>
            </a:r>
            <a:endParaRPr sz="2400" dirty="0"/>
          </a:p>
          <a:p>
            <a:pPr eaLnBrk="1" hangingPunct="1">
              <a:buNone/>
            </a:pPr>
            <a:endParaRPr sz="2400" dirty="0"/>
          </a:p>
          <a:p>
            <a:pPr eaLnBrk="1" hangingPunct="1"/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340059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sz="2400" dirty="0"/>
              <a:t/>
            </a:r>
            <a:br>
              <a:rPr sz="2400" dirty="0"/>
            </a:br>
            <a:r>
              <a:rPr sz="2400" dirty="0"/>
              <a:t>To illustrate the algorithm, digitize the line with endpoints (20, 10)  and (30, 18) this line has a slope of 0.8 with ∆x=10, ∆y=8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sz="1800" dirty="0"/>
              <a:t>the initial decision parameter has the value </a:t>
            </a:r>
          </a:p>
          <a:p>
            <a:pPr>
              <a:buNone/>
            </a:pPr>
            <a:r>
              <a:rPr sz="1800" dirty="0"/>
              <a:t>              p</a:t>
            </a:r>
            <a:r>
              <a:rPr sz="1800" baseline="-25000" dirty="0"/>
              <a:t>0</a:t>
            </a:r>
            <a:r>
              <a:rPr sz="1800" dirty="0"/>
              <a:t>=  2∆y- ∆x =  6</a:t>
            </a:r>
          </a:p>
          <a:p>
            <a:pPr>
              <a:buNone/>
            </a:pPr>
            <a:r>
              <a:rPr sz="1800" dirty="0"/>
              <a:t> and increments for calculating successive decision parameters are  2∆y = 16  , 2∆y- 2∆x = -4</a:t>
            </a:r>
          </a:p>
          <a:p>
            <a:r>
              <a:rPr sz="1800" dirty="0"/>
              <a:t> plot the initial point ( x</a:t>
            </a:r>
            <a:r>
              <a:rPr sz="1800" baseline="-25000" dirty="0"/>
              <a:t>0</a:t>
            </a:r>
            <a:r>
              <a:rPr sz="1800" dirty="0"/>
              <a:t>, y</a:t>
            </a:r>
            <a:r>
              <a:rPr sz="1800" baseline="-25000" dirty="0"/>
              <a:t>0</a:t>
            </a:r>
            <a:r>
              <a:rPr sz="1800" dirty="0"/>
              <a:t>) = (20,10) and determine successive pixel position along the line path from the decision parameter as </a:t>
            </a:r>
          </a:p>
          <a:p>
            <a:endParaRPr sz="1800" dirty="0"/>
          </a:p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0078960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457200"/>
            <a:ext cx="5943600" cy="5638800"/>
          </a:xfrm>
        </p:spPr>
      </p:pic>
    </p:spTree>
    <p:extLst>
      <p:ext uri="{BB962C8B-B14F-4D97-AF65-F5344CB8AC3E}">
        <p14:creationId xmlns:p14="http://schemas.microsoft.com/office/powerpoint/2010/main" val="40013112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600"/>
            <a:ext cx="6248400" cy="47450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644354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789113"/>
            <a:ext cx="5765800" cy="32781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64863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6096000" cy="4800600"/>
          </a:xfrm>
        </p:spPr>
      </p:pic>
    </p:spTree>
    <p:extLst>
      <p:ext uri="{BB962C8B-B14F-4D97-AF65-F5344CB8AC3E}">
        <p14:creationId xmlns:p14="http://schemas.microsoft.com/office/powerpoint/2010/main" val="225278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82890" cy="4494530"/>
          </a:xfrm>
        </p:spPr>
        <p:txBody>
          <a:bodyPr/>
          <a:lstStyle/>
          <a:p>
            <a:r>
              <a:rPr lang="en-US"/>
              <a:t>For lines with a positive slope greater than 1, we reverse the roles of x and y. </a:t>
            </a:r>
          </a:p>
          <a:p>
            <a:r>
              <a:rPr lang="en-US"/>
              <a:t>That is, we sample at unit y intervals </a:t>
            </a:r>
          </a:p>
          <a:p>
            <a:endParaRPr lang="en-US"/>
          </a:p>
          <a:p>
            <a:r>
              <a:rPr lang="en-US"/>
              <a:t>calculate each succeeding x </a:t>
            </a:r>
            <a:r>
              <a:rPr lang="en-IN" altLang="en-US"/>
              <a:t>v</a:t>
            </a:r>
            <a:r>
              <a:rPr lang="en-US"/>
              <a:t>alue as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9963" y="3180715"/>
            <a:ext cx="1452245" cy="565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380" y="4049395"/>
            <a:ext cx="1972310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28800"/>
            <a:ext cx="6362700" cy="37052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8565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040370" cy="708025"/>
          </a:xfrm>
        </p:spPr>
        <p:txBody>
          <a:bodyPr vert="horz" wrap="square" lIns="91440" tIns="45720" rIns="91440" bIns="45720" anchor="ctr"/>
          <a:lstStyle/>
          <a:p>
            <a:r>
              <a:rPr lang="en-US" dirty="0"/>
              <a:t>CIRCLE GENERATING ALGORITHMS</a:t>
            </a:r>
          </a:p>
        </p:txBody>
      </p:sp>
      <p:pic>
        <p:nvPicPr>
          <p:cNvPr id="37891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2190" y="1226185"/>
            <a:ext cx="7341235" cy="5537835"/>
          </a:xfrm>
        </p:spPr>
      </p:pic>
    </p:spTree>
    <p:extLst>
      <p:ext uri="{BB962C8B-B14F-4D97-AF65-F5344CB8AC3E}">
        <p14:creationId xmlns:p14="http://schemas.microsoft.com/office/powerpoint/2010/main" val="22829640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7992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97663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9515" y="962660"/>
            <a:ext cx="7387590" cy="5394960"/>
          </a:xfrm>
        </p:spPr>
      </p:pic>
    </p:spTree>
    <p:extLst>
      <p:ext uri="{BB962C8B-B14F-4D97-AF65-F5344CB8AC3E}">
        <p14:creationId xmlns:p14="http://schemas.microsoft.com/office/powerpoint/2010/main" val="19675720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096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465" y="349250"/>
            <a:ext cx="8605520" cy="5937885"/>
          </a:xfrm>
        </p:spPr>
      </p:pic>
    </p:spTree>
    <p:extLst>
      <p:ext uri="{BB962C8B-B14F-4D97-AF65-F5344CB8AC3E}">
        <p14:creationId xmlns:p14="http://schemas.microsoft.com/office/powerpoint/2010/main" val="19327145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198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885" y="274955"/>
            <a:ext cx="8686800" cy="5067300"/>
          </a:xfrm>
        </p:spPr>
      </p:pic>
    </p:spTree>
    <p:extLst>
      <p:ext uri="{BB962C8B-B14F-4D97-AF65-F5344CB8AC3E}">
        <p14:creationId xmlns:p14="http://schemas.microsoft.com/office/powerpoint/2010/main" val="13839252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301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981200"/>
            <a:ext cx="5257800" cy="4267200"/>
          </a:xfrm>
        </p:spPr>
      </p:pic>
    </p:spTree>
    <p:extLst>
      <p:ext uri="{BB962C8B-B14F-4D97-AF65-F5344CB8AC3E}">
        <p14:creationId xmlns:p14="http://schemas.microsoft.com/office/powerpoint/2010/main" val="26735883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403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2057400"/>
            <a:ext cx="4495800" cy="4191000"/>
          </a:xfrm>
        </p:spPr>
      </p:pic>
    </p:spTree>
    <p:extLst>
      <p:ext uri="{BB962C8B-B14F-4D97-AF65-F5344CB8AC3E}">
        <p14:creationId xmlns:p14="http://schemas.microsoft.com/office/powerpoint/2010/main" val="16800337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505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200660"/>
            <a:ext cx="7162800" cy="6096000"/>
          </a:xfrm>
        </p:spPr>
      </p:pic>
    </p:spTree>
    <p:extLst>
      <p:ext uri="{BB962C8B-B14F-4D97-AF65-F5344CB8AC3E}">
        <p14:creationId xmlns:p14="http://schemas.microsoft.com/office/powerpoint/2010/main" val="17699192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6083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295400"/>
            <a:ext cx="8229600" cy="4572000"/>
          </a:xfrm>
        </p:spPr>
      </p:pic>
    </p:spTree>
    <p:extLst>
      <p:ext uri="{BB962C8B-B14F-4D97-AF65-F5344CB8AC3E}">
        <p14:creationId xmlns:p14="http://schemas.microsoft.com/office/powerpoint/2010/main" val="297398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47738"/>
            <a:ext cx="6324600" cy="5453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710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6840"/>
            <a:ext cx="6992620" cy="6494145"/>
          </a:xfrm>
        </p:spPr>
      </p:pic>
    </p:spTree>
    <p:extLst>
      <p:ext uri="{BB962C8B-B14F-4D97-AF65-F5344CB8AC3E}">
        <p14:creationId xmlns:p14="http://schemas.microsoft.com/office/powerpoint/2010/main" val="5666982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813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676400"/>
            <a:ext cx="5943600" cy="4343400"/>
          </a:xfrm>
        </p:spPr>
      </p:pic>
    </p:spTree>
    <p:extLst>
      <p:ext uri="{BB962C8B-B14F-4D97-AF65-F5344CB8AC3E}">
        <p14:creationId xmlns:p14="http://schemas.microsoft.com/office/powerpoint/2010/main" val="16572513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915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600200"/>
            <a:ext cx="6248400" cy="4525963"/>
          </a:xfrm>
        </p:spPr>
      </p:pic>
    </p:spTree>
    <p:extLst>
      <p:ext uri="{BB962C8B-B14F-4D97-AF65-F5344CB8AC3E}">
        <p14:creationId xmlns:p14="http://schemas.microsoft.com/office/powerpoint/2010/main" val="28334441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b="1" dirty="0"/>
              <a:t>Midpoint circle algorithm (1)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1) Input radius r an circle center (</a:t>
            </a:r>
            <a:r>
              <a:rPr b="1" dirty="0"/>
              <a:t>x</a:t>
            </a:r>
            <a:r>
              <a:rPr baseline="-25000" dirty="0"/>
              <a:t>c,</a:t>
            </a:r>
            <a:r>
              <a:rPr b="1" dirty="0"/>
              <a:t> y</a:t>
            </a:r>
            <a:r>
              <a:rPr baseline="-25000" dirty="0"/>
              <a:t>c</a:t>
            </a:r>
            <a:r>
              <a:rPr dirty="0"/>
              <a:t>) and obtain the first point on the circumference of the circle centered on origin as (x</a:t>
            </a:r>
            <a:r>
              <a:rPr baseline="-25000" dirty="0"/>
              <a:t>0</a:t>
            </a:r>
            <a:r>
              <a:rPr dirty="0"/>
              <a:t>,y</a:t>
            </a:r>
            <a:r>
              <a:rPr baseline="-25000" dirty="0"/>
              <a:t>0</a:t>
            </a:r>
            <a:r>
              <a:rPr dirty="0"/>
              <a:t>) = r</a:t>
            </a:r>
          </a:p>
          <a:p>
            <a:pPr>
              <a:buNone/>
            </a:pPr>
            <a:r>
              <a:rPr dirty="0"/>
              <a:t>2) Calculate the initial value of the decision parameter as</a:t>
            </a:r>
          </a:p>
          <a:p>
            <a:pPr>
              <a:buNone/>
            </a:pPr>
            <a:r>
              <a:rPr dirty="0"/>
              <a:t>             p</a:t>
            </a:r>
            <a:r>
              <a:rPr baseline="-25000" dirty="0"/>
              <a:t>0</a:t>
            </a:r>
            <a:r>
              <a:rPr dirty="0"/>
              <a:t>  =   5/4  -  r</a:t>
            </a:r>
          </a:p>
        </p:txBody>
      </p:sp>
    </p:spTree>
    <p:extLst>
      <p:ext uri="{BB962C8B-B14F-4D97-AF65-F5344CB8AC3E}">
        <p14:creationId xmlns:p14="http://schemas.microsoft.com/office/powerpoint/2010/main" val="17376932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47395"/>
          </a:xfrm>
        </p:spPr>
        <p:txBody>
          <a:bodyPr vert="horz" wrap="square" lIns="91440" tIns="45720" rIns="91440" bIns="45720" anchor="ctr"/>
          <a:lstStyle/>
          <a:p>
            <a:r>
              <a:rPr b="1" dirty="0"/>
              <a:t>Midpoint circle algorithm (2)</a:t>
            </a:r>
            <a:endParaRPr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72745" y="1675130"/>
            <a:ext cx="8314055" cy="4942840"/>
          </a:xfrm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3) At each x</a:t>
            </a:r>
            <a:r>
              <a:rPr baseline="-25000" dirty="0"/>
              <a:t>k </a:t>
            </a:r>
            <a:r>
              <a:rPr dirty="0"/>
              <a:t>position starting at k = 0 , perform  following test</a:t>
            </a:r>
          </a:p>
          <a:p>
            <a:pPr>
              <a:buNone/>
            </a:pPr>
            <a:r>
              <a:rPr dirty="0"/>
              <a:t>            If p</a:t>
            </a:r>
            <a:r>
              <a:rPr baseline="-25000" dirty="0"/>
              <a:t>k </a:t>
            </a:r>
            <a:r>
              <a:rPr dirty="0"/>
              <a:t>&lt;0 , the next point along the circle centered on (0,0) is (x</a:t>
            </a:r>
            <a:r>
              <a:rPr baseline="-25000" dirty="0"/>
              <a:t>k</a:t>
            </a:r>
            <a:r>
              <a:rPr dirty="0"/>
              <a:t>+1, y) and</a:t>
            </a:r>
          </a:p>
          <a:p>
            <a:pPr>
              <a:buNone/>
            </a:pPr>
            <a:r>
              <a:rPr dirty="0"/>
              <a:t>               p</a:t>
            </a:r>
            <a:r>
              <a:rPr baseline="-25000" dirty="0"/>
              <a:t>k + 1   </a:t>
            </a:r>
            <a:r>
              <a:rPr dirty="0"/>
              <a:t>=  p</a:t>
            </a:r>
            <a:r>
              <a:rPr baseline="-25000" dirty="0"/>
              <a:t>k</a:t>
            </a:r>
            <a:r>
              <a:rPr dirty="0"/>
              <a:t>+2x</a:t>
            </a:r>
            <a:r>
              <a:rPr baseline="-25000" dirty="0"/>
              <a:t>k+1</a:t>
            </a:r>
            <a:r>
              <a:rPr dirty="0"/>
              <a:t> +1</a:t>
            </a:r>
          </a:p>
          <a:p>
            <a:pPr>
              <a:buNone/>
            </a:pPr>
            <a:r>
              <a:rPr dirty="0"/>
              <a:t>           Otherwise the next point on the circle is (x</a:t>
            </a:r>
            <a:r>
              <a:rPr baseline="-25000" dirty="0"/>
              <a:t>k </a:t>
            </a:r>
            <a:r>
              <a:rPr dirty="0"/>
              <a:t>+ 1,, y</a:t>
            </a:r>
            <a:r>
              <a:rPr baseline="-25000" dirty="0"/>
              <a:t>k </a:t>
            </a:r>
            <a:r>
              <a:rPr dirty="0"/>
              <a:t>-1) and</a:t>
            </a:r>
          </a:p>
          <a:p>
            <a:pPr>
              <a:buNone/>
            </a:pPr>
            <a:r>
              <a:rPr dirty="0"/>
              <a:t>p</a:t>
            </a:r>
            <a:r>
              <a:rPr baseline="-25000" dirty="0"/>
              <a:t>k + 1 </a:t>
            </a:r>
            <a:r>
              <a:rPr dirty="0"/>
              <a:t>=  p</a:t>
            </a:r>
            <a:r>
              <a:rPr baseline="-25000" dirty="0"/>
              <a:t>k </a:t>
            </a:r>
            <a:r>
              <a:rPr dirty="0"/>
              <a:t>+ 2x</a:t>
            </a:r>
            <a:r>
              <a:rPr baseline="-25000" dirty="0"/>
              <a:t>k+1</a:t>
            </a:r>
            <a:r>
              <a:rPr dirty="0"/>
              <a:t>+1 – 2y</a:t>
            </a:r>
            <a:r>
              <a:rPr baseline="-25000" dirty="0"/>
              <a:t>k+1</a:t>
            </a:r>
            <a:endParaRPr dirty="0"/>
          </a:p>
          <a:p>
            <a:pPr>
              <a:buNone/>
            </a:pPr>
            <a:r>
              <a:rPr dirty="0"/>
              <a:t>where 2x</a:t>
            </a:r>
            <a:r>
              <a:rPr baseline="-25000" dirty="0"/>
              <a:t>k+1</a:t>
            </a:r>
            <a:r>
              <a:rPr dirty="0"/>
              <a:t> = 2 x</a:t>
            </a:r>
            <a:r>
              <a:rPr baseline="-25000" dirty="0"/>
              <a:t>k</a:t>
            </a:r>
            <a:r>
              <a:rPr dirty="0"/>
              <a:t>+2 and 2y</a:t>
            </a:r>
            <a:r>
              <a:rPr baseline="-25000" dirty="0"/>
              <a:t>k+1</a:t>
            </a:r>
            <a:r>
              <a:rPr dirty="0"/>
              <a:t> = 2y</a:t>
            </a:r>
            <a:r>
              <a:rPr baseline="-25000" dirty="0"/>
              <a:t>k</a:t>
            </a:r>
            <a:r>
              <a:rPr dirty="0"/>
              <a:t>-2 </a:t>
            </a:r>
          </a:p>
          <a:p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3238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b="1" dirty="0"/>
              <a:t>Midpoint circle algorithm (3)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4) Determine symmetry points in the other    </a:t>
            </a:r>
          </a:p>
          <a:p>
            <a:pPr>
              <a:buNone/>
            </a:pPr>
            <a:r>
              <a:rPr dirty="0"/>
              <a:t>     seven octants</a:t>
            </a:r>
          </a:p>
          <a:p>
            <a:pPr>
              <a:buNone/>
            </a:pPr>
            <a:r>
              <a:rPr dirty="0"/>
              <a:t>5) Move each pixel position (x,y) on to the circular path centered on (x</a:t>
            </a:r>
            <a:r>
              <a:rPr baseline="-25000" dirty="0"/>
              <a:t>c</a:t>
            </a:r>
            <a:r>
              <a:rPr dirty="0"/>
              <a:t>,y</a:t>
            </a:r>
            <a:r>
              <a:rPr baseline="-25000" dirty="0"/>
              <a:t>c</a:t>
            </a:r>
            <a:r>
              <a:rPr dirty="0"/>
              <a:t>) and plot he co-ordinate values  as </a:t>
            </a:r>
          </a:p>
          <a:p>
            <a:pPr>
              <a:buNone/>
            </a:pPr>
            <a:r>
              <a:rPr dirty="0"/>
              <a:t>                    x=x + </a:t>
            </a:r>
            <a:r>
              <a:rPr b="1" dirty="0"/>
              <a:t>x</a:t>
            </a:r>
            <a:r>
              <a:rPr baseline="-25000" dirty="0"/>
              <a:t>c</a:t>
            </a:r>
            <a:r>
              <a:rPr dirty="0"/>
              <a:t> and  y= y + y</a:t>
            </a:r>
            <a:r>
              <a:rPr baseline="-25000" dirty="0"/>
              <a:t>c</a:t>
            </a:r>
            <a:endParaRPr dirty="0"/>
          </a:p>
          <a:p>
            <a:pPr>
              <a:buNone/>
            </a:pPr>
            <a:r>
              <a:rPr dirty="0"/>
              <a:t>6) Repeat steps 3 through 5 until x&gt;=y</a:t>
            </a:r>
          </a:p>
          <a:p>
            <a:pPr>
              <a:buNone/>
            </a:pPr>
            <a:r>
              <a:rPr dirty="0"/>
              <a:t> </a:t>
            </a:r>
          </a:p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784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sz="2000" dirty="0"/>
              <a:t>Given a circle radius r = 10 , demonstrate the mid point circle generating algorithm  by determining positions along the circle octant in the first quadrant from x =0 to x = y. </a:t>
            </a:r>
          </a:p>
        </p:txBody>
      </p:sp>
      <p:pic>
        <p:nvPicPr>
          <p:cNvPr id="53251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1600200"/>
            <a:ext cx="6715125" cy="4525963"/>
          </a:xfrm>
        </p:spPr>
      </p:pic>
    </p:spTree>
    <p:extLst>
      <p:ext uri="{BB962C8B-B14F-4D97-AF65-F5344CB8AC3E}">
        <p14:creationId xmlns:p14="http://schemas.microsoft.com/office/powerpoint/2010/main" val="34725777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427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600200"/>
            <a:ext cx="6400800" cy="4953000"/>
          </a:xfrm>
        </p:spPr>
      </p:pic>
    </p:spTree>
    <p:extLst>
      <p:ext uri="{BB962C8B-B14F-4D97-AF65-F5344CB8AC3E}">
        <p14:creationId xmlns:p14="http://schemas.microsoft.com/office/powerpoint/2010/main" val="1676316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529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5863" y="2057400"/>
            <a:ext cx="6772275" cy="3581400"/>
          </a:xfrm>
        </p:spPr>
      </p:pic>
    </p:spTree>
    <p:extLst>
      <p:ext uri="{BB962C8B-B14F-4D97-AF65-F5344CB8AC3E}">
        <p14:creationId xmlns:p14="http://schemas.microsoft.com/office/powerpoint/2010/main" val="40903841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632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600200"/>
            <a:ext cx="7239000" cy="3471863"/>
          </a:xfrm>
        </p:spPr>
      </p:pic>
    </p:spTree>
    <p:extLst>
      <p:ext uri="{BB962C8B-B14F-4D97-AF65-F5344CB8AC3E}">
        <p14:creationId xmlns:p14="http://schemas.microsoft.com/office/powerpoint/2010/main" val="88980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5410200" cy="3376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73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9150" y="1658938"/>
            <a:ext cx="7505700" cy="4410075"/>
          </a:xfrm>
        </p:spPr>
      </p:pic>
    </p:spTree>
    <p:extLst>
      <p:ext uri="{BB962C8B-B14F-4D97-AF65-F5344CB8AC3E}">
        <p14:creationId xmlns:p14="http://schemas.microsoft.com/office/powerpoint/2010/main" val="28081801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131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837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lang="en-US" dirty="0"/>
              <a:t>Filled - Area Primitives</a:t>
            </a:r>
            <a:br>
              <a:rPr lang="en-US" dirty="0"/>
            </a:br>
            <a:r>
              <a:rPr dirty="0"/>
              <a:t> (polygon filling)</a:t>
            </a:r>
          </a:p>
        </p:txBody>
      </p:sp>
      <p:sp>
        <p:nvSpPr>
          <p:cNvPr id="58373" name="Rectangle 6"/>
          <p:cNvSpPr/>
          <p:nvPr/>
        </p:nvSpPr>
        <p:spPr>
          <a:xfrm>
            <a:off x="685800" y="1651000"/>
            <a:ext cx="8266430" cy="489775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Seed Fill Approaches 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2 algorithms: Boundary Fill and Flood Fill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works at the pixel level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suitable for interactive painting aplications</a:t>
            </a: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Scanline Fill Approaches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works at the polygon level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better performance</a:t>
            </a: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212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132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59395" name="Rectangle 2"/>
          <p:cNvSpPr>
            <a:spLocks noGrp="1"/>
          </p:cNvSpPr>
          <p:nvPr>
            <p:ph type="title" idx="4294967295"/>
          </p:nvPr>
        </p:nvSpPr>
        <p:spPr>
          <a:xfrm>
            <a:off x="642938" y="428625"/>
            <a:ext cx="7772400" cy="914400"/>
          </a:xfrm>
        </p:spPr>
        <p:txBody>
          <a:bodyPr vert="horz" wrap="square" lIns="91440" tIns="45720" rIns="91440" bIns="45720" anchor="ctr"/>
          <a:lstStyle/>
          <a:p>
            <a:pPr marL="342900" indent="-342900" eaLnBrk="1" hangingPunct="1">
              <a:spcBef>
                <a:spcPct val="20000"/>
              </a:spcBef>
            </a:pPr>
            <a:r>
              <a:rPr sz="4000" dirty="0">
                <a:ea typeface="Angsana New"/>
              </a:rPr>
              <a:t>Seed Fill Approaches </a:t>
            </a:r>
          </a:p>
        </p:txBody>
      </p:sp>
      <p:sp>
        <p:nvSpPr>
          <p:cNvPr id="59396" name="Rectangle 6"/>
          <p:cNvSpPr/>
          <p:nvPr/>
        </p:nvSpPr>
        <p:spPr>
          <a:xfrm>
            <a:off x="142875" y="1981200"/>
            <a:ext cx="9144000" cy="4876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har char="•"/>
            </a:pPr>
            <a:r>
              <a:rPr lang="en-GB" altLang="x-none" b="1" dirty="0">
                <a:latin typeface="Tahoma" panose="020B0604030504040204" pitchFamily="34" charset="0"/>
              </a:rPr>
              <a:t>Start from a given interior point (seed point) and paint outward from this point until the specified condition is encountered.</a:t>
            </a:r>
            <a:endParaRPr b="1" dirty="0">
              <a:latin typeface="Tahoma" panose="020B0604030504040204" pitchFamily="34" charset="0"/>
            </a:endParaRPr>
          </a:p>
          <a:p>
            <a:pPr marL="742950" lvl="1" indent="-285750" eaLnBrk="1" hangingPunct="1">
              <a:lnSpc>
                <a:spcPct val="150000"/>
              </a:lnSpc>
              <a:spcBef>
                <a:spcPct val="20000"/>
              </a:spcBef>
              <a:buChar char="–"/>
            </a:pPr>
            <a:r>
              <a:rPr b="1" dirty="0">
                <a:latin typeface="Tahoma" panose="020B0604030504040204" pitchFamily="34" charset="0"/>
              </a:rPr>
              <a:t>2 algorithms: Boundary Fill and Flood Fill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ct val="20000"/>
              </a:spcBef>
              <a:buChar char="–"/>
            </a:pPr>
            <a:r>
              <a:rPr b="1" dirty="0">
                <a:latin typeface="Tahoma" panose="020B0604030504040204" pitchFamily="34" charset="0"/>
              </a:rPr>
              <a:t>works at the pixel level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sz="32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045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188" y="928688"/>
            <a:ext cx="8229600" cy="114300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Scan line Fill Approaches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133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60421" name="Rectangle 1028"/>
          <p:cNvSpPr/>
          <p:nvPr/>
        </p:nvSpPr>
        <p:spPr>
          <a:xfrm>
            <a:off x="983868" y="1952625"/>
            <a:ext cx="7570787" cy="29527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x-none" b="1" dirty="0">
                <a:latin typeface="Tahoma" panose="020B0604030504040204" pitchFamily="34" charset="0"/>
                <a:cs typeface="Tahoma" panose="020B0604030504040204" pitchFamily="34" charset="0"/>
              </a:rPr>
              <a:t>Fill an area by determining the overlap intervals  for scan lines that cross that area.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   used in general graphics packages   to   fill     	polygons, circles etc.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  better performance.</a:t>
            </a:r>
          </a:p>
          <a:p>
            <a:pPr lvl="1" eaLnBrk="1" hangingPunct="1">
              <a:spcBef>
                <a:spcPct val="50000"/>
              </a:spcBef>
            </a:pPr>
            <a:endParaRPr sz="32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360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285750" y="285750"/>
            <a:ext cx="7772400" cy="8382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sz="4000" dirty="0">
                <a:ea typeface="Angsana New"/>
                <a:cs typeface="Angsana New"/>
              </a:rPr>
              <a:t>Boundary Fill Algorithm</a:t>
            </a:r>
          </a:p>
        </p:txBody>
      </p:sp>
      <p:sp>
        <p:nvSpPr>
          <p:cNvPr id="61443" name="Rectangle 3"/>
          <p:cNvSpPr>
            <a:spLocks noGrp="1"/>
          </p:cNvSpPr>
          <p:nvPr>
            <p:ph idx="1"/>
          </p:nvPr>
        </p:nvSpPr>
        <p:spPr>
          <a:xfrm>
            <a:off x="268287" y="1316831"/>
            <a:ext cx="8607425" cy="4224337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 from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seed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point inside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region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Paint the interior outward to the 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boundary.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Fill algorithm proceeds outward pixel by pixel until the boundary colour is encountered. 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The edge must be specified in a single color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endParaRPr lang="th-TH" altLang="x-none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th-TH" altLang="x-none" b="1" dirty="0">
              <a:ea typeface="Cordia New"/>
              <a:cs typeface="Cordia New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h-TH" altLang="x-none" b="1" dirty="0">
              <a:ea typeface="Cordia New"/>
              <a:cs typeface="Cordia New"/>
            </a:endParaRPr>
          </a:p>
        </p:txBody>
      </p:sp>
      <p:sp>
        <p:nvSpPr>
          <p:cNvPr id="61444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134</a:t>
            </a:fld>
            <a:endParaRPr lang="en-US" sz="1200" dirty="0">
              <a:latin typeface="Angsana New"/>
              <a:ea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5835762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/>
          </p:cNvSpPr>
          <p:nvPr>
            <p:ph idx="1"/>
          </p:nvPr>
        </p:nvSpPr>
        <p:spPr>
          <a:xfrm>
            <a:off x="304800" y="1066800"/>
            <a:ext cx="8713788" cy="4876800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procedure accepts the coordinates of an interior point ( x, y), fill colour and a boundary colour as input 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from (x, y) the procedure tests neighbouring positions to determine whether they are of the boundary colour.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not paint them with fill colour and test their neighbours and process continues until all pixels up to the boundary colour for the area have been tested.</a:t>
            </a:r>
          </a:p>
          <a:p>
            <a:pPr eaLnBrk="1" hangingPunct="1"/>
            <a:endParaRPr lang="en-GB" altLang="x-none" sz="2800" b="1" dirty="0">
              <a:latin typeface="Arial" panose="020B0604020202020204" pitchFamily="34" charset="0"/>
              <a:ea typeface="Cordia New"/>
            </a:endParaRPr>
          </a:p>
        </p:txBody>
      </p:sp>
      <p:sp>
        <p:nvSpPr>
          <p:cNvPr id="62467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135</a:t>
            </a:fld>
            <a:endParaRPr lang="en-US" sz="1200" dirty="0">
              <a:latin typeface="Angsana New"/>
              <a:ea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2491498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136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1143000"/>
            <a:ext cx="8604250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2 methods for proceeding to neighbouring pixels from the current test positions.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connected method.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connected method.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26227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137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5" name="Rectangle 3"/>
          <p:cNvSpPr/>
          <p:nvPr/>
        </p:nvSpPr>
        <p:spPr>
          <a:xfrm>
            <a:off x="430213" y="333374"/>
            <a:ext cx="8485187" cy="6524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4-connected region: From a given pixel, the region that you can get to by a series of 4 way moves (N, S, E and W).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neighbouring 4 pixel positions are tested.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selected pixel is (x, y) the neighbouring pixels are (x+1, y) , (x-1, y) </a:t>
            </a:r>
          </a:p>
          <a:p>
            <a:pPr marL="342900" indent="-342900">
              <a:spcBef>
                <a:spcPct val="20000"/>
              </a:spcBef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(x, y+1) , (x, y-1)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th-TH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4-connected fill is faster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endParaRPr b="1" dirty="0">
              <a:latin typeface="Tahoma" panose="020B0604030504040204" pitchFamily="34" charset="0"/>
            </a:endParaRP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3500438"/>
            <a:ext cx="2751138" cy="273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7" name="Text Box 6"/>
          <p:cNvSpPr txBox="1"/>
          <p:nvPr/>
        </p:nvSpPr>
        <p:spPr>
          <a:xfrm>
            <a:off x="5786438" y="6072188"/>
            <a:ext cx="25161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th-TH" altLang="x-none" sz="2400" b="1" dirty="0">
                <a:latin typeface="Tahoma" panose="020B0604030504040204" pitchFamily="34" charset="0"/>
              </a:rPr>
              <a:t>4-connected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417EA6-5333-48B5-970C-DBBE4B5A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05479"/>
            <a:ext cx="38195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06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/>
          </p:cNvSpPr>
          <p:nvPr>
            <p:ph idx="1"/>
          </p:nvPr>
        </p:nvSpPr>
        <p:spPr>
          <a:xfrm>
            <a:off x="76200" y="333375"/>
            <a:ext cx="8915400" cy="6388100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8-connected region: From a given pixel, the region that you can get to by a series of 8 way moves (N, S, E, W, NE, NW, SE, and SW), the 4 diagonal pixels are also included.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selected pixel is (x, y) the 8 neighbouring pixels are </a:t>
            </a:r>
          </a:p>
          <a:p>
            <a:pPr marL="0" indent="0" eaLnBrk="1" hangingPunct="1">
              <a:buNone/>
            </a:pP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(x-1, y+1</a:t>
            </a:r>
            <a:r>
              <a:rPr lang="en-GB" altLang="x-none" sz="2800" dirty="0"/>
              <a:t>), (</a:t>
            </a: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x, y+1) (x+1, y+1)</a:t>
            </a:r>
          </a:p>
          <a:p>
            <a:pPr marL="0" indent="0" eaLnBrk="1" hangingPunct="1">
              <a:buNone/>
            </a:pPr>
            <a:r>
              <a:rPr lang="es-ES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(x-1, y-1), (x, y-1), (x+1, y-1)</a:t>
            </a:r>
            <a:endParaRPr lang="en-GB" altLang="x-non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(x-1, y), (x+1, y) </a:t>
            </a:r>
          </a:p>
        </p:txBody>
      </p:sp>
      <p:sp>
        <p:nvSpPr>
          <p:cNvPr id="65539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138</a:t>
            </a:fld>
            <a:endParaRPr lang="en-US" sz="1200" dirty="0">
              <a:latin typeface="Angsana New"/>
              <a:ea typeface="Angsana New"/>
            </a:endParaRPr>
          </a:p>
        </p:txBody>
      </p:sp>
      <p:pic>
        <p:nvPicPr>
          <p:cNvPr id="6554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674858"/>
            <a:ext cx="2597017" cy="2028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1" name="Text Box 5"/>
          <p:cNvSpPr txBox="1"/>
          <p:nvPr/>
        </p:nvSpPr>
        <p:spPr>
          <a:xfrm>
            <a:off x="6084888" y="6308725"/>
            <a:ext cx="172402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th-TH" altLang="x-none" sz="2400" b="1" dirty="0">
                <a:latin typeface="Tahoma" panose="020B0604030504040204" pitchFamily="34" charset="0"/>
              </a:rPr>
              <a:t>8</a:t>
            </a:r>
            <a:r>
              <a:rPr lang="th-TH" altLang="x-none" sz="2000" b="1" dirty="0">
                <a:latin typeface="Tahoma" panose="020B0604030504040204" pitchFamily="34" charset="0"/>
              </a:rPr>
              <a:t>-connected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1D5F9-1AD9-4E81-8CC1-4C0B72AD3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56" y="3019600"/>
            <a:ext cx="3594144" cy="29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31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8F52F-EA1B-4E85-86CC-D2947D63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838200"/>
          </a:xfrm>
        </p:spPr>
        <p:txBody>
          <a:bodyPr/>
          <a:lstStyle/>
          <a:p>
            <a:pPr algn="l"/>
            <a:r>
              <a:rPr lang="th-TH" altLang="x-none" dirty="0">
                <a:ea typeface="Angsana New"/>
                <a:cs typeface="Angsana New"/>
              </a:rPr>
              <a:t>Boundary Fill Algorithm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D1ED92-FC20-4EF2-BE3D-142DB5D08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5260"/>
            <a:ext cx="8763000" cy="5686540"/>
          </a:xfrm>
        </p:spPr>
        <p:txBody>
          <a:bodyPr/>
          <a:lstStyle/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void BoundaryFill4(int x, int y, </a:t>
            </a:r>
            <a:r>
              <a:rPr lang="en-IN" sz="2400" dirty="0">
                <a:latin typeface="Tahoma" panose="020B0604030504040204" pitchFamily="34" charset="0"/>
              </a:rPr>
              <a:t>int</a:t>
            </a:r>
            <a:r>
              <a:rPr lang="en-IN" altLang="x-none" sz="2400" dirty="0">
                <a:latin typeface="Tahoma" panose="020B0604030504040204" pitchFamily="34" charset="0"/>
              </a:rPr>
              <a:t>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sz="2400" dirty="0">
                <a:latin typeface="Tahoma" panose="020B0604030504040204" pitchFamily="34" charset="0"/>
              </a:rPr>
              <a:t>int</a:t>
            </a:r>
            <a:r>
              <a:rPr lang="en-IN" altLang="x-none" sz="2400" dirty="0">
                <a:latin typeface="Tahoma" panose="020B0604030504040204" pitchFamily="34" charset="0"/>
              </a:rPr>
              <a:t>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{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int current;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current = </a:t>
            </a:r>
            <a:r>
              <a:rPr lang="en-IN" sz="2400" dirty="0" err="1">
                <a:latin typeface="Tahoma" panose="020B0604030504040204" pitchFamily="34" charset="0"/>
              </a:rPr>
              <a:t>getp</a:t>
            </a:r>
            <a:r>
              <a:rPr lang="en-IN" altLang="x-none" sz="2400" dirty="0" err="1">
                <a:latin typeface="Tahoma" panose="020B0604030504040204" pitchFamily="34" charset="0"/>
              </a:rPr>
              <a:t>ixel</a:t>
            </a:r>
            <a:r>
              <a:rPr lang="en-IN" altLang="x-none" sz="2400" dirty="0">
                <a:latin typeface="Tahoma" panose="020B0604030504040204" pitchFamily="34" charset="0"/>
              </a:rPr>
              <a:t>(x, y);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if(current !=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 &amp;&amp; current !=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{</a:t>
            </a:r>
            <a:endParaRPr lang="en-IN" sz="24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IN" sz="2400" dirty="0">
                <a:latin typeface="Tahoma" panose="020B0604030504040204" pitchFamily="34" charset="0"/>
              </a:rPr>
              <a:t>       </a:t>
            </a:r>
            <a:r>
              <a:rPr lang="en-IN" sz="2400" dirty="0" err="1">
                <a:latin typeface="Tahoma" panose="020B0604030504040204" pitchFamily="34" charset="0"/>
              </a:rPr>
              <a:t>putpixel</a:t>
            </a:r>
            <a:r>
              <a:rPr lang="en-IN" sz="2400" dirty="0">
                <a:latin typeface="Tahoma" panose="020B0604030504040204" pitchFamily="34" charset="0"/>
              </a:rPr>
              <a:t>(x,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sz="2400" dirty="0">
                <a:latin typeface="Tahoma" panose="020B0604030504040204" pitchFamily="34" charset="0"/>
              </a:rPr>
              <a:t>);</a:t>
            </a:r>
            <a:endParaRPr lang="en-IN" altLang="x-none" sz="24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BoundaryFill4(x+1,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BoundaryFill4(x-1,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BoundaryFill4(x, y+1,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BoundaryFill4(x, y-1,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}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}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39947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6295" cy="4396105"/>
          </a:xfrm>
        </p:spPr>
        <p:txBody>
          <a:bodyPr/>
          <a:lstStyle/>
          <a:p>
            <a:r>
              <a:rPr lang="en-IN" altLang="en-US"/>
              <a:t>the above e</a:t>
            </a:r>
            <a:r>
              <a:rPr lang="en-US"/>
              <a:t>quations  are based on the assumption that lines are to be processed from the left endpoint to the right endpoint . </a:t>
            </a:r>
          </a:p>
          <a:p>
            <a:r>
              <a:rPr lang="en-US"/>
              <a:t>If this processing is reversed, so that the starting endpoint is at the right, then either we have</a:t>
            </a:r>
          </a:p>
          <a:p>
            <a:endParaRPr lang="en-US"/>
          </a:p>
          <a:p>
            <a:r>
              <a:rPr lang="en-US"/>
              <a:t>or (when the slope is greater than I) we have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3982085"/>
            <a:ext cx="1651000" cy="53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55" y="3982085"/>
            <a:ext cx="1824355" cy="42291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06905" y="5139690"/>
            <a:ext cx="1127125" cy="340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110" y="5139690"/>
            <a:ext cx="2284730" cy="60325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72400" cy="9144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sz="4000" dirty="0">
                <a:ea typeface="Angsana New"/>
                <a:cs typeface="Angsana New"/>
              </a:rPr>
              <a:t>Flood Fill Algorithm</a:t>
            </a:r>
          </a:p>
        </p:txBody>
      </p:sp>
      <p:sp>
        <p:nvSpPr>
          <p:cNvPr id="67587" name="Rectangle 3"/>
          <p:cNvSpPr>
            <a:spLocks noGrp="1"/>
          </p:cNvSpPr>
          <p:nvPr>
            <p:ph idx="1"/>
          </p:nvPr>
        </p:nvSpPr>
        <p:spPr>
          <a:xfrm>
            <a:off x="250825" y="1125538"/>
            <a:ext cx="8893175" cy="5199062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Used when an area defined with multiple color boundaries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 at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seed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point inside a region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Replace a specified interior color (old color) with fill color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instead of  searching for  a boundary color value and  the method is called flood fill.</a:t>
            </a:r>
          </a:p>
          <a:p>
            <a:pPr eaLnBrk="1" hangingPunct="1">
              <a:buFontTx/>
              <a:buNone/>
            </a:pPr>
            <a:endParaRPr lang="en-GB" altLang="x-none" b="1" dirty="0">
              <a:ea typeface="Cordia New"/>
            </a:endParaRPr>
          </a:p>
        </p:txBody>
      </p:sp>
      <p:sp>
        <p:nvSpPr>
          <p:cNvPr id="67588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140</a:t>
            </a:fld>
            <a:endParaRPr lang="en-US" sz="1200" dirty="0">
              <a:latin typeface="Angsana New"/>
              <a:ea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4162851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 from a specified interior point (x, y) and reassign all pixel values that are set to a given interior color with the desired fill color.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Fill the 4-connected or 8-connected region until all interior points being replaced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dirty="0">
              <a:ea typeface="Cordia New"/>
            </a:endParaRPr>
          </a:p>
        </p:txBody>
      </p:sp>
      <p:sp>
        <p:nvSpPr>
          <p:cNvPr id="68611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141</a:t>
            </a:fld>
            <a:endParaRPr lang="en-US" sz="1200" dirty="0">
              <a:latin typeface="Angsana New"/>
              <a:ea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dirty="0">
                <a:ea typeface="Angsana New"/>
                <a:cs typeface="Angsana New"/>
              </a:rPr>
              <a:t>Flood Fill Algorithm</a:t>
            </a:r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142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9636" name="Text Box 3"/>
          <p:cNvSpPr txBox="1"/>
          <p:nvPr/>
        </p:nvSpPr>
        <p:spPr>
          <a:xfrm>
            <a:off x="609600" y="1524001"/>
            <a:ext cx="8382000" cy="526297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void FloodFill4(int x, int y, 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 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newcolor, 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oldColor)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{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if(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Pixel(x, y) == oldColor)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{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putpixel(x,y,newcolor);</a:t>
            </a:r>
            <a:endParaRPr lang="th-TH" altLang="x-non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FloodFill4(x+1, y,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FloodFill4(x-1, y,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FloodFill4(x, y+1,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FloodFill4(x, y-1,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}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8056134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>
                <a:ea typeface="Cordia New"/>
              </a:rPr>
              <a:t>Flood Fill &amp; Boundary Fill</a:t>
            </a:r>
            <a:endParaRPr lang="en-IN" altLang="x-none" dirty="0">
              <a:ea typeface="Cordia New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>
                <a:ea typeface="Browallia New" pitchFamily="34" charset="-34"/>
              </a:rPr>
              <a:t>Similarities </a:t>
            </a:r>
          </a:p>
          <a:p>
            <a:pPr lvl="1"/>
            <a:r>
              <a:rPr sz="3200" dirty="0">
                <a:ea typeface="Browallia New" pitchFamily="34" charset="-34"/>
              </a:rPr>
              <a:t>Seed fill approach</a:t>
            </a:r>
          </a:p>
          <a:p>
            <a:pPr lvl="1"/>
            <a:r>
              <a:rPr sz="3200" dirty="0">
                <a:ea typeface="Browallia New" pitchFamily="34" charset="-34"/>
              </a:rPr>
              <a:t>Both starts from a seed point</a:t>
            </a:r>
          </a:p>
          <a:p>
            <a:pPr lvl="1"/>
            <a:r>
              <a:rPr sz="3200" dirty="0">
                <a:ea typeface="Browallia New" pitchFamily="34" charset="-34"/>
              </a:rPr>
              <a:t>Both supports 4 connected and 8 connected approach</a:t>
            </a:r>
          </a:p>
          <a:p>
            <a:pPr lvl="1"/>
            <a:r>
              <a:rPr lang="en-GB" altLang="x-none" sz="3200" dirty="0">
                <a:ea typeface="Browallia New" pitchFamily="34" charset="-34"/>
              </a:rPr>
              <a:t>Uses recursive function</a:t>
            </a:r>
            <a:endParaRPr lang="en-IN" altLang="x-none" sz="3200" dirty="0">
              <a:ea typeface="Browallia New" pitchFamily="34" charset="-34"/>
            </a:endParaRPr>
          </a:p>
          <a:p>
            <a:pPr lvl="1"/>
            <a:endParaRPr lang="en-IN" altLang="x-none" sz="3200" dirty="0">
              <a:ea typeface="Browallia New" pitchFamily="34" charset="-34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143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405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4"/>
          <p:cNvSpPr>
            <a:spLocks noGrp="1"/>
          </p:cNvSpPr>
          <p:nvPr>
            <p:ph type="title"/>
          </p:nvPr>
        </p:nvSpPr>
        <p:spPr>
          <a:xfrm>
            <a:off x="357188" y="3571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sz="6000" kern="1200" dirty="0">
                <a:latin typeface="+mj-lt"/>
                <a:ea typeface="Cordia New"/>
                <a:cs typeface="+mj-cs"/>
              </a:rPr>
              <a:t>Differences</a:t>
            </a:r>
            <a:endParaRPr lang="en-IN" altLang="x-none" sz="6000" kern="1200" dirty="0">
              <a:latin typeface="+mj-lt"/>
              <a:ea typeface="Cordia New"/>
              <a:cs typeface="+mj-cs"/>
            </a:endParaRPr>
          </a:p>
        </p:txBody>
      </p:sp>
      <p:sp>
        <p:nvSpPr>
          <p:cNvPr id="71683" name="Text Placeholder 5"/>
          <p:cNvSpPr>
            <a:spLocks noGrp="1"/>
          </p:cNvSpPr>
          <p:nvPr>
            <p:ph type="body" idx="1"/>
          </p:nvPr>
        </p:nvSpPr>
        <p:spPr>
          <a:xfrm>
            <a:off x="357188" y="1508125"/>
            <a:ext cx="4040187" cy="658813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b"/>
          <a:lstStyle/>
          <a:p>
            <a:pPr algn="ctr"/>
            <a:r>
              <a:rPr sz="3200" kern="1200" dirty="0">
                <a:latin typeface="+mn-lt"/>
                <a:ea typeface="Browallia New" pitchFamily="34" charset="-34"/>
                <a:cs typeface="+mn-cs"/>
              </a:rPr>
              <a:t>Boundary Fill</a:t>
            </a:r>
            <a:endParaRPr lang="en-IN" altLang="x-none" sz="32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4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45013" y="1512888"/>
            <a:ext cx="4041775" cy="6540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b"/>
          <a:lstStyle/>
          <a:p>
            <a:pPr algn="ctr">
              <a:buClrTx/>
              <a:buSzTx/>
            </a:pPr>
            <a:r>
              <a:rPr sz="3200" kern="1200" dirty="0">
                <a:latin typeface="+mn-lt"/>
                <a:ea typeface="Browallia New" pitchFamily="34" charset="-34"/>
                <a:cs typeface="+mn-cs"/>
              </a:rPr>
              <a:t>Flood Fill </a:t>
            </a:r>
            <a:endParaRPr lang="en-IN" altLang="x-none" sz="32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5" name="Content Placeholder 6"/>
          <p:cNvSpPr>
            <a:spLocks noGrp="1"/>
          </p:cNvSpPr>
          <p:nvPr>
            <p:ph sz="half" idx="2"/>
          </p:nvPr>
        </p:nvSpPr>
        <p:spPr>
          <a:xfrm>
            <a:off x="357188" y="2166938"/>
            <a:ext cx="4040187" cy="44767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lstStyle/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Check whether current pixel is of boundary color .If not it will color with new color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Only single colored boundary possible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Arguments to the function are seed point,new color and boundary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6" name="Content Placeholder 8"/>
          <p:cNvSpPr>
            <a:spLocks noGrp="1"/>
          </p:cNvSpPr>
          <p:nvPr>
            <p:ph sz="quarter" idx="4"/>
          </p:nvPr>
        </p:nvSpPr>
        <p:spPr>
          <a:xfrm>
            <a:off x="4545013" y="2166938"/>
            <a:ext cx="4041775" cy="44767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lstStyle/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Check whether current pixel is of old color .If so it will color with new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Can have multiple color boundary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Arguments to the function are seed point, new color and old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  <a:p>
            <a:pPr>
              <a:buClrTx/>
              <a:buSzTx/>
            </a:pP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xfrm>
            <a:off x="7824788" y="6008688"/>
            <a:ext cx="762000" cy="365125"/>
          </a:xfrm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600" dirty="0">
                <a:solidFill>
                  <a:srgbClr val="898989"/>
                </a:solidFill>
                <a:latin typeface="Calibri" panose="020F0502020204030204" pitchFamily="34" charset="0"/>
              </a:rPr>
              <a:t>144</a:t>
            </a:fld>
            <a:endParaRPr lang="en-US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3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12480" cy="4741545"/>
          </a:xfrm>
        </p:spPr>
        <p:txBody>
          <a:bodyPr/>
          <a:lstStyle/>
          <a:p>
            <a:r>
              <a:rPr lang="en-IN" altLang="en-US" dirty="0"/>
              <a:t>These e</a:t>
            </a:r>
            <a:r>
              <a:rPr lang="en-US" dirty="0" err="1"/>
              <a:t>quations</a:t>
            </a:r>
            <a:r>
              <a:rPr lang="en-US" dirty="0"/>
              <a:t> can also be used to calculate pixel positions </a:t>
            </a:r>
            <a:r>
              <a:rPr lang="en-US" dirty="0" err="1"/>
              <a:t>alon</a:t>
            </a:r>
            <a:r>
              <a:rPr lang="en-IN" altLang="en-US" dirty="0"/>
              <a:t>g </a:t>
            </a:r>
            <a:r>
              <a:rPr lang="en-US" dirty="0"/>
              <a:t>a line with negative slope.</a:t>
            </a:r>
          </a:p>
          <a:p>
            <a:r>
              <a:rPr lang="en-US" dirty="0"/>
              <a:t> If the absolute value of the slope is less than I and the start endpoint is at the left, we set </a:t>
            </a:r>
          </a:p>
          <a:p>
            <a:r>
              <a:rPr lang="en-US" dirty="0"/>
              <a:t> and calculate y values with </a:t>
            </a:r>
          </a:p>
          <a:p>
            <a:endParaRPr lang="en-US" dirty="0"/>
          </a:p>
          <a:p>
            <a:r>
              <a:rPr lang="en-US" dirty="0"/>
              <a:t>When the start endpoint is at the right (for the same slope), we set                     </a:t>
            </a:r>
          </a:p>
          <a:p>
            <a:r>
              <a:rPr lang="en-US" dirty="0"/>
              <a:t>and calculate x values with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9020" y="3110230"/>
            <a:ext cx="1268730" cy="456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30" y="3566795"/>
            <a:ext cx="2446655" cy="546735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880" y="4974907"/>
            <a:ext cx="145224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5314315"/>
            <a:ext cx="1972310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9721"/>
            <a:ext cx="8229600" cy="93985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>DDA Algorithm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6294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sz="2000" dirty="0"/>
              <a:t>void lineDDA( int xa,intya,int xb, int yb)</a:t>
            </a:r>
          </a:p>
          <a:p>
            <a:pPr eaLnBrk="1" hangingPunct="1">
              <a:buNone/>
            </a:pPr>
            <a:r>
              <a:rPr sz="2000" dirty="0"/>
              <a:t>{</a:t>
            </a:r>
          </a:p>
          <a:p>
            <a:pPr eaLnBrk="1" hangingPunct="1">
              <a:buNone/>
            </a:pPr>
            <a:r>
              <a:rPr sz="2000" dirty="0"/>
              <a:t>	int dx=xb-xa, dy=yb-ya ,steps, k ;</a:t>
            </a:r>
          </a:p>
          <a:p>
            <a:pPr eaLnBrk="1" hangingPunct="1">
              <a:buNone/>
            </a:pPr>
            <a:r>
              <a:rPr sz="2000" dirty="0"/>
              <a:t>      float xIncrement , yIncrement, x=xa, y=ya ;</a:t>
            </a:r>
          </a:p>
          <a:p>
            <a:pPr eaLnBrk="1" hangingPunct="1">
              <a:buNone/>
            </a:pPr>
            <a:r>
              <a:rPr sz="2000" dirty="0"/>
              <a:t>       if(abs(dx)&gt; abs(dy))</a:t>
            </a:r>
          </a:p>
          <a:p>
            <a:pPr eaLnBrk="1" hangingPunct="1">
              <a:buNone/>
            </a:pPr>
            <a:r>
              <a:rPr sz="2000" dirty="0"/>
              <a:t>            steps = abs(dx) ;</a:t>
            </a:r>
          </a:p>
          <a:p>
            <a:pPr eaLnBrk="1" hangingPunct="1">
              <a:buNone/>
            </a:pPr>
            <a:r>
              <a:rPr sz="2000" dirty="0"/>
              <a:t>      else</a:t>
            </a:r>
          </a:p>
          <a:p>
            <a:pPr eaLnBrk="1" hangingPunct="1">
              <a:buNone/>
            </a:pPr>
            <a:r>
              <a:rPr sz="2000" dirty="0"/>
              <a:t>            steps = abs(dy) ;</a:t>
            </a:r>
          </a:p>
          <a:p>
            <a:pPr eaLnBrk="1" hangingPunct="1">
              <a:buNone/>
            </a:pPr>
            <a:r>
              <a:rPr sz="2000" dirty="0"/>
              <a:t>   xIncrement= dx/(float) steps ;</a:t>
            </a:r>
          </a:p>
          <a:p>
            <a:pPr eaLnBrk="1" hangingPunct="1">
              <a:buNone/>
            </a:pPr>
            <a:r>
              <a:rPr sz="2000" dirty="0"/>
              <a:t>   yIncrement= dy/(float) steps ;</a:t>
            </a:r>
          </a:p>
          <a:p>
            <a:pPr eaLnBrk="1" hangingPunct="1">
              <a:buNone/>
            </a:pPr>
            <a:r>
              <a:rPr sz="2000" dirty="0"/>
              <a:t>   setPixel(ROUND(x), ROUND(y)) ;</a:t>
            </a:r>
          </a:p>
          <a:p>
            <a:pPr eaLnBrk="1" hangingPunct="1">
              <a:buNone/>
            </a:pPr>
            <a:r>
              <a:rPr lang="nb-NO" altLang="x-none" sz="2000" dirty="0"/>
              <a:t>   for(k=0 ;k&lt;steps ;k++){</a:t>
            </a:r>
            <a:endParaRPr sz="2000" dirty="0"/>
          </a:p>
          <a:p>
            <a:pPr eaLnBrk="1" hangingPunct="1">
              <a:buNone/>
            </a:pPr>
            <a:r>
              <a:rPr sz="2000" dirty="0"/>
              <a:t>   x +=xIncrement ;</a:t>
            </a:r>
          </a:p>
          <a:p>
            <a:pPr eaLnBrk="1" hangingPunct="1">
              <a:buNone/>
            </a:pPr>
            <a:r>
              <a:rPr sz="2000" dirty="0"/>
              <a:t>   y +=yIncrement ;</a:t>
            </a:r>
          </a:p>
          <a:p>
            <a:pPr eaLnBrk="1" hangingPunct="1">
              <a:buNone/>
            </a:pPr>
            <a:r>
              <a:rPr sz="2000" dirty="0"/>
              <a:t>setPixel(ROUND(x), ROUND(y)) ;</a:t>
            </a:r>
          </a:p>
          <a:p>
            <a:pPr eaLnBrk="1" hangingPunct="1">
              <a:buNone/>
            </a:pPr>
            <a:r>
              <a:rPr sz="2000" dirty="0"/>
              <a:t>}</a:t>
            </a:r>
          </a:p>
          <a:p>
            <a:pPr eaLnBrk="1" hangingPunct="1">
              <a:buNone/>
            </a:pPr>
            <a:r>
              <a:rPr sz="2000" dirty="0"/>
              <a:t>}</a:t>
            </a:r>
          </a:p>
          <a:p>
            <a:pPr eaLnBrk="1" hangingPunct="1">
              <a:buNone/>
            </a:pPr>
            <a:r>
              <a:rPr lang="fr-FR" altLang="x-none" sz="2000" dirty="0"/>
              <a:t> </a:t>
            </a:r>
            <a:endParaRPr sz="2000" dirty="0"/>
          </a:p>
          <a:p>
            <a:pPr eaLnBrk="1" hangingPunct="1"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/>
              <a:t>Advantages of DDA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Faster than direct use of line equation</a:t>
            </a:r>
          </a:p>
          <a:p>
            <a:r>
              <a:rPr dirty="0"/>
              <a:t>Does not do any floating point application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/>
              <a:t>Disadvantages of DDA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Drift away from actual line path because rounding off float value to integer</a:t>
            </a:r>
          </a:p>
          <a:p>
            <a:r>
              <a:rPr dirty="0"/>
              <a:t>Causes jaggies or stair-step effect</a:t>
            </a:r>
          </a:p>
          <a:p>
            <a:r>
              <a:rPr dirty="0"/>
              <a:t>Floating point addition is still needed</a:t>
            </a:r>
          </a:p>
          <a:p>
            <a:r>
              <a:rPr dirty="0"/>
              <a:t>Precision loss  because of rounding off</a:t>
            </a:r>
          </a:p>
          <a:p>
            <a:r>
              <a:rPr dirty="0"/>
              <a:t>Pixels drift farther apart if line is relatively larger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Consider a line from (2,3) to (8,10). Using simple DDA Algorithm, rasterize this line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03263"/>
            <a:ext cx="5562600" cy="485933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6800"/>
            <a:ext cx="6629400" cy="422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6553200" cy="446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dda algorithm in graphic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09600"/>
            <a:ext cx="9652000" cy="723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Consider a line from (0,0) to (6,7). Using simple DDA  Algorithm, rasterize this line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/>
            </a:r>
            <a:br>
              <a:rPr b="1" dirty="0"/>
            </a:br>
            <a:r>
              <a:rPr sz="3200" b="1" dirty="0"/>
              <a:t>Bresenham’s line algorithms</a:t>
            </a:r>
            <a:r>
              <a:rPr sz="3200" dirty="0"/>
              <a:t/>
            </a:r>
            <a:br>
              <a:rPr sz="3200" dirty="0"/>
            </a:br>
            <a:endParaRPr sz="3200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an accurate and efficient raster line generating algorithms</a:t>
            </a:r>
          </a:p>
          <a:p>
            <a:pPr eaLnBrk="1" hangingPunct="1"/>
            <a:r>
              <a:rPr dirty="0"/>
              <a:t> developed by bresenham  </a:t>
            </a:r>
          </a:p>
          <a:p>
            <a:pPr eaLnBrk="1" hangingPunct="1"/>
            <a:r>
              <a:rPr dirty="0"/>
              <a:t>scan converts lines using only incremental integer calculations that can be adapted to display circles and other curves</a:t>
            </a:r>
          </a:p>
          <a:p>
            <a:pPr eaLnBrk="1" hangingPunct="1">
              <a:buNone/>
            </a:pPr>
            <a:r>
              <a:rPr dirty="0"/>
              <a:t> </a:t>
            </a:r>
          </a:p>
          <a:p>
            <a:pPr eaLnBrk="1" hangingPunct="1"/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8" y="573088"/>
            <a:ext cx="7373937" cy="5710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61913"/>
            <a:ext cx="7246937" cy="6734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077200" cy="502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947738"/>
            <a:ext cx="8058150" cy="496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1030288"/>
            <a:ext cx="7246937" cy="479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655638"/>
            <a:ext cx="6770687" cy="5545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>LINE-DRAWING ALGORITHMS</a:t>
            </a:r>
            <a:endParaRPr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The Cartesian slope-intercept equation for a straight line is       y = m.x  + b                       (1)</a:t>
            </a:r>
          </a:p>
          <a:p>
            <a:pPr eaLnBrk="1" hangingPunct="1"/>
            <a:r>
              <a:rPr dirty="0"/>
              <a:t> m - slope of the line  &amp; b is the y intercept</a:t>
            </a:r>
          </a:p>
          <a:p>
            <a:pPr eaLnBrk="1" hangingPunct="1"/>
            <a:r>
              <a:rPr dirty="0"/>
              <a:t>Given that the two endpoints of a line  segment are specified at positions (x</a:t>
            </a:r>
            <a:r>
              <a:rPr baseline="-25000" dirty="0"/>
              <a:t>1</a:t>
            </a:r>
            <a:r>
              <a:rPr dirty="0"/>
              <a:t>, y</a:t>
            </a:r>
            <a:r>
              <a:rPr baseline="-25000" dirty="0"/>
              <a:t>1</a:t>
            </a:r>
            <a:r>
              <a:rPr dirty="0"/>
              <a:t>) and (x</a:t>
            </a:r>
            <a:r>
              <a:rPr baseline="-25000" dirty="0"/>
              <a:t>2</a:t>
            </a:r>
            <a:r>
              <a:rPr dirty="0"/>
              <a:t>, y</a:t>
            </a:r>
            <a:r>
              <a:rPr baseline="-25000" dirty="0"/>
              <a:t>2</a:t>
            </a:r>
            <a:r>
              <a:rPr dirty="0"/>
              <a:t>), </a:t>
            </a:r>
          </a:p>
          <a:p>
            <a:pPr eaLnBrk="1" hangingPunct="1"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3" y="536575"/>
            <a:ext cx="7064375" cy="578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261938"/>
            <a:ext cx="7800975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" y="423863"/>
            <a:ext cx="7610475" cy="6010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582613"/>
            <a:ext cx="7137400" cy="5692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33400"/>
            <a:ext cx="6400800" cy="5521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/>
            </a:r>
            <a:br>
              <a:rPr b="1" dirty="0"/>
            </a:br>
            <a:r>
              <a:rPr sz="2800" b="1" dirty="0"/>
              <a:t>Bresenham’s line drawing algorithm for |m| &lt; 1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sz="2400" dirty="0"/>
              <a:t> Input the two line end points and store the left endpoint in    ( x</a:t>
            </a:r>
            <a:r>
              <a:rPr sz="2400" baseline="-25000" dirty="0"/>
              <a:t>0</a:t>
            </a:r>
            <a:r>
              <a:rPr sz="2400" dirty="0"/>
              <a:t>, y</a:t>
            </a:r>
            <a:r>
              <a:rPr sz="2400" baseline="-25000" dirty="0"/>
              <a:t>0</a:t>
            </a:r>
            <a:r>
              <a:rPr sz="2400" dirty="0"/>
              <a:t>) </a:t>
            </a:r>
          </a:p>
          <a:p>
            <a:pPr eaLnBrk="1" hangingPunct="1"/>
            <a:r>
              <a:rPr sz="2400" dirty="0"/>
              <a:t> Load (x</a:t>
            </a:r>
            <a:r>
              <a:rPr sz="2400" baseline="-25000" dirty="0"/>
              <a:t>0</a:t>
            </a:r>
            <a:r>
              <a:rPr sz="2400" dirty="0"/>
              <a:t>,y</a:t>
            </a:r>
            <a:r>
              <a:rPr sz="2400" baseline="-25000" dirty="0"/>
              <a:t>0</a:t>
            </a:r>
            <a:r>
              <a:rPr sz="2400" dirty="0"/>
              <a:t>) into the frame buffer; that is plot the first point.</a:t>
            </a:r>
          </a:p>
          <a:p>
            <a:pPr eaLnBrk="1" hangingPunct="1"/>
            <a:r>
              <a:rPr sz="2400" dirty="0"/>
              <a:t> Calculate constants </a:t>
            </a:r>
            <a:r>
              <a:rPr sz="2400" b="1" dirty="0"/>
              <a:t>∆x,∆y,2∆y – 2∆x,</a:t>
            </a:r>
            <a:r>
              <a:rPr sz="2400" dirty="0"/>
              <a:t> and the obtain the starting value for  the decision parameters as </a:t>
            </a:r>
            <a:r>
              <a:rPr sz="2400" b="1" dirty="0"/>
              <a:t> p</a:t>
            </a:r>
            <a:r>
              <a:rPr sz="2400" b="1" baseline="-25000" dirty="0"/>
              <a:t>0</a:t>
            </a:r>
            <a:r>
              <a:rPr sz="2400" b="1" dirty="0"/>
              <a:t>= 2∆y- ∆x</a:t>
            </a:r>
            <a:endParaRPr sz="2400" dirty="0"/>
          </a:p>
          <a:p>
            <a:pPr eaLnBrk="1" hangingPunct="1"/>
            <a:r>
              <a:rPr sz="2400" dirty="0"/>
              <a:t> At each x</a:t>
            </a:r>
            <a:r>
              <a:rPr sz="2400" baseline="-25000" dirty="0"/>
              <a:t>k</a:t>
            </a:r>
            <a:r>
              <a:rPr sz="2400" dirty="0"/>
              <a:t> along the line , starting at k= 0  perform the following test </a:t>
            </a:r>
          </a:p>
          <a:p>
            <a:pPr eaLnBrk="1" hangingPunct="1">
              <a:buNone/>
            </a:pPr>
            <a:r>
              <a:rPr sz="2400" dirty="0"/>
              <a:t>       if </a:t>
            </a:r>
            <a:r>
              <a:rPr sz="2400" b="1" dirty="0"/>
              <a:t>p</a:t>
            </a:r>
            <a:r>
              <a:rPr sz="2400" b="1" baseline="-25000" dirty="0"/>
              <a:t> k</a:t>
            </a:r>
            <a:r>
              <a:rPr sz="2400" b="1" dirty="0"/>
              <a:t> &lt; 0 </a:t>
            </a:r>
            <a:r>
              <a:rPr sz="2400" dirty="0"/>
              <a:t>the next point to plot is </a:t>
            </a:r>
            <a:r>
              <a:rPr sz="2400" b="1" dirty="0"/>
              <a:t>( x</a:t>
            </a:r>
            <a:r>
              <a:rPr sz="2400" b="1" baseline="-25000" dirty="0"/>
              <a:t>k </a:t>
            </a:r>
            <a:r>
              <a:rPr sz="2400" b="1" dirty="0"/>
              <a:t>+ 1, y</a:t>
            </a:r>
            <a:r>
              <a:rPr sz="2400" b="1" baseline="-25000" dirty="0"/>
              <a:t>k </a:t>
            </a:r>
            <a:r>
              <a:rPr sz="2400" b="1" dirty="0"/>
              <a:t>)</a:t>
            </a:r>
          </a:p>
          <a:p>
            <a:pPr eaLnBrk="1" hangingPunct="1">
              <a:buNone/>
            </a:pPr>
            <a:r>
              <a:rPr sz="2400" dirty="0"/>
              <a:t> and  </a:t>
            </a:r>
          </a:p>
          <a:p>
            <a:pPr eaLnBrk="1" hangingPunct="1">
              <a:buNone/>
            </a:pPr>
            <a:r>
              <a:rPr sz="2400" b="1" dirty="0"/>
              <a:t>       p</a:t>
            </a:r>
            <a:r>
              <a:rPr sz="2400" b="1" baseline="-25000" dirty="0"/>
              <a:t>k + 1 </a:t>
            </a:r>
            <a:r>
              <a:rPr sz="2400" b="1" dirty="0"/>
              <a:t>= p</a:t>
            </a:r>
            <a:r>
              <a:rPr sz="2400" b="1" baseline="-25000" dirty="0"/>
              <a:t>k </a:t>
            </a:r>
            <a:r>
              <a:rPr sz="2400" b="1" dirty="0"/>
              <a:t>+ 2∆y</a:t>
            </a:r>
          </a:p>
          <a:p>
            <a:pPr eaLnBrk="1" hangingPunct="1">
              <a:buNone/>
            </a:pPr>
            <a:r>
              <a:rPr sz="2400" b="1" dirty="0"/>
              <a:t>     </a:t>
            </a:r>
            <a:r>
              <a:rPr sz="2400" dirty="0"/>
              <a:t>otherwise the next point to plot is (x</a:t>
            </a:r>
            <a:r>
              <a:rPr sz="2400" baseline="-25000" dirty="0"/>
              <a:t>k </a:t>
            </a:r>
            <a:r>
              <a:rPr sz="2400" dirty="0"/>
              <a:t>+1, y</a:t>
            </a:r>
            <a:r>
              <a:rPr sz="2400" baseline="-25000" dirty="0"/>
              <a:t>k </a:t>
            </a:r>
            <a:r>
              <a:rPr sz="2400" dirty="0"/>
              <a:t>+1) and</a:t>
            </a:r>
          </a:p>
          <a:p>
            <a:pPr eaLnBrk="1" hangingPunct="1">
              <a:buNone/>
            </a:pPr>
            <a:r>
              <a:rPr sz="2400" b="1" dirty="0"/>
              <a:t>            p</a:t>
            </a:r>
            <a:r>
              <a:rPr sz="2400" b="1" baseline="-25000" dirty="0"/>
              <a:t>k + 1  </a:t>
            </a:r>
            <a:r>
              <a:rPr sz="2400" b="1" dirty="0"/>
              <a:t>= p</a:t>
            </a:r>
            <a:r>
              <a:rPr sz="2400" b="1" baseline="-25000" dirty="0"/>
              <a:t>k</a:t>
            </a:r>
            <a:r>
              <a:rPr sz="2400" b="1" dirty="0"/>
              <a:t>  + 2∆y - 2∆x</a:t>
            </a:r>
          </a:p>
          <a:p>
            <a:pPr eaLnBrk="1" hangingPunct="1"/>
            <a:r>
              <a:rPr sz="2400" dirty="0"/>
              <a:t>Repeat step 4,  ∆x times</a:t>
            </a:r>
            <a:r>
              <a:rPr sz="2400" b="1" dirty="0"/>
              <a:t> </a:t>
            </a:r>
            <a:endParaRPr sz="2400" dirty="0"/>
          </a:p>
          <a:p>
            <a:pPr eaLnBrk="1" hangingPunct="1">
              <a:buNone/>
            </a:pPr>
            <a:endParaRPr sz="2400" dirty="0"/>
          </a:p>
          <a:p>
            <a:pPr eaLnBrk="1" hangingPunct="1"/>
            <a:endParaRPr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sz="2400" dirty="0"/>
              <a:t/>
            </a:r>
            <a:br>
              <a:rPr sz="2400" dirty="0"/>
            </a:br>
            <a:r>
              <a:rPr sz="2400" dirty="0"/>
              <a:t>To illustrate the algorithm, digitize the line with endpoints (20, 10)  and (30, 18) this line has a slope of 0.8 with ∆x=10, ∆y=8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sz="1800" dirty="0"/>
              <a:t>the initial decision parameter has the value </a:t>
            </a:r>
          </a:p>
          <a:p>
            <a:pPr>
              <a:buNone/>
            </a:pPr>
            <a:r>
              <a:rPr sz="1800" dirty="0"/>
              <a:t>              p</a:t>
            </a:r>
            <a:r>
              <a:rPr sz="1800" baseline="-25000" dirty="0"/>
              <a:t>0</a:t>
            </a:r>
            <a:r>
              <a:rPr sz="1800" dirty="0"/>
              <a:t>=  2∆y- ∆x =  6</a:t>
            </a:r>
          </a:p>
          <a:p>
            <a:pPr>
              <a:buNone/>
            </a:pPr>
            <a:r>
              <a:rPr sz="1800" dirty="0"/>
              <a:t> and increments for calculating successive decision parameters are  2∆y = 16  , 2∆y- 2∆x = -4</a:t>
            </a:r>
          </a:p>
          <a:p>
            <a:r>
              <a:rPr sz="1800" dirty="0"/>
              <a:t> plot the initial point ( x</a:t>
            </a:r>
            <a:r>
              <a:rPr sz="1800" baseline="-25000" dirty="0"/>
              <a:t>0</a:t>
            </a:r>
            <a:r>
              <a:rPr sz="1800" dirty="0"/>
              <a:t>, y</a:t>
            </a:r>
            <a:r>
              <a:rPr sz="1800" baseline="-25000" dirty="0"/>
              <a:t>0</a:t>
            </a:r>
            <a:r>
              <a:rPr sz="1800" dirty="0"/>
              <a:t>) = (20,10) and determine successive pixel position along the line path from the decision parameter as </a:t>
            </a:r>
          </a:p>
          <a:p>
            <a:endParaRPr sz="1800" dirty="0"/>
          </a:p>
          <a:p>
            <a:endParaRPr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457200"/>
            <a:ext cx="5943600" cy="56388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600"/>
            <a:ext cx="6248400" cy="4745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789113"/>
            <a:ext cx="5765800" cy="3278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6096000" cy="4800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28800"/>
            <a:ext cx="6362700" cy="3705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60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040370" cy="708025"/>
          </a:xfrm>
        </p:spPr>
        <p:txBody>
          <a:bodyPr vert="horz" wrap="square" lIns="91440" tIns="45720" rIns="91440" bIns="45720" anchor="ctr"/>
          <a:lstStyle/>
          <a:p>
            <a:r>
              <a:rPr lang="en-US" dirty="0"/>
              <a:t>CIRCLE GENERATING ALGORITHMS</a:t>
            </a:r>
          </a:p>
        </p:txBody>
      </p:sp>
      <p:pic>
        <p:nvPicPr>
          <p:cNvPr id="37891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2190" y="1226185"/>
            <a:ext cx="7341235" cy="553783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799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9515" y="962660"/>
            <a:ext cx="7387590" cy="539496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096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465" y="349250"/>
            <a:ext cx="8605520" cy="593788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198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885" y="274955"/>
            <a:ext cx="8686800" cy="50673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301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981200"/>
            <a:ext cx="5257800" cy="42672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403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2057400"/>
            <a:ext cx="4495800" cy="4191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505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200660"/>
            <a:ext cx="7162800" cy="6096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6083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295400"/>
            <a:ext cx="8229600" cy="4572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710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6840"/>
            <a:ext cx="6992620" cy="649414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sz="2400" dirty="0"/>
              <a:t>we can determine values for the slope m and y intercept b with the following calculations:</a:t>
            </a:r>
          </a:p>
          <a:p>
            <a:pPr lvl="1" eaLnBrk="1" hangingPunct="1">
              <a:buNone/>
            </a:pPr>
            <a:r>
              <a:rPr sz="2400" dirty="0"/>
              <a:t>m = (y2-y1)/(x2-x1)                                               (2)</a:t>
            </a:r>
          </a:p>
          <a:p>
            <a:pPr lvl="1" eaLnBrk="1" hangingPunct="1">
              <a:buNone/>
            </a:pPr>
            <a:r>
              <a:rPr sz="2400" dirty="0"/>
              <a:t>b = y1 – m.x1                                                          (3)</a:t>
            </a:r>
          </a:p>
          <a:p>
            <a:pPr eaLnBrk="1" hangingPunct="1"/>
            <a:r>
              <a:rPr sz="2400" dirty="0"/>
              <a:t> Algorithms for displaying straight lines are based on the line equation (1) &amp; the calculations given in Eqs. (2) &amp; (3).</a:t>
            </a:r>
          </a:p>
          <a:p>
            <a:pPr eaLnBrk="1" hangingPunct="1"/>
            <a:r>
              <a:rPr sz="2400" dirty="0"/>
              <a:t> For any given x interval ∆x along a line, we can compute the corresponding y interval from (2) as   </a:t>
            </a:r>
          </a:p>
          <a:p>
            <a:pPr eaLnBrk="1" hangingPunct="1">
              <a:buNone/>
            </a:pPr>
            <a:r>
              <a:rPr sz="2400" b="1" dirty="0"/>
              <a:t>       ∆y </a:t>
            </a:r>
            <a:r>
              <a:rPr sz="2400" dirty="0"/>
              <a:t>= m</a:t>
            </a:r>
            <a:r>
              <a:rPr sz="2400" b="1" dirty="0"/>
              <a:t>∆x      </a:t>
            </a:r>
            <a:r>
              <a:rPr sz="2400" dirty="0"/>
              <a:t>(4)</a:t>
            </a:r>
          </a:p>
          <a:p>
            <a:pPr eaLnBrk="1" hangingPunct="1"/>
            <a:r>
              <a:rPr sz="2400" dirty="0"/>
              <a:t>   Similarly, </a:t>
            </a:r>
            <a:r>
              <a:rPr sz="2400" b="1" dirty="0"/>
              <a:t>∆x=∆y/m     </a:t>
            </a:r>
            <a:r>
              <a:rPr sz="2400" dirty="0"/>
              <a:t>(5)</a:t>
            </a:r>
          </a:p>
          <a:p>
            <a:pPr eaLnBrk="1" hangingPunct="1"/>
            <a:endParaRPr sz="2400" dirty="0"/>
          </a:p>
          <a:p>
            <a:pPr eaLnBrk="1" hangingPunct="1"/>
            <a:endParaRPr sz="2400" dirty="0"/>
          </a:p>
          <a:p>
            <a:pPr eaLnBrk="1" hangingPunct="1"/>
            <a:endParaRPr dirty="0"/>
          </a:p>
          <a:p>
            <a:pPr eaLnBrk="1" hangingPunct="1"/>
            <a:endParaRPr dirty="0"/>
          </a:p>
          <a:p>
            <a:pPr eaLnBrk="1" hangingPunct="1"/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813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676400"/>
            <a:ext cx="5943600" cy="43434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4915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600200"/>
            <a:ext cx="6248400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b="1" dirty="0"/>
              <a:t>Midpoint circle algorithm (1)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1) Input radius r an circle center (</a:t>
            </a:r>
            <a:r>
              <a:rPr b="1" dirty="0"/>
              <a:t>x</a:t>
            </a:r>
            <a:r>
              <a:rPr baseline="-25000" dirty="0"/>
              <a:t>c,</a:t>
            </a:r>
            <a:r>
              <a:rPr b="1" dirty="0"/>
              <a:t> y</a:t>
            </a:r>
            <a:r>
              <a:rPr baseline="-25000" dirty="0"/>
              <a:t>c</a:t>
            </a:r>
            <a:r>
              <a:rPr dirty="0"/>
              <a:t>) and obtain the first point on the circumference of the circle centered on origin as (x</a:t>
            </a:r>
            <a:r>
              <a:rPr baseline="-25000" dirty="0"/>
              <a:t>0</a:t>
            </a:r>
            <a:r>
              <a:rPr dirty="0"/>
              <a:t>,y</a:t>
            </a:r>
            <a:r>
              <a:rPr baseline="-25000" dirty="0"/>
              <a:t>0</a:t>
            </a:r>
            <a:r>
              <a:rPr dirty="0"/>
              <a:t>) = r</a:t>
            </a:r>
          </a:p>
          <a:p>
            <a:pPr>
              <a:buNone/>
            </a:pPr>
            <a:r>
              <a:rPr dirty="0"/>
              <a:t>2) Calculate the initial value of the decision parameter as</a:t>
            </a:r>
          </a:p>
          <a:p>
            <a:pPr>
              <a:buNone/>
            </a:pPr>
            <a:r>
              <a:rPr dirty="0"/>
              <a:t>             p</a:t>
            </a:r>
            <a:r>
              <a:rPr baseline="-25000" dirty="0"/>
              <a:t>0</a:t>
            </a:r>
            <a:r>
              <a:rPr dirty="0"/>
              <a:t>  =   5/4  -  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47395"/>
          </a:xfrm>
        </p:spPr>
        <p:txBody>
          <a:bodyPr vert="horz" wrap="square" lIns="91440" tIns="45720" rIns="91440" bIns="45720" anchor="ctr"/>
          <a:lstStyle/>
          <a:p>
            <a:r>
              <a:rPr b="1" dirty="0"/>
              <a:t>Midpoint circle algorithm (2)</a:t>
            </a:r>
            <a:endParaRPr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72745" y="1675130"/>
            <a:ext cx="8314055" cy="4942840"/>
          </a:xfrm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3) At each x</a:t>
            </a:r>
            <a:r>
              <a:rPr baseline="-25000" dirty="0"/>
              <a:t>k </a:t>
            </a:r>
            <a:r>
              <a:rPr dirty="0"/>
              <a:t>position starting at k = 0 , perform  following test</a:t>
            </a:r>
          </a:p>
          <a:p>
            <a:pPr>
              <a:buNone/>
            </a:pPr>
            <a:r>
              <a:rPr dirty="0"/>
              <a:t>            If p</a:t>
            </a:r>
            <a:r>
              <a:rPr baseline="-25000" dirty="0"/>
              <a:t>k </a:t>
            </a:r>
            <a:r>
              <a:rPr dirty="0"/>
              <a:t>&lt;0 , the next point along the circle centered on (0,0) is (x</a:t>
            </a:r>
            <a:r>
              <a:rPr baseline="-25000" dirty="0"/>
              <a:t>k</a:t>
            </a:r>
            <a:r>
              <a:rPr dirty="0"/>
              <a:t>+1, y) and</a:t>
            </a:r>
          </a:p>
          <a:p>
            <a:pPr>
              <a:buNone/>
            </a:pPr>
            <a:r>
              <a:rPr dirty="0"/>
              <a:t>               p</a:t>
            </a:r>
            <a:r>
              <a:rPr baseline="-25000" dirty="0"/>
              <a:t>k + 1   </a:t>
            </a:r>
            <a:r>
              <a:rPr dirty="0"/>
              <a:t>=  p</a:t>
            </a:r>
            <a:r>
              <a:rPr baseline="-25000" dirty="0"/>
              <a:t>k</a:t>
            </a:r>
            <a:r>
              <a:rPr dirty="0"/>
              <a:t>+2x</a:t>
            </a:r>
            <a:r>
              <a:rPr baseline="-25000" dirty="0"/>
              <a:t>k+1</a:t>
            </a:r>
            <a:r>
              <a:rPr dirty="0"/>
              <a:t> +1</a:t>
            </a:r>
          </a:p>
          <a:p>
            <a:pPr>
              <a:buNone/>
            </a:pPr>
            <a:r>
              <a:rPr dirty="0"/>
              <a:t>           Otherwise the next point on the circle is (x</a:t>
            </a:r>
            <a:r>
              <a:rPr baseline="-25000" dirty="0"/>
              <a:t>k </a:t>
            </a:r>
            <a:r>
              <a:rPr dirty="0"/>
              <a:t>+ 1,, y</a:t>
            </a:r>
            <a:r>
              <a:rPr baseline="-25000" dirty="0"/>
              <a:t>k </a:t>
            </a:r>
            <a:r>
              <a:rPr dirty="0"/>
              <a:t>-1) and</a:t>
            </a:r>
          </a:p>
          <a:p>
            <a:pPr>
              <a:buNone/>
            </a:pPr>
            <a:r>
              <a:rPr dirty="0"/>
              <a:t>p</a:t>
            </a:r>
            <a:r>
              <a:rPr baseline="-25000" dirty="0"/>
              <a:t>k + 1 </a:t>
            </a:r>
            <a:r>
              <a:rPr dirty="0"/>
              <a:t>=  p</a:t>
            </a:r>
            <a:r>
              <a:rPr baseline="-25000" dirty="0"/>
              <a:t>k </a:t>
            </a:r>
            <a:r>
              <a:rPr dirty="0"/>
              <a:t>+ 2x</a:t>
            </a:r>
            <a:r>
              <a:rPr baseline="-25000" dirty="0"/>
              <a:t>k+1</a:t>
            </a:r>
            <a:r>
              <a:rPr dirty="0"/>
              <a:t>+1 – 2y</a:t>
            </a:r>
            <a:r>
              <a:rPr baseline="-25000" dirty="0"/>
              <a:t>k+1</a:t>
            </a:r>
            <a:endParaRPr dirty="0"/>
          </a:p>
          <a:p>
            <a:pPr>
              <a:buNone/>
            </a:pPr>
            <a:r>
              <a:rPr dirty="0"/>
              <a:t>where 2x</a:t>
            </a:r>
            <a:r>
              <a:rPr baseline="-25000" dirty="0"/>
              <a:t>k+1</a:t>
            </a:r>
            <a:r>
              <a:rPr dirty="0"/>
              <a:t> = 2 x</a:t>
            </a:r>
            <a:r>
              <a:rPr baseline="-25000" dirty="0"/>
              <a:t>k</a:t>
            </a:r>
            <a:r>
              <a:rPr dirty="0"/>
              <a:t>+2 and 2y</a:t>
            </a:r>
            <a:r>
              <a:rPr baseline="-25000" dirty="0"/>
              <a:t>k+1</a:t>
            </a:r>
            <a:r>
              <a:rPr dirty="0"/>
              <a:t> = 2y</a:t>
            </a:r>
            <a:r>
              <a:rPr baseline="-25000" dirty="0"/>
              <a:t>k</a:t>
            </a:r>
            <a:r>
              <a:rPr dirty="0"/>
              <a:t>-2 </a:t>
            </a:r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b="1" dirty="0"/>
              <a:t>Midpoint circle algorithm (3)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>
              <a:buNone/>
            </a:pPr>
            <a:r>
              <a:rPr dirty="0"/>
              <a:t>4) Determine symmetry points in the other    </a:t>
            </a:r>
          </a:p>
          <a:p>
            <a:pPr>
              <a:buNone/>
            </a:pPr>
            <a:r>
              <a:rPr dirty="0"/>
              <a:t>     seven octants</a:t>
            </a:r>
          </a:p>
          <a:p>
            <a:pPr>
              <a:buNone/>
            </a:pPr>
            <a:r>
              <a:rPr dirty="0"/>
              <a:t>5) Move each pixel position (x,y) on to the circular path centered on (x</a:t>
            </a:r>
            <a:r>
              <a:rPr baseline="-25000" dirty="0"/>
              <a:t>c</a:t>
            </a:r>
            <a:r>
              <a:rPr dirty="0"/>
              <a:t>,y</a:t>
            </a:r>
            <a:r>
              <a:rPr baseline="-25000" dirty="0"/>
              <a:t>c</a:t>
            </a:r>
            <a:r>
              <a:rPr dirty="0"/>
              <a:t>) and plot he co-ordinate values  as </a:t>
            </a:r>
          </a:p>
          <a:p>
            <a:pPr>
              <a:buNone/>
            </a:pPr>
            <a:r>
              <a:rPr dirty="0"/>
              <a:t>                    x=x + </a:t>
            </a:r>
            <a:r>
              <a:rPr b="1" dirty="0"/>
              <a:t>x</a:t>
            </a:r>
            <a:r>
              <a:rPr baseline="-25000" dirty="0"/>
              <a:t>c</a:t>
            </a:r>
            <a:r>
              <a:rPr dirty="0"/>
              <a:t> and  y= y + y</a:t>
            </a:r>
            <a:r>
              <a:rPr baseline="-25000" dirty="0"/>
              <a:t>c</a:t>
            </a:r>
            <a:endParaRPr dirty="0"/>
          </a:p>
          <a:p>
            <a:pPr>
              <a:buNone/>
            </a:pPr>
            <a:r>
              <a:rPr dirty="0"/>
              <a:t>6) Repeat steps 3 through 5 until x&gt;=y</a:t>
            </a:r>
          </a:p>
          <a:p>
            <a:pPr>
              <a:buNone/>
            </a:pPr>
            <a:r>
              <a:rPr dirty="0"/>
              <a:t> </a:t>
            </a:r>
          </a:p>
          <a:p>
            <a:pPr>
              <a:buNone/>
            </a:pP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sz="2000" dirty="0"/>
              <a:t>Given a circle radius r = 10 , demonstrate the mid point circle generating algorithm  by determining positions along the circle octant in the first quadrant from x =0 to x = y. </a:t>
            </a:r>
          </a:p>
        </p:txBody>
      </p:sp>
      <p:pic>
        <p:nvPicPr>
          <p:cNvPr id="53251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1600200"/>
            <a:ext cx="6715125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427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600200"/>
            <a:ext cx="6400800" cy="4953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5299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5863" y="2057400"/>
            <a:ext cx="6772275" cy="35814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632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600200"/>
            <a:ext cx="7239000" cy="34718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pic>
        <p:nvPicPr>
          <p:cNvPr id="573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9150" y="1658938"/>
            <a:ext cx="7505700" cy="44100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pic>
        <p:nvPicPr>
          <p:cNvPr id="61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2133600"/>
            <a:ext cx="4876800" cy="2767013"/>
          </a:xfrm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105400"/>
            <a:ext cx="3862388" cy="175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60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837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lang="en-US" dirty="0"/>
              <a:t>Filled - Area Primitives</a:t>
            </a:r>
            <a:br>
              <a:rPr lang="en-US" dirty="0"/>
            </a:br>
            <a:r>
              <a:rPr dirty="0"/>
              <a:t> (polygon filling)</a:t>
            </a:r>
          </a:p>
        </p:txBody>
      </p:sp>
      <p:sp>
        <p:nvSpPr>
          <p:cNvPr id="58373" name="Rectangle 6"/>
          <p:cNvSpPr/>
          <p:nvPr/>
        </p:nvSpPr>
        <p:spPr>
          <a:xfrm>
            <a:off x="685800" y="1651000"/>
            <a:ext cx="8266430" cy="489775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Seed Fill Approaches 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2 algorithms: Boundary Fill and Flood Fill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works at the pixel level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suitable for interactive painting aplications</a:t>
            </a: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Scanline Fill Approaches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works at the polygon level</a:t>
            </a: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r>
              <a:rPr sz="2400" dirty="0">
                <a:solidFill>
                  <a:srgbClr val="000000"/>
                </a:solidFill>
                <a:latin typeface="Tahoma" panose="020B0604030504040204" pitchFamily="34" charset="0"/>
              </a:rPr>
              <a:t>better performance</a:t>
            </a: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Char char="–"/>
            </a:pPr>
            <a:endParaRPr sz="2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61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59395" name="Rectangle 2"/>
          <p:cNvSpPr>
            <a:spLocks noGrp="1"/>
          </p:cNvSpPr>
          <p:nvPr>
            <p:ph type="title" idx="4294967295"/>
          </p:nvPr>
        </p:nvSpPr>
        <p:spPr>
          <a:xfrm>
            <a:off x="642938" y="428625"/>
            <a:ext cx="7772400" cy="914400"/>
          </a:xfrm>
        </p:spPr>
        <p:txBody>
          <a:bodyPr vert="horz" wrap="square" lIns="91440" tIns="45720" rIns="91440" bIns="45720" anchor="ctr"/>
          <a:lstStyle/>
          <a:p>
            <a:pPr marL="342900" indent="-342900" eaLnBrk="1" hangingPunct="1">
              <a:spcBef>
                <a:spcPct val="20000"/>
              </a:spcBef>
            </a:pPr>
            <a:r>
              <a:rPr sz="4000" dirty="0">
                <a:ea typeface="Angsana New"/>
              </a:rPr>
              <a:t>Seed Fill Approaches </a:t>
            </a:r>
          </a:p>
        </p:txBody>
      </p:sp>
      <p:sp>
        <p:nvSpPr>
          <p:cNvPr id="59396" name="Rectangle 6"/>
          <p:cNvSpPr/>
          <p:nvPr/>
        </p:nvSpPr>
        <p:spPr>
          <a:xfrm>
            <a:off x="142875" y="1981200"/>
            <a:ext cx="9144000" cy="4876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har char="•"/>
            </a:pPr>
            <a:r>
              <a:rPr lang="en-GB" altLang="x-none" b="1" dirty="0">
                <a:latin typeface="Tahoma" panose="020B0604030504040204" pitchFamily="34" charset="0"/>
              </a:rPr>
              <a:t>Start from a given interior point (seed point) and paint outward from this point until the specified condition is encountered.</a:t>
            </a:r>
            <a:endParaRPr b="1" dirty="0">
              <a:latin typeface="Tahoma" panose="020B0604030504040204" pitchFamily="34" charset="0"/>
            </a:endParaRPr>
          </a:p>
          <a:p>
            <a:pPr marL="742950" lvl="1" indent="-285750" eaLnBrk="1" hangingPunct="1">
              <a:lnSpc>
                <a:spcPct val="150000"/>
              </a:lnSpc>
              <a:spcBef>
                <a:spcPct val="20000"/>
              </a:spcBef>
              <a:buChar char="–"/>
            </a:pPr>
            <a:r>
              <a:rPr b="1" dirty="0">
                <a:latin typeface="Tahoma" panose="020B0604030504040204" pitchFamily="34" charset="0"/>
              </a:rPr>
              <a:t>2 algorithms: Boundary Fill and Flood Fill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ct val="20000"/>
              </a:spcBef>
              <a:buChar char="–"/>
            </a:pPr>
            <a:r>
              <a:rPr b="1" dirty="0">
                <a:latin typeface="Tahoma" panose="020B0604030504040204" pitchFamily="34" charset="0"/>
              </a:rPr>
              <a:t>works at the pixel level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sz="32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188" y="928688"/>
            <a:ext cx="8229600" cy="114300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Scan line Fill Approaches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62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60421" name="Rectangle 1028"/>
          <p:cNvSpPr/>
          <p:nvPr/>
        </p:nvSpPr>
        <p:spPr>
          <a:xfrm>
            <a:off x="983868" y="1952625"/>
            <a:ext cx="7570787" cy="29527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x-none" b="1" dirty="0">
                <a:latin typeface="Tahoma" panose="020B0604030504040204" pitchFamily="34" charset="0"/>
                <a:cs typeface="Tahoma" panose="020B0604030504040204" pitchFamily="34" charset="0"/>
              </a:rPr>
              <a:t>Fill an area by determining the overlap intervals  for scan lines that cross that area.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   used in general graphics packages   to   fill     	polygons, circles etc.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  better performance.</a:t>
            </a:r>
          </a:p>
          <a:p>
            <a:pPr lvl="1" eaLnBrk="1" hangingPunct="1">
              <a:spcBef>
                <a:spcPct val="50000"/>
              </a:spcBef>
            </a:pPr>
            <a:endParaRPr sz="32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285750" y="285750"/>
            <a:ext cx="7772400" cy="8382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sz="4000" dirty="0">
                <a:ea typeface="Angsana New"/>
                <a:cs typeface="Angsana New"/>
              </a:rPr>
              <a:t>Boundary Fill Algorithm</a:t>
            </a:r>
          </a:p>
        </p:txBody>
      </p:sp>
      <p:sp>
        <p:nvSpPr>
          <p:cNvPr id="61443" name="Rectangle 3"/>
          <p:cNvSpPr>
            <a:spLocks noGrp="1"/>
          </p:cNvSpPr>
          <p:nvPr>
            <p:ph idx="1"/>
          </p:nvPr>
        </p:nvSpPr>
        <p:spPr>
          <a:xfrm>
            <a:off x="268287" y="1316831"/>
            <a:ext cx="8607425" cy="4224337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 from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seed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point inside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region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Paint the interior outward to the 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boundary.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Fill algorithm proceeds outward pixel by pixel until the boundary colour is encountered. 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The edge must be specified in a single color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endParaRPr lang="th-TH" altLang="x-none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th-TH" altLang="x-none" b="1" dirty="0">
              <a:ea typeface="Cordia New"/>
              <a:cs typeface="Cordia New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h-TH" altLang="x-none" b="1" dirty="0">
              <a:ea typeface="Cordia New"/>
              <a:cs typeface="Cordia New"/>
            </a:endParaRPr>
          </a:p>
        </p:txBody>
      </p:sp>
      <p:sp>
        <p:nvSpPr>
          <p:cNvPr id="61444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63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/>
          </p:cNvSpPr>
          <p:nvPr>
            <p:ph idx="1"/>
          </p:nvPr>
        </p:nvSpPr>
        <p:spPr>
          <a:xfrm>
            <a:off x="304800" y="1066800"/>
            <a:ext cx="8713788" cy="4876800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procedure accepts the coordinates of an interior point ( x, y), fill colour and a boundary colour as input 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from (x, y) the procedure tests neighbouring positions to determine whether they are of the boundary colour.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not paint them with fill colour and test their neighbours and process continues until all pixels up to the boundary colour for the area have been tested.</a:t>
            </a:r>
          </a:p>
          <a:p>
            <a:pPr eaLnBrk="1" hangingPunct="1"/>
            <a:endParaRPr lang="en-GB" altLang="x-none" sz="2800" b="1" dirty="0">
              <a:latin typeface="Arial" panose="020B0604020202020204" pitchFamily="34" charset="0"/>
              <a:ea typeface="Cordia New"/>
            </a:endParaRPr>
          </a:p>
        </p:txBody>
      </p:sp>
      <p:sp>
        <p:nvSpPr>
          <p:cNvPr id="62467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64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65</a:t>
            </a:fld>
            <a:endParaRPr lang="en-US" sz="1200" dirty="0">
              <a:latin typeface="Angsana New"/>
              <a:ea typeface="Angsana New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1143000"/>
            <a:ext cx="8604250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2 methods for proceeding to neighbouring pixels from the current test positions.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connected method.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connected method.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charset="-34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66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5" name="Rectangle 3"/>
          <p:cNvSpPr/>
          <p:nvPr/>
        </p:nvSpPr>
        <p:spPr>
          <a:xfrm>
            <a:off x="430213" y="333374"/>
            <a:ext cx="8485187" cy="6524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4-connected region: From a given pixel, the region that you can get to by a series of 4 way moves (N, S, E and W).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neighbouring 4 pixel positions are tested.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selected pixel is (x, y) the neighbouring pixels are (x+1, y) , (x-1, y) </a:t>
            </a:r>
          </a:p>
          <a:p>
            <a:pPr marL="342900" indent="-342900">
              <a:spcBef>
                <a:spcPct val="20000"/>
              </a:spcBef>
            </a:pPr>
            <a:r>
              <a:rPr lang="en-GB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(x, y+1) , (x, y-1)</a:t>
            </a: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th-TH" altLang="x-non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4-connected fill is faster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endParaRPr b="1" dirty="0">
              <a:latin typeface="Tahoma" panose="020B0604030504040204" pitchFamily="34" charset="0"/>
            </a:endParaRP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3500438"/>
            <a:ext cx="2751138" cy="273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7" name="Text Box 6"/>
          <p:cNvSpPr txBox="1"/>
          <p:nvPr/>
        </p:nvSpPr>
        <p:spPr>
          <a:xfrm>
            <a:off x="5786438" y="6072188"/>
            <a:ext cx="25161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th-TH" altLang="x-none" sz="2400" b="1" dirty="0">
                <a:latin typeface="Tahoma" panose="020B0604030504040204" pitchFamily="34" charset="0"/>
              </a:rPr>
              <a:t>4-connected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417EA6-5333-48B5-970C-DBBE4B5A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05479"/>
            <a:ext cx="3819525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/>
          </p:cNvSpPr>
          <p:nvPr>
            <p:ph idx="1"/>
          </p:nvPr>
        </p:nvSpPr>
        <p:spPr>
          <a:xfrm>
            <a:off x="76200" y="333375"/>
            <a:ext cx="8915400" cy="6388100"/>
          </a:xfrm>
        </p:spPr>
        <p:txBody>
          <a:bodyPr vert="horz" wrap="square" lIns="91440" tIns="45720" rIns="91440" bIns="45720" anchor="t"/>
          <a:lstStyle/>
          <a:p>
            <a:pPr eaLnBrk="1" hangingPunct="1"/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8-connected region: From a given pixel, the region that you can get to by a series of 8 way moves (N, S, E, W, NE, NW, SE, and SW), the 4 diagonal pixels are also included.</a:t>
            </a:r>
          </a:p>
          <a:p>
            <a:pPr eaLnBrk="1" hangingPunct="1"/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selected pixel is (x, y) the 8 neighbouring pixels are </a:t>
            </a:r>
          </a:p>
          <a:p>
            <a:pPr marL="0" indent="0" eaLnBrk="1" hangingPunct="1">
              <a:buNone/>
            </a:pP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(x-1, y+1</a:t>
            </a:r>
            <a:r>
              <a:rPr lang="en-GB" altLang="x-none" sz="2800" dirty="0"/>
              <a:t>), (</a:t>
            </a: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x, y+1) (x+1, y+1)</a:t>
            </a:r>
          </a:p>
          <a:p>
            <a:pPr marL="0" indent="0" eaLnBrk="1" hangingPunct="1">
              <a:buNone/>
            </a:pPr>
            <a:r>
              <a:rPr lang="es-ES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(x-1, y-1), (x, y-1), (x+1, y-1)</a:t>
            </a:r>
            <a:endParaRPr lang="en-GB" altLang="x-non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(x-1, y), (x+1, y) </a:t>
            </a:r>
          </a:p>
        </p:txBody>
      </p:sp>
      <p:sp>
        <p:nvSpPr>
          <p:cNvPr id="65539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67</a:t>
            </a:fld>
            <a:endParaRPr lang="en-US" sz="1200" dirty="0">
              <a:latin typeface="Angsana New"/>
              <a:ea typeface="Angsana New"/>
            </a:endParaRPr>
          </a:p>
        </p:txBody>
      </p:sp>
      <p:pic>
        <p:nvPicPr>
          <p:cNvPr id="6554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674858"/>
            <a:ext cx="2597017" cy="2028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1" name="Text Box 5"/>
          <p:cNvSpPr txBox="1"/>
          <p:nvPr/>
        </p:nvSpPr>
        <p:spPr>
          <a:xfrm>
            <a:off x="6084888" y="6308725"/>
            <a:ext cx="172402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th-TH" altLang="x-none" sz="2400" b="1" dirty="0">
                <a:latin typeface="Tahoma" panose="020B0604030504040204" pitchFamily="34" charset="0"/>
              </a:rPr>
              <a:t>8</a:t>
            </a:r>
            <a:r>
              <a:rPr lang="th-TH" altLang="x-none" sz="2000" b="1" dirty="0">
                <a:latin typeface="Tahoma" panose="020B0604030504040204" pitchFamily="34" charset="0"/>
              </a:rPr>
              <a:t>-connected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1D5F9-1AD9-4E81-8CC1-4C0B72AD3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56" y="3019600"/>
            <a:ext cx="3594144" cy="292074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8F52F-EA1B-4E85-86CC-D2947D63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838200"/>
          </a:xfrm>
        </p:spPr>
        <p:txBody>
          <a:bodyPr/>
          <a:lstStyle/>
          <a:p>
            <a:pPr algn="l"/>
            <a:r>
              <a:rPr lang="th-TH" altLang="x-none" dirty="0">
                <a:ea typeface="Angsana New"/>
                <a:cs typeface="Angsana New"/>
              </a:rPr>
              <a:t>Boundary Fill Algorithm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D1ED92-FC20-4EF2-BE3D-142DB5D08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5260"/>
            <a:ext cx="8763000" cy="5686540"/>
          </a:xfrm>
        </p:spPr>
        <p:txBody>
          <a:bodyPr/>
          <a:lstStyle/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void BoundaryFill4(int x, int y, </a:t>
            </a:r>
            <a:r>
              <a:rPr lang="en-IN" sz="2400" dirty="0">
                <a:latin typeface="Tahoma" panose="020B0604030504040204" pitchFamily="34" charset="0"/>
              </a:rPr>
              <a:t>int</a:t>
            </a:r>
            <a:r>
              <a:rPr lang="en-IN" altLang="x-none" sz="2400" dirty="0">
                <a:latin typeface="Tahoma" panose="020B0604030504040204" pitchFamily="34" charset="0"/>
              </a:rPr>
              <a:t>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sz="2400" dirty="0">
                <a:latin typeface="Tahoma" panose="020B0604030504040204" pitchFamily="34" charset="0"/>
              </a:rPr>
              <a:t>int</a:t>
            </a:r>
            <a:r>
              <a:rPr lang="en-IN" altLang="x-none" sz="2400" dirty="0">
                <a:latin typeface="Tahoma" panose="020B0604030504040204" pitchFamily="34" charset="0"/>
              </a:rPr>
              <a:t>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{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int current;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current = </a:t>
            </a:r>
            <a:r>
              <a:rPr lang="en-IN" sz="2400" dirty="0" err="1">
                <a:latin typeface="Tahoma" panose="020B0604030504040204" pitchFamily="34" charset="0"/>
              </a:rPr>
              <a:t>getp</a:t>
            </a:r>
            <a:r>
              <a:rPr lang="en-IN" altLang="x-none" sz="2400" dirty="0" err="1">
                <a:latin typeface="Tahoma" panose="020B0604030504040204" pitchFamily="34" charset="0"/>
              </a:rPr>
              <a:t>ixel</a:t>
            </a:r>
            <a:r>
              <a:rPr lang="en-IN" altLang="x-none" sz="2400" dirty="0">
                <a:latin typeface="Tahoma" panose="020B0604030504040204" pitchFamily="34" charset="0"/>
              </a:rPr>
              <a:t>(x, y);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if(current !=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 &amp;&amp; current !=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{</a:t>
            </a:r>
            <a:endParaRPr lang="en-IN" sz="24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IN" sz="2400" dirty="0">
                <a:latin typeface="Tahoma" panose="020B0604030504040204" pitchFamily="34" charset="0"/>
              </a:rPr>
              <a:t>       </a:t>
            </a:r>
            <a:r>
              <a:rPr lang="en-IN" sz="2400" dirty="0" err="1">
                <a:latin typeface="Tahoma" panose="020B0604030504040204" pitchFamily="34" charset="0"/>
              </a:rPr>
              <a:t>putpixel</a:t>
            </a:r>
            <a:r>
              <a:rPr lang="en-IN" sz="2400" dirty="0">
                <a:latin typeface="Tahoma" panose="020B0604030504040204" pitchFamily="34" charset="0"/>
              </a:rPr>
              <a:t>(x,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sz="2400" dirty="0">
                <a:latin typeface="Tahoma" panose="020B0604030504040204" pitchFamily="34" charset="0"/>
              </a:rPr>
              <a:t>);</a:t>
            </a:r>
            <a:endParaRPr lang="en-IN" altLang="x-none" sz="24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BoundaryFill4(x+1,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BoundaryFill4(x-1, y,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BoundaryFill4(x, y+1,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    BoundaryFill4(x, y-1, </a:t>
            </a:r>
            <a:r>
              <a:rPr lang="en-IN" altLang="x-none" sz="2400" dirty="0" err="1">
                <a:latin typeface="Tahoma" panose="020B0604030504040204" pitchFamily="34" charset="0"/>
              </a:rPr>
              <a:t>fillcolor</a:t>
            </a:r>
            <a:r>
              <a:rPr lang="en-IN" altLang="x-none" sz="2400" dirty="0">
                <a:latin typeface="Tahoma" panose="020B0604030504040204" pitchFamily="34" charset="0"/>
              </a:rPr>
              <a:t>, </a:t>
            </a:r>
            <a:r>
              <a:rPr lang="en-IN" altLang="x-none" sz="2400" dirty="0" err="1">
                <a:latin typeface="Tahoma" panose="020B0604030504040204" pitchFamily="34" charset="0"/>
              </a:rPr>
              <a:t>boundarycolor</a:t>
            </a:r>
            <a:r>
              <a:rPr lang="en-IN" altLang="x-none" sz="2400" dirty="0">
                <a:latin typeface="Tahoma" panose="020B0604030504040204" pitchFamily="34" charset="0"/>
              </a:rPr>
              <a:t>);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   }</a:t>
            </a:r>
          </a:p>
          <a:p>
            <a:pPr marL="0" indent="0">
              <a:buNone/>
            </a:pPr>
            <a:r>
              <a:rPr lang="en-IN" altLang="x-none" sz="2400" dirty="0">
                <a:latin typeface="Tahoma" panose="020B0604030504040204" pitchFamily="34" charset="0"/>
              </a:rPr>
              <a:t>}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85062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72400" cy="9144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sz="4000" dirty="0">
                <a:ea typeface="Angsana New"/>
                <a:cs typeface="Angsana New"/>
              </a:rPr>
              <a:t>Flood Fill Algorithm</a:t>
            </a:r>
          </a:p>
        </p:txBody>
      </p:sp>
      <p:sp>
        <p:nvSpPr>
          <p:cNvPr id="67587" name="Rectangle 3"/>
          <p:cNvSpPr>
            <a:spLocks noGrp="1"/>
          </p:cNvSpPr>
          <p:nvPr>
            <p:ph idx="1"/>
          </p:nvPr>
        </p:nvSpPr>
        <p:spPr>
          <a:xfrm>
            <a:off x="250825" y="1125538"/>
            <a:ext cx="8893175" cy="5199062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Used when an area defined with multiple color boundaries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 at 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seed</a:t>
            </a: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point inside a region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Replace a specified interior color (old color) with fill color</a:t>
            </a: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 instead of  searching for  a boundary color value and  the method is called flood fill.</a:t>
            </a:r>
          </a:p>
          <a:p>
            <a:pPr eaLnBrk="1" hangingPunct="1">
              <a:buFontTx/>
              <a:buNone/>
            </a:pPr>
            <a:endParaRPr lang="en-GB" altLang="x-none" b="1" dirty="0">
              <a:ea typeface="Cordia New"/>
            </a:endParaRPr>
          </a:p>
        </p:txBody>
      </p:sp>
      <p:sp>
        <p:nvSpPr>
          <p:cNvPr id="67588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69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DA Line Drawing Algorithm&#10;Programmer Specifies&#10;(x,y) values of end pixels&#10;Need Algorithm to find&#10;out which intermediate&#10;p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6705600" cy="4562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en-GB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Start from a specified interior point (x, y) and reassign all pixel values that are set to a given interior color with the desired fill color.</a:t>
            </a:r>
          </a:p>
          <a:p>
            <a:pPr eaLnBrk="1" hangingPunct="1">
              <a:lnSpc>
                <a:spcPct val="150000"/>
              </a:lnSpc>
            </a:pPr>
            <a:r>
              <a:rPr lang="th-TH" altLang="x-none" sz="2800" dirty="0">
                <a:latin typeface="Tahoma" panose="020B0604030504040204" pitchFamily="34" charset="0"/>
                <a:cs typeface="Tahoma" panose="020B0604030504040204" pitchFamily="34" charset="0"/>
              </a:rPr>
              <a:t>Fill the 4-connected or 8-connected region until all interior points being replaced</a:t>
            </a:r>
            <a:r>
              <a:rPr sz="28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altLang="x-none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dirty="0">
              <a:ea typeface="Cordia New"/>
            </a:endParaRPr>
          </a:p>
        </p:txBody>
      </p:sp>
      <p:sp>
        <p:nvSpPr>
          <p:cNvPr id="68611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sz="1200" dirty="0">
                <a:latin typeface="Angsana New"/>
                <a:ea typeface="Angsana New"/>
              </a:rPr>
              <a:t>70</a:t>
            </a:fld>
            <a:endParaRPr lang="en-US" sz="1200" dirty="0">
              <a:latin typeface="Angsana New"/>
              <a:ea typeface="Angsana New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th-TH" altLang="x-none" dirty="0">
                <a:ea typeface="Angsana New"/>
                <a:cs typeface="Angsana New"/>
              </a:rPr>
              <a:t>Flood Fill Algorithm</a:t>
            </a:r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71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9636" name="Text Box 3"/>
          <p:cNvSpPr txBox="1"/>
          <p:nvPr/>
        </p:nvSpPr>
        <p:spPr>
          <a:xfrm>
            <a:off x="609600" y="1524001"/>
            <a:ext cx="8382000" cy="526297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void FloodFill4(int x, int y, 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 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newcolor, 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oldColor)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{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if(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Pixel(x, y) == oldColor)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{</a:t>
            </a: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putpixel(x,y,newcolor);</a:t>
            </a:r>
            <a:endParaRPr lang="th-TH" altLang="x-non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FloodFill4(x+1, y,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FloodFill4(x-1, y,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FloodFill4(x, y+1,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FloodFill4(x, y-1, newcolor, oldColor);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}</a:t>
            </a:r>
          </a:p>
          <a:p>
            <a:r>
              <a:rPr lang="th-TH" altLang="x-non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}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>
                <a:ea typeface="Cordia New"/>
              </a:rPr>
              <a:t>Flood Fill &amp; Boundary Fill</a:t>
            </a:r>
            <a:endParaRPr lang="en-IN" altLang="x-none" dirty="0">
              <a:ea typeface="Cordia New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>
                <a:ea typeface="Browallia New" pitchFamily="34" charset="-34"/>
              </a:rPr>
              <a:t>Similarities </a:t>
            </a:r>
          </a:p>
          <a:p>
            <a:pPr lvl="1"/>
            <a:r>
              <a:rPr sz="3200" dirty="0">
                <a:ea typeface="Browallia New" pitchFamily="34" charset="-34"/>
              </a:rPr>
              <a:t>Seed fill approach</a:t>
            </a:r>
          </a:p>
          <a:p>
            <a:pPr lvl="1"/>
            <a:r>
              <a:rPr sz="3200" dirty="0">
                <a:ea typeface="Browallia New" pitchFamily="34" charset="-34"/>
              </a:rPr>
              <a:t>Both starts from a seed point</a:t>
            </a:r>
          </a:p>
          <a:p>
            <a:pPr lvl="1"/>
            <a:r>
              <a:rPr sz="3200" dirty="0">
                <a:ea typeface="Browallia New" pitchFamily="34" charset="-34"/>
              </a:rPr>
              <a:t>Both supports 4 connected and 8 connected approach</a:t>
            </a:r>
          </a:p>
          <a:p>
            <a:pPr lvl="1"/>
            <a:r>
              <a:rPr lang="en-GB" altLang="x-none" sz="3200" dirty="0">
                <a:ea typeface="Browallia New" pitchFamily="34" charset="-34"/>
              </a:rPr>
              <a:t>Uses recursive function</a:t>
            </a:r>
            <a:endParaRPr lang="en-IN" altLang="x-none" sz="3200" dirty="0">
              <a:ea typeface="Browallia New" pitchFamily="34" charset="-34"/>
            </a:endParaRPr>
          </a:p>
          <a:p>
            <a:pPr lvl="1"/>
            <a:endParaRPr lang="en-IN" altLang="x-none" sz="3200" dirty="0">
              <a:ea typeface="Browallia New" pitchFamily="34" charset="-34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72</a:t>
            </a:fld>
            <a:endParaRPr 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4"/>
          <p:cNvSpPr>
            <a:spLocks noGrp="1"/>
          </p:cNvSpPr>
          <p:nvPr>
            <p:ph type="title"/>
          </p:nvPr>
        </p:nvSpPr>
        <p:spPr>
          <a:xfrm>
            <a:off x="357188" y="3571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sz="6000" kern="1200" dirty="0">
                <a:latin typeface="+mj-lt"/>
                <a:ea typeface="Cordia New"/>
                <a:cs typeface="+mj-cs"/>
              </a:rPr>
              <a:t>Differences</a:t>
            </a:r>
            <a:endParaRPr lang="en-IN" altLang="x-none" sz="6000" kern="1200" dirty="0">
              <a:latin typeface="+mj-lt"/>
              <a:ea typeface="Cordia New"/>
              <a:cs typeface="+mj-cs"/>
            </a:endParaRPr>
          </a:p>
        </p:txBody>
      </p:sp>
      <p:sp>
        <p:nvSpPr>
          <p:cNvPr id="71683" name="Text Placeholder 5"/>
          <p:cNvSpPr>
            <a:spLocks noGrp="1"/>
          </p:cNvSpPr>
          <p:nvPr>
            <p:ph type="body" idx="1"/>
          </p:nvPr>
        </p:nvSpPr>
        <p:spPr>
          <a:xfrm>
            <a:off x="357188" y="1508125"/>
            <a:ext cx="4040187" cy="658813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b"/>
          <a:lstStyle/>
          <a:p>
            <a:pPr algn="ctr"/>
            <a:r>
              <a:rPr sz="3200" kern="1200" dirty="0">
                <a:latin typeface="+mn-lt"/>
                <a:ea typeface="Browallia New" pitchFamily="34" charset="-34"/>
                <a:cs typeface="+mn-cs"/>
              </a:rPr>
              <a:t>Boundary Fill</a:t>
            </a:r>
            <a:endParaRPr lang="en-IN" altLang="x-none" sz="32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4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45013" y="1512888"/>
            <a:ext cx="4041775" cy="6540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b"/>
          <a:lstStyle/>
          <a:p>
            <a:pPr algn="ctr">
              <a:buClrTx/>
              <a:buSzTx/>
            </a:pPr>
            <a:r>
              <a:rPr sz="3200" kern="1200" dirty="0">
                <a:latin typeface="+mn-lt"/>
                <a:ea typeface="Browallia New" pitchFamily="34" charset="-34"/>
                <a:cs typeface="+mn-cs"/>
              </a:rPr>
              <a:t>Flood Fill </a:t>
            </a:r>
            <a:endParaRPr lang="en-IN" altLang="x-none" sz="32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5" name="Content Placeholder 6"/>
          <p:cNvSpPr>
            <a:spLocks noGrp="1"/>
          </p:cNvSpPr>
          <p:nvPr>
            <p:ph sz="half" idx="2"/>
          </p:nvPr>
        </p:nvSpPr>
        <p:spPr>
          <a:xfrm>
            <a:off x="357188" y="2166938"/>
            <a:ext cx="4040187" cy="44767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lstStyle/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Check whether current pixel is of boundary color .If not it will color with new color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Only single colored boundary possible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Arguments to the function are seed point,new color and boundary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71686" name="Content Placeholder 8"/>
          <p:cNvSpPr>
            <a:spLocks noGrp="1"/>
          </p:cNvSpPr>
          <p:nvPr>
            <p:ph sz="quarter" idx="4"/>
          </p:nvPr>
        </p:nvSpPr>
        <p:spPr>
          <a:xfrm>
            <a:off x="4545013" y="2166938"/>
            <a:ext cx="4041775" cy="447675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anchor="t"/>
          <a:lstStyle/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Check whether current pixel is of old color .If so it will color with new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Can have multiple color boundary</a:t>
            </a:r>
          </a:p>
          <a:p>
            <a:pPr>
              <a:buClrTx/>
              <a:buSzTx/>
            </a:pPr>
            <a:r>
              <a:rPr sz="2800" kern="1200" dirty="0">
                <a:latin typeface="+mn-lt"/>
                <a:ea typeface="Browallia New" pitchFamily="34" charset="-34"/>
                <a:cs typeface="+mn-cs"/>
              </a:rPr>
              <a:t>Arguments to the function are seed point, new color and old color</a:t>
            </a: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  <a:p>
            <a:pPr>
              <a:buClrTx/>
              <a:buSzTx/>
            </a:pPr>
            <a:endParaRPr lang="en-IN" altLang="x-none" sz="2800" kern="1200" dirty="0">
              <a:latin typeface="+mn-lt"/>
              <a:ea typeface="Browallia New" pitchFamily="34" charset="-34"/>
              <a:cs typeface="+mn-cs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xfrm>
            <a:off x="7824788" y="6008688"/>
            <a:ext cx="762000" cy="365125"/>
          </a:xfrm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600" dirty="0">
                <a:solidFill>
                  <a:srgbClr val="898989"/>
                </a:solidFill>
                <a:latin typeface="Calibri" panose="020F0502020204030204" pitchFamily="34" charset="0"/>
              </a:rPr>
              <a:t>73</a:t>
            </a:fld>
            <a:endParaRPr lang="en-US" sz="16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dirty="0"/>
              <a:t>Module II</a:t>
            </a:r>
          </a:p>
        </p:txBody>
      </p:sp>
      <p:sp>
        <p:nvSpPr>
          <p:cNvPr id="2051" name="Content Placeholder 4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Line Drawing Algorithm- DDA, Bresenham’s algorithm – Circle Generation Algorithms –Mid point circle algorithm, Bresenham’s algorithm- Scan Conversion-frame buffers – solid area scan conversion – polygon filling algorithms</a:t>
            </a:r>
          </a:p>
          <a:p>
            <a:pPr eaLnBrk="1" hangingPunct="1">
              <a:buNone/>
            </a:pPr>
            <a:endParaRPr dirty="0"/>
          </a:p>
          <a:p>
            <a:pPr eaLnBrk="1" hangingPunct="1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6692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>LINE-DRAWING ALGORITHMS</a:t>
            </a:r>
            <a:endParaRPr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The Cartesian slope-intercept equation for a straight line is       y = m.x  + b                       (1)</a:t>
            </a:r>
          </a:p>
          <a:p>
            <a:pPr eaLnBrk="1" hangingPunct="1"/>
            <a:r>
              <a:rPr dirty="0"/>
              <a:t> m - slope of the line  &amp; b is the y intercept</a:t>
            </a:r>
          </a:p>
          <a:p>
            <a:pPr eaLnBrk="1" hangingPunct="1"/>
            <a:r>
              <a:rPr dirty="0"/>
              <a:t>Given that the two endpoints of a line  segment are specified at positions (x</a:t>
            </a:r>
            <a:r>
              <a:rPr baseline="-25000" dirty="0"/>
              <a:t>1</a:t>
            </a:r>
            <a:r>
              <a:rPr dirty="0"/>
              <a:t>, y</a:t>
            </a:r>
            <a:r>
              <a:rPr baseline="-25000" dirty="0"/>
              <a:t>1</a:t>
            </a:r>
            <a:r>
              <a:rPr dirty="0"/>
              <a:t>) and (x</a:t>
            </a:r>
            <a:r>
              <a:rPr baseline="-25000" dirty="0"/>
              <a:t>2</a:t>
            </a:r>
            <a:r>
              <a:rPr dirty="0"/>
              <a:t>, y</a:t>
            </a:r>
            <a:r>
              <a:rPr baseline="-25000" dirty="0"/>
              <a:t>2</a:t>
            </a:r>
            <a:r>
              <a:rPr dirty="0"/>
              <a:t>), </a:t>
            </a:r>
          </a:p>
          <a:p>
            <a:pPr eaLnBrk="1" hangingPunct="1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4303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sz="2400" dirty="0"/>
              <a:t>we can determine values for the slope m and y intercept b with the following calculations:</a:t>
            </a:r>
          </a:p>
          <a:p>
            <a:pPr lvl="1" eaLnBrk="1" hangingPunct="1">
              <a:buNone/>
            </a:pPr>
            <a:r>
              <a:rPr sz="2400" dirty="0"/>
              <a:t>m = (y2-y1)/(x2-x1)                                               (2)</a:t>
            </a:r>
          </a:p>
          <a:p>
            <a:pPr lvl="1" eaLnBrk="1" hangingPunct="1">
              <a:buNone/>
            </a:pPr>
            <a:r>
              <a:rPr sz="2400" dirty="0"/>
              <a:t>b = y1 – m.x1                                                          (3)</a:t>
            </a:r>
          </a:p>
          <a:p>
            <a:pPr eaLnBrk="1" hangingPunct="1"/>
            <a:r>
              <a:rPr sz="2400" dirty="0"/>
              <a:t> Algorithms for displaying straight lines are based on the line equation (1) &amp; the calculations given in Eqs. (2) &amp; (3).</a:t>
            </a:r>
          </a:p>
          <a:p>
            <a:pPr eaLnBrk="1" hangingPunct="1"/>
            <a:r>
              <a:rPr sz="2400" dirty="0"/>
              <a:t> For any given x interval ∆x along a line, we can compute the corresponding y interval from (2) as   </a:t>
            </a:r>
          </a:p>
          <a:p>
            <a:pPr eaLnBrk="1" hangingPunct="1">
              <a:buNone/>
            </a:pPr>
            <a:r>
              <a:rPr sz="2400" b="1" dirty="0"/>
              <a:t>       ∆y </a:t>
            </a:r>
            <a:r>
              <a:rPr sz="2400" dirty="0"/>
              <a:t>= m</a:t>
            </a:r>
            <a:r>
              <a:rPr sz="2400" b="1" dirty="0"/>
              <a:t>∆x      </a:t>
            </a:r>
            <a:r>
              <a:rPr sz="2400" dirty="0"/>
              <a:t>(4)</a:t>
            </a:r>
          </a:p>
          <a:p>
            <a:pPr eaLnBrk="1" hangingPunct="1"/>
            <a:r>
              <a:rPr sz="2400" dirty="0"/>
              <a:t>   Similarly, </a:t>
            </a:r>
            <a:r>
              <a:rPr sz="2400" b="1" dirty="0"/>
              <a:t>∆x=∆y/m     </a:t>
            </a:r>
            <a:r>
              <a:rPr sz="2400" dirty="0"/>
              <a:t>(5)</a:t>
            </a:r>
          </a:p>
          <a:p>
            <a:pPr eaLnBrk="1" hangingPunct="1"/>
            <a:endParaRPr sz="2400" dirty="0"/>
          </a:p>
          <a:p>
            <a:pPr eaLnBrk="1" hangingPunct="1"/>
            <a:endParaRPr sz="2400" dirty="0"/>
          </a:p>
          <a:p>
            <a:pPr eaLnBrk="1" hangingPunct="1"/>
            <a:endParaRPr dirty="0"/>
          </a:p>
          <a:p>
            <a:pPr eaLnBrk="1" hangingPunct="1"/>
            <a:endParaRPr dirty="0"/>
          </a:p>
          <a:p>
            <a:pPr eaLnBrk="1" hangingPunct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4750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pic>
        <p:nvPicPr>
          <p:cNvPr id="6147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2133600"/>
            <a:ext cx="4876800" cy="2767013"/>
          </a:xfrm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105400"/>
            <a:ext cx="3862388" cy="1752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47920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DA Line Drawing Algorithm&#10;Programmer Specifies&#10;(x,y) values of end pixels&#10;Need Algorithm to find&#10;out which intermediate&#10;p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6705600" cy="45624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1012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lang="fr-FR" altLang="x-none" b="1" dirty="0"/>
              <a:t>DDA line drawing algorithm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The digital differential analyzer (DDA) is an incremental scan-conversion line algorithm</a:t>
            </a:r>
          </a:p>
          <a:p>
            <a:pPr eaLnBrk="1" hangingPunct="1"/>
            <a:r>
              <a:rPr dirty="0"/>
              <a:t>calculating either ∆y or ∆x</a:t>
            </a:r>
          </a:p>
          <a:p>
            <a:pPr eaLnBrk="1" hangingPunct="1"/>
            <a:r>
              <a:rPr dirty="0"/>
              <a:t>performing calculations at each step using results from the preceding step.</a:t>
            </a:r>
          </a:p>
          <a:p>
            <a:pPr eaLnBrk="1" hangingPunct="1"/>
            <a:endParaRPr dirty="0"/>
          </a:p>
          <a:p>
            <a:pPr algn="just">
              <a:buFont typeface="Wingdings" panose="05000000000000000000" pitchFamily="2" charset="2"/>
              <a:buNone/>
            </a:pPr>
            <a:r>
              <a:rPr dirty="0"/>
              <a:t> 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6897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lang="fr-FR" altLang="x-none" b="1" dirty="0"/>
              <a:t>DDA line drawing algorithm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The digital differential analyzer (DDA) is an incremental scan-conversion line algorithm</a:t>
            </a:r>
          </a:p>
          <a:p>
            <a:pPr eaLnBrk="1" hangingPunct="1"/>
            <a:r>
              <a:rPr dirty="0"/>
              <a:t>calculating either ∆y or ∆x</a:t>
            </a:r>
          </a:p>
          <a:p>
            <a:pPr eaLnBrk="1" hangingPunct="1"/>
            <a:r>
              <a:rPr dirty="0"/>
              <a:t>performing calculations at each step using results from the preceding step.</a:t>
            </a:r>
          </a:p>
          <a:p>
            <a:pPr eaLnBrk="1" hangingPunct="1"/>
            <a:endParaRPr dirty="0"/>
          </a:p>
          <a:p>
            <a:pPr algn="just">
              <a:buFont typeface="Wingdings" panose="05000000000000000000" pitchFamily="2" charset="2"/>
              <a:buNone/>
            </a:pPr>
            <a:r>
              <a:rPr dirty="0"/>
              <a:t> 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dirty="0"/>
              <a:t>		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0805"/>
            <a:ext cx="8359140" cy="796290"/>
          </a:xfrm>
        </p:spPr>
        <p:txBody>
          <a:bodyPr/>
          <a:lstStyle/>
          <a:p>
            <a:r>
              <a:rPr lang="fr-FR" altLang="x-none" b="1" dirty="0">
                <a:sym typeface="+mn-ea"/>
              </a:rPr>
              <a:t/>
            </a:r>
            <a:br>
              <a:rPr lang="fr-FR" altLang="x-none" b="1" dirty="0">
                <a:sym typeface="+mn-ea"/>
              </a:rPr>
            </a:br>
            <a:r>
              <a:rPr lang="fr-FR" altLang="x-none" b="1" dirty="0">
                <a:sym typeface="+mn-ea"/>
              </a:rPr>
              <a:t>DDA line drawing algorithm</a:t>
            </a:r>
            <a:r>
              <a:rPr dirty="0">
                <a:sym typeface="+mn-ea"/>
              </a:rPr>
              <a:t/>
            </a:r>
            <a:br>
              <a:rPr dirty="0">
                <a:sym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930" y="887730"/>
            <a:ext cx="8735060" cy="5897880"/>
          </a:xfrm>
        </p:spPr>
        <p:txBody>
          <a:bodyPr/>
          <a:lstStyle/>
          <a:p>
            <a:r>
              <a:rPr lang="en-US" dirty="0"/>
              <a:t>Consider first a line with positive slope</a:t>
            </a:r>
          </a:p>
          <a:p>
            <a:r>
              <a:rPr lang="en-US" dirty="0"/>
              <a:t>If the slope is less than or equal to 1, </a:t>
            </a:r>
            <a:r>
              <a:rPr lang="en-IN" altLang="en-US" dirty="0"/>
              <a:t>	</a:t>
            </a:r>
          </a:p>
          <a:p>
            <a:r>
              <a:rPr lang="en-US" dirty="0"/>
              <a:t>we sample at unit x intervals  </a:t>
            </a:r>
          </a:p>
          <a:p>
            <a:endParaRPr lang="en-US" dirty="0"/>
          </a:p>
          <a:p>
            <a:r>
              <a:rPr lang="en-US" dirty="0"/>
              <a:t>and compute each successive y value as </a:t>
            </a:r>
          </a:p>
          <a:p>
            <a:endParaRPr lang="en-US" dirty="0"/>
          </a:p>
          <a:p>
            <a:r>
              <a:rPr lang="en-US" dirty="0"/>
              <a:t>Subscript k takes integer values starting from 1, for the first point, and increases by 1 until the final endpoint is reached. </a:t>
            </a:r>
          </a:p>
          <a:p>
            <a:r>
              <a:rPr lang="en-US" dirty="0"/>
              <a:t>Since </a:t>
            </a:r>
            <a:r>
              <a:rPr lang="en-IN" altLang="en-US" i="1" dirty="0"/>
              <a:t>m</a:t>
            </a:r>
            <a:r>
              <a:rPr lang="en-US" dirty="0"/>
              <a:t> can be any real number between 0 and 1, the calculated y values must be rounded to the </a:t>
            </a:r>
            <a:r>
              <a:rPr lang="en-IN" altLang="en-US" dirty="0"/>
              <a:t>nearest </a:t>
            </a:r>
            <a:r>
              <a:rPr lang="en-US" dirty="0"/>
              <a:t>integer.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1435" y="1016635"/>
            <a:ext cx="1911350" cy="15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785" y="2364740"/>
            <a:ext cx="1442085" cy="544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65" y="3372485"/>
            <a:ext cx="244665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23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40" y="816928"/>
            <a:ext cx="6629400" cy="52244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2828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82890" cy="4494530"/>
          </a:xfrm>
        </p:spPr>
        <p:txBody>
          <a:bodyPr/>
          <a:lstStyle/>
          <a:p>
            <a:r>
              <a:rPr lang="en-US"/>
              <a:t>For lines with a positive slope greater than 1, we reverse the roles of x and y. </a:t>
            </a:r>
          </a:p>
          <a:p>
            <a:r>
              <a:rPr lang="en-US"/>
              <a:t>That is, we sample at unit y intervals </a:t>
            </a:r>
          </a:p>
          <a:p>
            <a:endParaRPr lang="en-US"/>
          </a:p>
          <a:p>
            <a:r>
              <a:rPr lang="en-US"/>
              <a:t>calculate each succeeding x </a:t>
            </a:r>
            <a:r>
              <a:rPr lang="en-IN" altLang="en-US"/>
              <a:t>v</a:t>
            </a:r>
            <a:r>
              <a:rPr lang="en-US"/>
              <a:t>alue as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9963" y="3180715"/>
            <a:ext cx="1452245" cy="565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380" y="4049395"/>
            <a:ext cx="1972310" cy="7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4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47738"/>
            <a:ext cx="6324600" cy="54530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625557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5410200" cy="337661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204777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6295" cy="4396105"/>
          </a:xfrm>
        </p:spPr>
        <p:txBody>
          <a:bodyPr/>
          <a:lstStyle/>
          <a:p>
            <a:r>
              <a:rPr lang="en-IN" altLang="en-US"/>
              <a:t>the above e</a:t>
            </a:r>
            <a:r>
              <a:rPr lang="en-US"/>
              <a:t>quations  are based on the assumption that lines are to be processed from the left endpoint to the right endpoint . </a:t>
            </a:r>
          </a:p>
          <a:p>
            <a:r>
              <a:rPr lang="en-US"/>
              <a:t>If this processing is reversed, so that the starting endpoint is at the right, then either we have</a:t>
            </a:r>
          </a:p>
          <a:p>
            <a:endParaRPr lang="en-US"/>
          </a:p>
          <a:p>
            <a:r>
              <a:rPr lang="en-US"/>
              <a:t>or (when the slope is greater than I) we have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3982085"/>
            <a:ext cx="1651000" cy="53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55" y="3982085"/>
            <a:ext cx="1824355" cy="42291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06905" y="5139690"/>
            <a:ext cx="1127125" cy="340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110" y="5139690"/>
            <a:ext cx="228473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58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12480" cy="4741545"/>
          </a:xfrm>
        </p:spPr>
        <p:txBody>
          <a:bodyPr/>
          <a:lstStyle/>
          <a:p>
            <a:r>
              <a:rPr lang="en-IN" altLang="en-US" dirty="0"/>
              <a:t>These e</a:t>
            </a:r>
            <a:r>
              <a:rPr lang="en-US" dirty="0" err="1"/>
              <a:t>quations</a:t>
            </a:r>
            <a:r>
              <a:rPr lang="en-US" dirty="0"/>
              <a:t> can also be used to calculate pixel positions </a:t>
            </a:r>
            <a:r>
              <a:rPr lang="en-US" dirty="0" err="1"/>
              <a:t>alon</a:t>
            </a:r>
            <a:r>
              <a:rPr lang="en-IN" altLang="en-US" dirty="0"/>
              <a:t>g </a:t>
            </a:r>
            <a:r>
              <a:rPr lang="en-US" dirty="0"/>
              <a:t>a line with negative slope.</a:t>
            </a:r>
          </a:p>
          <a:p>
            <a:r>
              <a:rPr lang="en-US" dirty="0"/>
              <a:t> If the absolute value of the slope is less than I and the start endpoint is at the left, we set </a:t>
            </a:r>
          </a:p>
          <a:p>
            <a:r>
              <a:rPr lang="en-US" dirty="0"/>
              <a:t> and calculate y values with </a:t>
            </a:r>
          </a:p>
          <a:p>
            <a:endParaRPr lang="en-US" dirty="0"/>
          </a:p>
          <a:p>
            <a:r>
              <a:rPr lang="en-US" dirty="0"/>
              <a:t>When the start endpoint is at the right (for the same slope), we set                     </a:t>
            </a:r>
          </a:p>
          <a:p>
            <a:r>
              <a:rPr lang="en-US" dirty="0"/>
              <a:t>and calculate x values with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9020" y="3110230"/>
            <a:ext cx="1268730" cy="456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30" y="3566795"/>
            <a:ext cx="2446655" cy="546735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880" y="4974907"/>
            <a:ext cx="145224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5314315"/>
            <a:ext cx="1972310" cy="7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17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9721"/>
            <a:ext cx="8229600" cy="93985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>DDA Algorithm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6294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sz="2000" dirty="0"/>
              <a:t>void lineDDA( int xa,intya,int xb, int yb)</a:t>
            </a:r>
          </a:p>
          <a:p>
            <a:pPr eaLnBrk="1" hangingPunct="1">
              <a:buNone/>
            </a:pPr>
            <a:r>
              <a:rPr sz="2000" dirty="0"/>
              <a:t>{</a:t>
            </a:r>
          </a:p>
          <a:p>
            <a:pPr eaLnBrk="1" hangingPunct="1">
              <a:buNone/>
            </a:pPr>
            <a:r>
              <a:rPr sz="2000" dirty="0"/>
              <a:t>	int dx=xb-xa, dy=yb-ya ,steps, k ;</a:t>
            </a:r>
          </a:p>
          <a:p>
            <a:pPr eaLnBrk="1" hangingPunct="1">
              <a:buNone/>
            </a:pPr>
            <a:r>
              <a:rPr sz="2000" dirty="0"/>
              <a:t>      float xIncrement , yIncrement, x=xa, y=ya ;</a:t>
            </a:r>
          </a:p>
          <a:p>
            <a:pPr eaLnBrk="1" hangingPunct="1">
              <a:buNone/>
            </a:pPr>
            <a:r>
              <a:rPr sz="2000" dirty="0"/>
              <a:t>       if(abs(dx)&gt; abs(dy))</a:t>
            </a:r>
          </a:p>
          <a:p>
            <a:pPr eaLnBrk="1" hangingPunct="1">
              <a:buNone/>
            </a:pPr>
            <a:r>
              <a:rPr sz="2000" dirty="0"/>
              <a:t>            steps = abs(dx) ;</a:t>
            </a:r>
          </a:p>
          <a:p>
            <a:pPr eaLnBrk="1" hangingPunct="1">
              <a:buNone/>
            </a:pPr>
            <a:r>
              <a:rPr sz="2000" dirty="0"/>
              <a:t>      else</a:t>
            </a:r>
          </a:p>
          <a:p>
            <a:pPr eaLnBrk="1" hangingPunct="1">
              <a:buNone/>
            </a:pPr>
            <a:r>
              <a:rPr sz="2000" dirty="0"/>
              <a:t>            steps = abs(dy) ;</a:t>
            </a:r>
          </a:p>
          <a:p>
            <a:pPr eaLnBrk="1" hangingPunct="1">
              <a:buNone/>
            </a:pPr>
            <a:r>
              <a:rPr sz="2000" dirty="0"/>
              <a:t>   xIncrement= dx/(float) steps ;</a:t>
            </a:r>
          </a:p>
          <a:p>
            <a:pPr eaLnBrk="1" hangingPunct="1">
              <a:buNone/>
            </a:pPr>
            <a:r>
              <a:rPr sz="2000" dirty="0"/>
              <a:t>   yIncrement= dy/(float) steps ;</a:t>
            </a:r>
          </a:p>
          <a:p>
            <a:pPr eaLnBrk="1" hangingPunct="1">
              <a:buNone/>
            </a:pPr>
            <a:r>
              <a:rPr sz="2000" dirty="0"/>
              <a:t>   setPixel(ROUND(x), ROUND(y)) ;</a:t>
            </a:r>
          </a:p>
          <a:p>
            <a:pPr eaLnBrk="1" hangingPunct="1">
              <a:buNone/>
            </a:pPr>
            <a:r>
              <a:rPr lang="nb-NO" altLang="x-none" sz="2000" dirty="0"/>
              <a:t>   for(k=0 ;k&lt;steps ;k++){</a:t>
            </a:r>
            <a:endParaRPr sz="2000" dirty="0"/>
          </a:p>
          <a:p>
            <a:pPr eaLnBrk="1" hangingPunct="1">
              <a:buNone/>
            </a:pPr>
            <a:r>
              <a:rPr sz="2000" dirty="0"/>
              <a:t>   x +=xIncrement ;</a:t>
            </a:r>
          </a:p>
          <a:p>
            <a:pPr eaLnBrk="1" hangingPunct="1">
              <a:buNone/>
            </a:pPr>
            <a:r>
              <a:rPr sz="2000" dirty="0"/>
              <a:t>   y +=yIncrement ;</a:t>
            </a:r>
          </a:p>
          <a:p>
            <a:pPr eaLnBrk="1" hangingPunct="1">
              <a:buNone/>
            </a:pPr>
            <a:r>
              <a:rPr sz="2000" dirty="0"/>
              <a:t>setPixel(ROUND(x), ROUND(y)) ;</a:t>
            </a:r>
          </a:p>
          <a:p>
            <a:pPr eaLnBrk="1" hangingPunct="1">
              <a:buNone/>
            </a:pPr>
            <a:r>
              <a:rPr sz="2000" dirty="0"/>
              <a:t>}</a:t>
            </a:r>
          </a:p>
          <a:p>
            <a:pPr eaLnBrk="1" hangingPunct="1">
              <a:buNone/>
            </a:pPr>
            <a:r>
              <a:rPr sz="2000" dirty="0"/>
              <a:t>}</a:t>
            </a:r>
          </a:p>
          <a:p>
            <a:pPr eaLnBrk="1" hangingPunct="1">
              <a:buNone/>
            </a:pPr>
            <a:r>
              <a:rPr lang="fr-FR" altLang="x-none" sz="2000" dirty="0"/>
              <a:t> </a:t>
            </a:r>
            <a:endParaRPr sz="2000" dirty="0"/>
          </a:p>
          <a:p>
            <a:pPr eaLnBrk="1" hangingPunct="1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12994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/>
              <a:t>Advantages of DDA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Faster than direct use of line equation</a:t>
            </a:r>
          </a:p>
          <a:p>
            <a:r>
              <a:rPr dirty="0"/>
              <a:t>Does not do any floating point application</a:t>
            </a:r>
          </a:p>
        </p:txBody>
      </p:sp>
    </p:spTree>
    <p:extLst>
      <p:ext uri="{BB962C8B-B14F-4D97-AF65-F5344CB8AC3E}">
        <p14:creationId xmlns:p14="http://schemas.microsoft.com/office/powerpoint/2010/main" val="1477230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dirty="0"/>
              <a:t>Disadvantages of DDA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Drift away from actual line path because rounding off float value to integer</a:t>
            </a:r>
          </a:p>
          <a:p>
            <a:r>
              <a:rPr dirty="0"/>
              <a:t>Causes jaggies or stair-step effect</a:t>
            </a:r>
          </a:p>
          <a:p>
            <a:r>
              <a:rPr dirty="0"/>
              <a:t>Floating point addition is still needed</a:t>
            </a:r>
          </a:p>
          <a:p>
            <a:r>
              <a:rPr dirty="0"/>
              <a:t>Precision loss  because of rounding off</a:t>
            </a:r>
          </a:p>
          <a:p>
            <a:r>
              <a:rPr dirty="0"/>
              <a:t>Pixels drift farther apart if line is relatively larger</a:t>
            </a:r>
          </a:p>
        </p:txBody>
      </p:sp>
    </p:spTree>
    <p:extLst>
      <p:ext uri="{BB962C8B-B14F-4D97-AF65-F5344CB8AC3E}">
        <p14:creationId xmlns:p14="http://schemas.microsoft.com/office/powerpoint/2010/main" val="291468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0805"/>
            <a:ext cx="8359140" cy="796290"/>
          </a:xfrm>
        </p:spPr>
        <p:txBody>
          <a:bodyPr/>
          <a:lstStyle/>
          <a:p>
            <a:r>
              <a:rPr lang="fr-FR" altLang="x-none" b="1" dirty="0">
                <a:sym typeface="+mn-ea"/>
              </a:rPr>
              <a:t/>
            </a:r>
            <a:br>
              <a:rPr lang="fr-FR" altLang="x-none" b="1" dirty="0">
                <a:sym typeface="+mn-ea"/>
              </a:rPr>
            </a:br>
            <a:r>
              <a:rPr lang="fr-FR" altLang="x-none" b="1" dirty="0">
                <a:sym typeface="+mn-ea"/>
              </a:rPr>
              <a:t>DDA line drawing algorithm</a:t>
            </a:r>
            <a:r>
              <a:rPr dirty="0">
                <a:sym typeface="+mn-ea"/>
              </a:rPr>
              <a:t/>
            </a:r>
            <a:br>
              <a:rPr dirty="0">
                <a:sym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930" y="887730"/>
            <a:ext cx="8735060" cy="5897880"/>
          </a:xfrm>
        </p:spPr>
        <p:txBody>
          <a:bodyPr/>
          <a:lstStyle/>
          <a:p>
            <a:r>
              <a:rPr lang="en-US" dirty="0"/>
              <a:t>Consider first a line with positive slope</a:t>
            </a:r>
          </a:p>
          <a:p>
            <a:r>
              <a:rPr lang="en-US" dirty="0"/>
              <a:t>If the slope is less than or equal to 1, </a:t>
            </a:r>
            <a:r>
              <a:rPr lang="en-IN" altLang="en-US" dirty="0"/>
              <a:t>	</a:t>
            </a:r>
          </a:p>
          <a:p>
            <a:r>
              <a:rPr lang="en-US" dirty="0"/>
              <a:t>we sample at unit x intervals  </a:t>
            </a:r>
          </a:p>
          <a:p>
            <a:endParaRPr lang="en-US" dirty="0"/>
          </a:p>
          <a:p>
            <a:r>
              <a:rPr lang="en-US" dirty="0"/>
              <a:t>and compute each successive y value as </a:t>
            </a:r>
          </a:p>
          <a:p>
            <a:endParaRPr lang="en-US" dirty="0"/>
          </a:p>
          <a:p>
            <a:r>
              <a:rPr lang="en-US" dirty="0"/>
              <a:t>Subscript k takes integer values starting from 1, for the first point, and increases by 1 until the final endpoint is reached. </a:t>
            </a:r>
          </a:p>
          <a:p>
            <a:r>
              <a:rPr lang="en-US" dirty="0"/>
              <a:t>Since </a:t>
            </a:r>
            <a:r>
              <a:rPr lang="en-IN" altLang="en-US" i="1" dirty="0"/>
              <a:t>m</a:t>
            </a:r>
            <a:r>
              <a:rPr lang="en-US" dirty="0"/>
              <a:t> can be any real number between 0 and 1, the calculated y values must be rounded to the </a:t>
            </a:r>
            <a:r>
              <a:rPr lang="en-IN" altLang="en-US" dirty="0"/>
              <a:t>nearest </a:t>
            </a:r>
            <a:r>
              <a:rPr lang="en-US" dirty="0"/>
              <a:t>integer.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1435" y="1016635"/>
            <a:ext cx="1911350" cy="15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785" y="2364740"/>
            <a:ext cx="1442085" cy="544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65" y="3372485"/>
            <a:ext cx="2446655" cy="54673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Consider a line from (2,3) to (8,10). Using simple DDA Algorithm, rasterize this line</a:t>
            </a:r>
          </a:p>
        </p:txBody>
      </p:sp>
    </p:spTree>
    <p:extLst>
      <p:ext uri="{BB962C8B-B14F-4D97-AF65-F5344CB8AC3E}">
        <p14:creationId xmlns:p14="http://schemas.microsoft.com/office/powerpoint/2010/main" val="14658736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6800"/>
            <a:ext cx="6629400" cy="42291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18559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6553200" cy="44640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17203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dda algorithm in graphic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09600"/>
            <a:ext cx="9652000" cy="7239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5940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r>
              <a:rPr dirty="0"/>
              <a:t>Consider a line from (0,0) to (6,7). Using simple DDA  Algorithm, rasterize this line</a:t>
            </a:r>
          </a:p>
        </p:txBody>
      </p:sp>
    </p:spTree>
    <p:extLst>
      <p:ext uri="{BB962C8B-B14F-4D97-AF65-F5344CB8AC3E}">
        <p14:creationId xmlns:p14="http://schemas.microsoft.com/office/powerpoint/2010/main" val="9021306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b="1" dirty="0"/>
              <a:t/>
            </a:r>
            <a:br>
              <a:rPr b="1" dirty="0"/>
            </a:br>
            <a:r>
              <a:rPr sz="3200" b="1" dirty="0"/>
              <a:t>Bresenham’s line algorithms</a:t>
            </a:r>
            <a:r>
              <a:rPr sz="3200" dirty="0"/>
              <a:t/>
            </a:r>
            <a:br>
              <a:rPr sz="3200" dirty="0"/>
            </a:br>
            <a:endParaRPr sz="3200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r>
              <a:rPr dirty="0"/>
              <a:t>an accurate and efficient raster line generating algorithms</a:t>
            </a:r>
          </a:p>
          <a:p>
            <a:pPr eaLnBrk="1" hangingPunct="1"/>
            <a:r>
              <a:rPr dirty="0"/>
              <a:t> developed by bresenham  </a:t>
            </a:r>
          </a:p>
          <a:p>
            <a:pPr eaLnBrk="1" hangingPunct="1"/>
            <a:r>
              <a:rPr dirty="0"/>
              <a:t>scan converts lines using only incremental integer calculations that can be adapted to display circles and other curves</a:t>
            </a:r>
          </a:p>
          <a:p>
            <a:pPr eaLnBrk="1" hangingPunct="1">
              <a:buNone/>
            </a:pPr>
            <a:r>
              <a:rPr dirty="0"/>
              <a:t> </a:t>
            </a:r>
          </a:p>
          <a:p>
            <a:pPr eaLnBrk="1" hangingPunct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167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8" y="573088"/>
            <a:ext cx="7373937" cy="57102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544444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61913"/>
            <a:ext cx="7246937" cy="67341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43632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077200" cy="502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947738"/>
            <a:ext cx="8058150" cy="49625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43311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1030288"/>
            <a:ext cx="7246937" cy="47958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1007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3018</Words>
  <Application>Microsoft Office PowerPoint</Application>
  <PresentationFormat>On-screen Show (4:3)</PresentationFormat>
  <Paragraphs>440</Paragraphs>
  <Slides>144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5" baseType="lpstr">
      <vt:lpstr>Office Theme</vt:lpstr>
      <vt:lpstr>Module II</vt:lpstr>
      <vt:lpstr>PowerPoint Presentation</vt:lpstr>
      <vt:lpstr>LINE-DRAWING ALGORITHMS</vt:lpstr>
      <vt:lpstr>PowerPoint Presentation</vt:lpstr>
      <vt:lpstr>PowerPoint Presentation</vt:lpstr>
      <vt:lpstr>PowerPoint Presentation</vt:lpstr>
      <vt:lpstr>PowerPoint Presentation</vt:lpstr>
      <vt:lpstr>DDA line drawing algorithm </vt:lpstr>
      <vt:lpstr> DDA line drawing algorithm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DDA Algorithm </vt:lpstr>
      <vt:lpstr>Advantages of DDA</vt:lpstr>
      <vt:lpstr>Disadvantages of DDA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Bresenham’s line algorithms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Bresenham’s line drawing algorithm for |m| &lt; 1  </vt:lpstr>
      <vt:lpstr> To illustrate the algorithm, digitize the line with endpoints (20, 10)  and (30, 18) this line has a slope of 0.8 with ∆x=10, ∆y=8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GENERATING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Midpoint circle algorithm (1) </vt:lpstr>
      <vt:lpstr>Midpoint circle algorithm (2)</vt:lpstr>
      <vt:lpstr>Midpoint circle algorithm (3) </vt:lpstr>
      <vt:lpstr>Given a circle radius r = 10 , demonstrate the mid point circle generating algorithm  by determining positions along the circle octant in the first quadrant from x =0 to x = y. </vt:lpstr>
      <vt:lpstr>PowerPoint Presentation</vt:lpstr>
      <vt:lpstr>PowerPoint Presentation</vt:lpstr>
      <vt:lpstr>PowerPoint Presentation</vt:lpstr>
      <vt:lpstr>PowerPoint Presentation</vt:lpstr>
      <vt:lpstr>Filled - Area Primitives  (polygon filling)</vt:lpstr>
      <vt:lpstr>Seed Fill Approaches </vt:lpstr>
      <vt:lpstr>Scan line Fill Approaches </vt:lpstr>
      <vt:lpstr>Boundary Fill Algorithm</vt:lpstr>
      <vt:lpstr>PowerPoint Presentation</vt:lpstr>
      <vt:lpstr>PowerPoint Presentation</vt:lpstr>
      <vt:lpstr>PowerPoint Presentation</vt:lpstr>
      <vt:lpstr>PowerPoint Presentation</vt:lpstr>
      <vt:lpstr>Boundary Fill Algorithm</vt:lpstr>
      <vt:lpstr>Flood Fill Algorithm</vt:lpstr>
      <vt:lpstr>PowerPoint Presentation</vt:lpstr>
      <vt:lpstr>Flood Fill Algorithm</vt:lpstr>
      <vt:lpstr>Flood Fill &amp; Boundary Fill</vt:lpstr>
      <vt:lpstr>Differences</vt:lpstr>
      <vt:lpstr>Module II</vt:lpstr>
      <vt:lpstr>LINE-DRAWING ALGORITHMS</vt:lpstr>
      <vt:lpstr>PowerPoint Presentation</vt:lpstr>
      <vt:lpstr>PowerPoint Presentation</vt:lpstr>
      <vt:lpstr>PowerPoint Presentation</vt:lpstr>
      <vt:lpstr>DDA line drawing algorithm </vt:lpstr>
      <vt:lpstr> DDA line drawing algorithm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DDA Algorithm </vt:lpstr>
      <vt:lpstr>Advantages of DDA</vt:lpstr>
      <vt:lpstr>Disadvantages of DDA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Bresenham’s line algorithms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Bresenham’s line drawing algorithm for |m| &lt; 1  </vt:lpstr>
      <vt:lpstr> To illustrate the algorithm, digitize the line with endpoints (20, 10)  and (30, 18) this line has a slope of 0.8 with ∆x=10, ∆y=8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GENERATING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Midpoint circle algorithm (1) </vt:lpstr>
      <vt:lpstr>Midpoint circle algorithm (2)</vt:lpstr>
      <vt:lpstr>Midpoint circle algorithm (3) </vt:lpstr>
      <vt:lpstr>Given a circle radius r = 10 , demonstrate the mid point circle generating algorithm  by determining positions along the circle octant in the first quadrant from x =0 to x = y. </vt:lpstr>
      <vt:lpstr>PowerPoint Presentation</vt:lpstr>
      <vt:lpstr>PowerPoint Presentation</vt:lpstr>
      <vt:lpstr>PowerPoint Presentation</vt:lpstr>
      <vt:lpstr>PowerPoint Presentation</vt:lpstr>
      <vt:lpstr>Filled - Area Primitives  (polygon filling)</vt:lpstr>
      <vt:lpstr>Seed Fill Approaches </vt:lpstr>
      <vt:lpstr>Scan line Fill Approaches </vt:lpstr>
      <vt:lpstr>Boundary Fill Algorithm</vt:lpstr>
      <vt:lpstr>PowerPoint Presentation</vt:lpstr>
      <vt:lpstr>PowerPoint Presentation</vt:lpstr>
      <vt:lpstr>PowerPoint Presentation</vt:lpstr>
      <vt:lpstr>PowerPoint Presentation</vt:lpstr>
      <vt:lpstr>Boundary Fill Algorithm</vt:lpstr>
      <vt:lpstr>Flood Fill Algorithm</vt:lpstr>
      <vt:lpstr>PowerPoint Presentation</vt:lpstr>
      <vt:lpstr>Flood Fill Algorithm</vt:lpstr>
      <vt:lpstr>Flood Fill &amp; Boundary Fill</vt:lpstr>
      <vt:lpstr>Differences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78</cp:revision>
  <dcterms:created xsi:type="dcterms:W3CDTF">2018-08-26T10:48:00Z</dcterms:created>
  <dcterms:modified xsi:type="dcterms:W3CDTF">2022-06-13T04:23:57Z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