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0"/>
  </p:notesMasterIdLst>
  <p:handoutMasterIdLst>
    <p:handoutMasterId r:id="rId171"/>
  </p:handoutMasterIdLst>
  <p:sldIdLst>
    <p:sldId id="256" r:id="rId2"/>
    <p:sldId id="312" r:id="rId3"/>
    <p:sldId id="305" r:id="rId4"/>
    <p:sldId id="400" r:id="rId5"/>
    <p:sldId id="401" r:id="rId6"/>
    <p:sldId id="402" r:id="rId7"/>
    <p:sldId id="313" r:id="rId8"/>
    <p:sldId id="315" r:id="rId9"/>
    <p:sldId id="403" r:id="rId10"/>
    <p:sldId id="405" r:id="rId11"/>
    <p:sldId id="258" r:id="rId12"/>
    <p:sldId id="259" r:id="rId13"/>
    <p:sldId id="314" r:id="rId14"/>
    <p:sldId id="260" r:id="rId15"/>
    <p:sldId id="415" r:id="rId16"/>
    <p:sldId id="416" r:id="rId17"/>
    <p:sldId id="263" r:id="rId18"/>
    <p:sldId id="316" r:id="rId19"/>
    <p:sldId id="414" r:id="rId20"/>
    <p:sldId id="318" r:id="rId21"/>
    <p:sldId id="317" r:id="rId22"/>
    <p:sldId id="306" r:id="rId23"/>
    <p:sldId id="409" r:id="rId24"/>
    <p:sldId id="327" r:id="rId25"/>
    <p:sldId id="320" r:id="rId26"/>
    <p:sldId id="410" r:id="rId27"/>
    <p:sldId id="411" r:id="rId28"/>
    <p:sldId id="321" r:id="rId29"/>
    <p:sldId id="322" r:id="rId30"/>
    <p:sldId id="323" r:id="rId31"/>
    <p:sldId id="398" r:id="rId32"/>
    <p:sldId id="397" r:id="rId33"/>
    <p:sldId id="324" r:id="rId34"/>
    <p:sldId id="325" r:id="rId35"/>
    <p:sldId id="326" r:id="rId36"/>
    <p:sldId id="266" r:id="rId37"/>
    <p:sldId id="412" r:id="rId38"/>
    <p:sldId id="413" r:id="rId39"/>
    <p:sldId id="267" r:id="rId40"/>
    <p:sldId id="329" r:id="rId41"/>
    <p:sldId id="328" r:id="rId42"/>
    <p:sldId id="330" r:id="rId43"/>
    <p:sldId id="268" r:id="rId44"/>
    <p:sldId id="339" r:id="rId45"/>
    <p:sldId id="273" r:id="rId46"/>
    <p:sldId id="340" r:id="rId47"/>
    <p:sldId id="341" r:id="rId48"/>
    <p:sldId id="342" r:id="rId49"/>
    <p:sldId id="275" r:id="rId50"/>
    <p:sldId id="308" r:id="rId51"/>
    <p:sldId id="373" r:id="rId52"/>
    <p:sldId id="374" r:id="rId53"/>
    <p:sldId id="280" r:id="rId54"/>
    <p:sldId id="375" r:id="rId55"/>
    <p:sldId id="376" r:id="rId56"/>
    <p:sldId id="377" r:id="rId57"/>
    <p:sldId id="378" r:id="rId58"/>
    <p:sldId id="379" r:id="rId59"/>
    <p:sldId id="380" r:id="rId60"/>
    <p:sldId id="381" r:id="rId61"/>
    <p:sldId id="383" r:id="rId62"/>
    <p:sldId id="384" r:id="rId63"/>
    <p:sldId id="385" r:id="rId64"/>
    <p:sldId id="281" r:id="rId65"/>
    <p:sldId id="386" r:id="rId66"/>
    <p:sldId id="387" r:id="rId67"/>
    <p:sldId id="388" r:id="rId68"/>
    <p:sldId id="389" r:id="rId69"/>
    <p:sldId id="390" r:id="rId70"/>
    <p:sldId id="391" r:id="rId71"/>
    <p:sldId id="392" r:id="rId72"/>
    <p:sldId id="393" r:id="rId73"/>
    <p:sldId id="394" r:id="rId74"/>
    <p:sldId id="395" r:id="rId75"/>
    <p:sldId id="396" r:id="rId76"/>
    <p:sldId id="282" r:id="rId77"/>
    <p:sldId id="434" r:id="rId78"/>
    <p:sldId id="417" r:id="rId79"/>
    <p:sldId id="418" r:id="rId80"/>
    <p:sldId id="419" r:id="rId81"/>
    <p:sldId id="420" r:id="rId82"/>
    <p:sldId id="421" r:id="rId83"/>
    <p:sldId id="422" r:id="rId84"/>
    <p:sldId id="423" r:id="rId85"/>
    <p:sldId id="424" r:id="rId86"/>
    <p:sldId id="425" r:id="rId87"/>
    <p:sldId id="426" r:id="rId88"/>
    <p:sldId id="427" r:id="rId89"/>
    <p:sldId id="428" r:id="rId90"/>
    <p:sldId id="429" r:id="rId91"/>
    <p:sldId id="430" r:id="rId92"/>
    <p:sldId id="431" r:id="rId93"/>
    <p:sldId id="432" r:id="rId94"/>
    <p:sldId id="435" r:id="rId95"/>
    <p:sldId id="436" r:id="rId96"/>
    <p:sldId id="437" r:id="rId97"/>
    <p:sldId id="438" r:id="rId98"/>
    <p:sldId id="439" r:id="rId99"/>
    <p:sldId id="440" r:id="rId100"/>
    <p:sldId id="441" r:id="rId101"/>
    <p:sldId id="442" r:id="rId102"/>
    <p:sldId id="443" r:id="rId103"/>
    <p:sldId id="444" r:id="rId104"/>
    <p:sldId id="445" r:id="rId105"/>
    <p:sldId id="446" r:id="rId106"/>
    <p:sldId id="447" r:id="rId107"/>
    <p:sldId id="448" r:id="rId108"/>
    <p:sldId id="468" r:id="rId109"/>
    <p:sldId id="452" r:id="rId110"/>
    <p:sldId id="453" r:id="rId111"/>
    <p:sldId id="469" r:id="rId112"/>
    <p:sldId id="454" r:id="rId113"/>
    <p:sldId id="455" r:id="rId114"/>
    <p:sldId id="456" r:id="rId115"/>
    <p:sldId id="457" r:id="rId116"/>
    <p:sldId id="458" r:id="rId117"/>
    <p:sldId id="459" r:id="rId118"/>
    <p:sldId id="471" r:id="rId119"/>
    <p:sldId id="549" r:id="rId120"/>
    <p:sldId id="542" r:id="rId121"/>
    <p:sldId id="543" r:id="rId122"/>
    <p:sldId id="544" r:id="rId123"/>
    <p:sldId id="545" r:id="rId124"/>
    <p:sldId id="546" r:id="rId125"/>
    <p:sldId id="547" r:id="rId126"/>
    <p:sldId id="548" r:id="rId127"/>
    <p:sldId id="464" r:id="rId128"/>
    <p:sldId id="465" r:id="rId129"/>
    <p:sldId id="472" r:id="rId130"/>
    <p:sldId id="473" r:id="rId131"/>
    <p:sldId id="474" r:id="rId132"/>
    <p:sldId id="475" r:id="rId133"/>
    <p:sldId id="581" r:id="rId134"/>
    <p:sldId id="476" r:id="rId135"/>
    <p:sldId id="477" r:id="rId136"/>
    <p:sldId id="478" r:id="rId137"/>
    <p:sldId id="479" r:id="rId138"/>
    <p:sldId id="480" r:id="rId139"/>
    <p:sldId id="481" r:id="rId140"/>
    <p:sldId id="482" r:id="rId141"/>
    <p:sldId id="551" r:id="rId142"/>
    <p:sldId id="552" r:id="rId143"/>
    <p:sldId id="553" r:id="rId144"/>
    <p:sldId id="557" r:id="rId145"/>
    <p:sldId id="558" r:id="rId146"/>
    <p:sldId id="559" r:id="rId147"/>
    <p:sldId id="560" r:id="rId148"/>
    <p:sldId id="561" r:id="rId149"/>
    <p:sldId id="562" r:id="rId150"/>
    <p:sldId id="563" r:id="rId151"/>
    <p:sldId id="564" r:id="rId152"/>
    <p:sldId id="565" r:id="rId153"/>
    <p:sldId id="566" r:id="rId154"/>
    <p:sldId id="567" r:id="rId155"/>
    <p:sldId id="568" r:id="rId156"/>
    <p:sldId id="569" r:id="rId157"/>
    <p:sldId id="570" r:id="rId158"/>
    <p:sldId id="571" r:id="rId159"/>
    <p:sldId id="572" r:id="rId160"/>
    <p:sldId id="573" r:id="rId161"/>
    <p:sldId id="574" r:id="rId162"/>
    <p:sldId id="575" r:id="rId163"/>
    <p:sldId id="576" r:id="rId164"/>
    <p:sldId id="577" r:id="rId165"/>
    <p:sldId id="578" r:id="rId166"/>
    <p:sldId id="579" r:id="rId167"/>
    <p:sldId id="580" r:id="rId168"/>
    <p:sldId id="466" r:id="rId16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4" autoAdjust="0"/>
    <p:restoredTop sz="94453" autoAdjust="0"/>
  </p:normalViewPr>
  <p:slideViewPr>
    <p:cSldViewPr snapToGrid="0">
      <p:cViewPr varScale="1">
        <p:scale>
          <a:sx n="69" d="100"/>
          <a:sy n="69" d="100"/>
        </p:scale>
        <p:origin x="-1554" y="-96"/>
      </p:cViewPr>
      <p:guideLst>
        <p:guide orient="horz" pos="2160"/>
        <p:guide pos="2880"/>
      </p:guideLst>
    </p:cSldViewPr>
  </p:slideViewPr>
  <p:outlineViewPr>
    <p:cViewPr>
      <p:scale>
        <a:sx n="33" d="100"/>
        <a:sy n="33" d="100"/>
      </p:scale>
      <p:origin x="0" y="63564"/>
    </p:cViewPr>
  </p:outlineViewPr>
  <p:notesTextViewPr>
    <p:cViewPr>
      <p:scale>
        <a:sx n="100" d="100"/>
        <a:sy n="100" d="100"/>
      </p:scale>
      <p:origin x="0" y="0"/>
    </p:cViewPr>
  </p:notesTextViewPr>
  <p:sorterViewPr>
    <p:cViewPr>
      <p:scale>
        <a:sx n="66" d="100"/>
        <a:sy n="66" d="100"/>
      </p:scale>
      <p:origin x="0" y="11232"/>
    </p:cViewPr>
  </p:sorterViewPr>
  <p:notesViewPr>
    <p:cSldViewPr snapToGrid="0">
      <p:cViewPr varScale="1">
        <p:scale>
          <a:sx n="67" d="100"/>
          <a:sy n="67" d="100"/>
        </p:scale>
        <p:origin x="-322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315E03-82F5-4852-9146-E00F08FA8C74}" type="datetimeFigureOut">
              <a:rPr lang="en-US" smtClean="0"/>
              <a:pPr/>
              <a:t>12/9/2021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47537D-9B0F-48CE-A455-7CE03FF071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en-US"/>
          </a:p>
        </p:txBody>
      </p:sp>
      <p:sp>
        <p:nvSpPr>
          <p:cNvPr id="686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86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en-US"/>
          </a:p>
        </p:txBody>
      </p:sp>
      <p:sp>
        <p:nvSpPr>
          <p:cNvPr id="686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1A7284A-9EC1-459E-B578-BDAD95A5C18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A7284A-9EC1-459E-B578-BDAD95A5C182}"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A7284A-9EC1-459E-B578-BDAD95A5C182}"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87557-AF43-4341-ABD2-C1F5618E2B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62EC3-EC75-49AC-BE13-F3AFCDBE39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D6F20-6887-4CEA-B25D-57F4BB0A74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6C05F-EDF5-4737-80F3-12A7E290C3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E952A-4F49-4C7C-A83B-3DA03EE14E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45672-0B51-4A1E-BBDA-710AFAAFE7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3E6B9-E334-4C22-A630-4D73182ECC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37A7F-76F9-4AB6-AE01-87E5AC0FB0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EB9AF-A39E-4443-9B7B-16CEE751EC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F139B-A58F-4B77-8E2F-3642CEA966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D3E59-DFF1-439F-84DC-2B035AE52E0F}" type="datetimeFigureOut">
              <a:rPr lang="en-IN" smtClean="0"/>
              <a:pPr/>
              <a:t>09-12-2021</a:t>
            </a:fld>
            <a:endParaRPr lang="en-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9B543-EC97-4E61-B9EE-5225FAA6A6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D3E59-DFF1-439F-84DC-2B035AE52E0F}" type="datetimeFigureOut">
              <a:rPr lang="en-IN" smtClean="0"/>
              <a:pPr/>
              <a:t>09-12-2021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E1349-5DB6-430B-83B8-B30036A75F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0692" y="3854294"/>
            <a:ext cx="7772400" cy="1470025"/>
          </a:xfrm>
        </p:spPr>
        <p:txBody>
          <a:bodyPr>
            <a:normAutofit fontScale="90000"/>
          </a:bodyPr>
          <a:lstStyle/>
          <a:p>
            <a:pPr algn="r"/>
            <a:r>
              <a:rPr lang="en-US" dirty="0" smtClean="0"/>
              <a:t/>
            </a:r>
            <a:br>
              <a:rPr lang="en-US" dirty="0" smtClean="0"/>
            </a:br>
            <a:r>
              <a:rPr lang="en-US" dirty="0" smtClean="0"/>
              <a:t>Andrew S </a:t>
            </a:r>
            <a:r>
              <a:rPr lang="en-US" dirty="0" err="1" smtClean="0"/>
              <a:t>Tanenbaum</a:t>
            </a:r>
            <a:r>
              <a:rPr lang="en-US" dirty="0" smtClean="0"/>
              <a:t/>
            </a:r>
            <a:br>
              <a:rPr lang="en-US" dirty="0" smtClean="0"/>
            </a:br>
            <a:r>
              <a:rPr lang="en-US" dirty="0" smtClean="0"/>
              <a:t>4</a:t>
            </a:r>
            <a:r>
              <a:rPr lang="en-US" baseline="30000" dirty="0" smtClean="0"/>
              <a:t>th</a:t>
            </a:r>
            <a:r>
              <a:rPr lang="en-US" dirty="0" smtClean="0"/>
              <a:t> Edition</a:t>
            </a:r>
            <a:br>
              <a:rPr lang="en-US" dirty="0" smtClean="0"/>
            </a:br>
            <a:endParaRPr lang="en-US" dirty="0"/>
          </a:p>
        </p:txBody>
      </p:sp>
      <p:sp>
        <p:nvSpPr>
          <p:cNvPr id="2051" name="Rectangle 3"/>
          <p:cNvSpPr>
            <a:spLocks noGrp="1" noChangeArrowheads="1"/>
          </p:cNvSpPr>
          <p:nvPr>
            <p:ph type="subTitle" idx="1"/>
          </p:nvPr>
        </p:nvSpPr>
        <p:spPr>
          <a:xfrm>
            <a:off x="1390650" y="1390650"/>
            <a:ext cx="6400800" cy="795338"/>
          </a:xfrm>
        </p:spPr>
        <p:txBody>
          <a:bodyPr>
            <a:normAutofit/>
          </a:bodyPr>
          <a:lstStyle/>
          <a:p>
            <a:endParaRPr lang="en-US" sz="3200" dirty="0"/>
          </a:p>
        </p:txBody>
      </p:sp>
      <p:sp>
        <p:nvSpPr>
          <p:cNvPr id="5" name="Slide Number Placeholder 4"/>
          <p:cNvSpPr>
            <a:spLocks noGrp="1"/>
          </p:cNvSpPr>
          <p:nvPr>
            <p:ph type="sldNum" sz="quarter" idx="12"/>
          </p:nvPr>
        </p:nvSpPr>
        <p:spPr/>
        <p:txBody>
          <a:bodyPr/>
          <a:lstStyle/>
          <a:p>
            <a:fld id="{42587557-AF43-4341-ABD2-C1F5618E2BB9}"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1893" y="321310"/>
            <a:ext cx="7903209" cy="635000"/>
          </a:xfrm>
          <a:prstGeom prst="rect">
            <a:avLst/>
          </a:prstGeom>
        </p:spPr>
        <p:txBody>
          <a:bodyPr vert="horz" wrap="square" lIns="0" tIns="12065" rIns="0" bIns="0" rtlCol="0">
            <a:spAutoFit/>
          </a:bodyPr>
          <a:lstStyle/>
          <a:p>
            <a:pPr marL="12700">
              <a:lnSpc>
                <a:spcPct val="100000"/>
              </a:lnSpc>
              <a:spcBef>
                <a:spcPts val="95"/>
              </a:spcBef>
            </a:pPr>
            <a:r>
              <a:rPr sz="4000" b="0" spc="-685" dirty="0">
                <a:latin typeface="Arial"/>
                <a:cs typeface="Arial"/>
              </a:rPr>
              <a:t>USES </a:t>
            </a:r>
            <a:r>
              <a:rPr sz="4000" b="0" spc="-540" dirty="0">
                <a:latin typeface="Arial"/>
                <a:cs typeface="Arial"/>
              </a:rPr>
              <a:t>OF </a:t>
            </a:r>
            <a:r>
              <a:rPr sz="4000" b="0" spc="-505" dirty="0">
                <a:latin typeface="Arial"/>
                <a:cs typeface="Arial"/>
              </a:rPr>
              <a:t>COMPUTER </a:t>
            </a:r>
            <a:r>
              <a:rPr sz="4000" b="0" spc="-555" dirty="0">
                <a:latin typeface="Arial"/>
                <a:cs typeface="Arial"/>
              </a:rPr>
              <a:t>NETWORKS</a:t>
            </a:r>
            <a:r>
              <a:rPr sz="4000" b="0" spc="-760" dirty="0">
                <a:latin typeface="Arial"/>
                <a:cs typeface="Arial"/>
              </a:rPr>
              <a:t> </a:t>
            </a:r>
            <a:r>
              <a:rPr sz="4000" b="0" spc="-105" dirty="0">
                <a:latin typeface="Arial"/>
                <a:cs typeface="Arial"/>
              </a:rPr>
              <a:t>cont.</a:t>
            </a:r>
            <a:endParaRPr sz="4000">
              <a:latin typeface="Arial"/>
              <a:cs typeface="Arial"/>
            </a:endParaRPr>
          </a:p>
        </p:txBody>
      </p:sp>
      <p:sp>
        <p:nvSpPr>
          <p:cNvPr id="3" name="object 3"/>
          <p:cNvSpPr txBox="1"/>
          <p:nvPr/>
        </p:nvSpPr>
        <p:spPr>
          <a:xfrm>
            <a:off x="535940" y="1507044"/>
            <a:ext cx="7767955" cy="3249295"/>
          </a:xfrm>
          <a:prstGeom prst="rect">
            <a:avLst/>
          </a:prstGeom>
        </p:spPr>
        <p:txBody>
          <a:bodyPr vert="horz" wrap="square" lIns="0" tIns="113664" rIns="0" bIns="0" rtlCol="0">
            <a:spAutoFit/>
          </a:bodyPr>
          <a:lstStyle/>
          <a:p>
            <a:pPr marL="447040" indent="-434340">
              <a:lnSpc>
                <a:spcPct val="100000"/>
              </a:lnSpc>
              <a:spcBef>
                <a:spcPts val="894"/>
              </a:spcBef>
              <a:buAutoNum type="alphaLcParenR" startAt="2"/>
              <a:tabLst>
                <a:tab pos="447675" algn="l"/>
              </a:tabLst>
            </a:pPr>
            <a:r>
              <a:rPr sz="3200" b="1" spc="-175" dirty="0">
                <a:latin typeface="Trebuchet MS"/>
                <a:cs typeface="Trebuchet MS"/>
              </a:rPr>
              <a:t>Communication</a:t>
            </a:r>
            <a:endParaRPr sz="3200">
              <a:latin typeface="Trebuchet MS"/>
              <a:cs typeface="Trebuchet MS"/>
            </a:endParaRPr>
          </a:p>
          <a:p>
            <a:pPr marL="756285" lvl="1" indent="-286385">
              <a:lnSpc>
                <a:spcPct val="100000"/>
              </a:lnSpc>
              <a:spcBef>
                <a:spcPts val="690"/>
              </a:spcBef>
              <a:buChar char="–"/>
              <a:tabLst>
                <a:tab pos="756920" algn="l"/>
              </a:tabLst>
            </a:pPr>
            <a:r>
              <a:rPr sz="2800" spc="-165" dirty="0">
                <a:latin typeface="Arial"/>
                <a:cs typeface="Arial"/>
              </a:rPr>
              <a:t>Email</a:t>
            </a:r>
            <a:endParaRPr sz="2800">
              <a:latin typeface="Arial"/>
              <a:cs typeface="Arial"/>
            </a:endParaRPr>
          </a:p>
          <a:p>
            <a:pPr marL="756285" lvl="1" indent="-286385">
              <a:lnSpc>
                <a:spcPct val="100000"/>
              </a:lnSpc>
              <a:spcBef>
                <a:spcPts val="670"/>
              </a:spcBef>
              <a:buChar char="–"/>
              <a:tabLst>
                <a:tab pos="756920" algn="l"/>
              </a:tabLst>
            </a:pPr>
            <a:r>
              <a:rPr sz="2800" spc="-250" dirty="0">
                <a:latin typeface="Arial"/>
                <a:cs typeface="Arial"/>
              </a:rPr>
              <a:t>IP </a:t>
            </a:r>
            <a:r>
              <a:rPr sz="2800" spc="-165" dirty="0">
                <a:latin typeface="Arial"/>
                <a:cs typeface="Arial"/>
              </a:rPr>
              <a:t>Telephony </a:t>
            </a:r>
            <a:r>
              <a:rPr sz="2800" spc="-25" dirty="0">
                <a:latin typeface="Arial"/>
                <a:cs typeface="Arial"/>
              </a:rPr>
              <a:t>or </a:t>
            </a:r>
            <a:r>
              <a:rPr sz="2800" spc="-175" dirty="0">
                <a:latin typeface="Arial"/>
                <a:cs typeface="Arial"/>
              </a:rPr>
              <a:t>Voice </a:t>
            </a:r>
            <a:r>
              <a:rPr sz="2800" spc="-100" dirty="0">
                <a:latin typeface="Arial"/>
                <a:cs typeface="Arial"/>
              </a:rPr>
              <a:t>over</a:t>
            </a:r>
            <a:r>
              <a:rPr sz="2800" spc="-120" dirty="0">
                <a:latin typeface="Arial"/>
                <a:cs typeface="Arial"/>
              </a:rPr>
              <a:t> </a:t>
            </a:r>
            <a:r>
              <a:rPr sz="2800" spc="-250" dirty="0">
                <a:latin typeface="Arial"/>
                <a:cs typeface="Arial"/>
              </a:rPr>
              <a:t>IP</a:t>
            </a:r>
            <a:endParaRPr sz="2800">
              <a:latin typeface="Arial"/>
              <a:cs typeface="Arial"/>
            </a:endParaRPr>
          </a:p>
          <a:p>
            <a:pPr marL="756285" lvl="1" indent="-286385">
              <a:lnSpc>
                <a:spcPct val="100000"/>
              </a:lnSpc>
              <a:spcBef>
                <a:spcPts val="675"/>
              </a:spcBef>
              <a:buChar char="–"/>
              <a:tabLst>
                <a:tab pos="756920" algn="l"/>
              </a:tabLst>
            </a:pPr>
            <a:r>
              <a:rPr sz="2800" spc="-140" dirty="0">
                <a:latin typeface="Arial"/>
                <a:cs typeface="Arial"/>
              </a:rPr>
              <a:t>Desktop</a:t>
            </a:r>
            <a:r>
              <a:rPr sz="2800" spc="-145" dirty="0">
                <a:latin typeface="Arial"/>
                <a:cs typeface="Arial"/>
              </a:rPr>
              <a:t> </a:t>
            </a:r>
            <a:r>
              <a:rPr sz="2800" spc="-175" dirty="0">
                <a:latin typeface="Arial"/>
                <a:cs typeface="Arial"/>
              </a:rPr>
              <a:t>Sharing</a:t>
            </a:r>
            <a:endParaRPr sz="2800">
              <a:latin typeface="Arial"/>
              <a:cs typeface="Arial"/>
            </a:endParaRPr>
          </a:p>
          <a:p>
            <a:pPr>
              <a:lnSpc>
                <a:spcPct val="100000"/>
              </a:lnSpc>
              <a:spcBef>
                <a:spcPts val="15"/>
              </a:spcBef>
            </a:pPr>
            <a:endParaRPr sz="4150">
              <a:latin typeface="Times New Roman"/>
              <a:cs typeface="Times New Roman"/>
            </a:endParaRPr>
          </a:p>
          <a:p>
            <a:pPr marL="12700">
              <a:lnSpc>
                <a:spcPct val="100000"/>
              </a:lnSpc>
            </a:pPr>
            <a:r>
              <a:rPr sz="3200" b="1" spc="-225" dirty="0">
                <a:latin typeface="Trebuchet MS"/>
                <a:cs typeface="Trebuchet MS"/>
              </a:rPr>
              <a:t>C) </a:t>
            </a:r>
            <a:r>
              <a:rPr sz="3200" b="1" spc="-114" dirty="0">
                <a:latin typeface="Trebuchet MS"/>
                <a:cs typeface="Trebuchet MS"/>
              </a:rPr>
              <a:t>Doing </a:t>
            </a:r>
            <a:r>
              <a:rPr sz="3200" b="1" spc="-145" dirty="0">
                <a:latin typeface="Trebuchet MS"/>
                <a:cs typeface="Trebuchet MS"/>
              </a:rPr>
              <a:t>Business </a:t>
            </a:r>
            <a:r>
              <a:rPr sz="3200" b="1" spc="-195" dirty="0">
                <a:latin typeface="Trebuchet MS"/>
                <a:cs typeface="Trebuchet MS"/>
              </a:rPr>
              <a:t>Electronically</a:t>
            </a:r>
            <a:r>
              <a:rPr sz="3200" b="1" spc="-610" dirty="0">
                <a:latin typeface="Trebuchet MS"/>
                <a:cs typeface="Trebuchet MS"/>
              </a:rPr>
              <a:t> </a:t>
            </a:r>
            <a:r>
              <a:rPr sz="3200" b="1" spc="-215" dirty="0">
                <a:latin typeface="Trebuchet MS"/>
                <a:cs typeface="Trebuchet MS"/>
              </a:rPr>
              <a:t>(E-commerce)</a:t>
            </a:r>
            <a:endParaRPr sz="3200">
              <a:latin typeface="Trebuchet MS"/>
              <a:cs typeface="Trebuchet M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8707"/>
          </a:xfrm>
        </p:spPr>
        <p:txBody>
          <a:bodyPr>
            <a:normAutofit fontScale="90000"/>
          </a:bodyPr>
          <a:lstStyle/>
          <a:p>
            <a:endParaRPr lang="en-IN" dirty="0"/>
          </a:p>
        </p:txBody>
      </p:sp>
      <p:sp>
        <p:nvSpPr>
          <p:cNvPr id="3" name="Content Placeholder 2"/>
          <p:cNvSpPr>
            <a:spLocks noGrp="1"/>
          </p:cNvSpPr>
          <p:nvPr>
            <p:ph idx="1"/>
          </p:nvPr>
        </p:nvSpPr>
        <p:spPr>
          <a:xfrm>
            <a:off x="457200" y="734292"/>
            <a:ext cx="8229600" cy="5391872"/>
          </a:xfrm>
        </p:spPr>
        <p:txBody>
          <a:bodyPr>
            <a:normAutofit fontScale="92500" lnSpcReduction="20000"/>
          </a:bodyPr>
          <a:lstStyle/>
          <a:p>
            <a:pPr algn="just"/>
            <a:r>
              <a:rPr lang="en-IN" dirty="0" smtClean="0"/>
              <a:t>a </a:t>
            </a:r>
            <a:r>
              <a:rPr lang="en-IN" b="1" dirty="0" smtClean="0"/>
              <a:t>line topology</a:t>
            </a:r>
            <a:r>
              <a:rPr lang="en-IN" dirty="0" smtClean="0"/>
              <a:t> a </a:t>
            </a:r>
            <a:r>
              <a:rPr lang="en-IN" b="1" dirty="0" smtClean="0"/>
              <a:t>bus topology </a:t>
            </a:r>
            <a:r>
              <a:rPr lang="en-IN" dirty="0" smtClean="0"/>
              <a:t>is a network setup in which each computer  and network device are connected to a single cable or backbone</a:t>
            </a:r>
          </a:p>
          <a:p>
            <a:pPr algn="just"/>
            <a:endParaRPr lang="en-IN" dirty="0" smtClean="0"/>
          </a:p>
          <a:p>
            <a:pPr algn="just"/>
            <a:r>
              <a:rPr lang="en-IN" dirty="0" smtClean="0"/>
              <a:t>Advantages of bus topology </a:t>
            </a:r>
          </a:p>
          <a:p>
            <a:pPr algn="just"/>
            <a:endParaRPr lang="en-IN" dirty="0" smtClean="0"/>
          </a:p>
          <a:p>
            <a:pPr algn="just"/>
            <a:r>
              <a:rPr lang="en-IN" dirty="0" smtClean="0"/>
              <a:t>It works well when you have a small network. </a:t>
            </a:r>
          </a:p>
          <a:p>
            <a:pPr algn="just">
              <a:buNone/>
            </a:pPr>
            <a:endParaRPr lang="en-IN" dirty="0" smtClean="0"/>
          </a:p>
          <a:p>
            <a:pPr algn="just"/>
            <a:r>
              <a:rPr lang="en-IN" dirty="0" smtClean="0"/>
              <a:t>It's the easiest network topology for connecting computers or peripherals in a linear fashion. </a:t>
            </a:r>
          </a:p>
          <a:p>
            <a:pPr algn="just">
              <a:buNone/>
            </a:pPr>
            <a:endParaRPr lang="en-IN" dirty="0" smtClean="0"/>
          </a:p>
          <a:p>
            <a:pPr algn="just"/>
            <a:r>
              <a:rPr lang="en-IN" dirty="0" smtClean="0"/>
              <a:t>It requires less cable length than a star topology.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100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Disadvantages of bus topology </a:t>
            </a:r>
            <a:br>
              <a:rPr lang="en-IN" dirty="0" smtClean="0"/>
            </a:br>
            <a:endParaRPr lang="en-IN" dirty="0"/>
          </a:p>
        </p:txBody>
      </p:sp>
      <p:sp>
        <p:nvSpPr>
          <p:cNvPr id="3" name="Content Placeholder 2"/>
          <p:cNvSpPr>
            <a:spLocks noGrp="1"/>
          </p:cNvSpPr>
          <p:nvPr>
            <p:ph idx="1"/>
          </p:nvPr>
        </p:nvSpPr>
        <p:spPr>
          <a:xfrm>
            <a:off x="457200" y="1274618"/>
            <a:ext cx="8229600" cy="5361709"/>
          </a:xfrm>
        </p:spPr>
        <p:txBody>
          <a:bodyPr>
            <a:normAutofit fontScale="77500" lnSpcReduction="20000"/>
          </a:bodyPr>
          <a:lstStyle/>
          <a:p>
            <a:pPr>
              <a:buNone/>
            </a:pPr>
            <a:endParaRPr lang="en-IN" dirty="0" smtClean="0"/>
          </a:p>
          <a:p>
            <a:r>
              <a:rPr lang="en-IN" dirty="0" smtClean="0"/>
              <a:t>It can be difficult to identify the problems if the whole network goes down. </a:t>
            </a:r>
          </a:p>
          <a:p>
            <a:pPr>
              <a:buNone/>
            </a:pPr>
            <a:endParaRPr lang="en-IN" dirty="0" smtClean="0"/>
          </a:p>
          <a:p>
            <a:r>
              <a:rPr lang="en-IN" dirty="0" smtClean="0"/>
              <a:t>It can be hard to troubleshoot individual device issues. </a:t>
            </a:r>
          </a:p>
          <a:p>
            <a:pPr>
              <a:buNone/>
            </a:pPr>
            <a:endParaRPr lang="en-IN" dirty="0" smtClean="0"/>
          </a:p>
          <a:p>
            <a:r>
              <a:rPr lang="en-IN" dirty="0" smtClean="0"/>
              <a:t>Bus topology is not great for large networks. </a:t>
            </a:r>
          </a:p>
          <a:p>
            <a:endParaRPr lang="en-IN" dirty="0" smtClean="0"/>
          </a:p>
          <a:p>
            <a:r>
              <a:rPr lang="en-IN" dirty="0" smtClean="0"/>
              <a:t>Terminators are required for both ends of the main cable. </a:t>
            </a:r>
          </a:p>
          <a:p>
            <a:endParaRPr lang="en-IN" dirty="0" smtClean="0"/>
          </a:p>
          <a:p>
            <a:r>
              <a:rPr lang="en-IN" dirty="0" smtClean="0"/>
              <a:t>Additional devices slow the network down. </a:t>
            </a:r>
          </a:p>
          <a:p>
            <a:endParaRPr lang="en-IN" dirty="0" smtClean="0"/>
          </a:p>
          <a:p>
            <a:r>
              <a:rPr lang="en-IN" dirty="0" smtClean="0"/>
              <a:t>If a main cable is damaged, the network fails or splits into two.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101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RING:</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102</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2391630"/>
            <a:ext cx="8229600" cy="2943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IN" dirty="0"/>
          </a:p>
        </p:txBody>
      </p:sp>
      <p:sp>
        <p:nvSpPr>
          <p:cNvPr id="3" name="Content Placeholder 2"/>
          <p:cNvSpPr>
            <a:spLocks noGrp="1"/>
          </p:cNvSpPr>
          <p:nvPr>
            <p:ph idx="1"/>
          </p:nvPr>
        </p:nvSpPr>
        <p:spPr>
          <a:xfrm>
            <a:off x="471054" y="997527"/>
            <a:ext cx="8229600" cy="5611091"/>
          </a:xfrm>
        </p:spPr>
        <p:txBody>
          <a:bodyPr>
            <a:normAutofit fontScale="85000" lnSpcReduction="20000"/>
          </a:bodyPr>
          <a:lstStyle/>
          <a:p>
            <a:pPr algn="just"/>
            <a:r>
              <a:rPr lang="en-IN" dirty="0" smtClean="0"/>
              <a:t>A </a:t>
            </a:r>
            <a:r>
              <a:rPr lang="en-IN" b="1" dirty="0" smtClean="0"/>
              <a:t>ring topology </a:t>
            </a:r>
            <a:r>
              <a:rPr lang="en-IN" dirty="0" smtClean="0"/>
              <a:t>is a network configuration in which device connections create a circular data path. </a:t>
            </a:r>
          </a:p>
          <a:p>
            <a:pPr algn="just"/>
            <a:r>
              <a:rPr lang="en-IN" dirty="0" smtClean="0"/>
              <a:t>In a ring network, packets of data travel from one device to the next until they reach their destination. </a:t>
            </a:r>
          </a:p>
          <a:p>
            <a:pPr algn="just"/>
            <a:r>
              <a:rPr lang="en-IN" dirty="0" smtClean="0"/>
              <a:t>Most ring topologies allow packets to travel only in one direction, called a </a:t>
            </a:r>
            <a:r>
              <a:rPr lang="en-IN" b="1" dirty="0" smtClean="0"/>
              <a:t>unidirectional </a:t>
            </a:r>
            <a:r>
              <a:rPr lang="en-IN" dirty="0" smtClean="0"/>
              <a:t>ring network. Others permit data to move in either direction, called </a:t>
            </a:r>
            <a:r>
              <a:rPr lang="en-IN" b="1" dirty="0" smtClean="0"/>
              <a:t>bidirectional</a:t>
            </a:r>
            <a:endParaRPr lang="en-IN" dirty="0" smtClean="0"/>
          </a:p>
          <a:p>
            <a:pPr algn="just"/>
            <a:endParaRPr lang="en-IN" dirty="0" smtClean="0"/>
          </a:p>
          <a:p>
            <a:pPr algn="just"/>
            <a:r>
              <a:rPr lang="en-IN" dirty="0" smtClean="0"/>
              <a:t>The major disadvantage of a ring topology is that if any individual connection in the ring is broken, the entire network is affected. </a:t>
            </a:r>
          </a:p>
          <a:p>
            <a:pPr algn="just"/>
            <a:r>
              <a:rPr lang="en-IN" dirty="0" smtClean="0"/>
              <a:t>Ring topologies may be used in either local area networks (LANs) or wide area networks (WANs).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103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Advantages of ring topology </a:t>
            </a:r>
            <a:br>
              <a:rPr lang="en-IN" dirty="0" smtClean="0"/>
            </a:br>
            <a:endParaRPr lang="en-IN" dirty="0"/>
          </a:p>
        </p:txBody>
      </p:sp>
      <p:sp>
        <p:nvSpPr>
          <p:cNvPr id="3" name="Content Placeholder 2"/>
          <p:cNvSpPr>
            <a:spLocks noGrp="1"/>
          </p:cNvSpPr>
          <p:nvPr>
            <p:ph idx="1"/>
          </p:nvPr>
        </p:nvSpPr>
        <p:spPr/>
        <p:txBody>
          <a:bodyPr>
            <a:normAutofit fontScale="77500" lnSpcReduction="20000"/>
          </a:bodyPr>
          <a:lstStyle/>
          <a:p>
            <a:endParaRPr lang="en-IN" dirty="0" smtClean="0"/>
          </a:p>
          <a:p>
            <a:r>
              <a:rPr lang="en-IN" dirty="0" smtClean="0"/>
              <a:t>All data flows in one direction, reducing the chance of packet collisions. </a:t>
            </a:r>
          </a:p>
          <a:p>
            <a:endParaRPr lang="en-IN" dirty="0" smtClean="0"/>
          </a:p>
          <a:p>
            <a:r>
              <a:rPr lang="en-IN" dirty="0" smtClean="0"/>
              <a:t>A network server is not needed to control network connectivity between </a:t>
            </a:r>
          </a:p>
          <a:p>
            <a:r>
              <a:rPr lang="en-IN" dirty="0" smtClean="0"/>
              <a:t>each workstation. </a:t>
            </a:r>
          </a:p>
          <a:p>
            <a:endParaRPr lang="en-IN" dirty="0" smtClean="0"/>
          </a:p>
          <a:p>
            <a:r>
              <a:rPr lang="en-IN" dirty="0" smtClean="0"/>
              <a:t>Data can transfer between workstations at high speeds. </a:t>
            </a:r>
          </a:p>
          <a:p>
            <a:endParaRPr lang="en-IN" dirty="0" smtClean="0"/>
          </a:p>
          <a:p>
            <a:r>
              <a:rPr lang="en-IN" dirty="0" smtClean="0"/>
              <a:t>Additional workstations can be added without impacting performance of  the network.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Disadvantages of ring topology</a:t>
            </a:r>
            <a:endParaRPr lang="en-IN" dirty="0"/>
          </a:p>
        </p:txBody>
      </p:sp>
      <p:sp>
        <p:nvSpPr>
          <p:cNvPr id="3" name="Content Placeholder 2"/>
          <p:cNvSpPr>
            <a:spLocks noGrp="1"/>
          </p:cNvSpPr>
          <p:nvPr>
            <p:ph idx="1"/>
          </p:nvPr>
        </p:nvSpPr>
        <p:spPr/>
        <p:txBody>
          <a:bodyPr>
            <a:normAutofit fontScale="85000" lnSpcReduction="20000"/>
          </a:bodyPr>
          <a:lstStyle/>
          <a:p>
            <a:endParaRPr lang="en-IN" dirty="0" smtClean="0"/>
          </a:p>
          <a:p>
            <a:pPr algn="just">
              <a:buNone/>
            </a:pPr>
            <a:r>
              <a:rPr lang="en-IN" dirty="0" smtClean="0"/>
              <a:t>All data being transferred over the network must pass through each workstation on the network, which can make it slower than a star topology</a:t>
            </a:r>
          </a:p>
          <a:p>
            <a:pPr algn="just">
              <a:buNone/>
            </a:pPr>
            <a:endParaRPr lang="en-IN" dirty="0" smtClean="0"/>
          </a:p>
          <a:p>
            <a:pPr algn="just"/>
            <a:r>
              <a:rPr lang="en-IN" dirty="0" smtClean="0"/>
              <a:t>The entire network will be impacted if one workstation shuts down. </a:t>
            </a:r>
          </a:p>
          <a:p>
            <a:pPr algn="just">
              <a:buNone/>
            </a:pPr>
            <a:endParaRPr lang="en-IN" dirty="0" smtClean="0"/>
          </a:p>
          <a:p>
            <a:pPr algn="just"/>
            <a:r>
              <a:rPr lang="en-IN" dirty="0" smtClean="0"/>
              <a:t>The hardware needed to connect each workstation to the network is more expensive than Ethernet cards and hubs/switches.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105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Hybrid Topology </a:t>
            </a:r>
            <a:br>
              <a:rPr lang="en-IN" b="1" dirty="0" smtClean="0"/>
            </a:br>
            <a:endParaRPr lang="en-IN" dirty="0"/>
          </a:p>
        </p:txBody>
      </p:sp>
      <p:sp>
        <p:nvSpPr>
          <p:cNvPr id="3" name="Content Placeholder 2"/>
          <p:cNvSpPr>
            <a:spLocks noGrp="1"/>
          </p:cNvSpPr>
          <p:nvPr>
            <p:ph idx="1"/>
          </p:nvPr>
        </p:nvSpPr>
        <p:spPr/>
        <p:txBody>
          <a:bodyPr/>
          <a:lstStyle/>
          <a:p>
            <a:r>
              <a:rPr lang="en-IN" dirty="0" smtClean="0"/>
              <a:t>A network can be hybrid. For example, we can have a main star topology with each branch connecting several stations in a bus topology as shown in Figure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72A6C05F-EDF5-4737-80F3-12A7E290C31D}" type="slidenum">
              <a:rPr lang="en-US" smtClean="0"/>
              <a:pPr/>
              <a:t>107</a:t>
            </a:fld>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786150" y="1600200"/>
            <a:ext cx="757169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Classes of transmission media:</a:t>
            </a:r>
            <a:r>
              <a:rPr lang="en-IN" dirty="0" smtClean="0"/>
              <a:t/>
            </a:r>
            <a:br>
              <a:rPr lang="en-IN" dirty="0" smtClean="0"/>
            </a:br>
            <a:endParaRPr lang="en-IN" dirty="0" smtClean="0"/>
          </a:p>
        </p:txBody>
      </p:sp>
      <p:pic>
        <p:nvPicPr>
          <p:cNvPr id="5123" name="Content Placeholder 3"/>
          <p:cNvPicPr>
            <a:picLocks noGrp="1"/>
          </p:cNvPicPr>
          <p:nvPr>
            <p:ph idx="1"/>
          </p:nvPr>
        </p:nvPicPr>
        <p:blipFill>
          <a:blip r:embed="rId2" cstate="print"/>
          <a:srcRect/>
          <a:stretch>
            <a:fillRect/>
          </a:stretch>
        </p:blipFill>
        <p:spPr>
          <a:xfrm>
            <a:off x="457200" y="1052513"/>
            <a:ext cx="8229600" cy="4824412"/>
          </a:xfr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3577"/>
          </a:xfrm>
        </p:spPr>
        <p:txBody>
          <a:bodyPr>
            <a:normAutofit fontScale="90000"/>
          </a:bodyPr>
          <a:lstStyle/>
          <a:p>
            <a:endParaRPr lang="en-IN" dirty="0"/>
          </a:p>
        </p:txBody>
      </p:sp>
      <p:sp>
        <p:nvSpPr>
          <p:cNvPr id="3" name="Content Placeholder 2"/>
          <p:cNvSpPr>
            <a:spLocks noGrp="1"/>
          </p:cNvSpPr>
          <p:nvPr>
            <p:ph idx="1"/>
          </p:nvPr>
        </p:nvSpPr>
        <p:spPr>
          <a:xfrm>
            <a:off x="457200" y="984738"/>
            <a:ext cx="8229600" cy="5873262"/>
          </a:xfrm>
        </p:spPr>
        <p:txBody>
          <a:bodyPr>
            <a:normAutofit fontScale="92500" lnSpcReduction="20000"/>
          </a:bodyPr>
          <a:lstStyle/>
          <a:p>
            <a:pPr algn="just"/>
            <a:r>
              <a:rPr lang="en-IN" b="1" dirty="0" smtClean="0"/>
              <a:t>Guided Media</a:t>
            </a:r>
          </a:p>
          <a:p>
            <a:pPr algn="just"/>
            <a:r>
              <a:rPr lang="en-IN" dirty="0" smtClean="0"/>
              <a:t>Guided media, which are those that provide a medium from one device to another, include twisted-pair cable, coaxial cable, and </a:t>
            </a:r>
            <a:r>
              <a:rPr lang="en-IN" dirty="0" err="1" smtClean="0"/>
              <a:t>fiber</a:t>
            </a:r>
            <a:r>
              <a:rPr lang="en-IN" dirty="0" smtClean="0"/>
              <a:t>-optic cable. </a:t>
            </a:r>
          </a:p>
          <a:p>
            <a:pPr algn="just"/>
            <a:r>
              <a:rPr lang="en-IN" b="1" dirty="0" smtClean="0"/>
              <a:t>Twisted-Pair Cable</a:t>
            </a:r>
          </a:p>
          <a:p>
            <a:pPr algn="just"/>
            <a:endParaRPr lang="en-IN" dirty="0" smtClean="0"/>
          </a:p>
          <a:p>
            <a:pPr algn="just"/>
            <a:r>
              <a:rPr lang="en-IN" dirty="0" smtClean="0"/>
              <a:t>A twisted pair consists of two conductors (normally copper), each with its own plastic insulation, twisted together. </a:t>
            </a:r>
          </a:p>
          <a:p>
            <a:pPr algn="just"/>
            <a:r>
              <a:rPr lang="en-IN" dirty="0" smtClean="0"/>
              <a:t>One of the wires is used to carry signals to the receiver, and the other is used only as a ground  reference.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109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Business Applications of </a:t>
            </a:r>
            <a:r>
              <a:rPr lang="en-US" dirty="0" smtClean="0"/>
              <a:t>Networks</a:t>
            </a:r>
            <a:endParaRPr lang="en-US" dirty="0"/>
          </a:p>
        </p:txBody>
      </p:sp>
      <p:sp>
        <p:nvSpPr>
          <p:cNvPr id="10243" name="Rectangle 3"/>
          <p:cNvSpPr>
            <a:spLocks noGrp="1" noChangeArrowheads="1"/>
          </p:cNvSpPr>
          <p:nvPr>
            <p:ph idx="1"/>
          </p:nvPr>
        </p:nvSpPr>
        <p:spPr/>
        <p:txBody>
          <a:bodyPr/>
          <a:lstStyle/>
          <a:p>
            <a:r>
              <a:rPr lang="en-US"/>
              <a:t>The client-server model involves requests and replies.</a:t>
            </a:r>
          </a:p>
        </p:txBody>
      </p:sp>
      <p:sp>
        <p:nvSpPr>
          <p:cNvPr id="5" name="Slide Number Placeholder 4"/>
          <p:cNvSpPr>
            <a:spLocks noGrp="1"/>
          </p:cNvSpPr>
          <p:nvPr>
            <p:ph type="sldNum" sz="quarter" idx="12"/>
          </p:nvPr>
        </p:nvSpPr>
        <p:spPr/>
        <p:txBody>
          <a:bodyPr/>
          <a:lstStyle/>
          <a:p>
            <a:fld id="{72A6C05F-EDF5-4737-80F3-12A7E290C31D}" type="slidenum">
              <a:rPr lang="en-US" smtClean="0"/>
              <a:pPr/>
              <a:t>11</a:t>
            </a:fld>
            <a:endParaRPr lang="en-US"/>
          </a:p>
        </p:txBody>
      </p:sp>
      <p:pic>
        <p:nvPicPr>
          <p:cNvPr id="10244" name="Picture 4"/>
          <p:cNvPicPr>
            <a:picLocks noChangeAspect="1" noChangeArrowheads="1"/>
          </p:cNvPicPr>
          <p:nvPr/>
        </p:nvPicPr>
        <p:blipFill>
          <a:blip r:embed="rId2" cstate="print"/>
          <a:srcRect/>
          <a:stretch>
            <a:fillRect/>
          </a:stretch>
        </p:blipFill>
        <p:spPr bwMode="auto">
          <a:xfrm>
            <a:off x="276225" y="2643011"/>
            <a:ext cx="8658225" cy="20780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pic>
        <p:nvPicPr>
          <p:cNvPr id="8194" name="Picture 2"/>
          <p:cNvPicPr>
            <a:picLocks noGrp="1" noChangeAspect="1" noChangeArrowheads="1"/>
          </p:cNvPicPr>
          <p:nvPr>
            <p:ph sz="half" idx="1"/>
          </p:nvPr>
        </p:nvPicPr>
        <p:blipFill>
          <a:blip r:embed="rId2" cstate="print"/>
          <a:stretch>
            <a:fillRect/>
          </a:stretch>
        </p:blipFill>
        <p:spPr bwMode="auto">
          <a:xfrm>
            <a:off x="-1" y="1828801"/>
            <a:ext cx="4849091" cy="228599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2A6C05F-EDF5-4737-80F3-12A7E290C31D}" type="slidenum">
              <a:rPr lang="en-US" smtClean="0"/>
              <a:pPr/>
              <a:t>110</a:t>
            </a:fld>
            <a:endParaRPr lang="en-US"/>
          </a:p>
        </p:txBody>
      </p:sp>
      <p:pic>
        <p:nvPicPr>
          <p:cNvPr id="8" name="Picture 2"/>
          <p:cNvPicPr>
            <a:picLocks noGrp="1" noChangeAspect="1" noChangeArrowheads="1"/>
          </p:cNvPicPr>
          <p:nvPr>
            <p:ph sz="half" idx="2"/>
          </p:nvPr>
        </p:nvPicPr>
        <p:blipFill>
          <a:blip r:embed="rId3" cstate="print"/>
          <a:srcRect/>
          <a:stretch>
            <a:fillRect/>
          </a:stretch>
        </p:blipFill>
        <p:spPr bwMode="auto">
          <a:xfrm>
            <a:off x="4648200" y="1759527"/>
            <a:ext cx="4038600" cy="3796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Physical Description:</a:t>
            </a:r>
            <a:r>
              <a:rPr lang="en-IN" dirty="0" smtClean="0"/>
              <a:t/>
            </a:r>
            <a:br>
              <a:rPr lang="en-IN" dirty="0" smtClean="0"/>
            </a:br>
            <a:endParaRPr lang="en-IN" dirty="0" smtClean="0"/>
          </a:p>
        </p:txBody>
      </p:sp>
      <p:sp>
        <p:nvSpPr>
          <p:cNvPr id="3" name="Content Placeholder 2"/>
          <p:cNvSpPr>
            <a:spLocks noGrp="1"/>
          </p:cNvSpPr>
          <p:nvPr>
            <p:ph idx="1"/>
          </p:nvPr>
        </p:nvSpPr>
        <p:spPr>
          <a:xfrm>
            <a:off x="457200" y="1341438"/>
            <a:ext cx="8229600" cy="5327650"/>
          </a:xfrm>
        </p:spPr>
        <p:txBody>
          <a:bodyPr rtlCol="0">
            <a:normAutofit fontScale="85000" lnSpcReduction="10000"/>
          </a:bodyPr>
          <a:lstStyle/>
          <a:p>
            <a:pPr algn="just" eaLnBrk="1" fontAlgn="auto" hangingPunct="1">
              <a:spcAft>
                <a:spcPts val="0"/>
              </a:spcAft>
              <a:buFont typeface="Arial" pitchFamily="34" charset="0"/>
              <a:buChar char="•"/>
              <a:defRPr/>
            </a:pPr>
            <a:r>
              <a:rPr lang="en-US" dirty="0" smtClean="0"/>
              <a:t>A twisted pair consists of </a:t>
            </a:r>
            <a:r>
              <a:rPr lang="en-US" b="1" dirty="0" smtClean="0"/>
              <a:t>two insulated copper wires</a:t>
            </a:r>
            <a:r>
              <a:rPr lang="en-US" dirty="0" smtClean="0"/>
              <a:t> arranged in a regular </a:t>
            </a:r>
            <a:r>
              <a:rPr lang="en-US" b="1" dirty="0" smtClean="0"/>
              <a:t>spiral</a:t>
            </a:r>
            <a:r>
              <a:rPr lang="en-US" dirty="0" smtClean="0"/>
              <a:t> pattern. </a:t>
            </a:r>
            <a:endParaRPr lang="en-IN" dirty="0" smtClean="0"/>
          </a:p>
          <a:p>
            <a:pPr algn="just" eaLnBrk="1" fontAlgn="auto" hangingPunct="1">
              <a:spcAft>
                <a:spcPts val="0"/>
              </a:spcAft>
              <a:buFont typeface="Arial" pitchFamily="34" charset="0"/>
              <a:buChar char="•"/>
              <a:defRPr/>
            </a:pPr>
            <a:r>
              <a:rPr lang="en-US" dirty="0" smtClean="0"/>
              <a:t>A wire pair acts as a single communication link.</a:t>
            </a:r>
            <a:endParaRPr lang="en-IN" dirty="0" smtClean="0"/>
          </a:p>
          <a:p>
            <a:pPr algn="just" eaLnBrk="1" fontAlgn="auto" hangingPunct="1">
              <a:spcAft>
                <a:spcPts val="0"/>
              </a:spcAft>
              <a:buFont typeface="Arial" pitchFamily="34" charset="0"/>
              <a:buChar char="•"/>
              <a:defRPr/>
            </a:pPr>
            <a:r>
              <a:rPr lang="en-US" dirty="0" smtClean="0"/>
              <a:t>a number of these pairs are bundled together into a cable by wrapping them in a tough protective sheath.</a:t>
            </a:r>
            <a:endParaRPr lang="en-IN" dirty="0" smtClean="0"/>
          </a:p>
          <a:p>
            <a:pPr algn="just" eaLnBrk="1" fontAlgn="auto" hangingPunct="1">
              <a:spcAft>
                <a:spcPts val="0"/>
              </a:spcAft>
              <a:buFont typeface="Arial" pitchFamily="34" charset="0"/>
              <a:buChar char="•"/>
              <a:defRPr/>
            </a:pPr>
            <a:r>
              <a:rPr lang="en-US" dirty="0" smtClean="0"/>
              <a:t>Over longer distances, cables may contain hundreds of pairs.</a:t>
            </a:r>
            <a:endParaRPr lang="en-IN" dirty="0" smtClean="0"/>
          </a:p>
          <a:p>
            <a:pPr algn="just" eaLnBrk="1" fontAlgn="auto" hangingPunct="1">
              <a:spcAft>
                <a:spcPts val="0"/>
              </a:spcAft>
              <a:buFont typeface="Arial" pitchFamily="34" charset="0"/>
              <a:buChar char="•"/>
              <a:defRPr/>
            </a:pPr>
            <a:r>
              <a:rPr lang="en-US" dirty="0" smtClean="0"/>
              <a:t>On long-distance links, the twist length typically varies from </a:t>
            </a:r>
            <a:r>
              <a:rPr lang="en-US" b="1" dirty="0" smtClean="0"/>
              <a:t>5 to 15 cm</a:t>
            </a:r>
            <a:r>
              <a:rPr lang="en-US" dirty="0" smtClean="0"/>
              <a:t>.</a:t>
            </a:r>
            <a:endParaRPr lang="en-IN" dirty="0" smtClean="0"/>
          </a:p>
          <a:p>
            <a:pPr algn="just" eaLnBrk="1" fontAlgn="auto" hangingPunct="1">
              <a:spcAft>
                <a:spcPts val="0"/>
              </a:spcAft>
              <a:buFont typeface="Arial" pitchFamily="34" charset="0"/>
              <a:buChar char="•"/>
              <a:defRPr/>
            </a:pPr>
            <a:r>
              <a:rPr lang="en-US" dirty="0" smtClean="0"/>
              <a:t>The wires in a pair have thicknesses of from </a:t>
            </a:r>
            <a:r>
              <a:rPr lang="en-US" b="1" dirty="0" smtClean="0"/>
              <a:t>0.4 to 0.9 mm.</a:t>
            </a:r>
            <a:endParaRPr lang="en-IN" dirty="0" smtClean="0"/>
          </a:p>
          <a:p>
            <a:pPr algn="just" eaLnBrk="1" fontAlgn="auto" hangingPunct="1">
              <a:spcAft>
                <a:spcPts val="0"/>
              </a:spcAft>
              <a:buFont typeface="Arial" pitchFamily="34" charset="0"/>
              <a:buChar char="•"/>
              <a:defRPr/>
            </a:pPr>
            <a:r>
              <a:rPr lang="en-US" b="1" dirty="0" smtClean="0"/>
              <a:t> </a:t>
            </a:r>
            <a:endParaRPr lang="en-IN" dirty="0" smtClean="0"/>
          </a:p>
          <a:p>
            <a:pPr eaLnBrk="1" fontAlgn="auto" hangingPunct="1">
              <a:spcAft>
                <a:spcPts val="0"/>
              </a:spcAft>
              <a:buFont typeface="Arial" pitchFamily="34" charset="0"/>
              <a:buChar char="•"/>
              <a:defRPr/>
            </a:pP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Unshielded Versus Shielded Twisted-Pair Cable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112</a:t>
            </a:fld>
            <a:endParaRPr lang="en-US"/>
          </a:p>
        </p:txBody>
      </p:sp>
      <p:sp>
        <p:nvSpPr>
          <p:cNvPr id="6" name="Content Placeholder 5"/>
          <p:cNvSpPr>
            <a:spLocks noGrp="1"/>
          </p:cNvSpPr>
          <p:nvPr>
            <p:ph idx="1"/>
          </p:nvPr>
        </p:nvSpPr>
        <p:spPr/>
        <p:txBody>
          <a:bodyPr>
            <a:normAutofit lnSpcReduction="10000"/>
          </a:bodyPr>
          <a:lstStyle/>
          <a:p>
            <a:pPr algn="just"/>
            <a:r>
              <a:rPr lang="en-IN" dirty="0" smtClean="0"/>
              <a:t>The most common twisted-pair cable used in communications is referred to as unshielded twisted-pair (UTP). </a:t>
            </a:r>
          </a:p>
          <a:p>
            <a:pPr algn="just"/>
            <a:r>
              <a:rPr lang="en-IN" dirty="0" smtClean="0"/>
              <a:t>STP cable has a metal foil or braided mesh  covering that encases each pair of insulated conductors.</a:t>
            </a:r>
          </a:p>
          <a:p>
            <a:pPr algn="just"/>
            <a:r>
              <a:rPr lang="en-IN" dirty="0" smtClean="0"/>
              <a:t> Although metal casing improves the quality of cable by preventing the penetration of noise or crosstalk, it is bulkier and more expensive.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72A6C05F-EDF5-4737-80F3-12A7E290C31D}" type="slidenum">
              <a:rPr lang="en-US" smtClean="0"/>
              <a:pPr/>
              <a:t>113</a:t>
            </a:fld>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838200" y="2098431"/>
            <a:ext cx="7467600" cy="3259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smtClean="0"/>
              <a:t>The most common UTP connector is RJ45 (RJ stands for registered jack)</a:t>
            </a:r>
          </a:p>
          <a:p>
            <a:pPr algn="just"/>
            <a:r>
              <a:rPr lang="en-IN" b="1" dirty="0" smtClean="0"/>
              <a:t>Applications </a:t>
            </a:r>
          </a:p>
          <a:p>
            <a:pPr lvl="1" algn="just"/>
            <a:r>
              <a:rPr lang="en-IN" dirty="0" smtClean="0"/>
              <a:t>Twisted-pair cables are used in telephone lines to provide voice and data  channels. </a:t>
            </a:r>
          </a:p>
          <a:p>
            <a:pPr lvl="1" algn="just"/>
            <a:r>
              <a:rPr lang="en-IN" dirty="0" smtClean="0"/>
              <a:t>Local-area networks, such as l0Base-T and l00Base-T, also use twisted-pair cables.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Coaxial Cable </a:t>
            </a:r>
            <a:br>
              <a:rPr lang="en-IN" b="1" dirty="0" smtClean="0"/>
            </a:br>
            <a:endParaRPr lang="en-IN" dirty="0"/>
          </a:p>
        </p:txBody>
      </p:sp>
      <p:sp>
        <p:nvSpPr>
          <p:cNvPr id="3" name="Content Placeholder 2"/>
          <p:cNvSpPr>
            <a:spLocks noGrp="1"/>
          </p:cNvSpPr>
          <p:nvPr>
            <p:ph idx="1"/>
          </p:nvPr>
        </p:nvSpPr>
        <p:spPr/>
        <p:txBody>
          <a:bodyPr>
            <a:normAutofit fontScale="77500" lnSpcReduction="20000"/>
          </a:bodyPr>
          <a:lstStyle/>
          <a:p>
            <a:pPr algn="just"/>
            <a:r>
              <a:rPr lang="en-IN" dirty="0" smtClean="0"/>
              <a:t>Coaxial cable (or  </a:t>
            </a:r>
            <a:r>
              <a:rPr lang="en-IN" i="1" dirty="0" smtClean="0"/>
              <a:t>coax)  </a:t>
            </a:r>
            <a:r>
              <a:rPr lang="en-IN" dirty="0" smtClean="0"/>
              <a:t>carries signals of higher frequency ranges than those in  twisted pair cable. </a:t>
            </a:r>
          </a:p>
          <a:p>
            <a:pPr algn="just"/>
            <a:endParaRPr lang="en-IN" dirty="0" smtClean="0"/>
          </a:p>
          <a:p>
            <a:pPr algn="just"/>
            <a:r>
              <a:rPr lang="en-IN" dirty="0" smtClean="0"/>
              <a:t>coax has a central core conductor of solid or stranded wire  (</a:t>
            </a:r>
            <a:r>
              <a:rPr lang="en-IN" dirty="0" err="1" smtClean="0"/>
              <a:t>usuallycopper</a:t>
            </a:r>
            <a:r>
              <a:rPr lang="en-IN" dirty="0" smtClean="0"/>
              <a:t>) enclosed in an insulating sheath, which is, in turn, encased in an outer conductor of metal foil, braid, or a combination of the two.</a:t>
            </a:r>
          </a:p>
          <a:p>
            <a:pPr algn="just"/>
            <a:r>
              <a:rPr lang="en-IN" dirty="0" smtClean="0"/>
              <a:t> The outer metallic wrapping serves both as a shield against noise and as the second  conductor, which completes the circuit.</a:t>
            </a:r>
          </a:p>
          <a:p>
            <a:pPr algn="just"/>
            <a:r>
              <a:rPr lang="en-IN" dirty="0" smtClean="0"/>
              <a:t>This outer conductor is also enclosed in  an insulating sheath, and the whole cable is protected by a plastic cover.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72A6C05F-EDF5-4737-80F3-12A7E290C31D}" type="slidenum">
              <a:rPr lang="en-US" smtClean="0"/>
              <a:pPr/>
              <a:t>116</a:t>
            </a:fld>
            <a:endParaRPr lang="en-US"/>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457200" y="2157046"/>
            <a:ext cx="4038600" cy="2649416"/>
          </a:xfrm>
          <a:prstGeom prst="rect">
            <a:avLst/>
          </a:prstGeom>
          <a:noFill/>
          <a:ln w="9525">
            <a:noFill/>
            <a:miter lim="800000"/>
            <a:headEnd/>
            <a:tailEnd/>
          </a:ln>
        </p:spPr>
      </p:pic>
      <p:pic>
        <p:nvPicPr>
          <p:cNvPr id="11267" name="Picture 3"/>
          <p:cNvPicPr>
            <a:picLocks noGrp="1" noChangeAspect="1" noChangeArrowheads="1"/>
          </p:cNvPicPr>
          <p:nvPr>
            <p:ph sz="half" idx="2"/>
          </p:nvPr>
        </p:nvPicPr>
        <p:blipFill>
          <a:blip r:embed="rId3" cstate="print"/>
          <a:srcRect/>
          <a:stretch>
            <a:fillRect/>
          </a:stretch>
        </p:blipFill>
        <p:spPr bwMode="auto">
          <a:xfrm>
            <a:off x="4648200" y="2074985"/>
            <a:ext cx="4038600" cy="2836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sp>
        <p:nvSpPr>
          <p:cNvPr id="7" name="Content Placeholder 6"/>
          <p:cNvSpPr>
            <a:spLocks noGrp="1"/>
          </p:cNvSpPr>
          <p:nvPr>
            <p:ph idx="1"/>
          </p:nvPr>
        </p:nvSpPr>
        <p:spPr/>
        <p:txBody>
          <a:bodyPr>
            <a:normAutofit lnSpcReduction="10000"/>
          </a:bodyPr>
          <a:lstStyle/>
          <a:p>
            <a:r>
              <a:rPr lang="en-IN" dirty="0" smtClean="0"/>
              <a:t>The most common type of connector used today is the </a:t>
            </a:r>
            <a:r>
              <a:rPr lang="en-IN" dirty="0" err="1" smtClean="0"/>
              <a:t>Bayone</a:t>
            </a:r>
            <a:r>
              <a:rPr lang="en-IN" dirty="0" smtClean="0"/>
              <a:t>-Neill-</a:t>
            </a:r>
            <a:r>
              <a:rPr lang="en-IN" dirty="0" err="1" smtClean="0"/>
              <a:t>Concelman</a:t>
            </a:r>
            <a:r>
              <a:rPr lang="en-IN" dirty="0" smtClean="0"/>
              <a:t>  (BNC), connector. </a:t>
            </a:r>
          </a:p>
          <a:p>
            <a:r>
              <a:rPr lang="en-IN" dirty="0" smtClean="0"/>
              <a:t>Applications </a:t>
            </a:r>
          </a:p>
          <a:p>
            <a:pPr lvl="1"/>
            <a:r>
              <a:rPr lang="en-IN" dirty="0" smtClean="0"/>
              <a:t>Coaxial cable was widely used in </a:t>
            </a:r>
            <a:r>
              <a:rPr lang="en-IN" dirty="0" err="1" smtClean="0"/>
              <a:t>analog</a:t>
            </a:r>
            <a:r>
              <a:rPr lang="en-IN" dirty="0" smtClean="0"/>
              <a:t> telephone </a:t>
            </a:r>
            <a:r>
              <a:rPr lang="en-IN" dirty="0" err="1" smtClean="0"/>
              <a:t>networks,digital</a:t>
            </a:r>
            <a:r>
              <a:rPr lang="en-IN" dirty="0" smtClean="0"/>
              <a:t> telephone networks </a:t>
            </a:r>
          </a:p>
          <a:p>
            <a:pPr lvl="1"/>
            <a:r>
              <a:rPr lang="en-IN" dirty="0" smtClean="0"/>
              <a:t>Cable TV networks also use coaxial cables. </a:t>
            </a:r>
          </a:p>
          <a:p>
            <a:pPr lvl="1"/>
            <a:r>
              <a:rPr lang="en-IN" dirty="0" smtClean="0"/>
              <a:t>Another common application of coaxial cable is in traditional Ethernet LANs </a:t>
            </a:r>
            <a:endParaRPr lang="en-IN" dirty="0"/>
          </a:p>
        </p:txBody>
      </p:sp>
      <p:sp>
        <p:nvSpPr>
          <p:cNvPr id="5" name="Slide Number Placeholder 4"/>
          <p:cNvSpPr>
            <a:spLocks noGrp="1"/>
          </p:cNvSpPr>
          <p:nvPr>
            <p:ph type="sldNum" sz="quarter" idx="12"/>
          </p:nvPr>
        </p:nvSpPr>
        <p:spPr/>
        <p:txBody>
          <a:bodyPr/>
          <a:lstStyle/>
          <a:p>
            <a:fld id="{5DA45672-0B51-4A1E-BBDA-710AFAAFE7D3}" type="slidenum">
              <a:rPr lang="en-US" smtClean="0"/>
              <a:pPr/>
              <a:t>117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u="sng" dirty="0" smtClean="0"/>
              <a:t>OPTICAL FIBER</a:t>
            </a:r>
            <a:r>
              <a:rPr lang="en-IN" dirty="0" smtClean="0"/>
              <a:t/>
            </a:r>
            <a:br>
              <a:rPr lang="en-IN" dirty="0" smtClean="0"/>
            </a:br>
            <a:endParaRPr lang="en-IN" dirty="0" smtClean="0"/>
          </a:p>
        </p:txBody>
      </p:sp>
      <p:pic>
        <p:nvPicPr>
          <p:cNvPr id="26627" name="Content Placeholder 3"/>
          <p:cNvPicPr>
            <a:picLocks noGrp="1"/>
          </p:cNvPicPr>
          <p:nvPr>
            <p:ph idx="1"/>
          </p:nvPr>
        </p:nvPicPr>
        <p:blipFill>
          <a:blip r:embed="rId2" cstate="print"/>
          <a:srcRect/>
          <a:stretch>
            <a:fillRect/>
          </a:stretch>
        </p:blipFill>
        <p:spPr>
          <a:xfrm>
            <a:off x="1138238" y="1484313"/>
            <a:ext cx="6867525" cy="3773487"/>
          </a:xfr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Physical Description:</a:t>
            </a:r>
            <a:r>
              <a:rPr lang="en-IN" dirty="0" smtClean="0"/>
              <a:t/>
            </a:r>
            <a:br>
              <a:rPr lang="en-IN" dirty="0" smtClean="0"/>
            </a:br>
            <a:endParaRPr lang="en-IN" dirty="0" smtClean="0"/>
          </a:p>
        </p:txBody>
      </p:sp>
      <p:sp>
        <p:nvSpPr>
          <p:cNvPr id="3" name="Content Placeholder 2"/>
          <p:cNvSpPr>
            <a:spLocks noGrp="1"/>
          </p:cNvSpPr>
          <p:nvPr>
            <p:ph idx="1"/>
          </p:nvPr>
        </p:nvSpPr>
        <p:spPr>
          <a:xfrm>
            <a:off x="457200" y="981075"/>
            <a:ext cx="8229600" cy="5688013"/>
          </a:xfrm>
        </p:spPr>
        <p:txBody>
          <a:bodyPr rtlCol="0">
            <a:normAutofit fontScale="62500" lnSpcReduction="20000"/>
          </a:bodyPr>
          <a:lstStyle/>
          <a:p>
            <a:pPr algn="just" eaLnBrk="1" fontAlgn="auto" hangingPunct="1">
              <a:spcAft>
                <a:spcPts val="0"/>
              </a:spcAft>
              <a:buFont typeface="Arial" pitchFamily="34" charset="0"/>
              <a:buChar char="•"/>
              <a:defRPr/>
            </a:pPr>
            <a:r>
              <a:rPr lang="en-IN" dirty="0" smtClean="0"/>
              <a:t>An optical </a:t>
            </a:r>
            <a:r>
              <a:rPr lang="en-IN" dirty="0" err="1" smtClean="0"/>
              <a:t>fiber</a:t>
            </a:r>
            <a:r>
              <a:rPr lang="en-IN" dirty="0" smtClean="0"/>
              <a:t> is a thin (2 to 125 µm) </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flexible medium capable of guiding an optical ray.</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Various glasses and plastics can be used to make optical </a:t>
            </a:r>
            <a:r>
              <a:rPr lang="en-IN" dirty="0" err="1" smtClean="0"/>
              <a:t>fibers</a:t>
            </a:r>
            <a:r>
              <a:rPr lang="en-IN" dirty="0" smtClean="0"/>
              <a:t>. </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An optical </a:t>
            </a:r>
            <a:r>
              <a:rPr lang="en-IN" dirty="0" err="1" smtClean="0"/>
              <a:t>fiber</a:t>
            </a:r>
            <a:r>
              <a:rPr lang="en-IN" dirty="0" smtClean="0"/>
              <a:t> cable has a cylindrical shape and consists of three concentric sections: </a:t>
            </a:r>
          </a:p>
          <a:p>
            <a:pPr lvl="1" algn="just" eaLnBrk="1" fontAlgn="auto" hangingPunct="1">
              <a:spcAft>
                <a:spcPts val="0"/>
              </a:spcAft>
              <a:buFont typeface="Arial" pitchFamily="34" charset="0"/>
              <a:buChar char="•"/>
              <a:defRPr/>
            </a:pPr>
            <a:r>
              <a:rPr lang="en-IN" b="1" dirty="0" smtClean="0"/>
              <a:t>the core</a:t>
            </a:r>
          </a:p>
          <a:p>
            <a:pPr lvl="1" algn="just" eaLnBrk="1" fontAlgn="auto" hangingPunct="1">
              <a:spcAft>
                <a:spcPts val="0"/>
              </a:spcAft>
              <a:buFont typeface="Arial" pitchFamily="34" charset="0"/>
              <a:buChar char="•"/>
              <a:defRPr/>
            </a:pPr>
            <a:r>
              <a:rPr lang="en-IN" b="1" dirty="0" smtClean="0"/>
              <a:t>the cladding</a:t>
            </a:r>
          </a:p>
          <a:p>
            <a:pPr lvl="1" algn="just" eaLnBrk="1" fontAlgn="auto" hangingPunct="1">
              <a:spcAft>
                <a:spcPts val="0"/>
              </a:spcAft>
              <a:buFont typeface="Arial" pitchFamily="34" charset="0"/>
              <a:buChar char="•"/>
              <a:defRPr/>
            </a:pPr>
            <a:r>
              <a:rPr lang="en-IN" b="1" dirty="0" smtClean="0"/>
              <a:t>the jacket.</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The </a:t>
            </a:r>
            <a:r>
              <a:rPr lang="en-IN" b="1" dirty="0" smtClean="0"/>
              <a:t>core</a:t>
            </a:r>
            <a:r>
              <a:rPr lang="en-IN" dirty="0" smtClean="0"/>
              <a:t> </a:t>
            </a:r>
          </a:p>
          <a:p>
            <a:pPr lvl="1" algn="just" eaLnBrk="1" fontAlgn="auto" hangingPunct="1">
              <a:spcAft>
                <a:spcPts val="0"/>
              </a:spcAft>
              <a:buFont typeface="Arial" pitchFamily="34" charset="0"/>
              <a:buChar char="•"/>
              <a:defRPr/>
            </a:pPr>
            <a:r>
              <a:rPr lang="en-IN" dirty="0" smtClean="0"/>
              <a:t>innermost section </a:t>
            </a:r>
          </a:p>
          <a:p>
            <a:pPr lvl="1" algn="just" eaLnBrk="1" fontAlgn="auto" hangingPunct="1">
              <a:spcAft>
                <a:spcPts val="0"/>
              </a:spcAft>
              <a:buFont typeface="Arial" pitchFamily="34" charset="0"/>
              <a:buChar char="•"/>
              <a:defRPr/>
            </a:pPr>
            <a:r>
              <a:rPr lang="en-IN" dirty="0" smtClean="0"/>
              <a:t>consists of one or more very thin strands, or </a:t>
            </a:r>
            <a:r>
              <a:rPr lang="en-IN" dirty="0" err="1" smtClean="0"/>
              <a:t>fibers</a:t>
            </a:r>
            <a:r>
              <a:rPr lang="en-IN" dirty="0" smtClean="0"/>
              <a:t>, made of glass or plastic; </a:t>
            </a:r>
          </a:p>
          <a:p>
            <a:pPr lvl="1" algn="just" eaLnBrk="1" fontAlgn="auto" hangingPunct="1">
              <a:spcAft>
                <a:spcPts val="0"/>
              </a:spcAft>
              <a:buFont typeface="Arial" pitchFamily="34" charset="0"/>
              <a:buChar char="•"/>
              <a:defRPr/>
            </a:pPr>
            <a:r>
              <a:rPr lang="en-IN" dirty="0" smtClean="0"/>
              <a:t>the core has a diameter in the range of 8 to 50 µm.</a:t>
            </a:r>
          </a:p>
          <a:p>
            <a:pPr algn="just" eaLnBrk="1" fontAlgn="auto" hangingPunct="1">
              <a:spcAft>
                <a:spcPts val="0"/>
              </a:spcAft>
              <a:buFont typeface="Arial" charset="0"/>
              <a:buNone/>
              <a:defRPr/>
            </a:pPr>
            <a:r>
              <a:rPr lang="en-IN" dirty="0" smtClean="0"/>
              <a:t> </a:t>
            </a:r>
          </a:p>
        </p:txBody>
      </p:sp>
      <p:pic>
        <p:nvPicPr>
          <p:cNvPr id="27652" name="Content Placeholder 3"/>
          <p:cNvPicPr>
            <a:picLocks/>
          </p:cNvPicPr>
          <p:nvPr/>
        </p:nvPicPr>
        <p:blipFill>
          <a:blip r:embed="rId2" cstate="print"/>
          <a:srcRect/>
          <a:stretch>
            <a:fillRect/>
          </a:stretch>
        </p:blipFill>
        <p:spPr bwMode="auto">
          <a:xfrm>
            <a:off x="4140200" y="3357563"/>
            <a:ext cx="4392613" cy="1439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blinds(horizontal)">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Home Network Applications</a:t>
            </a:r>
          </a:p>
        </p:txBody>
      </p:sp>
      <p:sp>
        <p:nvSpPr>
          <p:cNvPr id="11267" name="Rectangle 3"/>
          <p:cNvSpPr>
            <a:spLocks noGrp="1" noChangeArrowheads="1"/>
          </p:cNvSpPr>
          <p:nvPr>
            <p:ph idx="1"/>
          </p:nvPr>
        </p:nvSpPr>
        <p:spPr>
          <a:xfrm>
            <a:off x="194872" y="1063938"/>
            <a:ext cx="8724276" cy="4784725"/>
          </a:xfrm>
        </p:spPr>
        <p:txBody>
          <a:bodyPr/>
          <a:lstStyle/>
          <a:p>
            <a:pPr algn="l">
              <a:buFontTx/>
              <a:buChar char="•"/>
            </a:pPr>
            <a:r>
              <a:rPr lang="en-US" sz="3200" dirty="0"/>
              <a:t>Access to remote </a:t>
            </a:r>
            <a:r>
              <a:rPr lang="en-US" sz="3200" dirty="0" smtClean="0"/>
              <a:t>information</a:t>
            </a:r>
          </a:p>
          <a:p>
            <a:pPr lvl="1">
              <a:buFontTx/>
              <a:buChar char="•"/>
            </a:pPr>
            <a:r>
              <a:rPr lang="en-US" dirty="0" smtClean="0"/>
              <a:t>Home shopping</a:t>
            </a:r>
          </a:p>
          <a:p>
            <a:pPr lvl="1">
              <a:buFontTx/>
              <a:buChar char="•"/>
            </a:pPr>
            <a:r>
              <a:rPr lang="en-US" dirty="0" smtClean="0"/>
              <a:t>Online newspaper</a:t>
            </a:r>
          </a:p>
          <a:p>
            <a:pPr lvl="1">
              <a:buFontTx/>
              <a:buChar char="•"/>
            </a:pPr>
            <a:r>
              <a:rPr lang="en-US" dirty="0" smtClean="0"/>
              <a:t>Access to WWW </a:t>
            </a:r>
            <a:endParaRPr lang="en-US" dirty="0"/>
          </a:p>
          <a:p>
            <a:pPr algn="l">
              <a:buFontTx/>
              <a:buChar char="•"/>
            </a:pPr>
            <a:r>
              <a:rPr lang="en-US" sz="3200" dirty="0"/>
              <a:t>Person-to-person </a:t>
            </a:r>
            <a:r>
              <a:rPr lang="en-US" sz="3200" dirty="0" smtClean="0"/>
              <a:t>communication</a:t>
            </a:r>
          </a:p>
          <a:p>
            <a:pPr lvl="1">
              <a:buFontTx/>
              <a:buChar char="•"/>
            </a:pPr>
            <a:r>
              <a:rPr lang="en-US" dirty="0" smtClean="0"/>
              <a:t>E-mails</a:t>
            </a:r>
          </a:p>
          <a:p>
            <a:pPr lvl="1">
              <a:buFontTx/>
              <a:buChar char="•"/>
            </a:pPr>
            <a:r>
              <a:rPr lang="en-US" dirty="0" smtClean="0"/>
              <a:t>Video conference</a:t>
            </a:r>
          </a:p>
          <a:p>
            <a:pPr lvl="1">
              <a:buFontTx/>
              <a:buChar char="•"/>
            </a:pPr>
            <a:r>
              <a:rPr lang="en-US" dirty="0" smtClean="0"/>
              <a:t>Worldwide newsgroup</a:t>
            </a:r>
            <a:endParaRPr lang="en-US"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20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20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20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20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274637"/>
          </a:xfrm>
        </p:spPr>
        <p:txBody>
          <a:bodyPr>
            <a:normAutofit fontScale="90000"/>
          </a:bodyPr>
          <a:lstStyle/>
          <a:p>
            <a:pPr eaLnBrk="1" hangingPunct="1"/>
            <a:endParaRPr lang="en-IN" smtClean="0"/>
          </a:p>
        </p:txBody>
      </p:sp>
      <p:sp>
        <p:nvSpPr>
          <p:cNvPr id="28675" name="Content Placeholder 2"/>
          <p:cNvSpPr>
            <a:spLocks noGrp="1"/>
          </p:cNvSpPr>
          <p:nvPr>
            <p:ph idx="1"/>
          </p:nvPr>
        </p:nvSpPr>
        <p:spPr>
          <a:xfrm>
            <a:off x="457200" y="836613"/>
            <a:ext cx="8229600" cy="6769100"/>
          </a:xfrm>
        </p:spPr>
        <p:txBody>
          <a:bodyPr/>
          <a:lstStyle/>
          <a:p>
            <a:pPr algn="just" eaLnBrk="1" hangingPunct="1"/>
            <a:r>
              <a:rPr lang="en-IN" sz="2800" smtClean="0"/>
              <a:t>Each fiber is surrounded by its own </a:t>
            </a:r>
            <a:r>
              <a:rPr lang="en-IN" sz="2800" b="1" smtClean="0"/>
              <a:t>cladding</a:t>
            </a:r>
            <a:r>
              <a:rPr lang="en-IN" sz="2800" smtClean="0"/>
              <a:t>, </a:t>
            </a:r>
          </a:p>
          <a:p>
            <a:pPr lvl="1" algn="just" eaLnBrk="1" hangingPunct="1">
              <a:buFont typeface="Arial" pitchFamily="34" charset="0"/>
              <a:buChar char="•"/>
            </a:pPr>
            <a:r>
              <a:rPr lang="en-IN" sz="2400" smtClean="0"/>
              <a:t>a glass or plastic coating that has optical properties different from those of the core </a:t>
            </a:r>
          </a:p>
          <a:p>
            <a:pPr lvl="1" algn="just" eaLnBrk="1" hangingPunct="1">
              <a:buFont typeface="Arial" pitchFamily="34" charset="0"/>
              <a:buChar char="•"/>
            </a:pPr>
            <a:r>
              <a:rPr lang="en-IN" sz="2400" smtClean="0"/>
              <a:t>a diameter of 125 µm.</a:t>
            </a:r>
          </a:p>
          <a:p>
            <a:pPr algn="just" eaLnBrk="1" hangingPunct="1"/>
            <a:r>
              <a:rPr lang="en-IN" sz="2800" smtClean="0"/>
              <a:t>The outermost layer, surrounding one or a bundle of cladded fibers, is the </a:t>
            </a:r>
            <a:r>
              <a:rPr lang="en-IN" sz="2800" b="1" smtClean="0"/>
              <a:t>jacket</a:t>
            </a:r>
            <a:r>
              <a:rPr lang="en-IN" sz="2800" smtClean="0"/>
              <a:t>. </a:t>
            </a:r>
          </a:p>
          <a:p>
            <a:pPr lvl="1" algn="just" eaLnBrk="1" hangingPunct="1">
              <a:buFont typeface="Arial" pitchFamily="34" charset="0"/>
              <a:buChar char="•"/>
            </a:pPr>
            <a:r>
              <a:rPr lang="en-IN" sz="2400" smtClean="0"/>
              <a:t>The jacket is composed of plastic and other material</a:t>
            </a:r>
          </a:p>
          <a:p>
            <a:pPr lvl="1" algn="just" eaLnBrk="1" hangingPunct="1">
              <a:buFont typeface="Arial" pitchFamily="34" charset="0"/>
              <a:buChar char="•"/>
            </a:pPr>
            <a:r>
              <a:rPr lang="en-IN" sz="2400" smtClean="0"/>
              <a:t>layered to protect against moisture, abrasion, crushing, and other environmental dangers.</a:t>
            </a:r>
          </a:p>
          <a:p>
            <a:pPr eaLnBrk="1" hangingPunct="1"/>
            <a:endParaRPr lang="en-IN" smtClean="0"/>
          </a:p>
        </p:txBody>
      </p:sp>
      <p:pic>
        <p:nvPicPr>
          <p:cNvPr id="28676" name="Content Placeholder 3"/>
          <p:cNvPicPr>
            <a:picLocks/>
          </p:cNvPicPr>
          <p:nvPr/>
        </p:nvPicPr>
        <p:blipFill>
          <a:blip r:embed="rId2" cstate="print"/>
          <a:srcRect/>
          <a:stretch>
            <a:fillRect/>
          </a:stretch>
        </p:blipFill>
        <p:spPr bwMode="auto">
          <a:xfrm>
            <a:off x="1258888" y="5157788"/>
            <a:ext cx="583406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i="1" dirty="0" smtClean="0">
                <a:solidFill>
                  <a:srgbClr val="FF0000"/>
                </a:solidFill>
              </a:rPr>
              <a:t>Advantages of Optical </a:t>
            </a:r>
            <a:r>
              <a:rPr lang="en-IN" b="1" i="1" dirty="0" err="1" smtClean="0">
                <a:solidFill>
                  <a:srgbClr val="FF0000"/>
                </a:solidFill>
              </a:rPr>
              <a:t>Fiber</a:t>
            </a:r>
            <a:r>
              <a:rPr lang="en-IN" b="1" i="1" dirty="0" smtClean="0">
                <a:solidFill>
                  <a:srgbClr val="FF0000"/>
                </a:solidFill>
              </a:rPr>
              <a:t>: </a:t>
            </a:r>
            <a:r>
              <a:rPr lang="en-IN" i="1" dirty="0" smtClean="0">
                <a:solidFill>
                  <a:srgbClr val="FF0000"/>
                </a:solidFill>
              </a:rPr>
              <a:t/>
            </a:r>
            <a:br>
              <a:rPr lang="en-IN" i="1" dirty="0" smtClean="0">
                <a:solidFill>
                  <a:srgbClr val="FF0000"/>
                </a:solidFill>
              </a:rPr>
            </a:br>
            <a:endParaRPr lang="en-IN" i="1" dirty="0" smtClean="0">
              <a:solidFill>
                <a:srgbClr val="FF0000"/>
              </a:solidFill>
            </a:endParaRPr>
          </a:p>
        </p:txBody>
      </p:sp>
      <p:sp>
        <p:nvSpPr>
          <p:cNvPr id="3" name="Content Placeholder 2"/>
          <p:cNvSpPr>
            <a:spLocks noGrp="1"/>
          </p:cNvSpPr>
          <p:nvPr>
            <p:ph idx="1"/>
          </p:nvPr>
        </p:nvSpPr>
        <p:spPr>
          <a:xfrm>
            <a:off x="457200" y="1125538"/>
            <a:ext cx="8229600" cy="5543550"/>
          </a:xfrm>
        </p:spPr>
        <p:txBody>
          <a:bodyPr/>
          <a:lstStyle/>
          <a:p>
            <a:pPr eaLnBrk="1" hangingPunct="1"/>
            <a:r>
              <a:rPr lang="en-IN" sz="2000" b="1" smtClean="0">
                <a:latin typeface="Times New Roman" pitchFamily="18" charset="0"/>
                <a:cs typeface="Times New Roman" pitchFamily="18" charset="0"/>
              </a:rPr>
              <a:t>Higher bandwidth –</a:t>
            </a:r>
            <a:r>
              <a:rPr lang="en-IN" sz="2000" smtClean="0">
                <a:latin typeface="Times New Roman" pitchFamily="18" charset="0"/>
                <a:cs typeface="Times New Roman" pitchFamily="18" charset="0"/>
              </a:rPr>
              <a:t> </a:t>
            </a:r>
          </a:p>
          <a:p>
            <a:pPr lvl="1" eaLnBrk="1" hangingPunct="1">
              <a:buFont typeface="Arial" pitchFamily="34" charset="0"/>
              <a:buChar char="•"/>
            </a:pPr>
            <a:r>
              <a:rPr lang="en-IN" sz="1600" smtClean="0">
                <a:latin typeface="Times New Roman" pitchFamily="18" charset="0"/>
                <a:cs typeface="Times New Roman" pitchFamily="18" charset="0"/>
              </a:rPr>
              <a:t>Fiber-optic cable can support dramatically higher bandwidths (and hence data rates) than either twisted-pair or coaxial cable. Currently, data rates and bandwidth utilization over fiber-optic cable are limited not by the medium but by the signal generation and reception technology available.</a:t>
            </a:r>
          </a:p>
          <a:p>
            <a:pPr eaLnBrk="1" hangingPunct="1"/>
            <a:r>
              <a:rPr lang="en-IN" sz="2000" b="1" smtClean="0">
                <a:latin typeface="Times New Roman" pitchFamily="18" charset="0"/>
                <a:cs typeface="Times New Roman" pitchFamily="18" charset="0"/>
              </a:rPr>
              <a:t>Less signal attenuation –</a:t>
            </a:r>
            <a:r>
              <a:rPr lang="en-IN" sz="2000" smtClean="0">
                <a:latin typeface="Times New Roman" pitchFamily="18" charset="0"/>
                <a:cs typeface="Times New Roman" pitchFamily="18" charset="0"/>
              </a:rPr>
              <a:t> </a:t>
            </a:r>
          </a:p>
          <a:p>
            <a:pPr lvl="1" eaLnBrk="1" hangingPunct="1">
              <a:buFont typeface="Arial" pitchFamily="34" charset="0"/>
              <a:buChar char="•"/>
            </a:pPr>
            <a:r>
              <a:rPr lang="en-IN" sz="1600" smtClean="0">
                <a:latin typeface="Times New Roman" pitchFamily="18" charset="0"/>
                <a:cs typeface="Times New Roman" pitchFamily="18" charset="0"/>
              </a:rPr>
              <a:t>Fiber-optic transmission distance is significantly greater than that of other guided media. A signal can run for 50 km without requiring regeneration. We need repeaters every 5 km for coaxial or twisted-pair cable.</a:t>
            </a:r>
          </a:p>
          <a:p>
            <a:pPr eaLnBrk="1" hangingPunct="1"/>
            <a:r>
              <a:rPr lang="en-IN" sz="2000" b="1" smtClean="0">
                <a:latin typeface="Times New Roman" pitchFamily="18" charset="0"/>
                <a:cs typeface="Times New Roman" pitchFamily="18" charset="0"/>
              </a:rPr>
              <a:t>Immunity to electromagnetic interference</a:t>
            </a:r>
            <a:r>
              <a:rPr lang="en-IN" sz="2000" smtClean="0">
                <a:latin typeface="Times New Roman" pitchFamily="18" charset="0"/>
                <a:cs typeface="Times New Roman" pitchFamily="18" charset="0"/>
              </a:rPr>
              <a:t> –</a:t>
            </a:r>
          </a:p>
          <a:p>
            <a:pPr lvl="1" eaLnBrk="1" hangingPunct="1">
              <a:buFont typeface="Arial" pitchFamily="34" charset="0"/>
              <a:buChar char="•"/>
            </a:pPr>
            <a:r>
              <a:rPr lang="en-IN" sz="1600" smtClean="0">
                <a:latin typeface="Times New Roman" pitchFamily="18" charset="0"/>
                <a:cs typeface="Times New Roman" pitchFamily="18" charset="0"/>
              </a:rPr>
              <a:t> Electromagnetic noise cannot affect fiber optic cables.</a:t>
            </a:r>
          </a:p>
          <a:p>
            <a:pPr eaLnBrk="1" hangingPunct="1"/>
            <a:r>
              <a:rPr lang="en-IN" sz="2000" b="1" smtClean="0">
                <a:latin typeface="Times New Roman" pitchFamily="18" charset="0"/>
                <a:cs typeface="Times New Roman" pitchFamily="18" charset="0"/>
              </a:rPr>
              <a:t>Resistance to corrosive materials –</a:t>
            </a:r>
            <a:r>
              <a:rPr lang="en-IN" sz="2000" smtClean="0">
                <a:latin typeface="Times New Roman" pitchFamily="18" charset="0"/>
                <a:cs typeface="Times New Roman" pitchFamily="18" charset="0"/>
              </a:rPr>
              <a:t> </a:t>
            </a:r>
          </a:p>
          <a:p>
            <a:pPr lvl="1" eaLnBrk="1" hangingPunct="1">
              <a:buFont typeface="Arial" pitchFamily="34" charset="0"/>
              <a:buChar char="•"/>
            </a:pPr>
            <a:r>
              <a:rPr lang="en-IN" sz="1600" smtClean="0">
                <a:latin typeface="Times New Roman" pitchFamily="18" charset="0"/>
                <a:cs typeface="Times New Roman" pitchFamily="18" charset="0"/>
              </a:rPr>
              <a:t>Glass is more resistant to corrosive materials than copper.</a:t>
            </a:r>
          </a:p>
          <a:p>
            <a:pPr eaLnBrk="1" hangingPunct="1"/>
            <a:r>
              <a:rPr lang="en-IN" sz="2000" b="1" smtClean="0">
                <a:latin typeface="Times New Roman" pitchFamily="18" charset="0"/>
                <a:cs typeface="Times New Roman" pitchFamily="18" charset="0"/>
              </a:rPr>
              <a:t>Light weight</a:t>
            </a:r>
            <a:r>
              <a:rPr lang="en-IN" sz="2000" smtClean="0">
                <a:latin typeface="Times New Roman" pitchFamily="18" charset="0"/>
                <a:cs typeface="Times New Roman" pitchFamily="18" charset="0"/>
              </a:rPr>
              <a:t> – </a:t>
            </a:r>
          </a:p>
          <a:p>
            <a:pPr lvl="1" eaLnBrk="1" hangingPunct="1">
              <a:buFont typeface="Arial" pitchFamily="34" charset="0"/>
              <a:buChar char="•"/>
            </a:pPr>
            <a:r>
              <a:rPr lang="en-IN" sz="1600" smtClean="0">
                <a:latin typeface="Times New Roman" pitchFamily="18" charset="0"/>
                <a:cs typeface="Times New Roman" pitchFamily="18" charset="0"/>
              </a:rPr>
              <a:t>Fiber-optic cables are much lighter than copper cables.</a:t>
            </a:r>
          </a:p>
          <a:p>
            <a:pPr eaLnBrk="1" hangingPunct="1"/>
            <a:r>
              <a:rPr lang="en-IN" sz="2000" b="1" smtClean="0">
                <a:latin typeface="Times New Roman" pitchFamily="18" charset="0"/>
                <a:cs typeface="Times New Roman" pitchFamily="18" charset="0"/>
              </a:rPr>
              <a:t>Greater immunity to tapping</a:t>
            </a:r>
            <a:r>
              <a:rPr lang="en-IN" sz="2000" smtClean="0">
                <a:latin typeface="Times New Roman" pitchFamily="18" charset="0"/>
                <a:cs typeface="Times New Roman" pitchFamily="18" charset="0"/>
              </a:rPr>
              <a:t> –</a:t>
            </a:r>
          </a:p>
          <a:p>
            <a:pPr lvl="1" eaLnBrk="1" hangingPunct="1">
              <a:buFont typeface="Arial" pitchFamily="34" charset="0"/>
              <a:buChar char="•"/>
            </a:pPr>
            <a:r>
              <a:rPr lang="en-IN" sz="1600" smtClean="0">
                <a:latin typeface="Times New Roman" pitchFamily="18" charset="0"/>
                <a:cs typeface="Times New Roman" pitchFamily="18" charset="0"/>
              </a:rPr>
              <a:t>Fiber-optic cables are more immune to tapping than copper cables. Copper cables create antenna effects that can easily be tapped. </a:t>
            </a:r>
          </a:p>
          <a:p>
            <a:pPr eaLnBrk="1" hangingPunct="1"/>
            <a:endParaRPr lang="en-IN" sz="20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229600" cy="1143000"/>
          </a:xfrm>
        </p:spPr>
        <p:txBody>
          <a:bodyPr rtlCol="0">
            <a:normAutofit fontScale="90000"/>
          </a:bodyPr>
          <a:lstStyle/>
          <a:p>
            <a:pPr eaLnBrk="1" fontAlgn="auto" hangingPunct="1">
              <a:spcAft>
                <a:spcPts val="0"/>
              </a:spcAft>
              <a:defRPr/>
            </a:pPr>
            <a:r>
              <a:rPr lang="en-IN" b="1" i="1" dirty="0" smtClean="0">
                <a:solidFill>
                  <a:srgbClr val="FF0000"/>
                </a:solidFill>
              </a:rPr>
              <a:t>Disadvantages of Optical </a:t>
            </a:r>
            <a:r>
              <a:rPr lang="en-IN" b="1" i="1" dirty="0" err="1" smtClean="0">
                <a:solidFill>
                  <a:srgbClr val="FF0000"/>
                </a:solidFill>
              </a:rPr>
              <a:t>Fiber</a:t>
            </a:r>
            <a:r>
              <a:rPr lang="en-IN" b="1" i="1" dirty="0" smtClean="0">
                <a:solidFill>
                  <a:srgbClr val="FF0000"/>
                </a:solidFill>
              </a:rPr>
              <a:t>: </a:t>
            </a:r>
            <a:r>
              <a:rPr lang="en-IN" i="1" dirty="0" smtClean="0">
                <a:solidFill>
                  <a:srgbClr val="FF0000"/>
                </a:solidFill>
              </a:rPr>
              <a:t/>
            </a:r>
            <a:br>
              <a:rPr lang="en-IN" i="1" dirty="0" smtClean="0">
                <a:solidFill>
                  <a:srgbClr val="FF0000"/>
                </a:solidFill>
              </a:rPr>
            </a:br>
            <a:endParaRPr lang="en-IN" i="1" dirty="0" smtClean="0">
              <a:solidFill>
                <a:srgbClr val="FF0000"/>
              </a:solidFill>
            </a:endParaRPr>
          </a:p>
        </p:txBody>
      </p:sp>
      <p:sp>
        <p:nvSpPr>
          <p:cNvPr id="3" name="Content Placeholder 2"/>
          <p:cNvSpPr>
            <a:spLocks noGrp="1"/>
          </p:cNvSpPr>
          <p:nvPr>
            <p:ph idx="1"/>
          </p:nvPr>
        </p:nvSpPr>
        <p:spPr>
          <a:xfrm>
            <a:off x="457200" y="1125538"/>
            <a:ext cx="8229600" cy="5399087"/>
          </a:xfrm>
        </p:spPr>
        <p:txBody>
          <a:bodyPr rtlCol="0">
            <a:normAutofit fontScale="92500" lnSpcReduction="20000"/>
          </a:bodyPr>
          <a:lstStyle/>
          <a:p>
            <a:pPr algn="just" eaLnBrk="1" fontAlgn="auto" hangingPunct="1">
              <a:spcAft>
                <a:spcPts val="0"/>
              </a:spcAft>
              <a:defRPr/>
            </a:pPr>
            <a:r>
              <a:rPr lang="en-IN" b="1" dirty="0" smtClean="0"/>
              <a:t>Installation and maintenance –</a:t>
            </a:r>
            <a:r>
              <a:rPr lang="en-IN" dirty="0" smtClean="0"/>
              <a:t> </a:t>
            </a:r>
          </a:p>
          <a:p>
            <a:pPr lvl="1" algn="just" eaLnBrk="1" fontAlgn="auto" hangingPunct="1">
              <a:spcAft>
                <a:spcPts val="0"/>
              </a:spcAft>
              <a:buFont typeface="Arial" pitchFamily="34" charset="0"/>
              <a:buChar char="•"/>
              <a:defRPr/>
            </a:pPr>
            <a:r>
              <a:rPr lang="en-IN" dirty="0" err="1" smtClean="0"/>
              <a:t>Fiber</a:t>
            </a:r>
            <a:r>
              <a:rPr lang="en-IN" dirty="0" smtClean="0"/>
              <a:t>-optic cable is a relatively new technology. Its installation and maintenance require expertise that is not yet available everywhere.</a:t>
            </a:r>
          </a:p>
          <a:p>
            <a:pPr algn="just" eaLnBrk="1" fontAlgn="auto" hangingPunct="1">
              <a:spcAft>
                <a:spcPts val="0"/>
              </a:spcAft>
              <a:defRPr/>
            </a:pPr>
            <a:r>
              <a:rPr lang="en-IN" b="1" dirty="0" smtClean="0"/>
              <a:t>Unidirectional light propagation –</a:t>
            </a:r>
            <a:r>
              <a:rPr lang="en-IN" dirty="0" smtClean="0"/>
              <a:t> </a:t>
            </a:r>
          </a:p>
          <a:p>
            <a:pPr lvl="1" algn="just" eaLnBrk="1" fontAlgn="auto" hangingPunct="1">
              <a:spcAft>
                <a:spcPts val="0"/>
              </a:spcAft>
              <a:buFont typeface="Arial" pitchFamily="34" charset="0"/>
              <a:buChar char="•"/>
              <a:defRPr/>
            </a:pPr>
            <a:r>
              <a:rPr lang="en-IN" dirty="0" smtClean="0"/>
              <a:t>Propagation of light is unidirectional. If we need bidirectional communication, two </a:t>
            </a:r>
            <a:r>
              <a:rPr lang="en-IN" dirty="0" err="1" smtClean="0"/>
              <a:t>fibers</a:t>
            </a:r>
            <a:r>
              <a:rPr lang="en-IN" dirty="0" smtClean="0"/>
              <a:t> are needed.</a:t>
            </a:r>
          </a:p>
          <a:p>
            <a:pPr algn="just" eaLnBrk="1" fontAlgn="auto" hangingPunct="1">
              <a:spcAft>
                <a:spcPts val="0"/>
              </a:spcAft>
              <a:defRPr/>
            </a:pPr>
            <a:r>
              <a:rPr lang="en-IN" b="1" dirty="0" smtClean="0"/>
              <a:t>Cost –</a:t>
            </a:r>
            <a:r>
              <a:rPr lang="en-IN" dirty="0" smtClean="0"/>
              <a:t> </a:t>
            </a:r>
          </a:p>
          <a:p>
            <a:pPr lvl="1" algn="just" eaLnBrk="1" fontAlgn="auto" hangingPunct="1">
              <a:spcAft>
                <a:spcPts val="0"/>
              </a:spcAft>
              <a:buFont typeface="Arial" pitchFamily="34" charset="0"/>
              <a:buChar char="•"/>
              <a:defRPr/>
            </a:pPr>
            <a:r>
              <a:rPr lang="en-IN" dirty="0" smtClean="0"/>
              <a:t>The cable and the interfaces are relatively more expensive than those of other guided media. If the demand for bandwidth is not high, often the use of optical </a:t>
            </a:r>
            <a:r>
              <a:rPr lang="en-IN" dirty="0" err="1" smtClean="0"/>
              <a:t>fiber</a:t>
            </a:r>
            <a:r>
              <a:rPr lang="en-IN" dirty="0" smtClean="0"/>
              <a:t> cannot be justified.</a:t>
            </a:r>
          </a:p>
          <a:p>
            <a:pPr algn="just" eaLnBrk="1" fontAlgn="auto" hangingPunct="1">
              <a:spcAft>
                <a:spcPts val="0"/>
              </a:spcAft>
              <a:defRPr/>
            </a:pPr>
            <a:r>
              <a:rPr lang="en-IN" b="1" dirty="0" smtClean="0"/>
              <a:t> </a:t>
            </a:r>
            <a:endParaRPr lang="en-IN" dirty="0" smtClean="0"/>
          </a:p>
          <a:p>
            <a:pPr eaLnBrk="1" fontAlgn="auto" hangingPunct="1">
              <a:spcAft>
                <a:spcPts val="0"/>
              </a:spcAft>
              <a:defRPr/>
            </a:pP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dirty="0" smtClean="0"/>
              <a:t>Transmission characteristics:</a:t>
            </a:r>
            <a:r>
              <a:rPr lang="en-IN" dirty="0" smtClean="0"/>
              <a:t/>
            </a:r>
            <a:br>
              <a:rPr lang="en-IN" dirty="0" smtClean="0"/>
            </a:br>
            <a:endParaRPr lang="en-IN" dirty="0" smtClean="0"/>
          </a:p>
        </p:txBody>
      </p:sp>
      <p:sp>
        <p:nvSpPr>
          <p:cNvPr id="3" name="Content Placeholder 2"/>
          <p:cNvSpPr>
            <a:spLocks noGrp="1"/>
          </p:cNvSpPr>
          <p:nvPr>
            <p:ph idx="1"/>
          </p:nvPr>
        </p:nvSpPr>
        <p:spPr>
          <a:xfrm>
            <a:off x="457200" y="1052513"/>
            <a:ext cx="8229600" cy="5616575"/>
          </a:xfrm>
        </p:spPr>
        <p:txBody>
          <a:bodyPr/>
          <a:lstStyle/>
          <a:p>
            <a:pPr algn="just" eaLnBrk="1" hangingPunct="1"/>
            <a:r>
              <a:rPr lang="en-IN" smtClean="0"/>
              <a:t>Optical fiber transmits a signal-encoded beam of light by means of </a:t>
            </a:r>
            <a:r>
              <a:rPr lang="en-IN" b="1" smtClean="0">
                <a:solidFill>
                  <a:srgbClr val="FF0000"/>
                </a:solidFill>
              </a:rPr>
              <a:t>total internal reflection</a:t>
            </a:r>
            <a:r>
              <a:rPr lang="en-IN" smtClean="0"/>
              <a:t>. </a:t>
            </a:r>
          </a:p>
          <a:p>
            <a:pPr algn="just" eaLnBrk="1" hangingPunct="1"/>
            <a:r>
              <a:rPr lang="en-IN" smtClean="0"/>
              <a:t>Total internal reflection can occur in any transparent medium that has a higher index of refraction than the surrounding medium.</a:t>
            </a:r>
          </a:p>
          <a:p>
            <a:pPr algn="just" eaLnBrk="1" hangingPunct="1"/>
            <a:r>
              <a:rPr lang="en-IN" smtClean="0"/>
              <a:t>the optical fiber acts as a waveguide for frequencies in the range of about 10</a:t>
            </a:r>
            <a:r>
              <a:rPr lang="en-IN" baseline="30000" smtClean="0"/>
              <a:t>14 </a:t>
            </a:r>
            <a:r>
              <a:rPr lang="en-IN" smtClean="0"/>
              <a:t>to 10</a:t>
            </a:r>
            <a:r>
              <a:rPr lang="en-IN" baseline="30000" smtClean="0"/>
              <a:t>15</a:t>
            </a:r>
            <a:r>
              <a:rPr lang="en-IN" smtClean="0"/>
              <a:t> Hertz; this covers portions of the infrared and visible spectra.</a:t>
            </a:r>
          </a:p>
          <a:p>
            <a:pPr eaLnBrk="1" hangingPunct="1">
              <a:buFont typeface="Arial" pitchFamily="34" charset="0"/>
              <a:buNone/>
            </a:pPr>
            <a:endParaRPr lang="en-IN" smtClean="0"/>
          </a:p>
          <a:p>
            <a:pPr eaLnBrk="1" hangingPunct="1"/>
            <a:endParaRPr lang="en-I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dirty="0" err="1" smtClean="0"/>
              <a:t>Fiber</a:t>
            </a:r>
            <a:r>
              <a:rPr lang="en-IN" b="1" dirty="0" smtClean="0"/>
              <a:t> Optic cable Connectors:</a:t>
            </a:r>
            <a:r>
              <a:rPr lang="en-IN" dirty="0" smtClean="0"/>
              <a:t/>
            </a:r>
            <a:br>
              <a:rPr lang="en-IN" dirty="0" smtClean="0"/>
            </a:br>
            <a:endParaRPr lang="en-IN" dirty="0" smtClean="0"/>
          </a:p>
        </p:txBody>
      </p:sp>
      <p:pic>
        <p:nvPicPr>
          <p:cNvPr id="33795" name="Content Placeholder 3"/>
          <p:cNvPicPr>
            <a:picLocks noGrp="1"/>
          </p:cNvPicPr>
          <p:nvPr>
            <p:ph idx="1"/>
          </p:nvPr>
        </p:nvPicPr>
        <p:blipFill>
          <a:blip r:embed="rId2" cstate="print"/>
          <a:srcRect/>
          <a:stretch>
            <a:fillRect/>
          </a:stretch>
        </p:blipFill>
        <p:spPr>
          <a:xfrm>
            <a:off x="457200" y="1928813"/>
            <a:ext cx="8229600" cy="3868737"/>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417512"/>
          </a:xfrm>
        </p:spPr>
        <p:txBody>
          <a:bodyPr>
            <a:normAutofit fontScale="90000"/>
          </a:bodyPr>
          <a:lstStyle/>
          <a:p>
            <a:pPr eaLnBrk="1" hangingPunct="1"/>
            <a:endParaRPr lang="en-IN" smtClean="0"/>
          </a:p>
        </p:txBody>
      </p:sp>
      <p:sp>
        <p:nvSpPr>
          <p:cNvPr id="3" name="Content Placeholder 2"/>
          <p:cNvSpPr>
            <a:spLocks noGrp="1"/>
          </p:cNvSpPr>
          <p:nvPr>
            <p:ph idx="1"/>
          </p:nvPr>
        </p:nvSpPr>
        <p:spPr>
          <a:xfrm>
            <a:off x="457200" y="1052513"/>
            <a:ext cx="8229600" cy="5616575"/>
          </a:xfrm>
        </p:spPr>
        <p:txBody>
          <a:bodyPr/>
          <a:lstStyle/>
          <a:p>
            <a:pPr eaLnBrk="1" hangingPunct="1"/>
            <a:r>
              <a:rPr lang="en-IN" smtClean="0"/>
              <a:t>Three types:</a:t>
            </a:r>
          </a:p>
          <a:p>
            <a:pPr algn="just" eaLnBrk="1" hangingPunct="1"/>
            <a:r>
              <a:rPr lang="en-IN" smtClean="0"/>
              <a:t>The </a:t>
            </a:r>
            <a:r>
              <a:rPr lang="en-IN" b="1" smtClean="0"/>
              <a:t>subscriber channel </a:t>
            </a:r>
            <a:r>
              <a:rPr lang="en-IN" smtClean="0"/>
              <a:t>(SC) </a:t>
            </a:r>
            <a:r>
              <a:rPr lang="en-IN" b="1" smtClean="0"/>
              <a:t>connector </a:t>
            </a:r>
            <a:r>
              <a:rPr lang="en-IN" smtClean="0"/>
              <a:t>is used for </a:t>
            </a:r>
            <a:r>
              <a:rPr lang="en-IN" smtClean="0">
                <a:solidFill>
                  <a:srgbClr val="FF0000"/>
                </a:solidFill>
              </a:rPr>
              <a:t>cable TV. </a:t>
            </a:r>
            <a:r>
              <a:rPr lang="en-IN" smtClean="0"/>
              <a:t>It uses a push/pull locking system.</a:t>
            </a:r>
          </a:p>
          <a:p>
            <a:pPr algn="just" eaLnBrk="1" hangingPunct="1"/>
            <a:r>
              <a:rPr lang="en-IN" smtClean="0"/>
              <a:t>The </a:t>
            </a:r>
            <a:r>
              <a:rPr lang="en-IN" b="1" smtClean="0"/>
              <a:t>straight-tip </a:t>
            </a:r>
            <a:r>
              <a:rPr lang="en-IN" smtClean="0"/>
              <a:t>(ST) </a:t>
            </a:r>
            <a:r>
              <a:rPr lang="en-IN" b="1" smtClean="0"/>
              <a:t>connector </a:t>
            </a:r>
            <a:r>
              <a:rPr lang="en-IN" smtClean="0"/>
              <a:t>is used for connecting </a:t>
            </a:r>
            <a:r>
              <a:rPr lang="en-IN" smtClean="0">
                <a:solidFill>
                  <a:srgbClr val="FF0000"/>
                </a:solidFill>
              </a:rPr>
              <a:t>cable to networking devices</a:t>
            </a:r>
            <a:r>
              <a:rPr lang="en-IN" smtClean="0"/>
              <a:t>. It uses a bayonet locking system</a:t>
            </a:r>
          </a:p>
          <a:p>
            <a:pPr algn="just" eaLnBrk="1" hangingPunct="1"/>
            <a:r>
              <a:rPr lang="en-IN" smtClean="0"/>
              <a:t>The </a:t>
            </a:r>
            <a:r>
              <a:rPr lang="en-IN" b="1" smtClean="0"/>
              <a:t>MT-RJ </a:t>
            </a:r>
            <a:r>
              <a:rPr lang="en-IN" smtClean="0"/>
              <a:t>is a connector that is the same size as RJ45.</a:t>
            </a:r>
          </a:p>
          <a:p>
            <a:pPr eaLnBrk="1" hangingPunct="1"/>
            <a:endParaRPr lang="en-I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IN" smtClean="0"/>
          </a:p>
        </p:txBody>
      </p:sp>
      <p:sp>
        <p:nvSpPr>
          <p:cNvPr id="35843" name="Content Placeholder 2"/>
          <p:cNvSpPr>
            <a:spLocks noGrp="1"/>
          </p:cNvSpPr>
          <p:nvPr>
            <p:ph idx="1"/>
          </p:nvPr>
        </p:nvSpPr>
        <p:spPr/>
        <p:txBody>
          <a:bodyPr/>
          <a:lstStyle/>
          <a:p>
            <a:pPr eaLnBrk="1" hangingPunct="1"/>
            <a:r>
              <a:rPr lang="en-IN" b="1" smtClean="0"/>
              <a:t>Fiber Sizes:</a:t>
            </a:r>
            <a:endParaRPr lang="en-IN" smtClean="0"/>
          </a:p>
          <a:p>
            <a:pPr eaLnBrk="1" hangingPunct="1"/>
            <a:r>
              <a:rPr lang="en-IN" smtClean="0"/>
              <a:t>Optical fibers are defined by the ratio of the diameter of their core to the diameter of their cladding, both expressed in micrometers. </a:t>
            </a:r>
          </a:p>
          <a:p>
            <a:pPr eaLnBrk="1" hangingPunct="1"/>
            <a:endParaRPr lang="en-IN"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Propagation Modes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127</a:t>
            </a:fld>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457200" y="2070354"/>
            <a:ext cx="8229600" cy="3585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sz="half" idx="1"/>
          </p:nvPr>
        </p:nvSpPr>
        <p:spPr/>
        <p:txBody>
          <a:bodyPr>
            <a:normAutofit fontScale="92500"/>
          </a:bodyPr>
          <a:lstStyle/>
          <a:p>
            <a:r>
              <a:rPr lang="en-IN" dirty="0" smtClean="0"/>
              <a:t>Multimode is so named because multiple beams from a light source move </a:t>
            </a:r>
          </a:p>
          <a:p>
            <a:pPr>
              <a:buNone/>
            </a:pPr>
            <a:r>
              <a:rPr lang="en-IN" dirty="0" smtClean="0"/>
              <a:t>      through the core in different paths. </a:t>
            </a:r>
          </a:p>
          <a:p>
            <a:pPr>
              <a:buNone/>
            </a:pPr>
            <a:r>
              <a:rPr lang="en-IN" dirty="0" smtClean="0"/>
              <a:t>How these beams move within the cable depends on the structure of the core, as shown in Figure</a:t>
            </a:r>
          </a:p>
          <a:p>
            <a:r>
              <a:rPr lang="en-IN" dirty="0" smtClean="0"/>
              <a:t>.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128</a:t>
            </a:fld>
            <a:endParaRPr lang="en-US"/>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4648200" y="1662545"/>
            <a:ext cx="4038600" cy="3837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288070"/>
          </a:xfrm>
        </p:spPr>
        <p:txBody>
          <a:bodyPr>
            <a:normAutofit fontScale="90000"/>
          </a:bodyPr>
          <a:lstStyle/>
          <a:p>
            <a:pPr eaLnBrk="1" hangingPunct="1"/>
            <a:endParaRPr lang="en-IN" dirty="0" smtClean="0"/>
          </a:p>
        </p:txBody>
      </p:sp>
      <p:sp>
        <p:nvSpPr>
          <p:cNvPr id="3" name="Content Placeholder 2"/>
          <p:cNvSpPr>
            <a:spLocks noGrp="1"/>
          </p:cNvSpPr>
          <p:nvPr>
            <p:ph idx="1"/>
          </p:nvPr>
        </p:nvSpPr>
        <p:spPr>
          <a:xfrm>
            <a:off x="457200" y="855785"/>
            <a:ext cx="8229600" cy="6002215"/>
          </a:xfrm>
        </p:spPr>
        <p:txBody>
          <a:bodyPr rtlCol="0">
            <a:normAutofit/>
          </a:bodyPr>
          <a:lstStyle/>
          <a:p>
            <a:pPr eaLnBrk="1" fontAlgn="auto" hangingPunct="1">
              <a:spcAft>
                <a:spcPts val="0"/>
              </a:spcAft>
              <a:buFont typeface="Arial" pitchFamily="34" charset="0"/>
              <a:buChar char="•"/>
              <a:defRPr/>
            </a:pPr>
            <a:r>
              <a:rPr lang="en-IN" b="1" dirty="0" smtClean="0"/>
              <a:t>(a) Multimode step – index </a:t>
            </a:r>
            <a:r>
              <a:rPr lang="en-IN" b="1" dirty="0" err="1" smtClean="0"/>
              <a:t>fiber</a:t>
            </a:r>
            <a:r>
              <a:rPr lang="en-IN" b="1" dirty="0" smtClean="0"/>
              <a:t>:</a:t>
            </a:r>
            <a:endParaRPr lang="en-IN" dirty="0" smtClean="0"/>
          </a:p>
          <a:p>
            <a:pPr lvl="1" algn="just" eaLnBrk="1" fontAlgn="auto" hangingPunct="1">
              <a:spcAft>
                <a:spcPts val="0"/>
              </a:spcAft>
              <a:buFont typeface="Arial" pitchFamily="34" charset="0"/>
              <a:buChar char="•"/>
              <a:defRPr/>
            </a:pPr>
            <a:r>
              <a:rPr lang="en-IN" dirty="0" smtClean="0"/>
              <a:t>the density of the core remains constant from the </a:t>
            </a:r>
            <a:r>
              <a:rPr lang="en-IN" dirty="0" err="1" smtClean="0"/>
              <a:t>center</a:t>
            </a:r>
            <a:r>
              <a:rPr lang="en-IN" dirty="0" smtClean="0"/>
              <a:t> to the edges.</a:t>
            </a:r>
          </a:p>
          <a:p>
            <a:pPr lvl="1" algn="just" eaLnBrk="1" fontAlgn="auto" hangingPunct="1">
              <a:spcAft>
                <a:spcPts val="0"/>
              </a:spcAft>
              <a:buFont typeface="Arial" pitchFamily="34" charset="0"/>
              <a:buChar char="•"/>
              <a:defRPr/>
            </a:pPr>
            <a:r>
              <a:rPr lang="en-IN" dirty="0" smtClean="0"/>
              <a:t> A beam of light moves through this constant density in a straight line until it reaches the interface of the core and the cladding. </a:t>
            </a:r>
          </a:p>
          <a:p>
            <a:pPr lvl="1" algn="just" eaLnBrk="1" fontAlgn="auto" hangingPunct="1">
              <a:spcAft>
                <a:spcPts val="0"/>
              </a:spcAft>
              <a:buFont typeface="Arial" pitchFamily="34" charset="0"/>
              <a:buChar char="•"/>
              <a:defRPr/>
            </a:pPr>
            <a:r>
              <a:rPr lang="en-IN" dirty="0" smtClean="0"/>
              <a:t>At the interface, there is an abrupt change due to a lower density; this alters the angle of the beam's motion. </a:t>
            </a:r>
          </a:p>
          <a:p>
            <a:pPr lvl="1" algn="just" eaLnBrk="1" fontAlgn="auto" hangingPunct="1">
              <a:spcAft>
                <a:spcPts val="0"/>
              </a:spcAft>
              <a:buFont typeface="Arial" pitchFamily="34" charset="0"/>
              <a:buChar char="•"/>
              <a:defRPr/>
            </a:pPr>
            <a:r>
              <a:rPr lang="en-IN" dirty="0" smtClean="0"/>
              <a:t>The term </a:t>
            </a:r>
            <a:r>
              <a:rPr lang="en-IN" b="1" dirty="0" smtClean="0"/>
              <a:t>step index</a:t>
            </a:r>
            <a:r>
              <a:rPr lang="en-IN" i="1" dirty="0" smtClean="0"/>
              <a:t> </a:t>
            </a:r>
            <a:r>
              <a:rPr lang="en-IN" dirty="0" smtClean="0"/>
              <a:t>refers to the suddenness of this change, which contributes to the distortion of the signal as it passes through the </a:t>
            </a:r>
            <a:r>
              <a:rPr lang="en-IN" dirty="0" err="1" smtClean="0"/>
              <a:t>fiber</a:t>
            </a:r>
            <a:r>
              <a:rPr lang="en-IN" dirty="0" smtClean="0"/>
              <a:t>.</a:t>
            </a:r>
          </a:p>
          <a:p>
            <a:pPr eaLnBrk="1" fontAlgn="auto" hangingPunct="1">
              <a:spcAft>
                <a:spcPts val="0"/>
              </a:spcAft>
              <a:buFont typeface="Arial" pitchFamily="34" charset="0"/>
              <a:buChar char="•"/>
              <a:defRPr/>
            </a:pP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Home Network Applications</a:t>
            </a:r>
          </a:p>
        </p:txBody>
      </p:sp>
      <p:sp>
        <p:nvSpPr>
          <p:cNvPr id="11267" name="Rectangle 3"/>
          <p:cNvSpPr>
            <a:spLocks noGrp="1" noChangeArrowheads="1"/>
          </p:cNvSpPr>
          <p:nvPr>
            <p:ph idx="1"/>
          </p:nvPr>
        </p:nvSpPr>
        <p:spPr>
          <a:xfrm>
            <a:off x="180109" y="1063938"/>
            <a:ext cx="8739039" cy="5561714"/>
          </a:xfrm>
        </p:spPr>
        <p:txBody>
          <a:bodyPr/>
          <a:lstStyle/>
          <a:p>
            <a:pPr algn="l">
              <a:buFontTx/>
              <a:buChar char="•"/>
            </a:pPr>
            <a:r>
              <a:rPr lang="en-US" sz="3200" dirty="0" smtClean="0"/>
              <a:t>Interactive entertainment</a:t>
            </a:r>
          </a:p>
          <a:p>
            <a:pPr lvl="1">
              <a:buFontTx/>
              <a:buChar char="•"/>
            </a:pPr>
            <a:r>
              <a:rPr lang="en-US" dirty="0" smtClean="0"/>
              <a:t>Video on demand</a:t>
            </a:r>
          </a:p>
          <a:p>
            <a:pPr lvl="1">
              <a:buFontTx/>
              <a:buChar char="•"/>
            </a:pPr>
            <a:r>
              <a:rPr lang="en-US" dirty="0" smtClean="0"/>
              <a:t>Live Television</a:t>
            </a:r>
          </a:p>
          <a:p>
            <a:pPr lvl="1">
              <a:buFontTx/>
              <a:buChar char="•"/>
            </a:pPr>
            <a:r>
              <a:rPr lang="en-US" dirty="0" smtClean="0"/>
              <a:t>Game playing</a:t>
            </a:r>
          </a:p>
          <a:p>
            <a:pPr algn="l">
              <a:buFontTx/>
              <a:buChar char="•"/>
            </a:pPr>
            <a:r>
              <a:rPr lang="en-US" sz="3200" dirty="0" smtClean="0"/>
              <a:t>Electronic commerce (e-commerce)</a:t>
            </a:r>
          </a:p>
          <a:p>
            <a:pPr lvl="1">
              <a:buFontTx/>
              <a:buChar char="•"/>
            </a:pPr>
            <a:r>
              <a:rPr lang="en-US" sz="2400" dirty="0" smtClean="0"/>
              <a:t>convenience of shopping from home with online catalogs </a:t>
            </a:r>
            <a:endParaRPr lang="en-US" sz="2400" dirty="0"/>
          </a:p>
        </p:txBody>
      </p:sp>
      <p:sp>
        <p:nvSpPr>
          <p:cNvPr id="6" name="Slide Number Placeholder 5"/>
          <p:cNvSpPr>
            <a:spLocks noGrp="1"/>
          </p:cNvSpPr>
          <p:nvPr>
            <p:ph type="sldNum" sz="quarter" idx="12"/>
          </p:nvPr>
        </p:nvSpPr>
        <p:spPr/>
        <p:txBody>
          <a:bodyPr/>
          <a:lstStyle/>
          <a:p>
            <a:fld id="{72A6C05F-EDF5-4737-80F3-12A7E290C31D}" type="slidenum">
              <a:rPr lang="en-US" smtClean="0"/>
              <a:pPr/>
              <a:t>13</a:t>
            </a:fld>
            <a:endParaRPr lang="en-US"/>
          </a:p>
        </p:txBody>
      </p:sp>
      <p:pic>
        <p:nvPicPr>
          <p:cNvPr id="5" name="Picture 4" descr="1-4"/>
          <p:cNvPicPr>
            <a:picLocks noChangeAspect="1" noChangeArrowheads="1"/>
          </p:cNvPicPr>
          <p:nvPr/>
        </p:nvPicPr>
        <p:blipFill>
          <a:blip r:embed="rId2" cstate="print"/>
          <a:srcRect/>
          <a:stretch>
            <a:fillRect/>
          </a:stretch>
        </p:blipFill>
        <p:spPr bwMode="auto">
          <a:xfrm>
            <a:off x="611187" y="4415547"/>
            <a:ext cx="8532813" cy="22240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2000"/>
                                        <p:tgtEl>
                                          <p:spTgt spid="1126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67">
                                            <p:txEl>
                                              <p:pRg st="5" end="5"/>
                                            </p:txEl>
                                          </p:spTgt>
                                        </p:tgtEl>
                                        <p:attrNameLst>
                                          <p:attrName>style.visibility</p:attrName>
                                        </p:attrNameLst>
                                      </p:cBhvr>
                                      <p:to>
                                        <p:strVal val="visible"/>
                                      </p:to>
                                    </p:set>
                                    <p:animEffect transition="in" filter="fade">
                                      <p:cBhvr>
                                        <p:cTn id="30" dur="2000"/>
                                        <p:tgtEl>
                                          <p:spTgt spid="1126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smtClean="0"/>
          </a:p>
        </p:txBody>
      </p:sp>
      <p:pic>
        <p:nvPicPr>
          <p:cNvPr id="41987" name="Picture 2"/>
          <p:cNvPicPr>
            <a:picLocks noGrp="1" noChangeAspect="1" noChangeArrowheads="1"/>
          </p:cNvPicPr>
          <p:nvPr>
            <p:ph idx="1"/>
          </p:nvPr>
        </p:nvPicPr>
        <p:blipFill>
          <a:blip r:embed="rId2" cstate="print"/>
          <a:srcRect/>
          <a:stretch>
            <a:fillRect/>
          </a:stretch>
        </p:blipFill>
        <p:spPr>
          <a:xfrm>
            <a:off x="0" y="152400"/>
            <a:ext cx="9144000" cy="6553200"/>
          </a:xfrm>
          <a:noFill/>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274637"/>
          </a:xfrm>
        </p:spPr>
        <p:txBody>
          <a:bodyPr>
            <a:normAutofit fontScale="90000"/>
          </a:bodyPr>
          <a:lstStyle/>
          <a:p>
            <a:pPr eaLnBrk="1" hangingPunct="1"/>
            <a:endParaRPr lang="en-IN" smtClean="0"/>
          </a:p>
        </p:txBody>
      </p:sp>
      <p:sp>
        <p:nvSpPr>
          <p:cNvPr id="3" name="Content Placeholder 2"/>
          <p:cNvSpPr>
            <a:spLocks noGrp="1"/>
          </p:cNvSpPr>
          <p:nvPr>
            <p:ph idx="1"/>
          </p:nvPr>
        </p:nvSpPr>
        <p:spPr>
          <a:xfrm>
            <a:off x="457200" y="908050"/>
            <a:ext cx="8229600" cy="5218113"/>
          </a:xfrm>
        </p:spPr>
        <p:txBody>
          <a:bodyPr rtlCol="0">
            <a:normAutofit/>
          </a:bodyPr>
          <a:lstStyle/>
          <a:p>
            <a:pPr eaLnBrk="1" fontAlgn="auto" hangingPunct="1">
              <a:spcAft>
                <a:spcPts val="0"/>
              </a:spcAft>
              <a:buFont typeface="Arial" pitchFamily="34" charset="0"/>
              <a:buChar char="•"/>
              <a:defRPr/>
            </a:pPr>
            <a:r>
              <a:rPr lang="en-IN" b="1" dirty="0" smtClean="0"/>
              <a:t>2.Single mode: </a:t>
            </a:r>
            <a:endParaRPr lang="en-IN" dirty="0" smtClean="0"/>
          </a:p>
          <a:p>
            <a:pPr lvl="1" algn="just" eaLnBrk="1" fontAlgn="auto" hangingPunct="1">
              <a:spcAft>
                <a:spcPts val="0"/>
              </a:spcAft>
              <a:buFont typeface="Arial" pitchFamily="34" charset="0"/>
              <a:buChar char="•"/>
              <a:defRPr/>
            </a:pPr>
            <a:r>
              <a:rPr lang="en-IN" dirty="0" smtClean="0"/>
              <a:t>Single-mode uses step-index </a:t>
            </a:r>
            <a:r>
              <a:rPr lang="en-IN" dirty="0" err="1" smtClean="0"/>
              <a:t>fiber</a:t>
            </a:r>
            <a:r>
              <a:rPr lang="en-IN" dirty="0" smtClean="0"/>
              <a:t> </a:t>
            </a:r>
          </a:p>
          <a:p>
            <a:pPr lvl="1" algn="just" eaLnBrk="1" fontAlgn="auto" hangingPunct="1">
              <a:spcAft>
                <a:spcPts val="0"/>
              </a:spcAft>
              <a:buFont typeface="Arial" pitchFamily="34" charset="0"/>
              <a:buChar char="•"/>
              <a:defRPr/>
            </a:pPr>
            <a:endParaRPr lang="en-IN" dirty="0" smtClean="0"/>
          </a:p>
          <a:p>
            <a:pPr lvl="1" algn="just" eaLnBrk="1" fontAlgn="auto" hangingPunct="1">
              <a:spcAft>
                <a:spcPts val="0"/>
              </a:spcAft>
              <a:buFont typeface="Arial" pitchFamily="34" charset="0"/>
              <a:buChar char="•"/>
              <a:defRPr/>
            </a:pPr>
            <a:r>
              <a:rPr lang="en-IN" dirty="0" smtClean="0"/>
              <a:t>highly focused source of light that limits beams to a small range of angles, all close to the horizontal. </a:t>
            </a:r>
          </a:p>
          <a:p>
            <a:pPr lvl="1" algn="just" eaLnBrk="1" fontAlgn="auto" hangingPunct="1">
              <a:spcAft>
                <a:spcPts val="0"/>
              </a:spcAft>
              <a:buFont typeface="Arial" pitchFamily="34" charset="0"/>
              <a:buChar char="•"/>
              <a:defRPr/>
            </a:pPr>
            <a:endParaRPr lang="en-IN" dirty="0" smtClean="0"/>
          </a:p>
          <a:p>
            <a:pPr lvl="1" algn="just" eaLnBrk="1" fontAlgn="auto" hangingPunct="1">
              <a:spcAft>
                <a:spcPts val="0"/>
              </a:spcAft>
              <a:buFont typeface="Arial" pitchFamily="34" charset="0"/>
              <a:buChar char="•"/>
              <a:defRPr/>
            </a:pPr>
            <a:r>
              <a:rPr lang="en-IN" dirty="0" smtClean="0"/>
              <a:t>The single mode </a:t>
            </a:r>
            <a:r>
              <a:rPr lang="en-IN" dirty="0" err="1" smtClean="0"/>
              <a:t>fiber</a:t>
            </a:r>
            <a:r>
              <a:rPr lang="en-IN" dirty="0" smtClean="0"/>
              <a:t> itself is manufactured with a much smaller diameter than that of multimode </a:t>
            </a:r>
            <a:r>
              <a:rPr lang="en-IN" dirty="0" err="1" smtClean="0"/>
              <a:t>fiber</a:t>
            </a:r>
            <a:r>
              <a:rPr lang="en-IN" dirty="0" smtClean="0"/>
              <a:t>, and with substantially lower density (index of refraction). </a:t>
            </a:r>
          </a:p>
          <a:p>
            <a:pPr lvl="1" algn="just" eaLnBrk="1" fontAlgn="auto" hangingPunct="1">
              <a:spcAft>
                <a:spcPts val="0"/>
              </a:spcAft>
              <a:buFont typeface="Arial" pitchFamily="34" charset="0"/>
              <a:buChar char="•"/>
              <a:defRPr/>
            </a:pPr>
            <a:endParaRPr lang="en-IN" dirty="0" smtClean="0"/>
          </a:p>
          <a:p>
            <a:pPr eaLnBrk="1" fontAlgn="auto" hangingPunct="1">
              <a:spcAft>
                <a:spcPts val="0"/>
              </a:spcAft>
              <a:buFont typeface="Arial" pitchFamily="34" charset="0"/>
              <a:buChar char="•"/>
              <a:defRPr/>
            </a:pPr>
            <a:endParaRPr lang="en-IN"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en-IN" smtClean="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IN" dirty="0" smtClean="0"/>
              <a:t>Two different types of light source are used in </a:t>
            </a:r>
            <a:r>
              <a:rPr lang="en-IN" dirty="0" err="1" smtClean="0"/>
              <a:t>fiber</a:t>
            </a:r>
            <a:r>
              <a:rPr lang="en-IN" dirty="0" smtClean="0"/>
              <a:t> optic systems: </a:t>
            </a:r>
          </a:p>
          <a:p>
            <a:pPr eaLnBrk="1" fontAlgn="auto" hangingPunct="1">
              <a:spcAft>
                <a:spcPts val="0"/>
              </a:spcAft>
              <a:buFont typeface="Arial" pitchFamily="34" charset="0"/>
              <a:buChar char="•"/>
              <a:defRPr/>
            </a:pPr>
            <a:r>
              <a:rPr lang="en-IN" dirty="0" smtClean="0"/>
              <a:t>the </a:t>
            </a:r>
            <a:r>
              <a:rPr lang="en-IN" b="1" dirty="0" smtClean="0"/>
              <a:t>light emitting diode (LED)</a:t>
            </a:r>
            <a:r>
              <a:rPr lang="en-IN" dirty="0" smtClean="0"/>
              <a:t> and the </a:t>
            </a:r>
            <a:r>
              <a:rPr lang="en-IN" b="1" dirty="0" smtClean="0"/>
              <a:t>injection laser diode (ILD).</a:t>
            </a:r>
            <a:r>
              <a:rPr lang="en-IN" dirty="0" smtClean="0"/>
              <a:t> </a:t>
            </a:r>
          </a:p>
          <a:p>
            <a:pPr eaLnBrk="1" fontAlgn="auto" hangingPunct="1">
              <a:spcAft>
                <a:spcPts val="0"/>
              </a:spcAft>
              <a:buFont typeface="Arial" pitchFamily="34" charset="0"/>
              <a:buChar char="•"/>
              <a:defRPr/>
            </a:pPr>
            <a:r>
              <a:rPr lang="en-IN" dirty="0" smtClean="0"/>
              <a:t>Both are semiconductor devices that emit a beam of light when a voltage is applied.</a:t>
            </a:r>
          </a:p>
          <a:p>
            <a:pPr eaLnBrk="1" fontAlgn="auto" hangingPunct="1">
              <a:spcAft>
                <a:spcPts val="0"/>
              </a:spcAft>
              <a:buFont typeface="Arial" pitchFamily="34" charset="0"/>
              <a:buChar char="•"/>
              <a:defRPr/>
            </a:pPr>
            <a:r>
              <a:rPr lang="en-IN" dirty="0" smtClean="0"/>
              <a:t>The LED is less costly, operates over a greater temperature range, and has a longer operational life.</a:t>
            </a:r>
          </a:p>
          <a:p>
            <a:pPr eaLnBrk="1" fontAlgn="auto" hangingPunct="1">
              <a:spcAft>
                <a:spcPts val="0"/>
              </a:spcAft>
              <a:buFont typeface="Arial" pitchFamily="34" charset="0"/>
              <a:buChar char="•"/>
              <a:defRPr/>
            </a:pPr>
            <a:r>
              <a:rPr lang="en-IN" dirty="0" smtClean="0"/>
              <a:t>The ILD, which operates on the laser principle, is more efficient and can sustain greater data rates.</a:t>
            </a:r>
          </a:p>
          <a:p>
            <a:pPr eaLnBrk="1" fontAlgn="auto" hangingPunct="1">
              <a:spcAft>
                <a:spcPts val="0"/>
              </a:spcAft>
              <a:buFont typeface="Arial" pitchFamily="34" charset="0"/>
              <a:buChar char="•"/>
              <a:defRPr/>
            </a:pP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mtClean="0"/>
              <a:t>8,31,34,43</a:t>
            </a:r>
            <a:r>
              <a:rPr lang="en-IN" dirty="0" smtClean="0"/>
              <a:t>,</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u="sng" dirty="0" smtClean="0"/>
              <a:t>WIRELESS TRANSMISSION</a:t>
            </a:r>
            <a:r>
              <a:rPr lang="en-IN" dirty="0" smtClean="0"/>
              <a:t/>
            </a:r>
            <a:br>
              <a:rPr lang="en-IN" dirty="0" smtClean="0"/>
            </a:br>
            <a:endParaRPr lang="en-IN" dirty="0" smtClean="0"/>
          </a:p>
        </p:txBody>
      </p:sp>
      <p:sp>
        <p:nvSpPr>
          <p:cNvPr id="3" name="Content Placeholder 2"/>
          <p:cNvSpPr>
            <a:spLocks noGrp="1"/>
          </p:cNvSpPr>
          <p:nvPr>
            <p:ph idx="1"/>
          </p:nvPr>
        </p:nvSpPr>
        <p:spPr>
          <a:xfrm>
            <a:off x="457200" y="1196975"/>
            <a:ext cx="8229600" cy="5256213"/>
          </a:xfrm>
        </p:spPr>
        <p:txBody>
          <a:bodyPr/>
          <a:lstStyle/>
          <a:p>
            <a:pPr algn="just" eaLnBrk="1" hangingPunct="1"/>
            <a:r>
              <a:rPr lang="en-IN" dirty="0" smtClean="0"/>
              <a:t>Frequencies in the range of about 1 GHz to 40 GHz are referred to as </a:t>
            </a:r>
            <a:r>
              <a:rPr lang="en-IN" b="1" dirty="0" smtClean="0"/>
              <a:t>microwave</a:t>
            </a:r>
            <a:r>
              <a:rPr lang="en-IN" dirty="0" smtClean="0"/>
              <a:t> frequencies.</a:t>
            </a:r>
          </a:p>
          <a:p>
            <a:pPr algn="just" eaLnBrk="1" hangingPunct="1"/>
            <a:r>
              <a:rPr lang="en-IN" dirty="0" smtClean="0"/>
              <a:t>Microwave is suitable for point-to-point transmission.</a:t>
            </a:r>
          </a:p>
          <a:p>
            <a:pPr algn="just" eaLnBrk="1" hangingPunct="1"/>
            <a:r>
              <a:rPr lang="en-IN" dirty="0" smtClean="0"/>
              <a:t>Microwave is also used for satellite communications.</a:t>
            </a:r>
          </a:p>
          <a:p>
            <a:pPr algn="just" eaLnBrk="1" hangingPunct="1"/>
            <a:r>
              <a:rPr lang="en-IN" dirty="0" smtClean="0"/>
              <a:t>Frequencies in the range of 30 MHz to 1 GHz are suitable for </a:t>
            </a:r>
            <a:r>
              <a:rPr lang="en-IN" dirty="0" err="1" smtClean="0"/>
              <a:t>omni</a:t>
            </a:r>
            <a:r>
              <a:rPr lang="en-IN" dirty="0" smtClean="0"/>
              <a:t> directional applications.</a:t>
            </a:r>
          </a:p>
          <a:p>
            <a:pPr algn="just" eaLnBrk="1" hangingPunct="1"/>
            <a:r>
              <a:rPr lang="en-IN" dirty="0" smtClean="0"/>
              <a:t>This range is the </a:t>
            </a:r>
            <a:r>
              <a:rPr lang="en-IN" b="1" dirty="0" smtClean="0"/>
              <a:t>radio range</a:t>
            </a:r>
            <a:r>
              <a:rPr lang="en-IN" dirty="0" smtClean="0"/>
              <a:t>. </a:t>
            </a:r>
          </a:p>
          <a:p>
            <a:pPr eaLnBrk="1" hangingPunct="1"/>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dirty="0" smtClean="0"/>
              <a:t>Antennas:</a:t>
            </a:r>
            <a:r>
              <a:rPr lang="en-IN" dirty="0" smtClean="0"/>
              <a:t/>
            </a:r>
            <a:br>
              <a:rPr lang="en-IN" dirty="0" smtClean="0"/>
            </a:br>
            <a:endParaRPr lang="en-IN" dirty="0" smtClean="0"/>
          </a:p>
        </p:txBody>
      </p:sp>
      <p:sp>
        <p:nvSpPr>
          <p:cNvPr id="3" name="Content Placeholder 2"/>
          <p:cNvSpPr>
            <a:spLocks noGrp="1"/>
          </p:cNvSpPr>
          <p:nvPr>
            <p:ph idx="1"/>
          </p:nvPr>
        </p:nvSpPr>
        <p:spPr>
          <a:xfrm>
            <a:off x="457200" y="981075"/>
            <a:ext cx="8229600" cy="5616575"/>
          </a:xfrm>
        </p:spPr>
        <p:txBody>
          <a:bodyPr rtlCol="0">
            <a:normAutofit fontScale="62500" lnSpcReduction="20000"/>
          </a:bodyPr>
          <a:lstStyle/>
          <a:p>
            <a:pPr algn="just" eaLnBrk="1" fontAlgn="auto" hangingPunct="1">
              <a:spcAft>
                <a:spcPts val="0"/>
              </a:spcAft>
              <a:buFont typeface="Arial" pitchFamily="34" charset="0"/>
              <a:buChar char="•"/>
              <a:defRPr/>
            </a:pPr>
            <a:r>
              <a:rPr lang="en-IN" dirty="0" smtClean="0"/>
              <a:t>An antenna can be defined as an electrical conductor or system of conductors used either for radiating electromagnetic energy or for collecting electromagnetic energy. </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For transmission of a signal, radio-frequency electrical energy from the transmitter is converted into electromagnetic energy by the antenna and radiated into the surrounding environment (atmosphere, space, water). </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For reception of a signal, electromagnetic energy impinging on the antenna is converted into radio-frequency electrical energy and fed into the receiver.</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An </a:t>
            </a:r>
            <a:r>
              <a:rPr lang="en-IN" b="1" dirty="0" smtClean="0">
                <a:solidFill>
                  <a:srgbClr val="FF0000"/>
                </a:solidFill>
              </a:rPr>
              <a:t>isotropic antenna</a:t>
            </a:r>
            <a:r>
              <a:rPr lang="en-IN" dirty="0" smtClean="0">
                <a:solidFill>
                  <a:srgbClr val="FF0000"/>
                </a:solidFill>
              </a:rPr>
              <a:t> </a:t>
            </a:r>
            <a:r>
              <a:rPr lang="en-IN" dirty="0" smtClean="0"/>
              <a:t>is a point in space that radiates power in all directions equally. </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The actual radiation pattern for the isotropic antenna is a sphere with the antenna at the </a:t>
            </a:r>
            <a:r>
              <a:rPr lang="en-IN" dirty="0" err="1" smtClean="0"/>
              <a:t>center</a:t>
            </a:r>
            <a:r>
              <a:rPr lang="en-IN" dirty="0" smtClean="0"/>
              <a:t>.</a:t>
            </a:r>
          </a:p>
          <a:p>
            <a:pPr algn="just" eaLnBrk="1" fontAlgn="auto" hangingPunct="1">
              <a:spcAft>
                <a:spcPts val="0"/>
              </a:spcAft>
              <a:buFont typeface="Arial" pitchFamily="34" charset="0"/>
              <a:buChar char="•"/>
              <a:defRPr/>
            </a:pPr>
            <a:r>
              <a:rPr lang="en-IN" dirty="0" smtClean="0"/>
              <a:t> </a:t>
            </a:r>
          </a:p>
          <a:p>
            <a:pPr eaLnBrk="1" fontAlgn="auto" hangingPunct="1">
              <a:spcAft>
                <a:spcPts val="0"/>
              </a:spcAft>
              <a:buFont typeface="Arial" pitchFamily="34" charset="0"/>
              <a:buChar char="•"/>
              <a:defRPr/>
            </a:pP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dirty="0" smtClean="0"/>
              <a:t>Parabolic Reflective Antenna:</a:t>
            </a:r>
            <a:r>
              <a:rPr lang="en-IN" dirty="0" smtClean="0"/>
              <a:t/>
            </a:r>
            <a:br>
              <a:rPr lang="en-IN" dirty="0" smtClean="0"/>
            </a:br>
            <a:endParaRPr lang="en-IN" dirty="0" smtClean="0"/>
          </a:p>
        </p:txBody>
      </p:sp>
      <p:pic>
        <p:nvPicPr>
          <p:cNvPr id="47107" name="Content Placeholder 3"/>
          <p:cNvPicPr>
            <a:picLocks noGrp="1"/>
          </p:cNvPicPr>
          <p:nvPr>
            <p:ph idx="1"/>
          </p:nvPr>
        </p:nvPicPr>
        <p:blipFill>
          <a:blip r:embed="rId2" cstate="print"/>
          <a:srcRect/>
          <a:stretch>
            <a:fillRect/>
          </a:stretch>
        </p:blipFill>
        <p:spPr>
          <a:xfrm>
            <a:off x="971550" y="1341438"/>
            <a:ext cx="6627813" cy="4784725"/>
          </a:xfrm>
        </p:spPr>
      </p:pic>
    </p:spTree>
  </p:cSld>
  <p:clrMapOvr>
    <a:masterClrMapping/>
  </p:clrMapOvr>
  <p:transition>
    <p:wedg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58737"/>
          </a:xfrm>
        </p:spPr>
        <p:txBody>
          <a:bodyPr>
            <a:normAutofit fontScale="90000"/>
          </a:bodyPr>
          <a:lstStyle/>
          <a:p>
            <a:pPr eaLnBrk="1" hangingPunct="1"/>
            <a:endParaRPr lang="en-IN" smtClean="0"/>
          </a:p>
        </p:txBody>
      </p:sp>
      <p:sp>
        <p:nvSpPr>
          <p:cNvPr id="3" name="Content Placeholder 2"/>
          <p:cNvSpPr>
            <a:spLocks noGrp="1"/>
          </p:cNvSpPr>
          <p:nvPr>
            <p:ph idx="1"/>
          </p:nvPr>
        </p:nvSpPr>
        <p:spPr>
          <a:xfrm>
            <a:off x="457200" y="981075"/>
            <a:ext cx="8229600" cy="5616575"/>
          </a:xfrm>
        </p:spPr>
        <p:txBody>
          <a:bodyPr rtlCol="0">
            <a:normAutofit fontScale="62500" lnSpcReduction="20000"/>
          </a:bodyPr>
          <a:lstStyle/>
          <a:p>
            <a:pPr algn="just" eaLnBrk="1" fontAlgn="auto" hangingPunct="1">
              <a:spcAft>
                <a:spcPts val="0"/>
              </a:spcAft>
              <a:buFont typeface="Arial" pitchFamily="34" charset="0"/>
              <a:buChar char="•"/>
              <a:defRPr/>
            </a:pPr>
            <a:r>
              <a:rPr lang="en-IN" dirty="0" smtClean="0"/>
              <a:t>An important type of antenna is the parabolic reflective antenna, which is used in </a:t>
            </a:r>
            <a:r>
              <a:rPr lang="en-IN" b="1" dirty="0" smtClean="0"/>
              <a:t>terrestrial microwave and satellite applications</a:t>
            </a:r>
            <a:r>
              <a:rPr lang="en-IN" dirty="0" smtClean="0"/>
              <a:t>. </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A </a:t>
            </a:r>
            <a:r>
              <a:rPr lang="en-IN" b="1" dirty="0" smtClean="0"/>
              <a:t>parabola</a:t>
            </a:r>
            <a:r>
              <a:rPr lang="en-IN" dirty="0" smtClean="0"/>
              <a:t> is the locus of all points equidistant from a fixed line and a fixed point not on the line. </a:t>
            </a:r>
          </a:p>
          <a:p>
            <a:pPr algn="just" eaLnBrk="1" fontAlgn="auto" hangingPunct="1">
              <a:spcAft>
                <a:spcPts val="0"/>
              </a:spcAft>
              <a:buFont typeface="Arial" pitchFamily="34" charset="0"/>
              <a:buChar char="•"/>
              <a:defRPr/>
            </a:pPr>
            <a:r>
              <a:rPr lang="en-IN" dirty="0" smtClean="0"/>
              <a:t>The fixed point is called the </a:t>
            </a:r>
            <a:r>
              <a:rPr lang="en-IN" b="1" dirty="0" smtClean="0"/>
              <a:t>focus</a:t>
            </a:r>
            <a:r>
              <a:rPr lang="en-IN" dirty="0" smtClean="0"/>
              <a:t> and the fixed line is called the </a:t>
            </a:r>
            <a:r>
              <a:rPr lang="en-IN" b="1" dirty="0" err="1" smtClean="0"/>
              <a:t>directrix</a:t>
            </a:r>
            <a:r>
              <a:rPr lang="en-IN" dirty="0" smtClean="0"/>
              <a:t>.</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 If a parabola is revolved about its axis, the surface generated is called a </a:t>
            </a:r>
            <a:r>
              <a:rPr lang="en-IN" b="1" dirty="0" err="1" smtClean="0"/>
              <a:t>paraboloid</a:t>
            </a:r>
            <a:r>
              <a:rPr lang="en-IN" dirty="0" smtClean="0"/>
              <a:t>. </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A cross section through the </a:t>
            </a:r>
            <a:r>
              <a:rPr lang="en-IN" dirty="0" err="1" smtClean="0"/>
              <a:t>paraboloid</a:t>
            </a:r>
            <a:r>
              <a:rPr lang="en-IN" dirty="0" smtClean="0"/>
              <a:t> parallel to its axis forms a parabola and a cross section perpendicular to the axis forms a circle. </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Such surfaces are used in headlights, optical and radio telescopes, and microwave antennas because of the following property: </a:t>
            </a:r>
          </a:p>
          <a:p>
            <a:pPr algn="just" eaLnBrk="1" fontAlgn="auto" hangingPunct="1">
              <a:spcAft>
                <a:spcPts val="0"/>
              </a:spcAft>
              <a:buFont typeface="Arial" pitchFamily="34" charset="0"/>
              <a:buChar char="•"/>
              <a:defRPr/>
            </a:pPr>
            <a:endParaRPr lang="en-IN" dirty="0" smtClean="0"/>
          </a:p>
          <a:p>
            <a:pPr lvl="1" algn="just" eaLnBrk="1" fontAlgn="auto" hangingPunct="1">
              <a:spcAft>
                <a:spcPts val="0"/>
              </a:spcAft>
              <a:buFont typeface="Arial" pitchFamily="34" charset="0"/>
              <a:buChar char="•"/>
              <a:defRPr/>
            </a:pPr>
            <a:r>
              <a:rPr lang="en-IN" dirty="0" smtClean="0"/>
              <a:t>If a source of electromagnetic energy (or sound) is placed at the focus of the </a:t>
            </a:r>
            <a:r>
              <a:rPr lang="en-IN" dirty="0" err="1" smtClean="0"/>
              <a:t>paraboloid</a:t>
            </a:r>
            <a:r>
              <a:rPr lang="en-IN" dirty="0" smtClean="0"/>
              <a:t>, and if the </a:t>
            </a:r>
            <a:r>
              <a:rPr lang="en-IN" dirty="0" err="1" smtClean="0"/>
              <a:t>paraboloid</a:t>
            </a:r>
            <a:r>
              <a:rPr lang="en-IN" dirty="0" smtClean="0"/>
              <a:t> is a reflecting surface, then the wave will bounce back in lines parallel to the axis of the </a:t>
            </a:r>
            <a:r>
              <a:rPr lang="en-IN" dirty="0" err="1" smtClean="0"/>
              <a:t>paraboloid</a:t>
            </a:r>
            <a:r>
              <a:rPr lang="en-IN" dirty="0" smtClean="0"/>
              <a:t>.</a:t>
            </a:r>
          </a:p>
          <a:p>
            <a:pPr algn="just" eaLnBrk="1" fontAlgn="auto" hangingPunct="1">
              <a:spcAft>
                <a:spcPts val="0"/>
              </a:spcAft>
              <a:buFont typeface="Arial" pitchFamily="34" charset="0"/>
              <a:buChar char="•"/>
              <a:defRPr/>
            </a:pP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IN" b="1" smtClean="0"/>
              <a:t>Antenna Gain:</a:t>
            </a:r>
            <a:endParaRPr lang="en-IN" smtClean="0"/>
          </a:p>
        </p:txBody>
      </p:sp>
      <p:sp>
        <p:nvSpPr>
          <p:cNvPr id="3" name="Content Placeholder 2"/>
          <p:cNvSpPr>
            <a:spLocks noGrp="1"/>
          </p:cNvSpPr>
          <p:nvPr>
            <p:ph idx="1"/>
          </p:nvPr>
        </p:nvSpPr>
        <p:spPr>
          <a:xfrm>
            <a:off x="457200" y="1412875"/>
            <a:ext cx="8229600" cy="5111750"/>
          </a:xfrm>
        </p:spPr>
        <p:txBody>
          <a:bodyPr rtlCol="0">
            <a:normAutofit fontScale="92500" lnSpcReduction="10000"/>
          </a:bodyPr>
          <a:lstStyle/>
          <a:p>
            <a:pPr algn="just" eaLnBrk="1" fontAlgn="auto" hangingPunct="1">
              <a:spcAft>
                <a:spcPts val="0"/>
              </a:spcAft>
              <a:defRPr/>
            </a:pPr>
            <a:r>
              <a:rPr lang="en-IN" dirty="0" smtClean="0"/>
              <a:t>Antenna gain is a measure of the directionality of an antenna. </a:t>
            </a:r>
          </a:p>
          <a:p>
            <a:pPr algn="just" eaLnBrk="1" fontAlgn="auto" hangingPunct="1">
              <a:spcAft>
                <a:spcPts val="0"/>
              </a:spcAft>
              <a:defRPr/>
            </a:pPr>
            <a:r>
              <a:rPr lang="en-IN" dirty="0" smtClean="0"/>
              <a:t>Antenna gain is defined as the power output, in a particular direction, compared to that produced in any direction by a perfect </a:t>
            </a:r>
            <a:r>
              <a:rPr lang="en-IN" dirty="0" err="1" smtClean="0"/>
              <a:t>omnidirectional</a:t>
            </a:r>
            <a:r>
              <a:rPr lang="en-IN" dirty="0" smtClean="0"/>
              <a:t> antenna (isotropic antenna).</a:t>
            </a:r>
          </a:p>
          <a:p>
            <a:pPr lvl="1" algn="just" eaLnBrk="1" fontAlgn="auto" hangingPunct="1">
              <a:spcAft>
                <a:spcPts val="0"/>
              </a:spcAft>
              <a:buFont typeface="Arial" pitchFamily="34" charset="0"/>
              <a:buChar char="•"/>
              <a:defRPr/>
            </a:pPr>
            <a:r>
              <a:rPr lang="en-IN" sz="3000" b="1" dirty="0" err="1" smtClean="0"/>
              <a:t>G</a:t>
            </a:r>
            <a:r>
              <a:rPr lang="en-IN" sz="3000" b="1" baseline="-25000" dirty="0" err="1" smtClean="0"/>
              <a:t>dB</a:t>
            </a:r>
            <a:r>
              <a:rPr lang="en-IN" sz="3000" b="1" baseline="-25000" dirty="0" smtClean="0"/>
              <a:t> </a:t>
            </a:r>
            <a:r>
              <a:rPr lang="en-IN" sz="3000" b="1" dirty="0" smtClean="0"/>
              <a:t>= 10 log (P</a:t>
            </a:r>
            <a:r>
              <a:rPr lang="en-IN" sz="3000" b="1" baseline="-25000" dirty="0" smtClean="0"/>
              <a:t>2</a:t>
            </a:r>
            <a:r>
              <a:rPr lang="en-IN" sz="3000" b="1" dirty="0" smtClean="0"/>
              <a:t>/P</a:t>
            </a:r>
            <a:r>
              <a:rPr lang="en-IN" sz="3000" b="1" baseline="-25000" dirty="0" smtClean="0"/>
              <a:t>1</a:t>
            </a:r>
            <a:r>
              <a:rPr lang="en-IN" sz="3000" b="1" dirty="0" smtClean="0"/>
              <a:t>)</a:t>
            </a:r>
            <a:r>
              <a:rPr lang="en-IN" sz="3000" dirty="0" smtClean="0"/>
              <a:t>, </a:t>
            </a:r>
          </a:p>
          <a:p>
            <a:pPr lvl="1" algn="just" eaLnBrk="1" fontAlgn="auto" hangingPunct="1">
              <a:spcAft>
                <a:spcPts val="0"/>
              </a:spcAft>
              <a:buFont typeface="Arial" pitchFamily="34" charset="0"/>
              <a:buChar char="•"/>
              <a:defRPr/>
            </a:pPr>
            <a:r>
              <a:rPr lang="en-IN" dirty="0" smtClean="0"/>
              <a:t>where G is the antenna gain,</a:t>
            </a:r>
          </a:p>
          <a:p>
            <a:pPr lvl="1" algn="just" eaLnBrk="1" fontAlgn="auto" hangingPunct="1">
              <a:spcAft>
                <a:spcPts val="0"/>
              </a:spcAft>
              <a:buFont typeface="Arial" pitchFamily="34" charset="0"/>
              <a:buChar char="•"/>
              <a:defRPr/>
            </a:pPr>
            <a:r>
              <a:rPr lang="en-IN" dirty="0" smtClean="0"/>
              <a:t> P</a:t>
            </a:r>
            <a:r>
              <a:rPr lang="en-IN" baseline="-25000" dirty="0" smtClean="0"/>
              <a:t>1 </a:t>
            </a:r>
            <a:r>
              <a:rPr lang="en-IN" dirty="0" smtClean="0"/>
              <a:t>is the radiated power of the directional antenna  </a:t>
            </a:r>
          </a:p>
          <a:p>
            <a:pPr lvl="1" algn="just" eaLnBrk="1" fontAlgn="auto" hangingPunct="1">
              <a:spcAft>
                <a:spcPts val="0"/>
              </a:spcAft>
              <a:buFont typeface="Arial" pitchFamily="34" charset="0"/>
              <a:buChar char="•"/>
              <a:defRPr/>
            </a:pPr>
            <a:r>
              <a:rPr lang="en-IN" dirty="0" smtClean="0"/>
              <a:t>P</a:t>
            </a:r>
            <a:r>
              <a:rPr lang="en-IN" baseline="-25000" dirty="0" smtClean="0"/>
              <a:t>2 </a:t>
            </a:r>
            <a:r>
              <a:rPr lang="en-IN" dirty="0" smtClean="0"/>
              <a:t>is the radiated power from the reference antenna.</a:t>
            </a:r>
          </a:p>
          <a:p>
            <a:pPr eaLnBrk="1" fontAlgn="auto" hangingPunct="1">
              <a:spcAft>
                <a:spcPts val="0"/>
              </a:spcAft>
              <a:buFont typeface="Arial" pitchFamily="34" charset="0"/>
              <a:buChar char="•"/>
              <a:defRPr/>
            </a:pPr>
            <a:r>
              <a:rPr lang="en-IN" dirty="0" smtClean="0"/>
              <a:t> </a:t>
            </a:r>
          </a:p>
          <a:p>
            <a:pPr eaLnBrk="1" fontAlgn="auto" hangingPunct="1">
              <a:spcAft>
                <a:spcPts val="0"/>
              </a:spcAft>
              <a:buFont typeface="Arial" pitchFamily="34" charset="0"/>
              <a:buChar char="•"/>
              <a:defRPr/>
            </a:pP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dirty="0" smtClean="0"/>
              <a:t>Terrestrial Microwave:</a:t>
            </a:r>
            <a:r>
              <a:rPr lang="en-IN" dirty="0" smtClean="0"/>
              <a:t/>
            </a:r>
            <a:br>
              <a:rPr lang="en-IN" dirty="0" smtClean="0"/>
            </a:br>
            <a:endParaRPr lang="en-IN" dirty="0" smtClean="0"/>
          </a:p>
        </p:txBody>
      </p:sp>
      <p:sp>
        <p:nvSpPr>
          <p:cNvPr id="3" name="Content Placeholder 2"/>
          <p:cNvSpPr>
            <a:spLocks noGrp="1"/>
          </p:cNvSpPr>
          <p:nvPr>
            <p:ph idx="1"/>
          </p:nvPr>
        </p:nvSpPr>
        <p:spPr>
          <a:xfrm>
            <a:off x="457200" y="1125538"/>
            <a:ext cx="8229600" cy="5543550"/>
          </a:xfrm>
        </p:spPr>
        <p:txBody>
          <a:bodyPr rtlCol="0">
            <a:normAutofit fontScale="85000" lnSpcReduction="20000"/>
          </a:bodyPr>
          <a:lstStyle/>
          <a:p>
            <a:pPr eaLnBrk="1" fontAlgn="auto" hangingPunct="1">
              <a:spcAft>
                <a:spcPts val="0"/>
              </a:spcAft>
              <a:buFont typeface="Arial" pitchFamily="34" charset="0"/>
              <a:buChar char="•"/>
              <a:defRPr/>
            </a:pPr>
            <a:r>
              <a:rPr lang="en-IN" b="1" dirty="0" smtClean="0"/>
              <a:t>Physical Description:</a:t>
            </a:r>
            <a:endParaRPr lang="en-IN" dirty="0" smtClean="0"/>
          </a:p>
          <a:p>
            <a:pPr algn="just" eaLnBrk="1" fontAlgn="auto" hangingPunct="1">
              <a:spcAft>
                <a:spcPts val="0"/>
              </a:spcAft>
              <a:buFont typeface="Arial" pitchFamily="34" charset="0"/>
              <a:buChar char="•"/>
              <a:defRPr/>
            </a:pPr>
            <a:r>
              <a:rPr lang="en-IN" dirty="0" smtClean="0"/>
              <a:t>The most common type of microwave antenna is the parabolic “dish.”</a:t>
            </a:r>
          </a:p>
          <a:p>
            <a:pPr algn="just" eaLnBrk="1" fontAlgn="auto" hangingPunct="1">
              <a:spcAft>
                <a:spcPts val="0"/>
              </a:spcAft>
              <a:buFont typeface="Arial" pitchFamily="34" charset="0"/>
              <a:buChar char="•"/>
              <a:defRPr/>
            </a:pPr>
            <a:r>
              <a:rPr lang="en-IN" dirty="0" smtClean="0"/>
              <a:t>A typical size is about 3 m in diameter.</a:t>
            </a:r>
          </a:p>
          <a:p>
            <a:pPr algn="just" eaLnBrk="1" fontAlgn="auto" hangingPunct="1">
              <a:spcAft>
                <a:spcPts val="0"/>
              </a:spcAft>
              <a:buFont typeface="Arial" pitchFamily="34" charset="0"/>
              <a:buChar char="•"/>
              <a:defRPr/>
            </a:pPr>
            <a:r>
              <a:rPr lang="en-IN" dirty="0" smtClean="0"/>
              <a:t>The antenna is fixed rigidly and focuses a narrow beam to achieve line-of-sight transmission to the receiving antenna. </a:t>
            </a:r>
          </a:p>
          <a:p>
            <a:pPr algn="just" eaLnBrk="1" fontAlgn="auto" hangingPunct="1">
              <a:spcAft>
                <a:spcPts val="0"/>
              </a:spcAft>
              <a:buFont typeface="Arial" pitchFamily="34" charset="0"/>
              <a:buChar char="•"/>
              <a:defRPr/>
            </a:pPr>
            <a:r>
              <a:rPr lang="en-IN" dirty="0" smtClean="0"/>
              <a:t>Microwave antennas are usually located at substantial heights above ground level to extend the range between antennas and to be able to transmit over intervening obstacles. </a:t>
            </a:r>
          </a:p>
          <a:p>
            <a:pPr algn="just" eaLnBrk="1" fontAlgn="auto" hangingPunct="1">
              <a:spcAft>
                <a:spcPts val="0"/>
              </a:spcAft>
              <a:buFont typeface="Arial" pitchFamily="34" charset="0"/>
              <a:buChar char="•"/>
              <a:defRPr/>
            </a:pPr>
            <a:r>
              <a:rPr lang="en-IN" dirty="0" smtClean="0"/>
              <a:t>To achieve long distance transmission, a series of microwave relay towers is used, and point-to-point microwave links are strung together over the desired distance.</a:t>
            </a:r>
          </a:p>
          <a:p>
            <a:pPr eaLnBrk="1" fontAlgn="auto" hangingPunct="1">
              <a:spcAft>
                <a:spcPts val="0"/>
              </a:spcAft>
              <a:buFont typeface="Arial" pitchFamily="34" charset="0"/>
              <a:buChar char="•"/>
              <a:defRPr/>
            </a:pPr>
            <a:endParaRPr lang="e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Home Network </a:t>
            </a:r>
            <a:r>
              <a:rPr lang="en-US" dirty="0" smtClean="0"/>
              <a:t>Applications</a:t>
            </a:r>
            <a:endParaRPr lang="en-US" dirty="0"/>
          </a:p>
        </p:txBody>
      </p:sp>
      <p:sp>
        <p:nvSpPr>
          <p:cNvPr id="12291" name="Rectangle 3"/>
          <p:cNvSpPr>
            <a:spLocks noGrp="1" noChangeArrowheads="1"/>
          </p:cNvSpPr>
          <p:nvPr>
            <p:ph idx="1"/>
          </p:nvPr>
        </p:nvSpPr>
        <p:spPr/>
        <p:txBody>
          <a:bodyPr/>
          <a:lstStyle/>
          <a:p>
            <a:r>
              <a:rPr lang="en-US"/>
              <a:t>In  peer-to-peer system there are no fixed clients and servers.</a:t>
            </a:r>
          </a:p>
        </p:txBody>
      </p:sp>
      <p:sp>
        <p:nvSpPr>
          <p:cNvPr id="5" name="Slide Number Placeholder 4"/>
          <p:cNvSpPr>
            <a:spLocks noGrp="1"/>
          </p:cNvSpPr>
          <p:nvPr>
            <p:ph type="sldNum" sz="quarter" idx="12"/>
          </p:nvPr>
        </p:nvSpPr>
        <p:spPr/>
        <p:txBody>
          <a:bodyPr/>
          <a:lstStyle/>
          <a:p>
            <a:fld id="{72A6C05F-EDF5-4737-80F3-12A7E290C31D}" type="slidenum">
              <a:rPr lang="en-US" smtClean="0"/>
              <a:pPr/>
              <a:t>14</a:t>
            </a:fld>
            <a:endParaRPr lang="en-US"/>
          </a:p>
        </p:txBody>
      </p:sp>
      <p:pic>
        <p:nvPicPr>
          <p:cNvPr id="12292" name="Picture 4" descr="1-03"/>
          <p:cNvPicPr>
            <a:picLocks noChangeAspect="1" noChangeArrowheads="1"/>
          </p:cNvPicPr>
          <p:nvPr/>
        </p:nvPicPr>
        <p:blipFill>
          <a:blip r:embed="rId2" cstate="print"/>
          <a:srcRect/>
          <a:stretch>
            <a:fillRect/>
          </a:stretch>
        </p:blipFill>
        <p:spPr bwMode="auto">
          <a:xfrm>
            <a:off x="669925" y="1666875"/>
            <a:ext cx="7858125" cy="3548063"/>
          </a:xfrm>
          <a:prstGeom prst="rect">
            <a:avLst/>
          </a:prstGeom>
          <a:noFill/>
        </p:spPr>
      </p:pic>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dirty="0" smtClean="0"/>
              <a:t>Applications:</a:t>
            </a:r>
            <a:r>
              <a:rPr lang="en-IN" dirty="0" smtClean="0"/>
              <a:t/>
            </a:r>
            <a:br>
              <a:rPr lang="en-IN" dirty="0" smtClean="0"/>
            </a:br>
            <a:endParaRPr lang="en-IN" dirty="0" smtClean="0"/>
          </a:p>
        </p:txBody>
      </p:sp>
      <p:sp>
        <p:nvSpPr>
          <p:cNvPr id="51203" name="Content Placeholder 2"/>
          <p:cNvSpPr>
            <a:spLocks noGrp="1"/>
          </p:cNvSpPr>
          <p:nvPr>
            <p:ph idx="1"/>
          </p:nvPr>
        </p:nvSpPr>
        <p:spPr/>
        <p:txBody>
          <a:bodyPr/>
          <a:lstStyle/>
          <a:p>
            <a:pPr algn="just" eaLnBrk="1" hangingPunct="1"/>
            <a:r>
              <a:rPr lang="en-IN" smtClean="0"/>
              <a:t>Long-haul telecommunications service, as an alternative to coaxial cable or optical fiber. </a:t>
            </a:r>
          </a:p>
          <a:p>
            <a:pPr algn="just" eaLnBrk="1" hangingPunct="1"/>
            <a:r>
              <a:rPr lang="en-IN" smtClean="0"/>
              <a:t>Microwave is commonly used for both voice and television transmission. </a:t>
            </a:r>
          </a:p>
          <a:p>
            <a:pPr algn="just" eaLnBrk="1" hangingPunct="1"/>
            <a:r>
              <a:rPr lang="en-IN" smtClean="0"/>
              <a:t>Short point-to-point links between buildings.</a:t>
            </a:r>
          </a:p>
          <a:p>
            <a:pPr algn="just" eaLnBrk="1" hangingPunct="1"/>
            <a:r>
              <a:rPr lang="en-IN" smtClean="0"/>
              <a:t> </a:t>
            </a:r>
          </a:p>
          <a:p>
            <a:pPr eaLnBrk="1" hangingPunct="1"/>
            <a:endParaRPr lang="en-I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22"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IN" b="1" smtClean="0"/>
              <a:t>Satellite Microwave:</a:t>
            </a:r>
            <a:r>
              <a:rPr lang="en-IN" smtClean="0"/>
              <a:t/>
            </a:r>
            <a:br>
              <a:rPr lang="en-IN" smtClean="0"/>
            </a:br>
            <a:endParaRPr lang="en-IN" smtClean="0"/>
          </a:p>
        </p:txBody>
      </p:sp>
      <p:sp>
        <p:nvSpPr>
          <p:cNvPr id="54275" name="Content Placeholder 2"/>
          <p:cNvSpPr>
            <a:spLocks noGrp="1"/>
          </p:cNvSpPr>
          <p:nvPr>
            <p:ph idx="1"/>
          </p:nvPr>
        </p:nvSpPr>
        <p:spPr>
          <a:xfrm>
            <a:off x="457200" y="1341438"/>
            <a:ext cx="8229600" cy="5327650"/>
          </a:xfrm>
        </p:spPr>
        <p:txBody>
          <a:bodyPr/>
          <a:lstStyle/>
          <a:p>
            <a:r>
              <a:rPr lang="en-IN" b="1" smtClean="0"/>
              <a:t>Physical description:</a:t>
            </a:r>
            <a:endParaRPr lang="en-IN" smtClean="0"/>
          </a:p>
          <a:p>
            <a:pPr algn="just"/>
            <a:r>
              <a:rPr lang="en-IN" sz="2400" smtClean="0"/>
              <a:t>  It is used to link two or more ground based microwave transmitter/receivers, known as earth stations, or ground stations. </a:t>
            </a:r>
          </a:p>
          <a:p>
            <a:pPr algn="just"/>
            <a:r>
              <a:rPr lang="en-IN" sz="2400" smtClean="0"/>
              <a:t>The satellite receives transmissions on one frequency band </a:t>
            </a:r>
            <a:r>
              <a:rPr lang="en-IN" sz="2400" smtClean="0">
                <a:solidFill>
                  <a:srgbClr val="FF0000"/>
                </a:solidFill>
              </a:rPr>
              <a:t>(</a:t>
            </a:r>
            <a:r>
              <a:rPr lang="en-IN" sz="2400" b="1" smtClean="0">
                <a:solidFill>
                  <a:srgbClr val="FF0000"/>
                </a:solidFill>
              </a:rPr>
              <a:t>uplink</a:t>
            </a:r>
            <a:r>
              <a:rPr lang="en-IN" sz="2400" smtClean="0">
                <a:solidFill>
                  <a:srgbClr val="FF0000"/>
                </a:solidFill>
              </a:rPr>
              <a:t>), </a:t>
            </a:r>
            <a:r>
              <a:rPr lang="en-IN" sz="2400" smtClean="0"/>
              <a:t>amplifies or repeats the signal, and transmits it on another frequency </a:t>
            </a:r>
            <a:r>
              <a:rPr lang="en-IN" sz="2400" smtClean="0">
                <a:solidFill>
                  <a:srgbClr val="FF0000"/>
                </a:solidFill>
              </a:rPr>
              <a:t>(</a:t>
            </a:r>
            <a:r>
              <a:rPr lang="en-IN" sz="2400" b="1" smtClean="0">
                <a:solidFill>
                  <a:srgbClr val="FF0000"/>
                </a:solidFill>
              </a:rPr>
              <a:t>downlink</a:t>
            </a:r>
            <a:r>
              <a:rPr lang="en-IN" sz="2400" smtClean="0">
                <a:solidFill>
                  <a:srgbClr val="FF0000"/>
                </a:solidFill>
              </a:rPr>
              <a:t>).</a:t>
            </a:r>
          </a:p>
          <a:p>
            <a:pPr algn="just"/>
            <a:r>
              <a:rPr lang="en-IN" sz="2400" smtClean="0"/>
              <a:t> A single orbiting satellite will operate on a number of frequency bands, called </a:t>
            </a:r>
            <a:r>
              <a:rPr lang="en-IN" sz="2400" b="1" smtClean="0"/>
              <a:t>transponder channels</a:t>
            </a:r>
            <a:r>
              <a:rPr lang="en-IN" sz="2400" smtClean="0"/>
              <a:t>, or simply </a:t>
            </a:r>
            <a:r>
              <a:rPr lang="en-IN" sz="2400" b="1" smtClean="0"/>
              <a:t>transponders</a:t>
            </a:r>
            <a:r>
              <a:rPr lang="en-IN" sz="2400" smtClean="0"/>
              <a:t>.</a:t>
            </a:r>
          </a:p>
          <a:p>
            <a:endParaRPr lang="en-I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linds(horizontal)">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blinds(horizontal)">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blinds(horizontal)">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blinds(horizontal)">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endParaRPr lang="en-IN" smtClean="0"/>
          </a:p>
        </p:txBody>
      </p:sp>
      <p:pic>
        <p:nvPicPr>
          <p:cNvPr id="55299" name="Picture 2"/>
          <p:cNvPicPr>
            <a:picLocks noGrp="1" noChangeAspect="1" noChangeArrowheads="1"/>
          </p:cNvPicPr>
          <p:nvPr>
            <p:ph sz="half" idx="1"/>
          </p:nvPr>
        </p:nvPicPr>
        <p:blipFill>
          <a:blip r:embed="rId2" cstate="print"/>
          <a:srcRect/>
          <a:stretch>
            <a:fillRect/>
          </a:stretch>
        </p:blipFill>
        <p:spPr>
          <a:xfrm>
            <a:off x="457200" y="1484313"/>
            <a:ext cx="4114800" cy="4392612"/>
          </a:xfrm>
          <a:noFill/>
        </p:spPr>
      </p:pic>
      <p:pic>
        <p:nvPicPr>
          <p:cNvPr id="55300" name="Picture 2"/>
          <p:cNvPicPr>
            <a:picLocks noGrp="1" noChangeAspect="1" noChangeArrowheads="1"/>
          </p:cNvPicPr>
          <p:nvPr>
            <p:ph sz="half" idx="2"/>
          </p:nvPr>
        </p:nvPicPr>
        <p:blipFill>
          <a:blip r:embed="rId3" cstate="print"/>
          <a:srcRect/>
          <a:stretch>
            <a:fillRect/>
          </a:stretch>
        </p:blipFill>
        <p:spPr>
          <a:xfrm>
            <a:off x="4648200" y="1484313"/>
            <a:ext cx="4038600" cy="4248150"/>
          </a:xfr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346075"/>
          </a:xfrm>
        </p:spPr>
        <p:txBody>
          <a:bodyPr>
            <a:normAutofit fontScale="90000"/>
          </a:bodyPr>
          <a:lstStyle/>
          <a:p>
            <a:endParaRPr lang="en-IN" smtClean="0"/>
          </a:p>
        </p:txBody>
      </p:sp>
      <p:sp>
        <p:nvSpPr>
          <p:cNvPr id="56323" name="Content Placeholder 2"/>
          <p:cNvSpPr>
            <a:spLocks noGrp="1"/>
          </p:cNvSpPr>
          <p:nvPr>
            <p:ph idx="1"/>
          </p:nvPr>
        </p:nvSpPr>
        <p:spPr>
          <a:xfrm>
            <a:off x="457200" y="1196975"/>
            <a:ext cx="8229600" cy="5327650"/>
          </a:xfrm>
        </p:spPr>
        <p:txBody>
          <a:bodyPr/>
          <a:lstStyle/>
          <a:p>
            <a:pPr>
              <a:buFont typeface="Arial" charset="0"/>
              <a:buNone/>
            </a:pPr>
            <a:r>
              <a:rPr lang="en-IN" b="1" smtClean="0"/>
              <a:t>Applications:</a:t>
            </a:r>
            <a:endParaRPr lang="en-IN" smtClean="0"/>
          </a:p>
          <a:p>
            <a:r>
              <a:rPr lang="en-IN" smtClean="0"/>
              <a:t>Television distribution</a:t>
            </a:r>
          </a:p>
          <a:p>
            <a:r>
              <a:rPr lang="en-IN" smtClean="0"/>
              <a:t>Long-distance telephone transmission</a:t>
            </a:r>
          </a:p>
          <a:p>
            <a:r>
              <a:rPr lang="en-IN" smtClean="0"/>
              <a:t>Private business networks</a:t>
            </a:r>
          </a:p>
          <a:p>
            <a:r>
              <a:rPr lang="en-IN" smtClean="0"/>
              <a:t>Global positioning</a:t>
            </a:r>
          </a:p>
          <a:p>
            <a:endParaRPr lang="en-IN" smtClean="0"/>
          </a:p>
          <a:p>
            <a:endParaRPr lang="en-IN"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850900"/>
          </a:xfrm>
        </p:spPr>
        <p:txBody>
          <a:bodyPr>
            <a:normAutofit fontScale="90000"/>
          </a:bodyPr>
          <a:lstStyle/>
          <a:p>
            <a:r>
              <a:rPr lang="en-IN" b="1" smtClean="0"/>
              <a:t>Transmission Characteristics:</a:t>
            </a:r>
            <a:r>
              <a:rPr lang="en-IN" smtClean="0"/>
              <a:t/>
            </a:r>
            <a:br>
              <a:rPr lang="en-IN" smtClean="0"/>
            </a:br>
            <a:endParaRPr lang="en-IN" smtClean="0"/>
          </a:p>
        </p:txBody>
      </p:sp>
      <p:sp>
        <p:nvSpPr>
          <p:cNvPr id="61443" name="Content Placeholder 2"/>
          <p:cNvSpPr>
            <a:spLocks noGrp="1"/>
          </p:cNvSpPr>
          <p:nvPr>
            <p:ph idx="1"/>
          </p:nvPr>
        </p:nvSpPr>
        <p:spPr>
          <a:xfrm>
            <a:off x="457200" y="1052513"/>
            <a:ext cx="8229600" cy="5616575"/>
          </a:xfrm>
        </p:spPr>
        <p:txBody>
          <a:bodyPr/>
          <a:lstStyle/>
          <a:p>
            <a:pPr algn="just"/>
            <a:r>
              <a:rPr lang="en-IN" sz="2400" smtClean="0"/>
              <a:t>The optimum frequency range for satellite transmission is in the range 1 to 10 GHz. </a:t>
            </a:r>
          </a:p>
          <a:p>
            <a:pPr algn="just"/>
            <a:r>
              <a:rPr lang="en-IN" sz="2400" smtClean="0"/>
              <a:t>Below 1 GHz, there is significant </a:t>
            </a:r>
            <a:r>
              <a:rPr lang="en-IN" sz="2400" smtClean="0">
                <a:solidFill>
                  <a:srgbClr val="FF0000"/>
                </a:solidFill>
              </a:rPr>
              <a:t>noise </a:t>
            </a:r>
            <a:r>
              <a:rPr lang="en-IN" sz="2400" smtClean="0"/>
              <a:t>from natural sources, including galactic, solar, and atmospheric noise, and human made interference from various electronic devices.</a:t>
            </a:r>
          </a:p>
          <a:p>
            <a:pPr algn="just"/>
            <a:r>
              <a:rPr lang="en-IN" sz="2400" smtClean="0"/>
              <a:t> Above 10 GHz, the signal is severely attenuated by atmospheric  absorption and precipitation.</a:t>
            </a:r>
          </a:p>
          <a:p>
            <a:pPr algn="just"/>
            <a:r>
              <a:rPr lang="en-IN" sz="2400" smtClean="0">
                <a:solidFill>
                  <a:srgbClr val="FF0000"/>
                </a:solidFill>
              </a:rPr>
              <a:t>5.925 to 6.425 </a:t>
            </a:r>
            <a:r>
              <a:rPr lang="en-IN" sz="2400" smtClean="0"/>
              <a:t>GHz for transmission from earth to satellite (uplink) and a bandwidth in the range </a:t>
            </a:r>
            <a:r>
              <a:rPr lang="en-IN" sz="2400" smtClean="0">
                <a:solidFill>
                  <a:srgbClr val="FF0000"/>
                </a:solidFill>
              </a:rPr>
              <a:t>3.7 to 4.2 GHz</a:t>
            </a:r>
            <a:r>
              <a:rPr lang="en-IN" sz="2400" smtClean="0"/>
              <a:t> for transmission from satellite to earth (downlink). This combination is referred to as the </a:t>
            </a:r>
            <a:r>
              <a:rPr lang="en-IN" sz="2400" smtClean="0">
                <a:solidFill>
                  <a:srgbClr val="FF0000"/>
                </a:solidFill>
              </a:rPr>
              <a:t>4/6-GHz band.</a:t>
            </a:r>
          </a:p>
          <a:p>
            <a:endParaRPr lang="en-IN"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randombar(horizontal)">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randombar(horizontal)">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randombar(horizontal)">
                                      <p:cBhvr>
                                        <p:cTn id="22"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IN" b="1" u="sng" smtClean="0"/>
              <a:t>WIRELESS PROPOGATION</a:t>
            </a:r>
            <a:r>
              <a:rPr lang="en-IN" smtClean="0"/>
              <a:t/>
            </a:r>
            <a:br>
              <a:rPr lang="en-IN" smtClean="0"/>
            </a:br>
            <a:endParaRPr lang="en-IN" smtClean="0"/>
          </a:p>
        </p:txBody>
      </p:sp>
      <p:sp>
        <p:nvSpPr>
          <p:cNvPr id="61443" name="Content Placeholder 2"/>
          <p:cNvSpPr>
            <a:spLocks noGrp="1"/>
          </p:cNvSpPr>
          <p:nvPr>
            <p:ph idx="1"/>
          </p:nvPr>
        </p:nvSpPr>
        <p:spPr/>
        <p:txBody>
          <a:bodyPr/>
          <a:lstStyle/>
          <a:p>
            <a:pPr algn="just"/>
            <a:r>
              <a:rPr lang="en-IN" smtClean="0"/>
              <a:t>A signal radiated from an antenna travels along one of three routes: </a:t>
            </a:r>
          </a:p>
          <a:p>
            <a:pPr lvl="1" algn="just"/>
            <a:r>
              <a:rPr lang="en-IN" b="1" smtClean="0"/>
              <a:t>ground wave</a:t>
            </a:r>
          </a:p>
          <a:p>
            <a:pPr lvl="1" algn="just"/>
            <a:r>
              <a:rPr lang="en-IN" b="1" smtClean="0"/>
              <a:t>sky wave </a:t>
            </a:r>
          </a:p>
          <a:p>
            <a:pPr lvl="1" algn="just"/>
            <a:r>
              <a:rPr lang="en-IN" b="1" smtClean="0"/>
              <a:t>line of sight (LOS). </a:t>
            </a:r>
            <a:endParaRPr lang="en-IN"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IN" b="1" smtClean="0"/>
              <a:t/>
            </a:r>
            <a:br>
              <a:rPr lang="en-IN" b="1" smtClean="0"/>
            </a:br>
            <a:r>
              <a:rPr lang="en-IN" b="1" smtClean="0"/>
              <a:t>Ground Wave Propagation:</a:t>
            </a:r>
            <a:r>
              <a:rPr lang="en-IN" smtClean="0"/>
              <a:t/>
            </a:r>
            <a:br>
              <a:rPr lang="en-IN" smtClean="0"/>
            </a:br>
            <a:endParaRPr lang="en-IN" smtClean="0"/>
          </a:p>
        </p:txBody>
      </p:sp>
      <p:pic>
        <p:nvPicPr>
          <p:cNvPr id="62467" name="Content Placeholder 3"/>
          <p:cNvPicPr>
            <a:picLocks noGrp="1"/>
          </p:cNvPicPr>
          <p:nvPr>
            <p:ph idx="1"/>
          </p:nvPr>
        </p:nvPicPr>
        <p:blipFill>
          <a:blip r:embed="rId2" cstate="print"/>
          <a:srcRect/>
          <a:stretch>
            <a:fillRect/>
          </a:stretch>
        </p:blipFill>
        <p:spPr>
          <a:xfrm>
            <a:off x="539750" y="1484313"/>
            <a:ext cx="7993063" cy="4392612"/>
          </a:xfr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490537"/>
          </a:xfrm>
        </p:spPr>
        <p:txBody>
          <a:bodyPr>
            <a:normAutofit fontScale="90000"/>
          </a:bodyPr>
          <a:lstStyle/>
          <a:p>
            <a:endParaRPr lang="en-IN" smtClean="0"/>
          </a:p>
        </p:txBody>
      </p:sp>
      <p:sp>
        <p:nvSpPr>
          <p:cNvPr id="63491" name="Content Placeholder 2"/>
          <p:cNvSpPr>
            <a:spLocks noGrp="1"/>
          </p:cNvSpPr>
          <p:nvPr>
            <p:ph idx="1"/>
          </p:nvPr>
        </p:nvSpPr>
        <p:spPr>
          <a:xfrm>
            <a:off x="457200" y="908050"/>
            <a:ext cx="8229600" cy="5616575"/>
          </a:xfrm>
        </p:spPr>
        <p:txBody>
          <a:bodyPr/>
          <a:lstStyle/>
          <a:p>
            <a:pPr algn="just"/>
            <a:r>
              <a:rPr lang="en-IN" sz="2000" smtClean="0"/>
              <a:t>Ground wave can propagate considerable distances, </a:t>
            </a:r>
          </a:p>
          <a:p>
            <a:pPr algn="just"/>
            <a:r>
              <a:rPr lang="en-IN" sz="2000" smtClean="0"/>
              <a:t>This effect is found in frequencies up to about 2 MHz. </a:t>
            </a:r>
          </a:p>
          <a:p>
            <a:pPr algn="just"/>
            <a:r>
              <a:rPr lang="en-IN" sz="2000" smtClean="0"/>
              <a:t>Several factors affect the propagation--</a:t>
            </a:r>
          </a:p>
          <a:p>
            <a:pPr algn="just"/>
            <a:r>
              <a:rPr lang="en-IN" sz="2000" smtClean="0"/>
              <a:t>One factor is that the </a:t>
            </a:r>
            <a:r>
              <a:rPr lang="en-IN" sz="2000" smtClean="0">
                <a:solidFill>
                  <a:srgbClr val="FF0000"/>
                </a:solidFill>
              </a:rPr>
              <a:t>electromagnetic wave induces a current </a:t>
            </a:r>
            <a:r>
              <a:rPr lang="en-IN" sz="2000" smtClean="0"/>
              <a:t>in the earth’s surface, the result of which is to </a:t>
            </a:r>
            <a:r>
              <a:rPr lang="en-IN" sz="2000" smtClean="0">
                <a:solidFill>
                  <a:srgbClr val="FF0000"/>
                </a:solidFill>
              </a:rPr>
              <a:t>slow</a:t>
            </a:r>
            <a:r>
              <a:rPr lang="en-IN" sz="2000" smtClean="0"/>
              <a:t> the wavefront near the earth, causing the wavefront to </a:t>
            </a:r>
            <a:r>
              <a:rPr lang="en-IN" sz="2000" smtClean="0">
                <a:solidFill>
                  <a:srgbClr val="FF0000"/>
                </a:solidFill>
              </a:rPr>
              <a:t>tilt downward </a:t>
            </a:r>
            <a:r>
              <a:rPr lang="en-IN" sz="2000" smtClean="0"/>
              <a:t>and hence follow the earth’s curvature</a:t>
            </a:r>
          </a:p>
          <a:p>
            <a:pPr algn="just"/>
            <a:r>
              <a:rPr lang="en-IN" sz="2000" smtClean="0"/>
              <a:t>Another factor is </a:t>
            </a:r>
            <a:r>
              <a:rPr lang="en-IN" sz="2000" smtClean="0">
                <a:solidFill>
                  <a:srgbClr val="FF0000"/>
                </a:solidFill>
              </a:rPr>
              <a:t>diffraction</a:t>
            </a:r>
            <a:r>
              <a:rPr lang="en-IN" sz="2000" smtClean="0"/>
              <a:t>, which is a phenomenon having to do with the behavior of electromagnetic waves in the presence of obstacles. </a:t>
            </a:r>
          </a:p>
          <a:p>
            <a:pPr algn="just"/>
            <a:r>
              <a:rPr lang="en-IN" sz="2000" smtClean="0"/>
              <a:t>Electromagnetic waves in this </a:t>
            </a:r>
            <a:r>
              <a:rPr lang="en-IN" sz="2000" smtClean="0">
                <a:solidFill>
                  <a:srgbClr val="FF0000"/>
                </a:solidFill>
              </a:rPr>
              <a:t>frequency range are scattered by the atmosphere </a:t>
            </a:r>
            <a:r>
              <a:rPr lang="en-IN" sz="2000" smtClean="0"/>
              <a:t>in such a way that they do not penetrate the upper atmosphere.</a:t>
            </a:r>
          </a:p>
          <a:p>
            <a:pPr algn="just"/>
            <a:r>
              <a:rPr lang="en-IN" sz="2000" smtClean="0"/>
              <a:t>The best-known </a:t>
            </a:r>
            <a:r>
              <a:rPr lang="en-IN" sz="2000" b="1" smtClean="0"/>
              <a:t>example</a:t>
            </a:r>
            <a:r>
              <a:rPr lang="en-IN" sz="2000" smtClean="0"/>
              <a:t> of ground wave communication is AM radio.</a:t>
            </a:r>
          </a:p>
          <a:p>
            <a:pPr algn="just">
              <a:buFont typeface="Arial" charset="0"/>
              <a:buNone/>
            </a:pPr>
            <a:endParaRPr lang="en-IN" sz="2000" smtClean="0"/>
          </a:p>
          <a:p>
            <a:endParaRPr lang="en-IN"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IN" b="1" smtClean="0"/>
              <a:t>Sky Wave Propagation:</a:t>
            </a:r>
            <a:r>
              <a:rPr lang="en-IN" smtClean="0"/>
              <a:t/>
            </a:r>
            <a:br>
              <a:rPr lang="en-IN" smtClean="0"/>
            </a:br>
            <a:endParaRPr lang="en-IN" smtClean="0"/>
          </a:p>
        </p:txBody>
      </p:sp>
      <p:pic>
        <p:nvPicPr>
          <p:cNvPr id="64515" name="Content Placeholder 3"/>
          <p:cNvPicPr>
            <a:picLocks noGrp="1"/>
          </p:cNvPicPr>
          <p:nvPr>
            <p:ph idx="1"/>
          </p:nvPr>
        </p:nvPicPr>
        <p:blipFill>
          <a:blip r:embed="rId2" cstate="print"/>
          <a:srcRect/>
          <a:stretch>
            <a:fillRect/>
          </a:stretch>
        </p:blipFill>
        <p:spPr>
          <a:xfrm>
            <a:off x="539750" y="1628775"/>
            <a:ext cx="8135938" cy="4608513"/>
          </a:xfr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4638"/>
            <a:ext cx="8229600" cy="201612"/>
          </a:xfrm>
        </p:spPr>
        <p:txBody>
          <a:bodyPr>
            <a:normAutofit fontScale="90000"/>
          </a:bodyPr>
          <a:lstStyle/>
          <a:p>
            <a:endParaRPr lang="en-IN" smtClean="0"/>
          </a:p>
        </p:txBody>
      </p:sp>
      <p:sp>
        <p:nvSpPr>
          <p:cNvPr id="65539" name="Content Placeholder 2"/>
          <p:cNvSpPr>
            <a:spLocks noGrp="1"/>
          </p:cNvSpPr>
          <p:nvPr>
            <p:ph idx="1"/>
          </p:nvPr>
        </p:nvSpPr>
        <p:spPr>
          <a:xfrm>
            <a:off x="457200" y="765175"/>
            <a:ext cx="8229600" cy="5360988"/>
          </a:xfrm>
        </p:spPr>
        <p:txBody>
          <a:bodyPr/>
          <a:lstStyle/>
          <a:p>
            <a:pPr algn="just"/>
            <a:r>
              <a:rPr lang="en-IN" sz="2400" smtClean="0"/>
              <a:t>Sky wave propagation is used for amateur radio, and international broadcasts such as BBC and Voice of America.</a:t>
            </a:r>
          </a:p>
          <a:p>
            <a:pPr algn="just"/>
            <a:r>
              <a:rPr lang="en-IN" sz="2400" smtClean="0"/>
              <a:t>With sky wave propagation, a signal from an earth-based antenna is reflected from the ionized layer of the upper atmosphere (ionosphere) back down to earth.</a:t>
            </a:r>
          </a:p>
          <a:p>
            <a:pPr algn="just"/>
            <a:r>
              <a:rPr lang="en-IN" sz="2400" smtClean="0"/>
              <a:t>This is caused by refraction. </a:t>
            </a:r>
          </a:p>
          <a:p>
            <a:pPr algn="just"/>
            <a:endParaRPr lang="en-IN" sz="2400" smtClean="0"/>
          </a:p>
          <a:p>
            <a:pPr algn="just"/>
            <a:r>
              <a:rPr lang="en-IN" sz="2400" smtClean="0"/>
              <a:t>A sky wave signal can travel through a number of hops, bouncing back and forth between the ionosphere and the earth’s surface.</a:t>
            </a:r>
          </a:p>
          <a:p>
            <a:pPr algn="just"/>
            <a:endParaRPr lang="en-IN" sz="2400" smtClean="0"/>
          </a:p>
          <a:p>
            <a:pPr algn="just"/>
            <a:r>
              <a:rPr lang="en-IN" sz="2400" smtClean="0"/>
              <a:t>With this propagation mode, a signal can be picked up thousands of kilometers from the transmitter.</a:t>
            </a:r>
          </a:p>
          <a:p>
            <a:endParaRPr lang="en-IN"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randombar(horizontal)">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randombar(horizontal)">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randombar(horizontal)">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randombar(horizontal)">
                                      <p:cBhvr>
                                        <p:cTn id="22" dur="500"/>
                                        <p:tgtEl>
                                          <p:spTgt spid="655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5539">
                                            <p:txEl>
                                              <p:pRg st="6" end="6"/>
                                            </p:txEl>
                                          </p:spTgt>
                                        </p:tgtEl>
                                        <p:attrNameLst>
                                          <p:attrName>style.visibility</p:attrName>
                                        </p:attrNameLst>
                                      </p:cBhvr>
                                      <p:to>
                                        <p:strVal val="visible"/>
                                      </p:to>
                                    </p:set>
                                    <p:animEffect transition="in" filter="randombar(horizontal)">
                                      <p:cBhvr>
                                        <p:cTn id="27" dur="5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Mobile Network Users</a:t>
            </a:r>
            <a:endParaRPr lang="en-IN" dirty="0"/>
          </a:p>
        </p:txBody>
      </p:sp>
      <p:sp>
        <p:nvSpPr>
          <p:cNvPr id="7" name="Content Placeholder 6"/>
          <p:cNvSpPr>
            <a:spLocks noGrp="1"/>
          </p:cNvSpPr>
          <p:nvPr>
            <p:ph idx="1"/>
          </p:nvPr>
        </p:nvSpPr>
        <p:spPr/>
        <p:txBody>
          <a:bodyPr>
            <a:normAutofit fontScale="85000" lnSpcReduction="10000"/>
          </a:bodyPr>
          <a:lstStyle/>
          <a:p>
            <a:pPr lvl="0"/>
            <a:r>
              <a:rPr kumimoji="0" lang="en-US" b="0" i="0" u="none" strike="noStrike" kern="0" cap="none" spc="0" normalizeH="0" baseline="0" noProof="0" dirty="0" smtClean="0">
                <a:ln>
                  <a:noFill/>
                </a:ln>
                <a:solidFill>
                  <a:schemeClr val="tx1"/>
                </a:solidFill>
                <a:effectLst/>
                <a:uLnTx/>
                <a:uFillTx/>
                <a:latin typeface="+mn-lt"/>
                <a:ea typeface="+mn-ea"/>
                <a:cs typeface="+mn-cs"/>
              </a:rPr>
              <a:t>Mobile commerce (m-commerce)</a:t>
            </a:r>
          </a:p>
          <a:p>
            <a:r>
              <a:rPr lang="en-US" kern="0" dirty="0">
                <a:solidFill>
                  <a:srgbClr val="FF0000"/>
                </a:solidFill>
                <a:latin typeface="+mn-lt"/>
                <a:ea typeface="+mn-ea"/>
                <a:cs typeface="+mn-cs"/>
              </a:rPr>
              <a:t>Social </a:t>
            </a:r>
            <a:r>
              <a:rPr lang="en-US" kern="0" dirty="0" smtClean="0">
                <a:solidFill>
                  <a:srgbClr val="FF0000"/>
                </a:solidFill>
                <a:latin typeface="+mn-lt"/>
                <a:ea typeface="+mn-ea"/>
                <a:cs typeface="+mn-cs"/>
              </a:rPr>
              <a:t>Issues</a:t>
            </a:r>
          </a:p>
          <a:p>
            <a:pPr marL="609600" lvl="0" indent="-609600" algn="just" fontAlgn="base">
              <a:spcAft>
                <a:spcPct val="0"/>
              </a:spcAft>
              <a:buClr>
                <a:schemeClr val="accent2"/>
              </a:buClr>
              <a:defRPr/>
            </a:pPr>
            <a:r>
              <a:rPr lang="en-US" kern="0" dirty="0"/>
              <a:t>Exchange messages using newsgroup may lead to </a:t>
            </a:r>
            <a:r>
              <a:rPr lang="en-US" kern="0" dirty="0">
                <a:solidFill>
                  <a:srgbClr val="FF0000"/>
                </a:solidFill>
              </a:rPr>
              <a:t>conflicts</a:t>
            </a:r>
          </a:p>
          <a:p>
            <a:pPr marL="609600" lvl="0" indent="-609600" algn="just" fontAlgn="base">
              <a:spcAft>
                <a:spcPct val="0"/>
              </a:spcAft>
              <a:buClr>
                <a:schemeClr val="accent2"/>
              </a:buClr>
              <a:defRPr/>
            </a:pPr>
            <a:r>
              <a:rPr lang="en-US" kern="0" dirty="0"/>
              <a:t>Employee </a:t>
            </a:r>
            <a:r>
              <a:rPr lang="en-US" kern="0" dirty="0">
                <a:solidFill>
                  <a:srgbClr val="FF0000"/>
                </a:solidFill>
              </a:rPr>
              <a:t>rights</a:t>
            </a:r>
            <a:r>
              <a:rPr lang="en-US" kern="0" dirty="0"/>
              <a:t> </a:t>
            </a:r>
            <a:r>
              <a:rPr lang="en-US" kern="0" dirty="0" err="1"/>
              <a:t>vs</a:t>
            </a:r>
            <a:r>
              <a:rPr lang="en-US" kern="0" dirty="0"/>
              <a:t> employer rights</a:t>
            </a:r>
          </a:p>
          <a:p>
            <a:pPr marL="609600" lvl="0" indent="-609600" algn="just" fontAlgn="base">
              <a:spcAft>
                <a:spcPct val="0"/>
              </a:spcAft>
              <a:buClr>
                <a:schemeClr val="accent2"/>
              </a:buClr>
              <a:defRPr/>
            </a:pPr>
            <a:r>
              <a:rPr lang="en-US" kern="0" dirty="0"/>
              <a:t>Network offers the potential to send </a:t>
            </a:r>
            <a:r>
              <a:rPr lang="en-US" kern="0" dirty="0">
                <a:solidFill>
                  <a:srgbClr val="FF0000"/>
                </a:solidFill>
              </a:rPr>
              <a:t>anonymous</a:t>
            </a:r>
            <a:r>
              <a:rPr lang="en-US" kern="0" dirty="0"/>
              <a:t> messages</a:t>
            </a:r>
          </a:p>
          <a:p>
            <a:pPr marL="609600" lvl="0" indent="-609600" algn="just" fontAlgn="base">
              <a:spcAft>
                <a:spcPct val="0"/>
              </a:spcAft>
              <a:buClr>
                <a:schemeClr val="accent2"/>
              </a:buClr>
              <a:defRPr/>
            </a:pPr>
            <a:r>
              <a:rPr lang="en-US" kern="0" dirty="0"/>
              <a:t>Electronic junk mails (Spam) may contain </a:t>
            </a:r>
            <a:r>
              <a:rPr lang="en-US" kern="0" dirty="0">
                <a:solidFill>
                  <a:srgbClr val="FF0000"/>
                </a:solidFill>
              </a:rPr>
              <a:t>viruses</a:t>
            </a:r>
          </a:p>
          <a:p>
            <a:pPr marL="609600" lvl="0" indent="-609600" algn="just" fontAlgn="base">
              <a:spcAft>
                <a:spcPct val="0"/>
              </a:spcAft>
              <a:buClr>
                <a:schemeClr val="accent2"/>
              </a:buClr>
              <a:defRPr/>
            </a:pPr>
            <a:r>
              <a:rPr lang="en-US" kern="0" dirty="0"/>
              <a:t>Copyright </a:t>
            </a:r>
            <a:r>
              <a:rPr lang="en-US" kern="0" dirty="0">
                <a:solidFill>
                  <a:srgbClr val="FF0000"/>
                </a:solidFill>
              </a:rPr>
              <a:t>violation</a:t>
            </a:r>
            <a:r>
              <a:rPr lang="en-US" kern="0" dirty="0"/>
              <a:t> due to transmission of music &amp; videos</a:t>
            </a:r>
          </a:p>
          <a:p>
            <a:endParaRPr lang="en-US" kern="0" dirty="0">
              <a:solidFill>
                <a:srgbClr val="FF0000"/>
              </a:solidFill>
              <a:latin typeface="+mn-lt"/>
              <a:ea typeface="+mn-ea"/>
              <a:cs typeface="+mn-cs"/>
            </a:endParaRPr>
          </a:p>
          <a:p>
            <a:pPr lvl="0"/>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n-IN" b="1" smtClean="0"/>
              <a:t>Line-of-Sight Propogation:</a:t>
            </a:r>
            <a:r>
              <a:rPr lang="en-IN" smtClean="0"/>
              <a:t/>
            </a:r>
            <a:br>
              <a:rPr lang="en-IN" smtClean="0"/>
            </a:br>
            <a:endParaRPr lang="en-IN" smtClean="0"/>
          </a:p>
        </p:txBody>
      </p:sp>
      <p:sp>
        <p:nvSpPr>
          <p:cNvPr id="66563" name="Content Placeholder 2"/>
          <p:cNvSpPr>
            <a:spLocks noGrp="1"/>
          </p:cNvSpPr>
          <p:nvPr>
            <p:ph idx="1"/>
          </p:nvPr>
        </p:nvSpPr>
        <p:spPr>
          <a:xfrm>
            <a:off x="457200" y="1196975"/>
            <a:ext cx="8229600" cy="5472113"/>
          </a:xfrm>
        </p:spPr>
        <p:txBody>
          <a:bodyPr/>
          <a:lstStyle/>
          <a:p>
            <a:pPr algn="just"/>
            <a:r>
              <a:rPr lang="en-IN" sz="2400" smtClean="0"/>
              <a:t>Above 30 MHz, neither ground wave nor sky wave propagation modes operate, and communication must be by line of sight. </a:t>
            </a:r>
          </a:p>
          <a:p>
            <a:pPr algn="just"/>
            <a:r>
              <a:rPr lang="en-IN" sz="2400" smtClean="0"/>
              <a:t>For satellite communication, a signal above 30 MHz is not reflected by the ionosphere and therefore a signal can be transmitted between an earth station and a satellite overhead that is not beyond the horizon. </a:t>
            </a:r>
          </a:p>
          <a:p>
            <a:pPr algn="just"/>
            <a:r>
              <a:rPr lang="en-IN" sz="2400" smtClean="0"/>
              <a:t> </a:t>
            </a:r>
            <a:r>
              <a:rPr lang="en-IN" sz="2400" b="1" smtClean="0"/>
              <a:t>Line of sight</a:t>
            </a:r>
            <a:r>
              <a:rPr lang="en-IN" sz="2400" smtClean="0"/>
              <a:t> (LoS) is a type of propagation that can transmit and receive data only where transmit and receive stations are in view of each other without any sort of an obstacle between them. FM radio, microwave and satellite transmission are examples of </a:t>
            </a:r>
            <a:r>
              <a:rPr lang="en-IN" sz="2400" b="1" smtClean="0"/>
              <a:t>line-of-sight communication</a:t>
            </a:r>
            <a:r>
              <a:rPr lang="en-IN" sz="2400" smtClean="0"/>
              <a:t>.</a:t>
            </a:r>
          </a:p>
          <a:p>
            <a:endParaRPr lang="en-I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randombar(horizontal)">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randombar(horizontal)">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randombar(horizontal)">
                                      <p:cBhvr>
                                        <p:cTn id="17"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7013"/>
            <a:ext cx="9144000" cy="1143000"/>
          </a:xfrm>
        </p:spPr>
        <p:txBody>
          <a:bodyPr/>
          <a:lstStyle/>
          <a:p>
            <a:r>
              <a:rPr lang="en-US" sz="4000" dirty="0"/>
              <a:t>Connection-Oriented </a:t>
            </a:r>
            <a:r>
              <a:rPr lang="en-US" sz="4000" dirty="0" smtClean="0"/>
              <a:t>Services</a:t>
            </a:r>
            <a:endParaRPr lang="en-US" sz="4000" dirty="0"/>
          </a:p>
        </p:txBody>
      </p:sp>
      <p:sp>
        <p:nvSpPr>
          <p:cNvPr id="6" name="Rectangle 5"/>
          <p:cNvSpPr>
            <a:spLocks noChangeArrowheads="1"/>
          </p:cNvSpPr>
          <p:nvPr/>
        </p:nvSpPr>
        <p:spPr bwMode="auto">
          <a:xfrm>
            <a:off x="79023" y="1444978"/>
            <a:ext cx="8977313" cy="527191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Similar to </a:t>
            </a:r>
            <a:r>
              <a:rPr lang="en-US" sz="2400" dirty="0" smtClean="0">
                <a:solidFill>
                  <a:srgbClr val="FF0000"/>
                </a:solidFill>
              </a:rPr>
              <a:t>telephone</a:t>
            </a:r>
            <a:r>
              <a:rPr lang="en-US" sz="2400" dirty="0" smtClean="0"/>
              <a:t> service</a:t>
            </a:r>
          </a:p>
          <a:p>
            <a:pPr marL="609600" indent="-609600" algn="just">
              <a:spcBef>
                <a:spcPct val="20000"/>
              </a:spcBef>
              <a:buClr>
                <a:schemeClr val="accent2"/>
              </a:buClr>
              <a:buFontTx/>
              <a:buChar char="•"/>
            </a:pPr>
            <a:r>
              <a:rPr lang="en-US" sz="2400" dirty="0" smtClean="0"/>
              <a:t>to use a connection-oriented network service, the service user</a:t>
            </a:r>
          </a:p>
          <a:p>
            <a:pPr marL="1066800" lvl="1" indent="-609600" algn="just">
              <a:spcBef>
                <a:spcPct val="20000"/>
              </a:spcBef>
              <a:buClr>
                <a:schemeClr val="accent2"/>
              </a:buClr>
              <a:buFontTx/>
              <a:buChar char="•"/>
            </a:pPr>
            <a:r>
              <a:rPr lang="en-US" sz="2400" dirty="0" smtClean="0">
                <a:solidFill>
                  <a:srgbClr val="FF0000"/>
                </a:solidFill>
              </a:rPr>
              <a:t>establishes</a:t>
            </a:r>
            <a:r>
              <a:rPr lang="en-US" sz="2400" dirty="0" smtClean="0"/>
              <a:t> a connection, </a:t>
            </a:r>
          </a:p>
          <a:p>
            <a:pPr marL="1066800" lvl="1" indent="-609600" algn="just">
              <a:spcBef>
                <a:spcPct val="20000"/>
              </a:spcBef>
              <a:buClr>
                <a:schemeClr val="accent2"/>
              </a:buClr>
              <a:buFontTx/>
              <a:buChar char="•"/>
            </a:pPr>
            <a:r>
              <a:rPr lang="en-US" sz="2400" dirty="0" smtClean="0">
                <a:solidFill>
                  <a:srgbClr val="FF0000"/>
                </a:solidFill>
              </a:rPr>
              <a:t>uses</a:t>
            </a:r>
            <a:r>
              <a:rPr lang="en-US" sz="2400" dirty="0" smtClean="0"/>
              <a:t> the connection, and </a:t>
            </a:r>
          </a:p>
          <a:p>
            <a:pPr marL="1066800" lvl="1" indent="-609600" algn="just">
              <a:spcBef>
                <a:spcPct val="20000"/>
              </a:spcBef>
              <a:buClr>
                <a:schemeClr val="accent2"/>
              </a:buClr>
              <a:buFontTx/>
              <a:buChar char="•"/>
            </a:pPr>
            <a:r>
              <a:rPr lang="en-US" sz="2400" dirty="0" smtClean="0">
                <a:solidFill>
                  <a:srgbClr val="FF0000"/>
                </a:solidFill>
              </a:rPr>
              <a:t>releases</a:t>
            </a:r>
            <a:r>
              <a:rPr lang="en-US" sz="2400" dirty="0" smtClean="0"/>
              <a:t> the connection </a:t>
            </a:r>
          </a:p>
          <a:p>
            <a:pPr marL="609600" indent="-609600" algn="just">
              <a:spcBef>
                <a:spcPct val="20000"/>
              </a:spcBef>
              <a:buClr>
                <a:schemeClr val="accent2"/>
              </a:buClr>
              <a:buFontTx/>
              <a:buChar char="•"/>
            </a:pPr>
            <a:endParaRPr lang="en-US" sz="2400" dirty="0" smtClean="0"/>
          </a:p>
          <a:p>
            <a:pPr marL="609600" indent="-609600" algn="just">
              <a:spcBef>
                <a:spcPct val="20000"/>
              </a:spcBef>
              <a:buClr>
                <a:schemeClr val="accent2"/>
              </a:buClr>
              <a:buFontTx/>
              <a:buChar char="•"/>
            </a:pPr>
            <a:r>
              <a:rPr lang="en-US" sz="2400" dirty="0" smtClean="0"/>
              <a:t>acts like a </a:t>
            </a:r>
            <a:r>
              <a:rPr lang="en-US" sz="2400" dirty="0" smtClean="0">
                <a:solidFill>
                  <a:srgbClr val="FF0000"/>
                </a:solidFill>
              </a:rPr>
              <a:t>tube </a:t>
            </a:r>
          </a:p>
          <a:p>
            <a:pPr marL="1066800" lvl="1" indent="-609600" algn="just">
              <a:spcBef>
                <a:spcPct val="20000"/>
              </a:spcBef>
              <a:buClr>
                <a:schemeClr val="accent2"/>
              </a:buClr>
              <a:buFontTx/>
              <a:buChar char="•"/>
            </a:pPr>
            <a:r>
              <a:rPr lang="en-US" sz="2400" dirty="0" smtClean="0"/>
              <a:t>sender pushes objects (bits) in at one end, and the receiver takes them out at the other end </a:t>
            </a:r>
          </a:p>
          <a:p>
            <a:pPr marL="1066800" lvl="1" indent="-609600" algn="just">
              <a:spcBef>
                <a:spcPct val="20000"/>
              </a:spcBef>
              <a:buClr>
                <a:schemeClr val="accent2"/>
              </a:buClr>
              <a:buFontTx/>
              <a:buChar char="•"/>
            </a:pPr>
            <a:r>
              <a:rPr lang="en-US" sz="2400" dirty="0" smtClean="0"/>
              <a:t>the order is preserved so that the bits arrive in the order they were sent</a:t>
            </a:r>
          </a:p>
        </p:txBody>
      </p:sp>
      <p:sp>
        <p:nvSpPr>
          <p:cNvPr id="4" name="Slide Number Placeholder 3"/>
          <p:cNvSpPr>
            <a:spLocks noGrp="1"/>
          </p:cNvSpPr>
          <p:nvPr>
            <p:ph type="sldNum" sz="quarter" idx="11"/>
          </p:nvPr>
        </p:nvSpPr>
        <p:spPr/>
        <p:txBody>
          <a:bodyPr/>
          <a:lstStyle/>
          <a:p>
            <a:fld id="{72A6C05F-EDF5-4737-80F3-12A7E290C31D}" type="slidenum">
              <a:rPr lang="en-US" smtClean="0"/>
              <a:pPr/>
              <a:t>151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0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20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2000"/>
                                        <p:tgtEl>
                                          <p:spTgt spid="6">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2000"/>
                                        <p:tgtEl>
                                          <p:spTgt spid="6">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7013"/>
            <a:ext cx="9144000" cy="732543"/>
          </a:xfrm>
        </p:spPr>
        <p:txBody>
          <a:bodyPr/>
          <a:lstStyle/>
          <a:p>
            <a:r>
              <a:rPr lang="en-US" sz="4000" dirty="0"/>
              <a:t>Connection-Oriented </a:t>
            </a:r>
            <a:r>
              <a:rPr lang="en-US" sz="4000" dirty="0" smtClean="0"/>
              <a:t>Services</a:t>
            </a:r>
            <a:endParaRPr lang="en-US" sz="4000" dirty="0"/>
          </a:p>
        </p:txBody>
      </p:sp>
      <p:sp>
        <p:nvSpPr>
          <p:cNvPr id="6" name="Rectangle 5"/>
          <p:cNvSpPr>
            <a:spLocks noChangeArrowheads="1"/>
          </p:cNvSpPr>
          <p:nvPr/>
        </p:nvSpPr>
        <p:spPr bwMode="auto">
          <a:xfrm>
            <a:off x="0" y="857956"/>
            <a:ext cx="8977313" cy="5915378"/>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When a connection is established, the sender, receiver, and subnet conduct a </a:t>
            </a:r>
            <a:r>
              <a:rPr lang="en-US" sz="2400" dirty="0" smtClean="0">
                <a:solidFill>
                  <a:srgbClr val="FF0000"/>
                </a:solidFill>
              </a:rPr>
              <a:t>negotiation </a:t>
            </a:r>
          </a:p>
          <a:p>
            <a:pPr marL="609600" indent="-609600" algn="just">
              <a:spcBef>
                <a:spcPct val="20000"/>
              </a:spcBef>
              <a:buClr>
                <a:schemeClr val="accent2"/>
              </a:buClr>
              <a:buFontTx/>
              <a:buChar char="•"/>
            </a:pPr>
            <a:r>
              <a:rPr lang="en-US" sz="2400" dirty="0" smtClean="0"/>
              <a:t>about parameters to be used, such as </a:t>
            </a:r>
          </a:p>
          <a:p>
            <a:pPr marL="1066800" lvl="1" indent="-609600" algn="just">
              <a:spcBef>
                <a:spcPct val="20000"/>
              </a:spcBef>
              <a:buClr>
                <a:schemeClr val="accent2"/>
              </a:buClr>
              <a:buFontTx/>
              <a:buChar char="•"/>
            </a:pPr>
            <a:r>
              <a:rPr lang="en-US" sz="2400" dirty="0" smtClean="0"/>
              <a:t>maximum message size, </a:t>
            </a:r>
          </a:p>
          <a:p>
            <a:pPr marL="1066800" lvl="1" indent="-609600" algn="just">
              <a:spcBef>
                <a:spcPct val="20000"/>
              </a:spcBef>
              <a:buClr>
                <a:schemeClr val="accent2"/>
              </a:buClr>
              <a:buFontTx/>
              <a:buChar char="•"/>
            </a:pPr>
            <a:r>
              <a:rPr lang="en-US" sz="2400" dirty="0" smtClean="0"/>
              <a:t>quality of service </a:t>
            </a:r>
          </a:p>
          <a:p>
            <a:pPr marL="1524000" lvl="2" indent="-609600" algn="just">
              <a:spcBef>
                <a:spcPct val="20000"/>
              </a:spcBef>
              <a:buClr>
                <a:schemeClr val="accent2"/>
              </a:buClr>
              <a:buFontTx/>
              <a:buChar char="•"/>
            </a:pPr>
            <a:r>
              <a:rPr lang="en-US" sz="2400" dirty="0" smtClean="0"/>
              <a:t>error rates, </a:t>
            </a:r>
          </a:p>
          <a:p>
            <a:pPr marL="1524000" lvl="2" indent="-609600" algn="just">
              <a:spcBef>
                <a:spcPct val="20000"/>
              </a:spcBef>
              <a:buClr>
                <a:schemeClr val="accent2"/>
              </a:buClr>
              <a:buFontTx/>
              <a:buChar char="•"/>
            </a:pPr>
            <a:r>
              <a:rPr lang="en-US" sz="2400" dirty="0" smtClean="0"/>
              <a:t>bandwidth, </a:t>
            </a:r>
          </a:p>
          <a:p>
            <a:pPr marL="1524000" lvl="2" indent="-609600" algn="just">
              <a:spcBef>
                <a:spcPct val="20000"/>
              </a:spcBef>
              <a:buClr>
                <a:schemeClr val="accent2"/>
              </a:buClr>
              <a:buFontTx/>
              <a:buChar char="•"/>
            </a:pPr>
            <a:r>
              <a:rPr lang="en-US" sz="2400" dirty="0" smtClean="0"/>
              <a:t>throughput, </a:t>
            </a:r>
          </a:p>
          <a:p>
            <a:pPr marL="1524000" lvl="2" indent="-609600" algn="just">
              <a:spcBef>
                <a:spcPct val="20000"/>
              </a:spcBef>
              <a:buClr>
                <a:schemeClr val="accent2"/>
              </a:buClr>
              <a:buFontTx/>
              <a:buChar char="•"/>
            </a:pPr>
            <a:r>
              <a:rPr lang="en-US" sz="2400" dirty="0" smtClean="0"/>
              <a:t>transmission delay, </a:t>
            </a:r>
          </a:p>
          <a:p>
            <a:pPr marL="1524000" lvl="2" indent="-609600" algn="just">
              <a:spcBef>
                <a:spcPct val="20000"/>
              </a:spcBef>
              <a:buClr>
                <a:schemeClr val="accent2"/>
              </a:buClr>
              <a:buFontTx/>
              <a:buChar char="•"/>
            </a:pPr>
            <a:r>
              <a:rPr lang="en-US" sz="2400" dirty="0" smtClean="0"/>
              <a:t>jitter, </a:t>
            </a:r>
          </a:p>
          <a:p>
            <a:pPr marL="1524000" lvl="2" indent="-609600" algn="just">
              <a:spcBef>
                <a:spcPct val="20000"/>
              </a:spcBef>
              <a:buClr>
                <a:schemeClr val="accent2"/>
              </a:buClr>
              <a:buFontTx/>
              <a:buChar char="•"/>
            </a:pPr>
            <a:r>
              <a:rPr lang="en-US" sz="2400" dirty="0" smtClean="0"/>
              <a:t>Availability </a:t>
            </a:r>
          </a:p>
          <a:p>
            <a:pPr marL="1066800" lvl="1" indent="-609600" algn="just">
              <a:spcBef>
                <a:spcPct val="20000"/>
              </a:spcBef>
              <a:buClr>
                <a:schemeClr val="accent2"/>
              </a:buClr>
              <a:buFontTx/>
              <a:buChar char="•"/>
            </a:pPr>
            <a:r>
              <a:rPr lang="en-US" sz="2400" dirty="0" smtClean="0"/>
              <a:t>other issues. </a:t>
            </a:r>
          </a:p>
          <a:p>
            <a:pPr marL="609600" indent="-609600" algn="just">
              <a:spcBef>
                <a:spcPct val="20000"/>
              </a:spcBef>
              <a:buClr>
                <a:schemeClr val="accent2"/>
              </a:buClr>
              <a:buFontTx/>
              <a:buChar char="•"/>
            </a:pPr>
            <a:r>
              <a:rPr lang="en-US" sz="2400" dirty="0" smtClean="0"/>
              <a:t>Typically, one side makes a proposal and the other side can accept it, reject it, or make a counterproposal</a:t>
            </a:r>
          </a:p>
        </p:txBody>
      </p:sp>
      <p:sp>
        <p:nvSpPr>
          <p:cNvPr id="7" name="Slide Number Placeholder 6"/>
          <p:cNvSpPr>
            <a:spLocks noGrp="1"/>
          </p:cNvSpPr>
          <p:nvPr>
            <p:ph type="sldNum" sz="quarter" idx="11"/>
          </p:nvPr>
        </p:nvSpPr>
        <p:spPr/>
        <p:txBody>
          <a:bodyPr/>
          <a:lstStyle/>
          <a:p>
            <a:fld id="{72A6C05F-EDF5-4737-80F3-12A7E290C31D}" type="slidenum">
              <a:rPr lang="en-US" smtClean="0"/>
              <a:pPr/>
              <a:t>152</a:t>
            </a:fld>
            <a:endParaRPr lang="en-US" dirty="0"/>
          </a:p>
        </p:txBody>
      </p:sp>
      <p:pic>
        <p:nvPicPr>
          <p:cNvPr id="8" name="Picture 2" descr="http://flylib.com/books/2/959/1/html/2/images/mir01f06.jpg"/>
          <p:cNvPicPr>
            <a:picLocks noChangeAspect="1" noChangeArrowheads="1"/>
          </p:cNvPicPr>
          <p:nvPr/>
        </p:nvPicPr>
        <p:blipFill>
          <a:blip r:embed="rId2" cstate="print"/>
          <a:srcRect l="49378" b="18526"/>
          <a:stretch>
            <a:fillRect/>
          </a:stretch>
        </p:blipFill>
        <p:spPr bwMode="auto">
          <a:xfrm>
            <a:off x="4999706" y="2277856"/>
            <a:ext cx="4031740" cy="275134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20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20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20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20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7013"/>
            <a:ext cx="9144000" cy="732543"/>
          </a:xfrm>
        </p:spPr>
        <p:txBody>
          <a:bodyPr/>
          <a:lstStyle/>
          <a:p>
            <a:pPr lvl="0">
              <a:defRPr/>
            </a:pPr>
            <a:r>
              <a:rPr lang="en-US" sz="4000" dirty="0" smtClean="0"/>
              <a:t>Connectionless Services</a:t>
            </a:r>
            <a:endParaRPr lang="en-US" sz="4000" dirty="0"/>
          </a:p>
        </p:txBody>
      </p:sp>
      <p:sp>
        <p:nvSpPr>
          <p:cNvPr id="6" name="Rectangle 5"/>
          <p:cNvSpPr>
            <a:spLocks noChangeArrowheads="1"/>
          </p:cNvSpPr>
          <p:nvPr/>
        </p:nvSpPr>
        <p:spPr bwMode="auto">
          <a:xfrm>
            <a:off x="0" y="857956"/>
            <a:ext cx="8977313" cy="5915378"/>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a:p>
            <a:pPr marL="609600" indent="-609600" algn="just">
              <a:spcBef>
                <a:spcPct val="20000"/>
              </a:spcBef>
              <a:buClr>
                <a:schemeClr val="accent2"/>
              </a:buClr>
              <a:buFontTx/>
              <a:buChar char="•"/>
            </a:pPr>
            <a:r>
              <a:rPr lang="en-US" sz="2400" dirty="0" smtClean="0"/>
              <a:t>Similar to </a:t>
            </a:r>
            <a:r>
              <a:rPr lang="en-US" sz="2400" dirty="0" smtClean="0">
                <a:solidFill>
                  <a:srgbClr val="FF0000"/>
                </a:solidFill>
              </a:rPr>
              <a:t>postal</a:t>
            </a:r>
            <a:r>
              <a:rPr lang="en-US" sz="2400" dirty="0" smtClean="0"/>
              <a:t> system</a:t>
            </a:r>
          </a:p>
          <a:p>
            <a:pPr marL="609600" indent="-609600" algn="just">
              <a:spcBef>
                <a:spcPct val="20000"/>
              </a:spcBef>
              <a:buClr>
                <a:schemeClr val="accent2"/>
              </a:buClr>
              <a:buFontTx/>
              <a:buChar char="•"/>
            </a:pPr>
            <a:r>
              <a:rPr lang="en-US" sz="2400" dirty="0" smtClean="0"/>
              <a:t>Each message (letter) carries the full destination address </a:t>
            </a:r>
          </a:p>
          <a:p>
            <a:pPr marL="609600" indent="-609600" algn="just">
              <a:spcBef>
                <a:spcPct val="20000"/>
              </a:spcBef>
              <a:buClr>
                <a:schemeClr val="accent2"/>
              </a:buClr>
              <a:buFontTx/>
              <a:buChar char="•"/>
            </a:pPr>
            <a:r>
              <a:rPr lang="en-US" sz="2400" dirty="0" smtClean="0"/>
              <a:t>Each one is routed through the system independent of all the others </a:t>
            </a:r>
          </a:p>
        </p:txBody>
      </p:sp>
      <p:sp>
        <p:nvSpPr>
          <p:cNvPr id="5" name="Rectangle 2"/>
          <p:cNvSpPr txBox="1">
            <a:spLocks noChangeArrowheads="1"/>
          </p:cNvSpPr>
          <p:nvPr/>
        </p:nvSpPr>
        <p:spPr bwMode="auto">
          <a:xfrm>
            <a:off x="0" y="5260662"/>
            <a:ext cx="9144000" cy="732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0000"/>
              </a:solidFill>
              <a:effectLst/>
              <a:uLnTx/>
              <a:uFillTx/>
              <a:latin typeface="+mj-lt"/>
              <a:ea typeface="+mj-ea"/>
              <a:cs typeface="+mj-cs"/>
            </a:endParaRPr>
          </a:p>
        </p:txBody>
      </p:sp>
      <p:sp>
        <p:nvSpPr>
          <p:cNvPr id="7" name="Slide Number Placeholder 6"/>
          <p:cNvSpPr>
            <a:spLocks noGrp="1"/>
          </p:cNvSpPr>
          <p:nvPr>
            <p:ph type="sldNum" sz="quarter" idx="11"/>
          </p:nvPr>
        </p:nvSpPr>
        <p:spPr/>
        <p:txBody>
          <a:bodyPr/>
          <a:lstStyle/>
          <a:p>
            <a:fld id="{72A6C05F-EDF5-4737-80F3-12A7E290C31D}" type="slidenum">
              <a:rPr lang="en-US" smtClean="0"/>
              <a:pPr/>
              <a:t>153</a:t>
            </a:fld>
            <a:endParaRPr lang="en-US"/>
          </a:p>
        </p:txBody>
      </p:sp>
      <p:pic>
        <p:nvPicPr>
          <p:cNvPr id="1026" name="Picture 2" descr="http://image.slidesharecdn.com/unit-3icmp-150220020603-conversion-gate01/95/cn-unit-3-6-638.jpg?cb=1424397996"/>
          <p:cNvPicPr>
            <a:picLocks noChangeAspect="1" noChangeArrowheads="1"/>
          </p:cNvPicPr>
          <p:nvPr/>
        </p:nvPicPr>
        <p:blipFill>
          <a:blip r:embed="rId2" cstate="print"/>
          <a:srcRect l="6647" t="15292" r="6904" b="38611"/>
          <a:stretch>
            <a:fillRect/>
          </a:stretch>
        </p:blipFill>
        <p:spPr bwMode="auto">
          <a:xfrm>
            <a:off x="648930" y="3082413"/>
            <a:ext cx="7913708" cy="317090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7013"/>
            <a:ext cx="9144000" cy="755967"/>
          </a:xfrm>
        </p:spPr>
        <p:txBody>
          <a:bodyPr/>
          <a:lstStyle/>
          <a:p>
            <a:r>
              <a:rPr lang="en-US" sz="4000" dirty="0"/>
              <a:t>Connection-Oriented </a:t>
            </a:r>
            <a:r>
              <a:rPr lang="en-US" sz="4000" dirty="0" smtClean="0"/>
              <a:t>Services</a:t>
            </a:r>
            <a:endParaRPr lang="en-US" sz="4000" dirty="0"/>
          </a:p>
        </p:txBody>
      </p:sp>
      <p:sp>
        <p:nvSpPr>
          <p:cNvPr id="6" name="Rectangle 5"/>
          <p:cNvSpPr>
            <a:spLocks noChangeArrowheads="1"/>
          </p:cNvSpPr>
          <p:nvPr/>
        </p:nvSpPr>
        <p:spPr bwMode="auto">
          <a:xfrm>
            <a:off x="79023" y="925830"/>
            <a:ext cx="8977313" cy="5791058"/>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Classifications: Reliable &amp; Unreliable</a:t>
            </a:r>
          </a:p>
          <a:p>
            <a:pPr marL="609600" indent="-609600" algn="just">
              <a:spcBef>
                <a:spcPct val="20000"/>
              </a:spcBef>
              <a:buClr>
                <a:schemeClr val="accent2"/>
              </a:buClr>
              <a:buFontTx/>
              <a:buChar char="•"/>
            </a:pPr>
            <a:r>
              <a:rPr lang="en-US" sz="2400" dirty="0" smtClean="0"/>
              <a:t>Each service can be characterized by a quality of service </a:t>
            </a:r>
          </a:p>
          <a:p>
            <a:pPr marL="609600" indent="-609600" algn="just">
              <a:spcBef>
                <a:spcPct val="20000"/>
              </a:spcBef>
              <a:buClr>
                <a:schemeClr val="accent2"/>
              </a:buClr>
              <a:buFontTx/>
              <a:buChar char="•"/>
            </a:pPr>
            <a:r>
              <a:rPr lang="en-US" sz="2400" dirty="0" smtClean="0"/>
              <a:t>Some services are </a:t>
            </a:r>
            <a:r>
              <a:rPr lang="en-US" sz="2400" dirty="0" smtClean="0">
                <a:solidFill>
                  <a:srgbClr val="FF0000"/>
                </a:solidFill>
              </a:rPr>
              <a:t>reliable</a:t>
            </a:r>
            <a:r>
              <a:rPr lang="en-US" sz="2400" dirty="0" smtClean="0"/>
              <a:t> that they never lose data. </a:t>
            </a:r>
          </a:p>
          <a:p>
            <a:pPr marL="609600" indent="-609600" algn="just">
              <a:spcBef>
                <a:spcPct val="20000"/>
              </a:spcBef>
              <a:buClr>
                <a:schemeClr val="accent2"/>
              </a:buClr>
              <a:buFontTx/>
              <a:buChar char="•"/>
            </a:pPr>
            <a:r>
              <a:rPr lang="en-US" sz="2400" dirty="0" smtClean="0"/>
              <a:t>A </a:t>
            </a:r>
            <a:r>
              <a:rPr lang="en-US" sz="2400" dirty="0" smtClean="0">
                <a:solidFill>
                  <a:srgbClr val="FF0000"/>
                </a:solidFill>
              </a:rPr>
              <a:t>reliable</a:t>
            </a:r>
            <a:r>
              <a:rPr lang="en-US" sz="2400" dirty="0" smtClean="0"/>
              <a:t> service is implemented by having the receiver </a:t>
            </a:r>
            <a:r>
              <a:rPr lang="en-US" sz="2400" dirty="0" smtClean="0">
                <a:solidFill>
                  <a:srgbClr val="FF0000"/>
                </a:solidFill>
              </a:rPr>
              <a:t>acknowledge</a:t>
            </a:r>
            <a:r>
              <a:rPr lang="en-US" sz="2400" dirty="0" smtClean="0"/>
              <a:t> the receipt of each message so the sender is sure that it arrived. </a:t>
            </a:r>
          </a:p>
          <a:p>
            <a:pPr marL="609600" indent="-609600" algn="just">
              <a:spcBef>
                <a:spcPct val="20000"/>
              </a:spcBef>
              <a:buClr>
                <a:schemeClr val="accent2"/>
              </a:buClr>
              <a:buFontTx/>
              <a:buChar char="•"/>
            </a:pPr>
            <a:r>
              <a:rPr lang="en-US" sz="2400" dirty="0" smtClean="0"/>
              <a:t>The acknowledgement process introduces </a:t>
            </a:r>
            <a:r>
              <a:rPr lang="en-US" sz="2400" dirty="0" smtClean="0">
                <a:solidFill>
                  <a:srgbClr val="FF0000"/>
                </a:solidFill>
              </a:rPr>
              <a:t>overhead</a:t>
            </a:r>
            <a:r>
              <a:rPr lang="en-US" sz="2400" dirty="0" smtClean="0"/>
              <a:t> and </a:t>
            </a:r>
            <a:r>
              <a:rPr lang="en-US" sz="2400" dirty="0" smtClean="0">
                <a:solidFill>
                  <a:srgbClr val="FF0000"/>
                </a:solidFill>
              </a:rPr>
              <a:t>delays</a:t>
            </a:r>
            <a:r>
              <a:rPr lang="en-US" sz="2400" dirty="0" smtClean="0"/>
              <a:t>, which are often worth it but are sometimes undesirable </a:t>
            </a:r>
          </a:p>
          <a:p>
            <a:pPr marL="609600" indent="-609600" algn="just">
              <a:spcBef>
                <a:spcPct val="20000"/>
              </a:spcBef>
              <a:buClr>
                <a:schemeClr val="accent2"/>
              </a:buClr>
              <a:buFontTx/>
              <a:buChar char="•"/>
            </a:pPr>
            <a:r>
              <a:rPr lang="en-US" sz="2400" dirty="0" smtClean="0"/>
              <a:t>Eg for reliable connection-oriented service is </a:t>
            </a:r>
            <a:r>
              <a:rPr lang="en-US" sz="2400" dirty="0" smtClean="0">
                <a:solidFill>
                  <a:srgbClr val="FF0000"/>
                </a:solidFill>
              </a:rPr>
              <a:t>file transfer </a:t>
            </a:r>
          </a:p>
          <a:p>
            <a:pPr marL="609600" indent="-609600" algn="just">
              <a:spcBef>
                <a:spcPct val="20000"/>
              </a:spcBef>
              <a:buClr>
                <a:schemeClr val="accent2"/>
              </a:buClr>
              <a:buFontTx/>
              <a:buChar char="•"/>
            </a:pPr>
            <a:r>
              <a:rPr lang="en-US" sz="2400" dirty="0" smtClean="0"/>
              <a:t>Reliable connection-oriented service has two minor variations: </a:t>
            </a:r>
          </a:p>
          <a:p>
            <a:pPr marL="1066800" lvl="1" indent="-609600" algn="just">
              <a:spcBef>
                <a:spcPct val="20000"/>
              </a:spcBef>
              <a:buClr>
                <a:schemeClr val="accent2"/>
              </a:buClr>
              <a:buFontTx/>
              <a:buChar char="•"/>
            </a:pPr>
            <a:r>
              <a:rPr lang="en-US" sz="2400" dirty="0" smtClean="0"/>
              <a:t>message sequences and </a:t>
            </a:r>
          </a:p>
          <a:p>
            <a:pPr marL="1066800" lvl="1" indent="-609600" algn="just">
              <a:spcBef>
                <a:spcPct val="20000"/>
              </a:spcBef>
              <a:buClr>
                <a:schemeClr val="accent2"/>
              </a:buClr>
              <a:buFontTx/>
              <a:buChar char="•"/>
            </a:pPr>
            <a:r>
              <a:rPr lang="en-US" sz="2400" dirty="0" smtClean="0"/>
              <a:t>byte streams</a:t>
            </a:r>
          </a:p>
        </p:txBody>
      </p:sp>
      <p:sp>
        <p:nvSpPr>
          <p:cNvPr id="4" name="Slide Number Placeholder 3"/>
          <p:cNvSpPr>
            <a:spLocks noGrp="1"/>
          </p:cNvSpPr>
          <p:nvPr>
            <p:ph type="sldNum" sz="quarter" idx="11"/>
          </p:nvPr>
        </p:nvSpPr>
        <p:spPr/>
        <p:txBody>
          <a:bodyPr/>
          <a:lstStyle/>
          <a:p>
            <a:fld id="{72A6C05F-EDF5-4737-80F3-12A7E290C31D}" type="slidenum">
              <a:rPr lang="en-US" smtClean="0"/>
              <a:pPr/>
              <a:t>154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2000"/>
                                        <p:tgtEl>
                                          <p:spTgt spid="6">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7013"/>
            <a:ext cx="9144000" cy="1143000"/>
          </a:xfrm>
        </p:spPr>
        <p:txBody>
          <a:bodyPr/>
          <a:lstStyle/>
          <a:p>
            <a:r>
              <a:rPr lang="en-US" sz="4000" dirty="0"/>
              <a:t>Connection-Oriented </a:t>
            </a:r>
            <a:r>
              <a:rPr lang="en-US" sz="4000" dirty="0" smtClean="0"/>
              <a:t>Services</a:t>
            </a:r>
            <a:endParaRPr lang="en-US" sz="4000" dirty="0"/>
          </a:p>
        </p:txBody>
      </p:sp>
      <p:sp>
        <p:nvSpPr>
          <p:cNvPr id="6" name="Rectangle 5"/>
          <p:cNvSpPr>
            <a:spLocks noChangeArrowheads="1"/>
          </p:cNvSpPr>
          <p:nvPr/>
        </p:nvSpPr>
        <p:spPr bwMode="auto">
          <a:xfrm>
            <a:off x="79023" y="1200150"/>
            <a:ext cx="8977313" cy="5516738"/>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solidFill>
                  <a:srgbClr val="FF0000"/>
                </a:solidFill>
              </a:rPr>
              <a:t>Message sequences</a:t>
            </a:r>
          </a:p>
          <a:p>
            <a:pPr marL="1066800" lvl="1" indent="-609600" algn="just">
              <a:spcBef>
                <a:spcPct val="20000"/>
              </a:spcBef>
              <a:buClr>
                <a:schemeClr val="accent2"/>
              </a:buClr>
              <a:buFontTx/>
              <a:buChar char="•"/>
            </a:pPr>
            <a:r>
              <a:rPr lang="en-US" sz="2400" dirty="0" smtClean="0"/>
              <a:t>message boundaries are preserved. </a:t>
            </a:r>
          </a:p>
          <a:p>
            <a:pPr marL="1066800" lvl="1" indent="-609600" algn="just">
              <a:spcBef>
                <a:spcPct val="20000"/>
              </a:spcBef>
              <a:buClr>
                <a:schemeClr val="accent2"/>
              </a:buClr>
              <a:buFontTx/>
              <a:buChar char="•"/>
            </a:pPr>
            <a:r>
              <a:rPr lang="en-US" sz="2400" dirty="0" smtClean="0"/>
              <a:t>When two 1024-byte messages are sent, they arrive as two distinct 1024-byte messages, never as one 2048-byte message </a:t>
            </a:r>
          </a:p>
          <a:p>
            <a:pPr marL="1066800" lvl="1" indent="-609600" algn="just">
              <a:spcBef>
                <a:spcPct val="20000"/>
              </a:spcBef>
              <a:buClr>
                <a:schemeClr val="accent2"/>
              </a:buClr>
              <a:buFontTx/>
              <a:buChar char="•"/>
            </a:pPr>
            <a:r>
              <a:rPr lang="en-US" sz="2400" dirty="0" smtClean="0"/>
              <a:t>Eg: Sending the pages of book</a:t>
            </a:r>
          </a:p>
          <a:p>
            <a:pPr marL="609600" indent="-609600" algn="just">
              <a:spcBef>
                <a:spcPct val="20000"/>
              </a:spcBef>
              <a:buClr>
                <a:schemeClr val="accent2"/>
              </a:buClr>
              <a:buFontTx/>
              <a:buChar char="•"/>
            </a:pPr>
            <a:r>
              <a:rPr lang="en-US" sz="2400" dirty="0" smtClean="0">
                <a:solidFill>
                  <a:srgbClr val="FF0000"/>
                </a:solidFill>
              </a:rPr>
              <a:t>Byte streams</a:t>
            </a:r>
          </a:p>
          <a:p>
            <a:pPr marL="1066800" lvl="1" indent="-609600" algn="just">
              <a:spcBef>
                <a:spcPct val="20000"/>
              </a:spcBef>
              <a:buClr>
                <a:schemeClr val="accent2"/>
              </a:buClr>
              <a:buFontTx/>
              <a:buChar char="•"/>
            </a:pPr>
            <a:r>
              <a:rPr lang="en-US" sz="2400" dirty="0" smtClean="0"/>
              <a:t>connection is simply a stream of bytes, with no message boundaries. </a:t>
            </a:r>
          </a:p>
          <a:p>
            <a:pPr marL="1066800" lvl="1" indent="-609600" algn="just">
              <a:spcBef>
                <a:spcPct val="20000"/>
              </a:spcBef>
              <a:buClr>
                <a:schemeClr val="accent2"/>
              </a:buClr>
              <a:buFontTx/>
              <a:buChar char="•"/>
            </a:pPr>
            <a:r>
              <a:rPr lang="en-US" sz="2400" dirty="0" smtClean="0"/>
              <a:t>When 2048 bytes arrive at the receiver, there is no way to tell if they were sent as one 2048-byte message, two 1024-byte messages, or 2048 1-byte messages </a:t>
            </a:r>
          </a:p>
          <a:p>
            <a:pPr marL="1066800" lvl="1" indent="-609600" algn="just">
              <a:spcBef>
                <a:spcPct val="20000"/>
              </a:spcBef>
              <a:buClr>
                <a:schemeClr val="accent2"/>
              </a:buClr>
              <a:buFontTx/>
              <a:buChar char="•"/>
            </a:pPr>
            <a:r>
              <a:rPr lang="en-US" sz="2400" dirty="0" smtClean="0"/>
              <a:t>Eg: user logging details to a remote server</a:t>
            </a:r>
          </a:p>
        </p:txBody>
      </p:sp>
      <p:sp>
        <p:nvSpPr>
          <p:cNvPr id="4" name="Slide Number Placeholder 3"/>
          <p:cNvSpPr>
            <a:spLocks noGrp="1"/>
          </p:cNvSpPr>
          <p:nvPr>
            <p:ph type="sldNum" sz="quarter" idx="11"/>
          </p:nvPr>
        </p:nvSpPr>
        <p:spPr/>
        <p:txBody>
          <a:bodyPr/>
          <a:lstStyle/>
          <a:p>
            <a:fld id="{72A6C05F-EDF5-4737-80F3-12A7E290C31D}" type="slidenum">
              <a:rPr lang="en-US" smtClean="0"/>
              <a:pPr/>
              <a:t>155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7013"/>
            <a:ext cx="9144000" cy="1143000"/>
          </a:xfrm>
        </p:spPr>
        <p:txBody>
          <a:bodyPr/>
          <a:lstStyle/>
          <a:p>
            <a:r>
              <a:rPr lang="en-US" sz="4000" dirty="0" smtClean="0"/>
              <a:t>Connection-Oriented Services</a:t>
            </a:r>
            <a:endParaRPr lang="en-US" sz="4000" dirty="0"/>
          </a:p>
        </p:txBody>
      </p:sp>
      <p:sp>
        <p:nvSpPr>
          <p:cNvPr id="6" name="Rectangle 5"/>
          <p:cNvSpPr>
            <a:spLocks noChangeArrowheads="1"/>
          </p:cNvSpPr>
          <p:nvPr/>
        </p:nvSpPr>
        <p:spPr bwMode="auto">
          <a:xfrm>
            <a:off x="79023" y="1444978"/>
            <a:ext cx="8977313" cy="527191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For some applications, transit delays introduced by acknowledgements are unacceptable. (Unreliable is better)</a:t>
            </a:r>
          </a:p>
          <a:p>
            <a:pPr marL="609600" indent="-609600" algn="just">
              <a:spcBef>
                <a:spcPct val="20000"/>
              </a:spcBef>
              <a:buClr>
                <a:schemeClr val="accent2"/>
              </a:buClr>
              <a:buFontTx/>
              <a:buChar char="•"/>
            </a:pPr>
            <a:r>
              <a:rPr lang="en-US" sz="2400" dirty="0" smtClean="0">
                <a:solidFill>
                  <a:srgbClr val="FF0000"/>
                </a:solidFill>
              </a:rPr>
              <a:t>Application 1: </a:t>
            </a:r>
            <a:r>
              <a:rPr lang="en-US" sz="2400" dirty="0" smtClean="0"/>
              <a:t>digitized voice traffic. </a:t>
            </a:r>
          </a:p>
          <a:p>
            <a:pPr marL="1066800" lvl="1" indent="-609600" algn="just">
              <a:spcBef>
                <a:spcPct val="20000"/>
              </a:spcBef>
              <a:buClr>
                <a:schemeClr val="accent2"/>
              </a:buClr>
              <a:buFontTx/>
              <a:buChar char="•"/>
            </a:pPr>
            <a:r>
              <a:rPr lang="en-US" sz="2400" dirty="0" smtClean="0"/>
              <a:t>It is preferable for telephone users to hear a bit of noise on the line from time to time than to experience a delay waiting for acknowledgements. </a:t>
            </a:r>
          </a:p>
          <a:p>
            <a:pPr marL="609600" indent="-609600" algn="just">
              <a:spcBef>
                <a:spcPct val="20000"/>
              </a:spcBef>
              <a:buClr>
                <a:schemeClr val="accent2"/>
              </a:buClr>
              <a:buFontTx/>
              <a:buChar char="•"/>
            </a:pPr>
            <a:r>
              <a:rPr lang="en-US" sz="2400" dirty="0" smtClean="0">
                <a:solidFill>
                  <a:srgbClr val="FF0000"/>
                </a:solidFill>
              </a:rPr>
              <a:t>Application 2: </a:t>
            </a:r>
            <a:r>
              <a:rPr lang="en-US" sz="2400" dirty="0" smtClean="0"/>
              <a:t>video conference</a:t>
            </a:r>
          </a:p>
          <a:p>
            <a:pPr marL="1066800" lvl="1" indent="-609600" algn="just">
              <a:spcBef>
                <a:spcPct val="20000"/>
              </a:spcBef>
              <a:buClr>
                <a:schemeClr val="accent2"/>
              </a:buClr>
              <a:buFontTx/>
              <a:buChar char="•"/>
            </a:pPr>
            <a:r>
              <a:rPr lang="en-US" sz="2400" dirty="0" smtClean="0"/>
              <a:t>when transmitting a video conference, having a few pixels wrong is no problem, but having the image jerk along as the flow stops to correct errors is irritating </a:t>
            </a:r>
          </a:p>
        </p:txBody>
      </p:sp>
      <p:sp>
        <p:nvSpPr>
          <p:cNvPr id="4" name="Slide Number Placeholder 3"/>
          <p:cNvSpPr>
            <a:spLocks noGrp="1"/>
          </p:cNvSpPr>
          <p:nvPr>
            <p:ph type="sldNum" sz="quarter" idx="11"/>
          </p:nvPr>
        </p:nvSpPr>
        <p:spPr/>
        <p:txBody>
          <a:bodyPr/>
          <a:lstStyle/>
          <a:p>
            <a:fld id="{72A6C05F-EDF5-4737-80F3-12A7E290C31D}" type="slidenum">
              <a:rPr lang="en-US" smtClean="0"/>
              <a:pPr/>
              <a:t>156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20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5412"/>
            <a:ext cx="9144000" cy="585787"/>
          </a:xfrm>
        </p:spPr>
        <p:txBody>
          <a:bodyPr>
            <a:normAutofit fontScale="90000"/>
          </a:bodyPr>
          <a:lstStyle/>
          <a:p>
            <a:r>
              <a:rPr lang="en-US" sz="4000" dirty="0" smtClean="0"/>
              <a:t>Connectionless Services</a:t>
            </a:r>
            <a:endParaRPr lang="en-US" sz="4000" dirty="0"/>
          </a:p>
        </p:txBody>
      </p:sp>
      <p:sp>
        <p:nvSpPr>
          <p:cNvPr id="6" name="Rectangle 5"/>
          <p:cNvSpPr>
            <a:spLocks noChangeArrowheads="1"/>
          </p:cNvSpPr>
          <p:nvPr/>
        </p:nvSpPr>
        <p:spPr bwMode="auto">
          <a:xfrm>
            <a:off x="79023" y="752168"/>
            <a:ext cx="8977313" cy="6043743"/>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Connectionless service is often called </a:t>
            </a:r>
            <a:r>
              <a:rPr lang="en-US" sz="2400" dirty="0" smtClean="0">
                <a:solidFill>
                  <a:srgbClr val="FF0000"/>
                </a:solidFill>
              </a:rPr>
              <a:t>datagram service</a:t>
            </a:r>
          </a:p>
          <a:p>
            <a:pPr marL="609600" indent="-609600" algn="just">
              <a:spcBef>
                <a:spcPct val="20000"/>
              </a:spcBef>
              <a:buClr>
                <a:schemeClr val="accent2"/>
              </a:buClr>
              <a:buFontTx/>
              <a:buChar char="•"/>
            </a:pPr>
            <a:r>
              <a:rPr lang="en-US" sz="2400" dirty="0" smtClean="0">
                <a:solidFill>
                  <a:srgbClr val="FF0000"/>
                </a:solidFill>
              </a:rPr>
              <a:t>Unreliable (meaning not acknowledged) datagram service </a:t>
            </a:r>
          </a:p>
          <a:p>
            <a:pPr marL="1066800" lvl="1" indent="-609600" algn="just">
              <a:spcBef>
                <a:spcPct val="20000"/>
              </a:spcBef>
              <a:buClr>
                <a:schemeClr val="accent2"/>
              </a:buClr>
              <a:buFontTx/>
              <a:buChar char="•"/>
            </a:pPr>
            <a:r>
              <a:rPr lang="en-US" sz="2400" dirty="0" smtClean="0"/>
              <a:t>does not return an acknowledgement to the sender </a:t>
            </a:r>
          </a:p>
          <a:p>
            <a:pPr marL="1066800" lvl="1" indent="-609600" algn="just">
              <a:spcBef>
                <a:spcPct val="20000"/>
              </a:spcBef>
              <a:buClr>
                <a:schemeClr val="accent2"/>
              </a:buClr>
              <a:buFontTx/>
              <a:buChar char="•"/>
            </a:pPr>
            <a:r>
              <a:rPr lang="en-US" sz="2400" dirty="0" err="1" smtClean="0"/>
              <a:t>Eg</a:t>
            </a:r>
            <a:r>
              <a:rPr lang="en-US" sz="2400" dirty="0" smtClean="0"/>
              <a:t>: junk mails</a:t>
            </a:r>
          </a:p>
          <a:p>
            <a:pPr marL="609600" indent="-609600" algn="just">
              <a:spcBef>
                <a:spcPct val="20000"/>
              </a:spcBef>
              <a:buClr>
                <a:schemeClr val="accent2"/>
              </a:buClr>
              <a:buFontTx/>
              <a:buChar char="•"/>
            </a:pPr>
            <a:r>
              <a:rPr lang="en-US" sz="2400" dirty="0" smtClean="0">
                <a:solidFill>
                  <a:srgbClr val="FF0000"/>
                </a:solidFill>
              </a:rPr>
              <a:t>acknowledged datagram service </a:t>
            </a:r>
          </a:p>
          <a:p>
            <a:pPr marL="1066800" lvl="1" indent="-609600" algn="just">
              <a:spcBef>
                <a:spcPct val="20000"/>
              </a:spcBef>
              <a:buClr>
                <a:schemeClr val="accent2"/>
              </a:buClr>
              <a:buFontTx/>
              <a:buChar char="•"/>
            </a:pPr>
            <a:r>
              <a:rPr lang="en-US" sz="2400" dirty="0" smtClean="0"/>
              <a:t>convenience of not having to establish a connection to send one short message is desired, </a:t>
            </a:r>
          </a:p>
          <a:p>
            <a:pPr marL="1066800" lvl="1" indent="-609600" algn="just">
              <a:spcBef>
                <a:spcPct val="20000"/>
              </a:spcBef>
              <a:buClr>
                <a:schemeClr val="accent2"/>
              </a:buClr>
              <a:buFontTx/>
              <a:buChar char="•"/>
            </a:pPr>
            <a:r>
              <a:rPr lang="en-US" sz="2400" dirty="0" smtClean="0"/>
              <a:t>but reliability is essential.</a:t>
            </a:r>
          </a:p>
          <a:p>
            <a:pPr marL="1066800" lvl="1" indent="-609600" algn="just">
              <a:spcBef>
                <a:spcPct val="20000"/>
              </a:spcBef>
              <a:buClr>
                <a:schemeClr val="accent2"/>
              </a:buClr>
              <a:buFontTx/>
              <a:buChar char="•"/>
            </a:pPr>
            <a:r>
              <a:rPr lang="en-US" sz="2400" dirty="0" smtClean="0"/>
              <a:t>Eg: sending a registered letter and requesting a return receipt </a:t>
            </a:r>
          </a:p>
          <a:p>
            <a:pPr marL="609600" indent="-609600" algn="just">
              <a:spcBef>
                <a:spcPct val="20000"/>
              </a:spcBef>
              <a:buClr>
                <a:schemeClr val="accent2"/>
              </a:buClr>
              <a:buFontTx/>
              <a:buChar char="•"/>
            </a:pPr>
            <a:r>
              <a:rPr lang="en-US" sz="2400" dirty="0" smtClean="0">
                <a:solidFill>
                  <a:srgbClr val="FF0000"/>
                </a:solidFill>
              </a:rPr>
              <a:t>request-reply service</a:t>
            </a:r>
          </a:p>
          <a:p>
            <a:pPr marL="1066800" lvl="1" indent="-609600" algn="just">
              <a:spcBef>
                <a:spcPct val="20000"/>
              </a:spcBef>
              <a:buClr>
                <a:schemeClr val="accent2"/>
              </a:buClr>
              <a:buFontTx/>
              <a:buChar char="•"/>
            </a:pPr>
            <a:r>
              <a:rPr lang="en-US" sz="2400" dirty="0" smtClean="0"/>
              <a:t>the sender transmits a single datagram containing a request; the reply contains the answer</a:t>
            </a:r>
          </a:p>
          <a:p>
            <a:pPr marL="1524000" lvl="2" indent="-609600" algn="just">
              <a:spcBef>
                <a:spcPct val="20000"/>
              </a:spcBef>
              <a:buClr>
                <a:schemeClr val="accent2"/>
              </a:buClr>
              <a:buFontTx/>
              <a:buChar char="•"/>
            </a:pPr>
            <a:r>
              <a:rPr lang="en-US" sz="2400" dirty="0" smtClean="0"/>
              <a:t>Egs: a query to the local library, Client server model</a:t>
            </a:r>
          </a:p>
        </p:txBody>
      </p:sp>
      <p:sp>
        <p:nvSpPr>
          <p:cNvPr id="4" name="Slide Number Placeholder 3"/>
          <p:cNvSpPr>
            <a:spLocks noGrp="1"/>
          </p:cNvSpPr>
          <p:nvPr>
            <p:ph type="sldNum" sz="quarter" idx="11"/>
          </p:nvPr>
        </p:nvSpPr>
        <p:spPr/>
        <p:txBody>
          <a:bodyPr/>
          <a:lstStyle/>
          <a:p>
            <a:fld id="{72A6C05F-EDF5-4737-80F3-12A7E290C31D}" type="slidenum">
              <a:rPr lang="en-US" smtClean="0"/>
              <a:pPr/>
              <a:t>157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20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2000"/>
                                        <p:tgtEl>
                                          <p:spTgt spid="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20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2000"/>
                                        <p:tgtEl>
                                          <p:spTgt spid="6">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7013"/>
            <a:ext cx="9144000" cy="1143000"/>
          </a:xfrm>
        </p:spPr>
        <p:txBody>
          <a:bodyPr>
            <a:normAutofit fontScale="90000"/>
          </a:bodyPr>
          <a:lstStyle/>
          <a:p>
            <a:r>
              <a:rPr lang="en-US" sz="4000"/>
              <a:t>Connection-Oriented and Connectionless Services</a:t>
            </a:r>
          </a:p>
        </p:txBody>
      </p:sp>
      <p:sp>
        <p:nvSpPr>
          <p:cNvPr id="29699" name="Rectangle 3"/>
          <p:cNvSpPr>
            <a:spLocks noGrp="1" noChangeArrowheads="1"/>
          </p:cNvSpPr>
          <p:nvPr>
            <p:ph type="body" idx="1"/>
          </p:nvPr>
        </p:nvSpPr>
        <p:spPr/>
        <p:txBody>
          <a:bodyPr/>
          <a:lstStyle/>
          <a:p>
            <a:r>
              <a:rPr lang="en-US"/>
              <a:t>Six different types of service.</a:t>
            </a:r>
          </a:p>
        </p:txBody>
      </p:sp>
      <p:pic>
        <p:nvPicPr>
          <p:cNvPr id="29700" name="Picture 4" descr="1-16"/>
          <p:cNvPicPr>
            <a:picLocks noChangeAspect="1" noChangeArrowheads="1"/>
          </p:cNvPicPr>
          <p:nvPr/>
        </p:nvPicPr>
        <p:blipFill>
          <a:blip r:embed="rId2" cstate="print"/>
          <a:srcRect/>
          <a:stretch>
            <a:fillRect/>
          </a:stretch>
        </p:blipFill>
        <p:spPr bwMode="auto">
          <a:xfrm>
            <a:off x="198967" y="1678343"/>
            <a:ext cx="8729867" cy="3762904"/>
          </a:xfrm>
          <a:prstGeom prst="rect">
            <a:avLst/>
          </a:prstGeom>
          <a:noFill/>
        </p:spPr>
      </p:pic>
      <p:sp>
        <p:nvSpPr>
          <p:cNvPr id="5" name="Slide Number Placeholder 4"/>
          <p:cNvSpPr>
            <a:spLocks noGrp="1"/>
          </p:cNvSpPr>
          <p:nvPr>
            <p:ph type="sldNum" sz="quarter" idx="11"/>
          </p:nvPr>
        </p:nvSpPr>
        <p:spPr/>
        <p:txBody>
          <a:bodyPr/>
          <a:lstStyle/>
          <a:p>
            <a:fld id="{72A6C05F-EDF5-4737-80F3-12A7E290C31D}" type="slidenum">
              <a:rPr lang="en-US" smtClean="0"/>
              <a:pPr/>
              <a:t>158</a:t>
            </a:fld>
            <a:endParaRPr lang="en-US"/>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5412"/>
            <a:ext cx="9144000" cy="585787"/>
          </a:xfrm>
        </p:spPr>
        <p:txBody>
          <a:bodyPr>
            <a:normAutofit fontScale="90000"/>
          </a:bodyPr>
          <a:lstStyle/>
          <a:p>
            <a:r>
              <a:rPr lang="en-US" sz="4000" dirty="0" smtClean="0"/>
              <a:t>Interfaces &amp; Services</a:t>
            </a:r>
            <a:endParaRPr lang="en-US" sz="4000" dirty="0"/>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active elements in each layer are called </a:t>
            </a:r>
            <a:r>
              <a:rPr lang="en-US" sz="2400" dirty="0" smtClean="0">
                <a:solidFill>
                  <a:srgbClr val="FF0000"/>
                </a:solidFill>
              </a:rPr>
              <a:t>entities</a:t>
            </a:r>
          </a:p>
          <a:p>
            <a:pPr marL="609600" indent="-609600" algn="just">
              <a:spcBef>
                <a:spcPct val="20000"/>
              </a:spcBef>
              <a:buClr>
                <a:schemeClr val="accent2"/>
              </a:buClr>
              <a:buFontTx/>
              <a:buChar char="•"/>
            </a:pPr>
            <a:r>
              <a:rPr lang="en-US" sz="2400" dirty="0" smtClean="0"/>
              <a:t>An entity can be a </a:t>
            </a:r>
          </a:p>
          <a:p>
            <a:pPr marL="1066800" lvl="1" indent="-609600" algn="just">
              <a:spcBef>
                <a:spcPct val="20000"/>
              </a:spcBef>
              <a:buClr>
                <a:schemeClr val="accent2"/>
              </a:buClr>
              <a:buFontTx/>
              <a:buChar char="•"/>
            </a:pPr>
            <a:r>
              <a:rPr lang="en-US" sz="2400" dirty="0" smtClean="0"/>
              <a:t>software entity (such as a process), or </a:t>
            </a:r>
          </a:p>
          <a:p>
            <a:pPr marL="1066800" lvl="1" indent="-609600" algn="just">
              <a:spcBef>
                <a:spcPct val="20000"/>
              </a:spcBef>
              <a:buClr>
                <a:schemeClr val="accent2"/>
              </a:buClr>
              <a:buFontTx/>
              <a:buChar char="•"/>
            </a:pPr>
            <a:r>
              <a:rPr lang="en-US" sz="2400" dirty="0" smtClean="0"/>
              <a:t>hardware entity (such as an intelligent I/O chip)</a:t>
            </a:r>
          </a:p>
          <a:p>
            <a:pPr marL="609600" indent="-609600" algn="just">
              <a:spcBef>
                <a:spcPct val="20000"/>
              </a:spcBef>
              <a:buClr>
                <a:schemeClr val="accent2"/>
              </a:buClr>
              <a:buFontTx/>
              <a:buChar char="•"/>
            </a:pPr>
            <a:r>
              <a:rPr lang="en-US" sz="2400" dirty="0" smtClean="0"/>
              <a:t>Entities in the same layer on different machines are called </a:t>
            </a:r>
            <a:r>
              <a:rPr lang="en-US" sz="2400" dirty="0" smtClean="0">
                <a:solidFill>
                  <a:srgbClr val="FF0000"/>
                </a:solidFill>
              </a:rPr>
              <a:t>peer entities</a:t>
            </a:r>
          </a:p>
          <a:p>
            <a:pPr marL="609600" indent="-609600" algn="just">
              <a:spcBef>
                <a:spcPct val="20000"/>
              </a:spcBef>
              <a:buClr>
                <a:schemeClr val="accent2"/>
              </a:buClr>
              <a:buFontTx/>
              <a:buChar char="•"/>
            </a:pPr>
            <a:r>
              <a:rPr lang="en-US" sz="2400" dirty="0" smtClean="0"/>
              <a:t>entities in layer n implement a service used by layer n+ 1</a:t>
            </a:r>
          </a:p>
          <a:p>
            <a:pPr marL="1066800" lvl="1" indent="-609600" algn="just">
              <a:spcBef>
                <a:spcPct val="20000"/>
              </a:spcBef>
              <a:buClr>
                <a:schemeClr val="accent2"/>
              </a:buClr>
              <a:buFontTx/>
              <a:buChar char="•"/>
            </a:pPr>
            <a:r>
              <a:rPr lang="en-US" sz="2400" dirty="0" smtClean="0"/>
              <a:t>Layer n is the service provider</a:t>
            </a:r>
          </a:p>
          <a:p>
            <a:pPr marL="1066800" lvl="1" indent="-609600" algn="just">
              <a:spcBef>
                <a:spcPct val="20000"/>
              </a:spcBef>
              <a:buClr>
                <a:schemeClr val="accent2"/>
              </a:buClr>
              <a:buFontTx/>
              <a:buChar char="•"/>
            </a:pPr>
            <a:r>
              <a:rPr lang="en-US" sz="2400" dirty="0" smtClean="0"/>
              <a:t>Layer n + 1 is the service user</a:t>
            </a:r>
          </a:p>
          <a:p>
            <a:pPr marL="609600" indent="-609600" algn="just">
              <a:spcBef>
                <a:spcPct val="20000"/>
              </a:spcBef>
              <a:buClr>
                <a:schemeClr val="accent2"/>
              </a:buClr>
              <a:buFontTx/>
              <a:buChar char="•"/>
            </a:pPr>
            <a:r>
              <a:rPr lang="en-US" sz="2400" dirty="0" smtClean="0">
                <a:solidFill>
                  <a:srgbClr val="FF0000"/>
                </a:solidFill>
              </a:rPr>
              <a:t>Classes of services</a:t>
            </a:r>
          </a:p>
          <a:p>
            <a:pPr marL="1066800" lvl="1" indent="-609600" algn="just">
              <a:spcBef>
                <a:spcPct val="20000"/>
              </a:spcBef>
              <a:buClr>
                <a:schemeClr val="accent2"/>
              </a:buClr>
              <a:buFontTx/>
              <a:buChar char="•"/>
            </a:pPr>
            <a:r>
              <a:rPr lang="en-US" sz="2400" dirty="0" smtClean="0"/>
              <a:t>Fast &amp; expensive communication</a:t>
            </a:r>
          </a:p>
          <a:p>
            <a:pPr marL="1066800" lvl="1" indent="-609600" algn="just">
              <a:spcBef>
                <a:spcPct val="20000"/>
              </a:spcBef>
              <a:buClr>
                <a:schemeClr val="accent2"/>
              </a:buClr>
              <a:buFontTx/>
              <a:buChar char="•"/>
            </a:pPr>
            <a:r>
              <a:rPr lang="en-US" sz="2400" dirty="0" smtClean="0"/>
              <a:t>Slow &amp; cheap communication</a:t>
            </a:r>
          </a:p>
          <a:p>
            <a:pPr marL="1066800" lvl="1" indent="-609600" algn="just">
              <a:spcBef>
                <a:spcPct val="20000"/>
              </a:spcBef>
              <a:buClr>
                <a:schemeClr val="accent2"/>
              </a:buClr>
            </a:pPr>
            <a:endParaRPr lang="en-US" sz="2400" dirty="0" smtClean="0"/>
          </a:p>
        </p:txBody>
      </p:sp>
      <p:sp>
        <p:nvSpPr>
          <p:cNvPr id="4" name="Slide Number Placeholder 3"/>
          <p:cNvSpPr>
            <a:spLocks noGrp="1"/>
          </p:cNvSpPr>
          <p:nvPr>
            <p:ph type="sldNum" sz="quarter" idx="11"/>
          </p:nvPr>
        </p:nvSpPr>
        <p:spPr/>
        <p:txBody>
          <a:bodyPr/>
          <a:lstStyle/>
          <a:p>
            <a:fld id="{72A6C05F-EDF5-4737-80F3-12A7E290C31D}" type="slidenum">
              <a:rPr lang="en-US" smtClean="0"/>
              <a:pPr/>
              <a:t>159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20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2000"/>
                                        <p:tgtEl>
                                          <p:spTgt spid="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2000"/>
                                        <p:tgtEl>
                                          <p:spTgt spid="6">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2000"/>
                                        <p:tgtEl>
                                          <p:spTgt spid="6">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fade">
                                      <p:cBhvr>
                                        <p:cTn id="45"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0" spc="-260" dirty="0" smtClean="0">
                <a:latin typeface="Arial"/>
                <a:cs typeface="Arial"/>
              </a:rPr>
              <a:t>Social</a:t>
            </a:r>
            <a:r>
              <a:rPr lang="en-IN" b="0" spc="-290" dirty="0" smtClean="0">
                <a:latin typeface="Arial"/>
                <a:cs typeface="Arial"/>
              </a:rPr>
              <a:t> </a:t>
            </a:r>
            <a:r>
              <a:rPr lang="en-IN" b="0" spc="-300" dirty="0" smtClean="0">
                <a:latin typeface="Arial"/>
                <a:cs typeface="Arial"/>
              </a:rPr>
              <a:t>Issues</a:t>
            </a:r>
            <a:endParaRPr lang="en-IN"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IN" spc="-145" dirty="0" smtClean="0">
                <a:latin typeface="Times New Roman" pitchFamily="18" charset="0"/>
                <a:cs typeface="Times New Roman" pitchFamily="18" charset="0"/>
              </a:rPr>
              <a:t>Vi</a:t>
            </a:r>
            <a:r>
              <a:rPr lang="en-IN" spc="-200" dirty="0" smtClean="0">
                <a:latin typeface="Times New Roman" pitchFamily="18" charset="0"/>
                <a:cs typeface="Times New Roman" pitchFamily="18" charset="0"/>
              </a:rPr>
              <a:t>e</a:t>
            </a:r>
            <a:r>
              <a:rPr lang="en-IN" spc="-50" dirty="0" smtClean="0">
                <a:latin typeface="Times New Roman" pitchFamily="18" charset="0"/>
                <a:cs typeface="Times New Roman" pitchFamily="18" charset="0"/>
              </a:rPr>
              <a:t>w</a:t>
            </a:r>
            <a:r>
              <a:rPr lang="en-IN" spc="-330" dirty="0" smtClean="0">
                <a:latin typeface="Times New Roman" pitchFamily="18" charset="0"/>
                <a:cs typeface="Times New Roman" pitchFamily="18" charset="0"/>
              </a:rPr>
              <a:t>s</a:t>
            </a:r>
            <a:r>
              <a:rPr lang="en-IN" dirty="0" smtClean="0">
                <a:latin typeface="Times New Roman" pitchFamily="18" charset="0"/>
                <a:cs typeface="Times New Roman" pitchFamily="18" charset="0"/>
              </a:rPr>
              <a:t>	</a:t>
            </a:r>
            <a:r>
              <a:rPr lang="en-IN" spc="25" dirty="0" smtClean="0">
                <a:latin typeface="Times New Roman" pitchFamily="18" charset="0"/>
                <a:cs typeface="Times New Roman" pitchFamily="18" charset="0"/>
              </a:rPr>
              <a:t>t</a:t>
            </a:r>
            <a:r>
              <a:rPr lang="en-IN" spc="35" dirty="0" smtClean="0">
                <a:latin typeface="Times New Roman" pitchFamily="18" charset="0"/>
                <a:cs typeface="Times New Roman" pitchFamily="18" charset="0"/>
              </a:rPr>
              <a:t>h</a:t>
            </a:r>
            <a:r>
              <a:rPr lang="en-IN" spc="-260" dirty="0" smtClean="0">
                <a:latin typeface="Times New Roman" pitchFamily="18" charset="0"/>
                <a:cs typeface="Times New Roman" pitchFamily="18" charset="0"/>
              </a:rPr>
              <a:t>a</a:t>
            </a:r>
            <a:r>
              <a:rPr lang="en-IN" spc="170" dirty="0" smtClean="0">
                <a:latin typeface="Times New Roman" pitchFamily="18" charset="0"/>
                <a:cs typeface="Times New Roman" pitchFamily="18" charset="0"/>
              </a:rPr>
              <a:t>t</a:t>
            </a:r>
            <a:r>
              <a:rPr lang="en-IN" dirty="0" smtClean="0">
                <a:latin typeface="Times New Roman" pitchFamily="18" charset="0"/>
                <a:cs typeface="Times New Roman" pitchFamily="18" charset="0"/>
              </a:rPr>
              <a:t>	</a:t>
            </a:r>
            <a:r>
              <a:rPr lang="en-IN" spc="-120" dirty="0" smtClean="0">
                <a:latin typeface="Times New Roman" pitchFamily="18" charset="0"/>
                <a:cs typeface="Times New Roman" pitchFamily="18" charset="0"/>
              </a:rPr>
              <a:t>a</a:t>
            </a:r>
            <a:r>
              <a:rPr lang="en-IN" spc="-110" dirty="0" smtClean="0">
                <a:latin typeface="Times New Roman" pitchFamily="18" charset="0"/>
                <a:cs typeface="Times New Roman" pitchFamily="18" charset="0"/>
              </a:rPr>
              <a:t>r</a:t>
            </a:r>
            <a:r>
              <a:rPr lang="en-IN" spc="-180" dirty="0" smtClean="0">
                <a:latin typeface="Times New Roman" pitchFamily="18" charset="0"/>
                <a:cs typeface="Times New Roman" pitchFamily="18" charset="0"/>
              </a:rPr>
              <a:t>e</a:t>
            </a:r>
            <a:r>
              <a:rPr lang="en-IN" dirty="0" smtClean="0">
                <a:latin typeface="Times New Roman" pitchFamily="18" charset="0"/>
                <a:cs typeface="Times New Roman" pitchFamily="18" charset="0"/>
              </a:rPr>
              <a:t>	</a:t>
            </a:r>
            <a:r>
              <a:rPr lang="en-IN" spc="-114" dirty="0" smtClean="0">
                <a:latin typeface="Times New Roman" pitchFamily="18" charset="0"/>
                <a:cs typeface="Times New Roman" pitchFamily="18" charset="0"/>
              </a:rPr>
              <a:t>p</a:t>
            </a:r>
            <a:r>
              <a:rPr lang="en-IN" spc="-75" dirty="0" smtClean="0">
                <a:latin typeface="Times New Roman" pitchFamily="18" charset="0"/>
                <a:cs typeface="Times New Roman" pitchFamily="18" charset="0"/>
              </a:rPr>
              <a:t>ub</a:t>
            </a:r>
            <a:r>
              <a:rPr lang="en-IN" spc="-45" dirty="0" smtClean="0">
                <a:latin typeface="Times New Roman" pitchFamily="18" charset="0"/>
                <a:cs typeface="Times New Roman" pitchFamily="18" charset="0"/>
              </a:rPr>
              <a:t>l</a:t>
            </a:r>
            <a:r>
              <a:rPr lang="en-IN" spc="-75" dirty="0" smtClean="0">
                <a:latin typeface="Times New Roman" pitchFamily="18" charset="0"/>
                <a:cs typeface="Times New Roman" pitchFamily="18" charset="0"/>
              </a:rPr>
              <a:t>ic</a:t>
            </a:r>
            <a:r>
              <a:rPr lang="en-IN" spc="-55" dirty="0" smtClean="0">
                <a:latin typeface="Times New Roman" pitchFamily="18" charset="0"/>
                <a:cs typeface="Times New Roman" pitchFamily="18" charset="0"/>
              </a:rPr>
              <a:t>l</a:t>
            </a:r>
            <a:r>
              <a:rPr lang="en-IN" spc="-145" dirty="0" smtClean="0">
                <a:latin typeface="Times New Roman" pitchFamily="18" charset="0"/>
                <a:cs typeface="Times New Roman" pitchFamily="18" charset="0"/>
              </a:rPr>
              <a:t>y</a:t>
            </a:r>
            <a:r>
              <a:rPr lang="en-IN" dirty="0" smtClean="0">
                <a:latin typeface="Times New Roman" pitchFamily="18" charset="0"/>
                <a:cs typeface="Times New Roman" pitchFamily="18" charset="0"/>
              </a:rPr>
              <a:t>	</a:t>
            </a:r>
            <a:r>
              <a:rPr lang="en-IN" spc="-95" dirty="0" smtClean="0">
                <a:latin typeface="Times New Roman" pitchFamily="18" charset="0"/>
                <a:cs typeface="Times New Roman" pitchFamily="18" charset="0"/>
              </a:rPr>
              <a:t>p</a:t>
            </a:r>
            <a:r>
              <a:rPr lang="en-IN" spc="-225" dirty="0" smtClean="0">
                <a:latin typeface="Times New Roman" pitchFamily="18" charset="0"/>
                <a:cs typeface="Times New Roman" pitchFamily="18" charset="0"/>
              </a:rPr>
              <a:t>o</a:t>
            </a:r>
            <a:r>
              <a:rPr lang="en-IN" spc="-235" dirty="0" smtClean="0">
                <a:latin typeface="Times New Roman" pitchFamily="18" charset="0"/>
                <a:cs typeface="Times New Roman" pitchFamily="18" charset="0"/>
              </a:rPr>
              <a:t>s</a:t>
            </a:r>
            <a:r>
              <a:rPr lang="en-IN" spc="135" dirty="0" smtClean="0">
                <a:latin typeface="Times New Roman" pitchFamily="18" charset="0"/>
                <a:cs typeface="Times New Roman" pitchFamily="18" charset="0"/>
              </a:rPr>
              <a:t>t</a:t>
            </a:r>
            <a:r>
              <a:rPr lang="en-IN" spc="-105" dirty="0" smtClean="0">
                <a:latin typeface="Times New Roman" pitchFamily="18" charset="0"/>
                <a:cs typeface="Times New Roman" pitchFamily="18" charset="0"/>
              </a:rPr>
              <a:t>ed </a:t>
            </a:r>
            <a:r>
              <a:rPr lang="en-IN" spc="-114" dirty="0" smtClean="0">
                <a:latin typeface="Times New Roman" pitchFamily="18" charset="0"/>
                <a:cs typeface="Times New Roman" pitchFamily="18" charset="0"/>
              </a:rPr>
              <a:t>m</a:t>
            </a:r>
            <a:r>
              <a:rPr lang="en-IN" spc="-295" dirty="0" smtClean="0">
                <a:latin typeface="Times New Roman" pitchFamily="18" charset="0"/>
                <a:cs typeface="Times New Roman" pitchFamily="18" charset="0"/>
              </a:rPr>
              <a:t>a</a:t>
            </a:r>
            <a:r>
              <a:rPr lang="en-IN" spc="-145" dirty="0" smtClean="0">
                <a:latin typeface="Times New Roman" pitchFamily="18" charset="0"/>
                <a:cs typeface="Times New Roman" pitchFamily="18" charset="0"/>
              </a:rPr>
              <a:t>y </a:t>
            </a:r>
            <a:r>
              <a:rPr lang="en-IN" spc="-140" dirty="0" smtClean="0">
                <a:latin typeface="Times New Roman" pitchFamily="18" charset="0"/>
                <a:cs typeface="Times New Roman" pitchFamily="18" charset="0"/>
              </a:rPr>
              <a:t>b</a:t>
            </a:r>
            <a:r>
              <a:rPr lang="en-IN" spc="-135" dirty="0" smtClean="0">
                <a:latin typeface="Times New Roman" pitchFamily="18" charset="0"/>
                <a:cs typeface="Times New Roman" pitchFamily="18" charset="0"/>
              </a:rPr>
              <a:t>e</a:t>
            </a:r>
            <a:r>
              <a:rPr lang="en-IN" dirty="0" smtClean="0">
                <a:latin typeface="Times New Roman" pitchFamily="18" charset="0"/>
                <a:cs typeface="Times New Roman" pitchFamily="18" charset="0"/>
              </a:rPr>
              <a:t>	</a:t>
            </a:r>
            <a:r>
              <a:rPr lang="en-IN" spc="-114" dirty="0" smtClean="0">
                <a:latin typeface="Times New Roman" pitchFamily="18" charset="0"/>
                <a:cs typeface="Times New Roman" pitchFamily="18" charset="0"/>
              </a:rPr>
              <a:t>d</a:t>
            </a:r>
            <a:r>
              <a:rPr lang="en-IN" spc="-180" dirty="0" smtClean="0">
                <a:latin typeface="Times New Roman" pitchFamily="18" charset="0"/>
                <a:cs typeface="Times New Roman" pitchFamily="18" charset="0"/>
              </a:rPr>
              <a:t>e</a:t>
            </a:r>
            <a:r>
              <a:rPr lang="en-IN" spc="-195" dirty="0" smtClean="0">
                <a:latin typeface="Times New Roman" pitchFamily="18" charset="0"/>
                <a:cs typeface="Times New Roman" pitchFamily="18" charset="0"/>
              </a:rPr>
              <a:t>e</a:t>
            </a:r>
            <a:r>
              <a:rPr lang="en-IN" spc="-80" dirty="0" smtClean="0">
                <a:latin typeface="Times New Roman" pitchFamily="18" charset="0"/>
                <a:cs typeface="Times New Roman" pitchFamily="18" charset="0"/>
              </a:rPr>
              <a:t>ply</a:t>
            </a:r>
            <a:r>
              <a:rPr lang="en-IN" dirty="0">
                <a:latin typeface="Times New Roman" pitchFamily="18" charset="0"/>
                <a:cs typeface="Times New Roman" pitchFamily="18" charset="0"/>
              </a:rPr>
              <a:t> </a:t>
            </a:r>
            <a:r>
              <a:rPr lang="en-IN" spc="-105" dirty="0" smtClean="0">
                <a:latin typeface="Times New Roman" pitchFamily="18" charset="0"/>
                <a:cs typeface="Times New Roman" pitchFamily="18" charset="0"/>
              </a:rPr>
              <a:t> </a:t>
            </a:r>
            <a:r>
              <a:rPr lang="en-IN" spc="-110" dirty="0" smtClean="0">
                <a:latin typeface="Times New Roman" pitchFamily="18" charset="0"/>
                <a:cs typeface="Times New Roman" pitchFamily="18" charset="0"/>
              </a:rPr>
              <a:t>offensive </a:t>
            </a:r>
            <a:r>
              <a:rPr lang="en-IN" spc="30" dirty="0" smtClean="0">
                <a:latin typeface="Times New Roman" pitchFamily="18" charset="0"/>
                <a:cs typeface="Times New Roman" pitchFamily="18" charset="0"/>
              </a:rPr>
              <a:t>to </a:t>
            </a:r>
            <a:r>
              <a:rPr lang="en-IN" spc="-175" dirty="0" smtClean="0">
                <a:latin typeface="Times New Roman" pitchFamily="18" charset="0"/>
                <a:cs typeface="Times New Roman" pitchFamily="18" charset="0"/>
              </a:rPr>
              <a:t>some</a:t>
            </a:r>
            <a:r>
              <a:rPr lang="en-IN" spc="-450" dirty="0" smtClean="0">
                <a:latin typeface="Times New Roman" pitchFamily="18" charset="0"/>
                <a:cs typeface="Times New Roman" pitchFamily="18" charset="0"/>
              </a:rPr>
              <a:t> </a:t>
            </a:r>
            <a:r>
              <a:rPr lang="en-IN" spc="-105" dirty="0" smtClean="0">
                <a:latin typeface="Times New Roman" pitchFamily="18" charset="0"/>
                <a:cs typeface="Times New Roman" pitchFamily="18" charset="0"/>
              </a:rPr>
              <a:t>people.</a:t>
            </a:r>
            <a:endParaRPr lang="en-IN" dirty="0" smtClean="0">
              <a:latin typeface="Times New Roman" pitchFamily="18" charset="0"/>
              <a:cs typeface="Times New Roman" pitchFamily="18" charset="0"/>
            </a:endParaRPr>
          </a:p>
          <a:p>
            <a:r>
              <a:rPr lang="en-IN" spc="-150" dirty="0" smtClean="0">
                <a:latin typeface="Times New Roman" pitchFamily="18" charset="0"/>
                <a:cs typeface="Times New Roman" pitchFamily="18" charset="0"/>
              </a:rPr>
              <a:t>Verbal </a:t>
            </a:r>
            <a:r>
              <a:rPr lang="en-IN" spc="-135" dirty="0" smtClean="0">
                <a:latin typeface="Times New Roman" pitchFamily="18" charset="0"/>
                <a:cs typeface="Times New Roman" pitchFamily="18" charset="0"/>
              </a:rPr>
              <a:t>attacks </a:t>
            </a:r>
            <a:r>
              <a:rPr lang="en-IN" spc="-90" dirty="0" smtClean="0">
                <a:latin typeface="Times New Roman" pitchFamily="18" charset="0"/>
                <a:cs typeface="Times New Roman" pitchFamily="18" charset="0"/>
              </a:rPr>
              <a:t>on </a:t>
            </a:r>
            <a:r>
              <a:rPr lang="en-IN" spc="-60" dirty="0" smtClean="0">
                <a:latin typeface="Times New Roman" pitchFamily="18" charset="0"/>
                <a:cs typeface="Times New Roman" pitchFamily="18" charset="0"/>
              </a:rPr>
              <a:t>particular </a:t>
            </a:r>
            <a:r>
              <a:rPr lang="en-IN" spc="-95" dirty="0" smtClean="0">
                <a:latin typeface="Times New Roman" pitchFamily="18" charset="0"/>
                <a:cs typeface="Times New Roman" pitchFamily="18" charset="0"/>
              </a:rPr>
              <a:t>countries </a:t>
            </a:r>
            <a:r>
              <a:rPr lang="en-IN" spc="-20" dirty="0" smtClean="0">
                <a:latin typeface="Times New Roman" pitchFamily="18" charset="0"/>
                <a:cs typeface="Times New Roman" pitchFamily="18" charset="0"/>
              </a:rPr>
              <a:t>or</a:t>
            </a:r>
            <a:r>
              <a:rPr lang="en-IN" spc="-495" dirty="0" smtClean="0">
                <a:latin typeface="Times New Roman" pitchFamily="18" charset="0"/>
                <a:cs typeface="Times New Roman" pitchFamily="18" charset="0"/>
              </a:rPr>
              <a:t> </a:t>
            </a:r>
            <a:r>
              <a:rPr lang="en-IN" spc="-100" dirty="0" smtClean="0">
                <a:latin typeface="Times New Roman" pitchFamily="18" charset="0"/>
                <a:cs typeface="Times New Roman" pitchFamily="18" charset="0"/>
              </a:rPr>
              <a:t>religions.</a:t>
            </a:r>
          </a:p>
          <a:p>
            <a:r>
              <a:rPr lang="en-IN" spc="-195" dirty="0" smtClean="0">
                <a:latin typeface="Times New Roman" pitchFamily="18" charset="0"/>
                <a:cs typeface="Times New Roman" pitchFamily="18" charset="0"/>
              </a:rPr>
              <a:t>Cyber </a:t>
            </a:r>
            <a:r>
              <a:rPr lang="en-IN" spc="-85" dirty="0" smtClean="0">
                <a:latin typeface="Times New Roman" pitchFamily="18" charset="0"/>
                <a:cs typeface="Times New Roman" pitchFamily="18" charset="0"/>
              </a:rPr>
              <a:t>bullying </a:t>
            </a:r>
            <a:r>
              <a:rPr lang="en-IN" spc="-20" dirty="0" smtClean="0">
                <a:latin typeface="Times New Roman" pitchFamily="18" charset="0"/>
                <a:cs typeface="Times New Roman" pitchFamily="18" charset="0"/>
              </a:rPr>
              <a:t>or </a:t>
            </a:r>
            <a:r>
              <a:rPr lang="en-IN" spc="-125" dirty="0" smtClean="0">
                <a:latin typeface="Times New Roman" pitchFamily="18" charset="0"/>
                <a:cs typeface="Times New Roman" pitchFamily="18" charset="0"/>
              </a:rPr>
              <a:t>cyber</a:t>
            </a:r>
            <a:r>
              <a:rPr lang="en-IN" spc="-305" dirty="0" smtClean="0">
                <a:latin typeface="Times New Roman" pitchFamily="18" charset="0"/>
                <a:cs typeface="Times New Roman" pitchFamily="18" charset="0"/>
              </a:rPr>
              <a:t> </a:t>
            </a:r>
            <a:r>
              <a:rPr lang="en-IN" spc="-140" dirty="0" smtClean="0">
                <a:latin typeface="Times New Roman" pitchFamily="18" charset="0"/>
                <a:cs typeface="Times New Roman" pitchFamily="18" charset="0"/>
              </a:rPr>
              <a:t>harassment.</a:t>
            </a:r>
          </a:p>
          <a:p>
            <a:r>
              <a:rPr lang="en-IN" spc="-125" dirty="0" smtClean="0">
                <a:latin typeface="Times New Roman" pitchFamily="18" charset="0"/>
                <a:cs typeface="Times New Roman" pitchFamily="18" charset="0"/>
              </a:rPr>
              <a:t>Pirated </a:t>
            </a:r>
            <a:r>
              <a:rPr lang="en-IN" spc="-155" dirty="0" smtClean="0">
                <a:latin typeface="Times New Roman" pitchFamily="18" charset="0"/>
                <a:cs typeface="Times New Roman" pitchFamily="18" charset="0"/>
              </a:rPr>
              <a:t>music </a:t>
            </a:r>
            <a:r>
              <a:rPr lang="en-IN" spc="-140" dirty="0" smtClean="0">
                <a:latin typeface="Times New Roman" pitchFamily="18" charset="0"/>
                <a:cs typeface="Times New Roman" pitchFamily="18" charset="0"/>
              </a:rPr>
              <a:t>and movies </a:t>
            </a:r>
            <a:r>
              <a:rPr lang="en-IN" spc="-80" dirty="0" err="1" smtClean="0">
                <a:latin typeface="Times New Roman" pitchFamily="18" charset="0"/>
                <a:cs typeface="Times New Roman" pitchFamily="18" charset="0"/>
              </a:rPr>
              <a:t>fueled</a:t>
            </a:r>
            <a:r>
              <a:rPr lang="en-IN" spc="-80" dirty="0" smtClean="0">
                <a:latin typeface="Times New Roman" pitchFamily="18" charset="0"/>
                <a:cs typeface="Times New Roman" pitchFamily="18" charset="0"/>
              </a:rPr>
              <a:t> </a:t>
            </a:r>
            <a:r>
              <a:rPr lang="en-IN" spc="-35" dirty="0" smtClean="0">
                <a:latin typeface="Times New Roman" pitchFamily="18" charset="0"/>
                <a:cs typeface="Times New Roman" pitchFamily="18" charset="0"/>
              </a:rPr>
              <a:t>the </a:t>
            </a:r>
            <a:r>
              <a:rPr lang="en-IN" spc="-190" dirty="0" smtClean="0">
                <a:latin typeface="Times New Roman" pitchFamily="18" charset="0"/>
                <a:cs typeface="Times New Roman" pitchFamily="18" charset="0"/>
              </a:rPr>
              <a:t>massive </a:t>
            </a:r>
            <a:r>
              <a:rPr lang="en-IN" spc="-55" dirty="0" smtClean="0">
                <a:latin typeface="Times New Roman" pitchFamily="18" charset="0"/>
                <a:cs typeface="Times New Roman" pitchFamily="18" charset="0"/>
              </a:rPr>
              <a:t>growth  </a:t>
            </a:r>
            <a:r>
              <a:rPr lang="en-IN" spc="-5" dirty="0" smtClean="0">
                <a:latin typeface="Times New Roman" pitchFamily="18" charset="0"/>
                <a:cs typeface="Times New Roman" pitchFamily="18" charset="0"/>
              </a:rPr>
              <a:t>of </a:t>
            </a:r>
            <a:r>
              <a:rPr lang="en-IN" spc="-80" dirty="0" smtClean="0">
                <a:latin typeface="Times New Roman" pitchFamily="18" charset="0"/>
                <a:cs typeface="Times New Roman" pitchFamily="18" charset="0"/>
              </a:rPr>
              <a:t>peer-to-peer</a:t>
            </a:r>
            <a:r>
              <a:rPr lang="en-IN" spc="-355" dirty="0" smtClean="0">
                <a:latin typeface="Times New Roman" pitchFamily="18" charset="0"/>
                <a:cs typeface="Times New Roman" pitchFamily="18" charset="0"/>
              </a:rPr>
              <a:t> </a:t>
            </a:r>
            <a:r>
              <a:rPr lang="en-IN" spc="-90" dirty="0" smtClean="0">
                <a:latin typeface="Times New Roman" pitchFamily="18" charset="0"/>
                <a:cs typeface="Times New Roman" pitchFamily="18" charset="0"/>
              </a:rPr>
              <a:t>networks</a:t>
            </a:r>
          </a:p>
          <a:p>
            <a:r>
              <a:rPr lang="en-IN" spc="-185" dirty="0" smtClean="0">
                <a:latin typeface="Times New Roman" pitchFamily="18" charset="0"/>
                <a:cs typeface="Times New Roman" pitchFamily="18" charset="0"/>
              </a:rPr>
              <a:t>Small </a:t>
            </a:r>
            <a:r>
              <a:rPr lang="en-IN" spc="-85" dirty="0" smtClean="0">
                <a:latin typeface="Times New Roman" pitchFamily="18" charset="0"/>
                <a:cs typeface="Times New Roman" pitchFamily="18" charset="0"/>
              </a:rPr>
              <a:t>files </a:t>
            </a:r>
            <a:r>
              <a:rPr lang="en-IN" spc="-125" dirty="0" smtClean="0">
                <a:latin typeface="Times New Roman" pitchFamily="18" charset="0"/>
                <a:cs typeface="Times New Roman" pitchFamily="18" charset="0"/>
              </a:rPr>
              <a:t>called </a:t>
            </a:r>
            <a:r>
              <a:rPr lang="en-IN" b="1" spc="-170" dirty="0" smtClean="0">
                <a:latin typeface="Times New Roman" pitchFamily="18" charset="0"/>
                <a:cs typeface="Times New Roman" pitchFamily="18" charset="0"/>
              </a:rPr>
              <a:t>cookies </a:t>
            </a:r>
            <a:r>
              <a:rPr lang="en-IN" spc="-5" dirty="0" smtClean="0">
                <a:latin typeface="Times New Roman" pitchFamily="18" charset="0"/>
                <a:cs typeface="Times New Roman" pitchFamily="18" charset="0"/>
              </a:rPr>
              <a:t>that </a:t>
            </a:r>
            <a:r>
              <a:rPr lang="en-IN" spc="-185" dirty="0" smtClean="0">
                <a:latin typeface="Times New Roman" pitchFamily="18" charset="0"/>
                <a:cs typeface="Times New Roman" pitchFamily="18" charset="0"/>
              </a:rPr>
              <a:t>Web </a:t>
            </a:r>
            <a:r>
              <a:rPr lang="en-IN" spc="-140" dirty="0" smtClean="0">
                <a:latin typeface="Times New Roman" pitchFamily="18" charset="0"/>
                <a:cs typeface="Times New Roman" pitchFamily="18" charset="0"/>
              </a:rPr>
              <a:t>browsers </a:t>
            </a:r>
            <a:r>
              <a:rPr lang="en-IN" spc="-100" dirty="0" smtClean="0">
                <a:latin typeface="Times New Roman" pitchFamily="18" charset="0"/>
                <a:cs typeface="Times New Roman" pitchFamily="18" charset="0"/>
              </a:rPr>
              <a:t>store  </a:t>
            </a:r>
            <a:r>
              <a:rPr lang="en-IN" spc="-90" dirty="0" smtClean="0">
                <a:latin typeface="Times New Roman" pitchFamily="18" charset="0"/>
                <a:cs typeface="Times New Roman" pitchFamily="18" charset="0"/>
              </a:rPr>
              <a:t>on </a:t>
            </a:r>
            <a:r>
              <a:rPr lang="en-IN" spc="-150" dirty="0" smtClean="0">
                <a:latin typeface="Times New Roman" pitchFamily="18" charset="0"/>
                <a:cs typeface="Times New Roman" pitchFamily="18" charset="0"/>
              </a:rPr>
              <a:t>users’ </a:t>
            </a:r>
            <a:r>
              <a:rPr lang="en-IN" spc="-114" dirty="0" smtClean="0">
                <a:latin typeface="Times New Roman" pitchFamily="18" charset="0"/>
                <a:cs typeface="Times New Roman" pitchFamily="18" charset="0"/>
              </a:rPr>
              <a:t>computers </a:t>
            </a:r>
            <a:r>
              <a:rPr lang="en-IN" spc="-65" dirty="0" smtClean="0">
                <a:latin typeface="Times New Roman" pitchFamily="18" charset="0"/>
                <a:cs typeface="Times New Roman" pitchFamily="18" charset="0"/>
              </a:rPr>
              <a:t>allow </a:t>
            </a:r>
            <a:r>
              <a:rPr lang="en-IN" spc="-155" dirty="0" smtClean="0">
                <a:latin typeface="Times New Roman" pitchFamily="18" charset="0"/>
                <a:cs typeface="Times New Roman" pitchFamily="18" charset="0"/>
              </a:rPr>
              <a:t>companies </a:t>
            </a:r>
            <a:r>
              <a:rPr lang="en-IN" spc="25" dirty="0" smtClean="0">
                <a:latin typeface="Times New Roman" pitchFamily="18" charset="0"/>
                <a:cs typeface="Times New Roman" pitchFamily="18" charset="0"/>
              </a:rPr>
              <a:t>to </a:t>
            </a:r>
            <a:r>
              <a:rPr lang="en-IN" spc="-95" dirty="0" smtClean="0">
                <a:latin typeface="Times New Roman" pitchFamily="18" charset="0"/>
                <a:cs typeface="Times New Roman" pitchFamily="18" charset="0"/>
              </a:rPr>
              <a:t>track </a:t>
            </a:r>
            <a:r>
              <a:rPr lang="en-IN" spc="-150" dirty="0" smtClean="0">
                <a:latin typeface="Times New Roman" pitchFamily="18" charset="0"/>
                <a:cs typeface="Times New Roman" pitchFamily="18" charset="0"/>
              </a:rPr>
              <a:t>users’  </a:t>
            </a:r>
            <a:r>
              <a:rPr lang="en-IN" spc="-75" dirty="0" smtClean="0">
                <a:latin typeface="Times New Roman" pitchFamily="18" charset="0"/>
                <a:cs typeface="Times New Roman" pitchFamily="18" charset="0"/>
              </a:rPr>
              <a:t>activities </a:t>
            </a:r>
            <a:r>
              <a:rPr lang="en-IN" spc="-40" dirty="0" smtClean="0">
                <a:latin typeface="Times New Roman" pitchFamily="18" charset="0"/>
                <a:cs typeface="Times New Roman" pitchFamily="18" charset="0"/>
              </a:rPr>
              <a:t>in </a:t>
            </a:r>
            <a:r>
              <a:rPr lang="en-IN" spc="-175" dirty="0" smtClean="0">
                <a:latin typeface="Times New Roman" pitchFamily="18" charset="0"/>
                <a:cs typeface="Times New Roman" pitchFamily="18" charset="0"/>
              </a:rPr>
              <a:t>cyberspace </a:t>
            </a:r>
            <a:r>
              <a:rPr lang="en-IN" spc="-140" dirty="0" smtClean="0">
                <a:latin typeface="Times New Roman" pitchFamily="18" charset="0"/>
                <a:cs typeface="Times New Roman" pitchFamily="18" charset="0"/>
              </a:rPr>
              <a:t>and </a:t>
            </a:r>
            <a:r>
              <a:rPr lang="en-IN" spc="-180" dirty="0" smtClean="0">
                <a:latin typeface="Times New Roman" pitchFamily="18" charset="0"/>
                <a:cs typeface="Times New Roman" pitchFamily="18" charset="0"/>
              </a:rPr>
              <a:t>may </a:t>
            </a:r>
            <a:r>
              <a:rPr lang="en-IN" spc="-160" dirty="0" smtClean="0">
                <a:latin typeface="Times New Roman" pitchFamily="18" charset="0"/>
                <a:cs typeface="Times New Roman" pitchFamily="18" charset="0"/>
              </a:rPr>
              <a:t>also </a:t>
            </a:r>
            <a:r>
              <a:rPr lang="en-IN" spc="-65" dirty="0" smtClean="0">
                <a:latin typeface="Times New Roman" pitchFamily="18" charset="0"/>
                <a:cs typeface="Times New Roman" pitchFamily="18" charset="0"/>
              </a:rPr>
              <a:t>allow </a:t>
            </a:r>
            <a:r>
              <a:rPr lang="en-IN" spc="-55" dirty="0" smtClean="0">
                <a:latin typeface="Times New Roman" pitchFamily="18" charset="0"/>
                <a:cs typeface="Times New Roman" pitchFamily="18" charset="0"/>
              </a:rPr>
              <a:t>credit  </a:t>
            </a:r>
            <a:r>
              <a:rPr lang="en-IN" spc="-145" dirty="0" smtClean="0">
                <a:latin typeface="Times New Roman" pitchFamily="18" charset="0"/>
                <a:cs typeface="Times New Roman" pitchFamily="18" charset="0"/>
              </a:rPr>
              <a:t>card </a:t>
            </a:r>
            <a:r>
              <a:rPr lang="en-IN" spc="-130" dirty="0" smtClean="0">
                <a:latin typeface="Times New Roman" pitchFamily="18" charset="0"/>
                <a:cs typeface="Times New Roman" pitchFamily="18" charset="0"/>
              </a:rPr>
              <a:t>numbers, </a:t>
            </a:r>
            <a:r>
              <a:rPr lang="en-IN" spc="-145" dirty="0" smtClean="0">
                <a:latin typeface="Times New Roman" pitchFamily="18" charset="0"/>
                <a:cs typeface="Times New Roman" pitchFamily="18" charset="0"/>
              </a:rPr>
              <a:t>social </a:t>
            </a:r>
            <a:r>
              <a:rPr lang="en-IN" spc="-100" dirty="0" smtClean="0">
                <a:latin typeface="Times New Roman" pitchFamily="18" charset="0"/>
                <a:cs typeface="Times New Roman" pitchFamily="18" charset="0"/>
              </a:rPr>
              <a:t>security </a:t>
            </a:r>
            <a:r>
              <a:rPr lang="en-IN" spc="-130" dirty="0" smtClean="0">
                <a:latin typeface="Times New Roman" pitchFamily="18" charset="0"/>
                <a:cs typeface="Times New Roman" pitchFamily="18" charset="0"/>
              </a:rPr>
              <a:t>numbers, </a:t>
            </a:r>
            <a:r>
              <a:rPr lang="en-IN" spc="-140" dirty="0" smtClean="0">
                <a:latin typeface="Times New Roman" pitchFamily="18" charset="0"/>
                <a:cs typeface="Times New Roman" pitchFamily="18" charset="0"/>
              </a:rPr>
              <a:t>and </a:t>
            </a:r>
            <a:r>
              <a:rPr lang="en-IN" spc="-30" dirty="0" smtClean="0">
                <a:latin typeface="Times New Roman" pitchFamily="18" charset="0"/>
                <a:cs typeface="Times New Roman" pitchFamily="18" charset="0"/>
              </a:rPr>
              <a:t>other  </a:t>
            </a:r>
            <a:r>
              <a:rPr lang="en-IN" spc="-70" dirty="0" smtClean="0">
                <a:latin typeface="Times New Roman" pitchFamily="18" charset="0"/>
                <a:cs typeface="Times New Roman" pitchFamily="18" charset="0"/>
              </a:rPr>
              <a:t>confidential</a:t>
            </a:r>
            <a:r>
              <a:rPr lang="en-IN" spc="-180" dirty="0" smtClean="0">
                <a:latin typeface="Times New Roman" pitchFamily="18" charset="0"/>
                <a:cs typeface="Times New Roman" pitchFamily="18" charset="0"/>
              </a:rPr>
              <a:t> </a:t>
            </a:r>
            <a:r>
              <a:rPr lang="en-IN" spc="-45" dirty="0" smtClean="0">
                <a:latin typeface="Times New Roman" pitchFamily="18" charset="0"/>
                <a:cs typeface="Times New Roman" pitchFamily="18" charset="0"/>
              </a:rPr>
              <a:t>information</a:t>
            </a:r>
            <a:r>
              <a:rPr lang="en-IN" spc="-160" dirty="0" smtClean="0">
                <a:latin typeface="Times New Roman" pitchFamily="18" charset="0"/>
                <a:cs typeface="Times New Roman" pitchFamily="18" charset="0"/>
              </a:rPr>
              <a:t> </a:t>
            </a:r>
            <a:r>
              <a:rPr lang="en-IN" spc="30" dirty="0" smtClean="0">
                <a:latin typeface="Times New Roman" pitchFamily="18" charset="0"/>
                <a:cs typeface="Times New Roman" pitchFamily="18" charset="0"/>
              </a:rPr>
              <a:t>to</a:t>
            </a:r>
            <a:r>
              <a:rPr lang="en-IN" spc="-160" dirty="0" smtClean="0">
                <a:latin typeface="Times New Roman" pitchFamily="18" charset="0"/>
                <a:cs typeface="Times New Roman" pitchFamily="18" charset="0"/>
              </a:rPr>
              <a:t> </a:t>
            </a:r>
            <a:r>
              <a:rPr lang="en-IN" spc="-135" dirty="0" smtClean="0">
                <a:latin typeface="Times New Roman" pitchFamily="18" charset="0"/>
                <a:cs typeface="Times New Roman" pitchFamily="18" charset="0"/>
              </a:rPr>
              <a:t>leak</a:t>
            </a:r>
            <a:r>
              <a:rPr lang="en-IN" spc="-165" dirty="0" smtClean="0">
                <a:latin typeface="Times New Roman" pitchFamily="18" charset="0"/>
                <a:cs typeface="Times New Roman" pitchFamily="18" charset="0"/>
              </a:rPr>
              <a:t> </a:t>
            </a:r>
            <a:r>
              <a:rPr lang="en-IN" spc="-65" dirty="0" smtClean="0">
                <a:latin typeface="Times New Roman" pitchFamily="18" charset="0"/>
                <a:cs typeface="Times New Roman" pitchFamily="18" charset="0"/>
              </a:rPr>
              <a:t>all</a:t>
            </a:r>
            <a:r>
              <a:rPr lang="en-IN" spc="-160" dirty="0" smtClean="0">
                <a:latin typeface="Times New Roman" pitchFamily="18" charset="0"/>
                <a:cs typeface="Times New Roman" pitchFamily="18" charset="0"/>
              </a:rPr>
              <a:t> </a:t>
            </a:r>
            <a:r>
              <a:rPr lang="en-IN" spc="-100" dirty="0" smtClean="0">
                <a:latin typeface="Times New Roman" pitchFamily="18" charset="0"/>
                <a:cs typeface="Times New Roman" pitchFamily="18" charset="0"/>
              </a:rPr>
              <a:t>over</a:t>
            </a:r>
            <a:r>
              <a:rPr lang="en-IN" spc="-170" dirty="0" smtClean="0">
                <a:latin typeface="Times New Roman" pitchFamily="18" charset="0"/>
                <a:cs typeface="Times New Roman" pitchFamily="18" charset="0"/>
              </a:rPr>
              <a:t> </a:t>
            </a:r>
            <a:r>
              <a:rPr lang="en-IN" spc="-35" dirty="0" smtClean="0">
                <a:latin typeface="Times New Roman" pitchFamily="18" charset="0"/>
                <a:cs typeface="Times New Roman" pitchFamily="18" charset="0"/>
              </a:rPr>
              <a:t>the</a:t>
            </a:r>
            <a:r>
              <a:rPr lang="en-IN" spc="-175" dirty="0" smtClean="0">
                <a:latin typeface="Times New Roman" pitchFamily="18" charset="0"/>
                <a:cs typeface="Times New Roman" pitchFamily="18" charset="0"/>
              </a:rPr>
              <a:t> </a:t>
            </a:r>
            <a:r>
              <a:rPr lang="en-IN" spc="-45" dirty="0" smtClean="0">
                <a:latin typeface="Times New Roman" pitchFamily="18" charset="0"/>
                <a:cs typeface="Times New Roman" pitchFamily="18" charset="0"/>
              </a:rPr>
              <a:t>Internet</a:t>
            </a:r>
          </a:p>
          <a:p>
            <a:pPr marL="355600" marR="5080">
              <a:spcBef>
                <a:spcPts val="105"/>
              </a:spcBef>
              <a:tabLst>
                <a:tab pos="354965" algn="l"/>
                <a:tab pos="355600" algn="l"/>
              </a:tabLst>
            </a:pPr>
            <a:r>
              <a:rPr lang="en-IN" spc="-175" dirty="0">
                <a:latin typeface="Times New Roman" pitchFamily="18" charset="0"/>
                <a:cs typeface="Times New Roman" pitchFamily="18" charset="0"/>
              </a:rPr>
              <a:t>Hacking, </a:t>
            </a:r>
            <a:r>
              <a:rPr lang="en-IN" spc="-160" dirty="0">
                <a:latin typeface="Times New Roman" pitchFamily="18" charset="0"/>
                <a:cs typeface="Times New Roman" pitchFamily="18" charset="0"/>
              </a:rPr>
              <a:t>Phishing, </a:t>
            </a:r>
            <a:r>
              <a:rPr lang="en-IN" spc="-35" dirty="0">
                <a:latin typeface="Times New Roman" pitchFamily="18" charset="0"/>
                <a:cs typeface="Times New Roman" pitchFamily="18" charset="0"/>
              </a:rPr>
              <a:t>Identity </a:t>
            </a:r>
            <a:r>
              <a:rPr lang="en-IN" spc="-135" dirty="0">
                <a:latin typeface="Times New Roman" pitchFamily="18" charset="0"/>
                <a:cs typeface="Times New Roman" pitchFamily="18" charset="0"/>
              </a:rPr>
              <a:t>Thefts </a:t>
            </a:r>
            <a:r>
              <a:rPr lang="en-IN" spc="-145" dirty="0">
                <a:latin typeface="Times New Roman" pitchFamily="18" charset="0"/>
                <a:cs typeface="Times New Roman" pitchFamily="18" charset="0"/>
              </a:rPr>
              <a:t>and</a:t>
            </a:r>
            <a:r>
              <a:rPr lang="en-IN" spc="-295" dirty="0">
                <a:latin typeface="Times New Roman" pitchFamily="18" charset="0"/>
                <a:cs typeface="Times New Roman" pitchFamily="18" charset="0"/>
              </a:rPr>
              <a:t> </a:t>
            </a:r>
            <a:r>
              <a:rPr lang="en-IN" spc="-35" dirty="0">
                <a:latin typeface="Times New Roman" pitchFamily="18" charset="0"/>
                <a:cs typeface="Times New Roman" pitchFamily="18" charset="0"/>
              </a:rPr>
              <a:t>other  </a:t>
            </a:r>
            <a:r>
              <a:rPr lang="en-IN" spc="-130" dirty="0">
                <a:latin typeface="Times New Roman" pitchFamily="18" charset="0"/>
                <a:cs typeface="Times New Roman" pitchFamily="18" charset="0"/>
              </a:rPr>
              <a:t>cyber </a:t>
            </a:r>
            <a:r>
              <a:rPr lang="en-IN" spc="-55" dirty="0">
                <a:latin typeface="Times New Roman" pitchFamily="18" charset="0"/>
                <a:cs typeface="Times New Roman" pitchFamily="18" charset="0"/>
              </a:rPr>
              <a:t>network</a:t>
            </a:r>
            <a:r>
              <a:rPr lang="en-IN" spc="-265" dirty="0">
                <a:latin typeface="Times New Roman" pitchFamily="18" charset="0"/>
                <a:cs typeface="Times New Roman" pitchFamily="18" charset="0"/>
              </a:rPr>
              <a:t> </a:t>
            </a:r>
            <a:r>
              <a:rPr lang="en-IN" spc="-140" dirty="0">
                <a:latin typeface="Times New Roman" pitchFamily="18" charset="0"/>
                <a:cs typeface="Times New Roman" pitchFamily="18" charset="0"/>
              </a:rPr>
              <a:t>attacks.</a:t>
            </a:r>
            <a:endParaRPr lang="en-IN" dirty="0">
              <a:latin typeface="Times New Roman" pitchFamily="18" charset="0"/>
              <a:cs typeface="Times New Roman" pitchFamily="18" charset="0"/>
            </a:endParaRPr>
          </a:p>
          <a:p>
            <a:pPr marL="355600">
              <a:spcBef>
                <a:spcPts val="770"/>
              </a:spcBef>
              <a:tabLst>
                <a:tab pos="354965" algn="l"/>
                <a:tab pos="355600" algn="l"/>
              </a:tabLst>
            </a:pPr>
            <a:r>
              <a:rPr lang="en-IN" spc="-135" dirty="0">
                <a:latin typeface="Times New Roman" pitchFamily="18" charset="0"/>
                <a:cs typeface="Times New Roman" pitchFamily="18" charset="0"/>
              </a:rPr>
              <a:t>Virus, </a:t>
            </a:r>
            <a:r>
              <a:rPr lang="en-IN" spc="-150" dirty="0">
                <a:latin typeface="Times New Roman" pitchFamily="18" charset="0"/>
                <a:cs typeface="Times New Roman" pitchFamily="18" charset="0"/>
              </a:rPr>
              <a:t>Adware and</a:t>
            </a:r>
            <a:r>
              <a:rPr lang="en-IN" spc="-220" dirty="0">
                <a:latin typeface="Times New Roman" pitchFamily="18" charset="0"/>
                <a:cs typeface="Times New Roman" pitchFamily="18" charset="0"/>
              </a:rPr>
              <a:t> </a:t>
            </a:r>
            <a:r>
              <a:rPr lang="en-IN" spc="-170" dirty="0">
                <a:latin typeface="Times New Roman" pitchFamily="18" charset="0"/>
                <a:cs typeface="Times New Roman" pitchFamily="18" charset="0"/>
              </a:rPr>
              <a:t>spam's.</a:t>
            </a:r>
            <a:endParaRPr lang="en-IN" dirty="0">
              <a:latin typeface="Times New Roman" pitchFamily="18" charset="0"/>
              <a:cs typeface="Times New Roman" pitchFamily="18" charset="0"/>
            </a:endParaRPr>
          </a:p>
          <a:p>
            <a:endParaRPr lang="en-IN" dirty="0" smtClean="0">
              <a:latin typeface="Times New Roman" pitchFamily="18" charset="0"/>
              <a:cs typeface="Times New Roman" pitchFamily="18" charset="0"/>
            </a:endParaRPr>
          </a:p>
          <a:p>
            <a:endParaRPr lang="en-IN" dirty="0" smtClean="0">
              <a:latin typeface="Arial"/>
              <a:cs typeface="Arial"/>
            </a:endParaRPr>
          </a:p>
          <a:p>
            <a:endParaRPr lang="en-IN" dirty="0" smtClean="0">
              <a:latin typeface="Arial"/>
              <a:cs typeface="Arial"/>
            </a:endParaRPr>
          </a:p>
          <a:p>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5412"/>
            <a:ext cx="9144000" cy="585787"/>
          </a:xfrm>
        </p:spPr>
        <p:txBody>
          <a:bodyPr>
            <a:normAutofit fontScale="90000"/>
          </a:bodyPr>
          <a:lstStyle/>
          <a:p>
            <a:r>
              <a:rPr lang="en-US" sz="4000" dirty="0" smtClean="0"/>
              <a:t>Interfaces &amp; Services</a:t>
            </a:r>
            <a:endParaRPr lang="en-US" sz="4000" dirty="0"/>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 typeface="Arial" pitchFamily="34" charset="0"/>
              <a:buChar char="•"/>
            </a:pPr>
            <a:r>
              <a:rPr lang="en-US" sz="2400" dirty="0" smtClean="0"/>
              <a:t>Services are available at SAPs (Service Access Points)</a:t>
            </a:r>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a:p>
            <a:pPr marL="609600" indent="-609600" algn="just">
              <a:spcBef>
                <a:spcPct val="20000"/>
              </a:spcBef>
              <a:buClr>
                <a:schemeClr val="accent2"/>
              </a:buClr>
              <a:buFont typeface="Arial" pitchFamily="34" charset="0"/>
              <a:buChar char="•"/>
            </a:pPr>
            <a:endParaRPr lang="en-US" sz="2400" dirty="0" smtClean="0"/>
          </a:p>
        </p:txBody>
      </p:sp>
      <p:sp>
        <p:nvSpPr>
          <p:cNvPr id="4" name="Rectangle 3"/>
          <p:cNvSpPr/>
          <p:nvPr/>
        </p:nvSpPr>
        <p:spPr bwMode="auto">
          <a:xfrm rot="10800000">
            <a:off x="1950870" y="1280160"/>
            <a:ext cx="3421180" cy="20345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946787" y="3314700"/>
            <a:ext cx="3436743" cy="122301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 name="Group 10"/>
          <p:cNvGrpSpPr/>
          <p:nvPr/>
        </p:nvGrpSpPr>
        <p:grpSpPr>
          <a:xfrm>
            <a:off x="2972632" y="2183130"/>
            <a:ext cx="1392964" cy="397838"/>
            <a:chOff x="3623310" y="2583180"/>
            <a:chExt cx="1386840" cy="397838"/>
          </a:xfrm>
        </p:grpSpPr>
        <p:sp>
          <p:nvSpPr>
            <p:cNvPr id="7" name="Rectangle 6"/>
            <p:cNvSpPr/>
            <p:nvPr/>
          </p:nvSpPr>
          <p:spPr bwMode="auto">
            <a:xfrm>
              <a:off x="3623310" y="2583180"/>
              <a:ext cx="697230" cy="39783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ICI</a:t>
              </a:r>
            </a:p>
          </p:txBody>
        </p:sp>
        <p:sp>
          <p:nvSpPr>
            <p:cNvPr id="8" name="Rectangle 7"/>
            <p:cNvSpPr/>
            <p:nvPr/>
          </p:nvSpPr>
          <p:spPr bwMode="auto">
            <a:xfrm>
              <a:off x="4312920" y="2586990"/>
              <a:ext cx="697230" cy="3886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SDU</a:t>
              </a:r>
            </a:p>
          </p:txBody>
        </p:sp>
      </p:grpSp>
      <p:sp>
        <p:nvSpPr>
          <p:cNvPr id="9" name="Rectangle 8"/>
          <p:cNvSpPr/>
          <p:nvPr/>
        </p:nvSpPr>
        <p:spPr bwMode="auto">
          <a:xfrm>
            <a:off x="2689447" y="3901440"/>
            <a:ext cx="700309" cy="3886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ICI</a:t>
            </a:r>
          </a:p>
        </p:txBody>
      </p:sp>
      <p:sp>
        <p:nvSpPr>
          <p:cNvPr id="10" name="Rectangle 9"/>
          <p:cNvSpPr/>
          <p:nvPr/>
        </p:nvSpPr>
        <p:spPr bwMode="auto">
          <a:xfrm>
            <a:off x="3986740" y="3901440"/>
            <a:ext cx="700309" cy="3886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SDU</a:t>
            </a:r>
          </a:p>
        </p:txBody>
      </p:sp>
      <p:sp>
        <p:nvSpPr>
          <p:cNvPr id="23" name="Right Brace 22"/>
          <p:cNvSpPr/>
          <p:nvPr/>
        </p:nvSpPr>
        <p:spPr bwMode="auto">
          <a:xfrm rot="16200000">
            <a:off x="3472839" y="1157092"/>
            <a:ext cx="365760" cy="1389137"/>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282604" y="1360170"/>
            <a:ext cx="780672" cy="369332"/>
          </a:xfrm>
          <a:prstGeom prst="rect">
            <a:avLst/>
          </a:prstGeom>
          <a:noFill/>
        </p:spPr>
        <p:txBody>
          <a:bodyPr wrap="square" rtlCol="0">
            <a:spAutoFit/>
          </a:bodyPr>
          <a:lstStyle/>
          <a:p>
            <a:r>
              <a:rPr lang="en-US" dirty="0" smtClean="0"/>
              <a:t>IDU</a:t>
            </a:r>
            <a:endParaRPr lang="en-US" dirty="0"/>
          </a:p>
        </p:txBody>
      </p:sp>
      <p:sp>
        <p:nvSpPr>
          <p:cNvPr id="25" name="TextBox 24"/>
          <p:cNvSpPr txBox="1"/>
          <p:nvPr/>
        </p:nvSpPr>
        <p:spPr>
          <a:xfrm>
            <a:off x="423516" y="2137410"/>
            <a:ext cx="1469499" cy="369332"/>
          </a:xfrm>
          <a:prstGeom prst="rect">
            <a:avLst/>
          </a:prstGeom>
          <a:noFill/>
        </p:spPr>
        <p:txBody>
          <a:bodyPr wrap="square" rtlCol="0">
            <a:spAutoFit/>
          </a:bodyPr>
          <a:lstStyle/>
          <a:p>
            <a:r>
              <a:rPr lang="en-US" dirty="0" smtClean="0"/>
              <a:t>Layer n+1</a:t>
            </a:r>
            <a:endParaRPr lang="en-US" dirty="0"/>
          </a:p>
        </p:txBody>
      </p:sp>
      <p:sp>
        <p:nvSpPr>
          <p:cNvPr id="26" name="TextBox 25"/>
          <p:cNvSpPr txBox="1"/>
          <p:nvPr/>
        </p:nvSpPr>
        <p:spPr>
          <a:xfrm>
            <a:off x="342901" y="3108960"/>
            <a:ext cx="1572824" cy="369332"/>
          </a:xfrm>
          <a:prstGeom prst="rect">
            <a:avLst/>
          </a:prstGeom>
          <a:noFill/>
        </p:spPr>
        <p:txBody>
          <a:bodyPr wrap="square" rtlCol="0">
            <a:spAutoFit/>
          </a:bodyPr>
          <a:lstStyle/>
          <a:p>
            <a:r>
              <a:rPr lang="en-US" dirty="0" smtClean="0"/>
              <a:t>Interface</a:t>
            </a:r>
            <a:endParaRPr lang="en-US" dirty="0"/>
          </a:p>
        </p:txBody>
      </p:sp>
      <p:sp>
        <p:nvSpPr>
          <p:cNvPr id="27" name="TextBox 26"/>
          <p:cNvSpPr txBox="1"/>
          <p:nvPr/>
        </p:nvSpPr>
        <p:spPr>
          <a:xfrm>
            <a:off x="675730" y="3909060"/>
            <a:ext cx="1125086" cy="369332"/>
          </a:xfrm>
          <a:prstGeom prst="rect">
            <a:avLst/>
          </a:prstGeom>
          <a:noFill/>
        </p:spPr>
        <p:txBody>
          <a:bodyPr wrap="square" rtlCol="0">
            <a:spAutoFit/>
          </a:bodyPr>
          <a:lstStyle/>
          <a:p>
            <a:r>
              <a:rPr lang="en-US" dirty="0" smtClean="0"/>
              <a:t>Layer n</a:t>
            </a:r>
            <a:endParaRPr lang="en-US" dirty="0"/>
          </a:p>
        </p:txBody>
      </p:sp>
      <p:sp>
        <p:nvSpPr>
          <p:cNvPr id="29" name="Oval 28"/>
          <p:cNvSpPr/>
          <p:nvPr/>
        </p:nvSpPr>
        <p:spPr bwMode="auto">
          <a:xfrm>
            <a:off x="3592577" y="3268980"/>
            <a:ext cx="126285" cy="914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4606685" y="3272790"/>
            <a:ext cx="126285" cy="914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3787745" y="2846070"/>
            <a:ext cx="792152" cy="338554"/>
          </a:xfrm>
          <a:prstGeom prst="rect">
            <a:avLst/>
          </a:prstGeom>
          <a:noFill/>
        </p:spPr>
        <p:txBody>
          <a:bodyPr wrap="square" rtlCol="0">
            <a:spAutoFit/>
          </a:bodyPr>
          <a:lstStyle/>
          <a:p>
            <a:r>
              <a:rPr lang="en-US" sz="1600" dirty="0" smtClean="0"/>
              <a:t>SAP</a:t>
            </a:r>
            <a:endParaRPr lang="en-US" sz="1600" dirty="0"/>
          </a:p>
        </p:txBody>
      </p:sp>
      <p:sp>
        <p:nvSpPr>
          <p:cNvPr id="34" name="Arc 33"/>
          <p:cNvSpPr/>
          <p:nvPr/>
        </p:nvSpPr>
        <p:spPr bwMode="auto">
          <a:xfrm>
            <a:off x="4086237" y="2994660"/>
            <a:ext cx="631426" cy="434340"/>
          </a:xfrm>
          <a:prstGeom prst="arc">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Arc 35"/>
          <p:cNvSpPr/>
          <p:nvPr/>
        </p:nvSpPr>
        <p:spPr bwMode="auto">
          <a:xfrm rot="16783932">
            <a:off x="3682844" y="3034057"/>
            <a:ext cx="499207" cy="440596"/>
          </a:xfrm>
          <a:prstGeom prst="arc">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5417820" y="2045970"/>
            <a:ext cx="3634740" cy="1366528"/>
          </a:xfrm>
          <a:prstGeom prst="rect">
            <a:avLst/>
          </a:prstGeom>
          <a:noFill/>
        </p:spPr>
        <p:txBody>
          <a:bodyPr wrap="square" rtlCol="0">
            <a:spAutoFit/>
          </a:bodyPr>
          <a:lstStyle/>
          <a:p>
            <a:pPr marL="609600" indent="-609600" algn="just">
              <a:spcBef>
                <a:spcPct val="20000"/>
              </a:spcBef>
              <a:buClr>
                <a:schemeClr val="accent2"/>
              </a:buClr>
            </a:pPr>
            <a:r>
              <a:rPr lang="en-US" dirty="0" smtClean="0"/>
              <a:t>IDU – Interface Data Unit</a:t>
            </a:r>
          </a:p>
          <a:p>
            <a:pPr marL="609600" indent="-609600" algn="just">
              <a:spcBef>
                <a:spcPct val="20000"/>
              </a:spcBef>
              <a:buClr>
                <a:schemeClr val="accent2"/>
              </a:buClr>
            </a:pPr>
            <a:r>
              <a:rPr lang="en-US" dirty="0" smtClean="0"/>
              <a:t>ICI – Interface Control Information</a:t>
            </a:r>
          </a:p>
          <a:p>
            <a:pPr marL="609600" indent="-609600" algn="just">
              <a:spcBef>
                <a:spcPct val="20000"/>
              </a:spcBef>
              <a:buClr>
                <a:schemeClr val="accent2"/>
              </a:buClr>
            </a:pPr>
            <a:r>
              <a:rPr lang="en-US" dirty="0" smtClean="0"/>
              <a:t>SDU – Service Data Unit</a:t>
            </a:r>
          </a:p>
          <a:p>
            <a:pPr marL="609600" indent="-609600" algn="just">
              <a:spcBef>
                <a:spcPct val="20000"/>
              </a:spcBef>
              <a:buClr>
                <a:schemeClr val="accent2"/>
              </a:buClr>
            </a:pPr>
            <a:r>
              <a:rPr lang="en-US" dirty="0" smtClean="0"/>
              <a:t>SAP – Service Access Point</a:t>
            </a:r>
            <a:endParaRPr lang="en-US" dirty="0"/>
          </a:p>
        </p:txBody>
      </p:sp>
      <p:sp>
        <p:nvSpPr>
          <p:cNvPr id="39" name="Rectangle 38"/>
          <p:cNvSpPr>
            <a:spLocks noChangeArrowheads="1"/>
          </p:cNvSpPr>
          <p:nvPr/>
        </p:nvSpPr>
        <p:spPr bwMode="auto">
          <a:xfrm>
            <a:off x="63817" y="4778307"/>
            <a:ext cx="8977313" cy="1805374"/>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Each SAP has an address that uniquely identifies it</a:t>
            </a:r>
          </a:p>
          <a:p>
            <a:pPr marL="1066800" lvl="1" indent="-609600" algn="just">
              <a:spcBef>
                <a:spcPct val="20000"/>
              </a:spcBef>
              <a:buClr>
                <a:schemeClr val="accent2"/>
              </a:buClr>
              <a:buFont typeface="Arial" pitchFamily="34" charset="0"/>
              <a:buChar char="•"/>
            </a:pPr>
            <a:r>
              <a:rPr lang="en-US" sz="2400" dirty="0" smtClean="0"/>
              <a:t>Eg: SAPs are the sockets into which telephones are plugged</a:t>
            </a:r>
          </a:p>
          <a:p>
            <a:pPr marL="1066800" lvl="1" indent="-609600" algn="just">
              <a:spcBef>
                <a:spcPct val="20000"/>
              </a:spcBef>
              <a:buClr>
                <a:schemeClr val="accent2"/>
              </a:buClr>
              <a:buFont typeface="Arial" pitchFamily="34" charset="0"/>
              <a:buChar char="•"/>
            </a:pPr>
            <a:r>
              <a:rPr lang="en-US" sz="2400" dirty="0" smtClean="0"/>
              <a:t>SAP addresses are telephone numbers of sockets</a:t>
            </a:r>
          </a:p>
          <a:p>
            <a:pPr marL="1066800" lvl="1" indent="-609600" algn="just">
              <a:spcBef>
                <a:spcPct val="20000"/>
              </a:spcBef>
              <a:buClr>
                <a:schemeClr val="accent2"/>
              </a:buClr>
            </a:pPr>
            <a:endParaRPr lang="en-US" sz="2400" dirty="0" smtClean="0"/>
          </a:p>
        </p:txBody>
      </p:sp>
      <p:sp>
        <p:nvSpPr>
          <p:cNvPr id="28" name="Slide Number Placeholder 27"/>
          <p:cNvSpPr>
            <a:spLocks noGrp="1"/>
          </p:cNvSpPr>
          <p:nvPr>
            <p:ph type="sldNum" sz="quarter" idx="11"/>
          </p:nvPr>
        </p:nvSpPr>
        <p:spPr/>
        <p:txBody>
          <a:bodyPr/>
          <a:lstStyle/>
          <a:p>
            <a:fld id="{72A6C05F-EDF5-4737-80F3-12A7E290C31D}" type="slidenum">
              <a:rPr lang="en-US" smtClean="0"/>
              <a:pPr/>
              <a:t>160</a:t>
            </a:fld>
            <a:endParaRPr lang="en-US"/>
          </a:p>
        </p:txBody>
      </p:sp>
      <p:cxnSp>
        <p:nvCxnSpPr>
          <p:cNvPr id="43" name="Straight Arrow Connector 42"/>
          <p:cNvCxnSpPr/>
          <p:nvPr/>
        </p:nvCxnSpPr>
        <p:spPr bwMode="auto">
          <a:xfrm>
            <a:off x="3687095" y="3347883"/>
            <a:ext cx="679296" cy="568305"/>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6" name="Straight Arrow Connector 45"/>
          <p:cNvCxnSpPr>
            <a:stCxn id="29" idx="3"/>
            <a:endCxn id="9" idx="0"/>
          </p:cNvCxnSpPr>
          <p:nvPr/>
        </p:nvCxnSpPr>
        <p:spPr bwMode="auto">
          <a:xfrm flipH="1">
            <a:off x="3039602" y="3347029"/>
            <a:ext cx="571469" cy="554411"/>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9" name="Straight Arrow Connector 48"/>
          <p:cNvCxnSpPr/>
          <p:nvPr/>
        </p:nvCxnSpPr>
        <p:spPr bwMode="auto">
          <a:xfrm flipV="1">
            <a:off x="3655720" y="2551473"/>
            <a:ext cx="1880" cy="764703"/>
          </a:xfrm>
          <a:prstGeom prst="straightConnector1">
            <a:avLst/>
          </a:prstGeom>
          <a:solidFill>
            <a:schemeClr val="accent1"/>
          </a:solidFill>
          <a:ln w="9525" cap="flat" cmpd="sng" algn="ctr">
            <a:solidFill>
              <a:schemeClr val="tx1"/>
            </a:solidFill>
            <a:prstDash val="solid"/>
            <a:round/>
            <a:headEnd type="arrow"/>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fade">
                                      <p:cBhvr>
                                        <p:cTn id="12" dur="2000"/>
                                        <p:tgtEl>
                                          <p:spTgt spid="3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xEl>
                                              <p:pRg st="1" end="1"/>
                                            </p:txEl>
                                          </p:spTgt>
                                        </p:tgtEl>
                                        <p:attrNameLst>
                                          <p:attrName>style.visibility</p:attrName>
                                        </p:attrNameLst>
                                      </p:cBhvr>
                                      <p:to>
                                        <p:strVal val="visible"/>
                                      </p:to>
                                    </p:set>
                                    <p:animEffect transition="in" filter="fade">
                                      <p:cBhvr>
                                        <p:cTn id="15" dur="2000"/>
                                        <p:tgtEl>
                                          <p:spTgt spid="3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xEl>
                                              <p:pRg st="2" end="2"/>
                                            </p:txEl>
                                          </p:spTgt>
                                        </p:tgtEl>
                                        <p:attrNameLst>
                                          <p:attrName>style.visibility</p:attrName>
                                        </p:attrNameLst>
                                      </p:cBhvr>
                                      <p:to>
                                        <p:strVal val="visible"/>
                                      </p:to>
                                    </p:set>
                                    <p:animEffect transition="in" filter="fade">
                                      <p:cBhvr>
                                        <p:cTn id="18" dur="20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9"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a:t>Service Primitives</a:t>
            </a:r>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1224850"/>
            <a:ext cx="8977313" cy="526739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A service is specified by a set of primitives (operations) available to a user process to access the service. </a:t>
            </a:r>
          </a:p>
          <a:p>
            <a:pPr marL="609600" indent="-609600" algn="just">
              <a:spcBef>
                <a:spcPct val="20000"/>
              </a:spcBef>
              <a:buClr>
                <a:schemeClr val="accent2"/>
              </a:buClr>
              <a:buFontTx/>
              <a:buChar char="•"/>
            </a:pPr>
            <a:endParaRPr lang="en-US" sz="2400" dirty="0" smtClean="0"/>
          </a:p>
          <a:p>
            <a:pPr marL="609600" indent="-609600" algn="just">
              <a:spcBef>
                <a:spcPct val="20000"/>
              </a:spcBef>
              <a:buClr>
                <a:schemeClr val="accent2"/>
              </a:buClr>
              <a:buFontTx/>
              <a:buChar char="•"/>
            </a:pPr>
            <a:r>
              <a:rPr lang="en-US" sz="2400" dirty="0" smtClean="0"/>
              <a:t>These primitives tell the service to </a:t>
            </a:r>
            <a:r>
              <a:rPr lang="en-US" sz="2400" dirty="0" smtClean="0">
                <a:solidFill>
                  <a:srgbClr val="FF0000"/>
                </a:solidFill>
              </a:rPr>
              <a:t>perform</a:t>
            </a:r>
            <a:r>
              <a:rPr lang="en-US" sz="2400" dirty="0" smtClean="0"/>
              <a:t> some </a:t>
            </a:r>
            <a:r>
              <a:rPr lang="en-US" sz="2400" dirty="0" smtClean="0">
                <a:solidFill>
                  <a:srgbClr val="FF3300"/>
                </a:solidFill>
              </a:rPr>
              <a:t>action</a:t>
            </a:r>
            <a:r>
              <a:rPr lang="en-US" sz="2400" dirty="0" smtClean="0"/>
              <a:t> or </a:t>
            </a:r>
            <a:r>
              <a:rPr lang="en-US" sz="2400" dirty="0" smtClean="0">
                <a:solidFill>
                  <a:srgbClr val="FF3300"/>
                </a:solidFill>
              </a:rPr>
              <a:t>report</a:t>
            </a:r>
            <a:r>
              <a:rPr lang="en-US" sz="2400" dirty="0" smtClean="0"/>
              <a:t> on an </a:t>
            </a:r>
            <a:r>
              <a:rPr lang="en-US" sz="2400" dirty="0" smtClean="0">
                <a:solidFill>
                  <a:srgbClr val="FF0000"/>
                </a:solidFill>
              </a:rPr>
              <a:t>action</a:t>
            </a:r>
            <a:r>
              <a:rPr lang="en-US" sz="2400" dirty="0" smtClean="0"/>
              <a:t> taken by a peer entity. </a:t>
            </a:r>
          </a:p>
          <a:p>
            <a:pPr marL="609600" indent="-609600" algn="just">
              <a:spcBef>
                <a:spcPct val="20000"/>
              </a:spcBef>
              <a:buClr>
                <a:schemeClr val="accent2"/>
              </a:buClr>
              <a:buFontTx/>
              <a:buChar char="•"/>
            </a:pPr>
            <a:r>
              <a:rPr lang="en-US" sz="2400" dirty="0" smtClean="0"/>
              <a:t> </a:t>
            </a:r>
          </a:p>
          <a:p>
            <a:pPr marL="609600" indent="-609600" algn="just">
              <a:spcBef>
                <a:spcPct val="20000"/>
              </a:spcBef>
              <a:buClr>
                <a:schemeClr val="accent2"/>
              </a:buClr>
              <a:buFontTx/>
              <a:buChar char="•"/>
            </a:pPr>
            <a:r>
              <a:rPr lang="en-US" sz="2400" dirty="0" smtClean="0"/>
              <a:t>If the protocol stack is located in the operating system, the primitives are normally </a:t>
            </a:r>
            <a:r>
              <a:rPr lang="en-US" sz="2400" dirty="0" smtClean="0">
                <a:solidFill>
                  <a:srgbClr val="FF3300"/>
                </a:solidFill>
              </a:rPr>
              <a:t>system calls</a:t>
            </a:r>
            <a:r>
              <a:rPr lang="en-US" sz="2400" dirty="0" smtClean="0"/>
              <a:t>. </a:t>
            </a:r>
          </a:p>
        </p:txBody>
      </p:sp>
      <p:sp>
        <p:nvSpPr>
          <p:cNvPr id="5" name="Slide Number Placeholder 4"/>
          <p:cNvSpPr>
            <a:spLocks noGrp="1"/>
          </p:cNvSpPr>
          <p:nvPr>
            <p:ph type="sldNum" sz="quarter" idx="11"/>
          </p:nvPr>
        </p:nvSpPr>
        <p:spPr/>
        <p:txBody>
          <a:bodyPr/>
          <a:lstStyle/>
          <a:p>
            <a:fld id="{72A6C05F-EDF5-4737-80F3-12A7E290C31D}" type="slidenum">
              <a:rPr lang="en-US" smtClean="0"/>
              <a:pPr/>
              <a:t>161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Service Primitives</a:t>
            </a:r>
          </a:p>
        </p:txBody>
      </p:sp>
      <p:sp>
        <p:nvSpPr>
          <p:cNvPr id="30723" name="Rectangle 3"/>
          <p:cNvSpPr>
            <a:spLocks noGrp="1" noChangeArrowheads="1"/>
          </p:cNvSpPr>
          <p:nvPr>
            <p:ph type="body" idx="1"/>
          </p:nvPr>
        </p:nvSpPr>
        <p:spPr>
          <a:xfrm>
            <a:off x="542608" y="1296353"/>
            <a:ext cx="7967662" cy="838200"/>
          </a:xfrm>
        </p:spPr>
        <p:txBody>
          <a:bodyPr>
            <a:normAutofit fontScale="92500" lnSpcReduction="20000"/>
          </a:bodyPr>
          <a:lstStyle/>
          <a:p>
            <a:r>
              <a:rPr lang="en-US" dirty="0">
                <a:latin typeface="Bookman Old Style" pitchFamily="18" charset="0"/>
              </a:rPr>
              <a:t>Five service primitives for implementing a simple connection-oriented service.</a:t>
            </a:r>
          </a:p>
        </p:txBody>
      </p:sp>
      <p:pic>
        <p:nvPicPr>
          <p:cNvPr id="30724" name="Picture 4" descr="1-17"/>
          <p:cNvPicPr>
            <a:picLocks noChangeAspect="1" noChangeArrowheads="1"/>
          </p:cNvPicPr>
          <p:nvPr/>
        </p:nvPicPr>
        <p:blipFill>
          <a:blip r:embed="rId3" cstate="print"/>
          <a:srcRect/>
          <a:stretch>
            <a:fillRect/>
          </a:stretch>
        </p:blipFill>
        <p:spPr bwMode="auto">
          <a:xfrm>
            <a:off x="731838" y="2327910"/>
            <a:ext cx="7845425" cy="2609850"/>
          </a:xfrm>
          <a:prstGeom prst="rect">
            <a:avLst/>
          </a:prstGeom>
          <a:noFill/>
        </p:spPr>
      </p:pic>
      <p:sp>
        <p:nvSpPr>
          <p:cNvPr id="5" name="Slide Number Placeholder 4"/>
          <p:cNvSpPr>
            <a:spLocks noGrp="1"/>
          </p:cNvSpPr>
          <p:nvPr>
            <p:ph type="sldNum" sz="quarter" idx="11"/>
          </p:nvPr>
        </p:nvSpPr>
        <p:spPr/>
        <p:txBody>
          <a:bodyPr/>
          <a:lstStyle/>
          <a:p>
            <a:fld id="{72A6C05F-EDF5-4737-80F3-12A7E290C31D}" type="slidenum">
              <a:rPr lang="en-US" smtClean="0"/>
              <a:pPr/>
              <a:t>162</a:t>
            </a:fld>
            <a:endParaRPr lang="en-US"/>
          </a:p>
        </p:txBody>
      </p:sp>
    </p:spTree>
  </p:cSld>
  <p:clrMapOvr>
    <a:masterClrMapping/>
  </p:clrMapOvr>
  <p:transition spd="slow">
    <p:wheel spokes="2"/>
    <p:sndAc>
      <p:stSnd>
        <p:snd r:embed="rId2" name="chimes.wav"/>
      </p:stSnd>
    </p:sndAc>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Service Primitives </a:t>
            </a:r>
          </a:p>
        </p:txBody>
      </p:sp>
      <p:sp>
        <p:nvSpPr>
          <p:cNvPr id="31747" name="Rectangle 3"/>
          <p:cNvSpPr>
            <a:spLocks noGrp="1" noChangeArrowheads="1"/>
          </p:cNvSpPr>
          <p:nvPr>
            <p:ph type="body" idx="1"/>
          </p:nvPr>
        </p:nvSpPr>
        <p:spPr>
          <a:xfrm>
            <a:off x="365760" y="4686301"/>
            <a:ext cx="8446770" cy="891540"/>
          </a:xfrm>
        </p:spPr>
        <p:txBody>
          <a:bodyPr>
            <a:normAutofit fontScale="92500" lnSpcReduction="20000"/>
          </a:bodyPr>
          <a:lstStyle/>
          <a:p>
            <a:r>
              <a:rPr lang="en-US" dirty="0"/>
              <a:t>Packets sent in a simple client-server interaction on a connection-oriented network.</a:t>
            </a:r>
          </a:p>
        </p:txBody>
      </p:sp>
      <p:pic>
        <p:nvPicPr>
          <p:cNvPr id="31748" name="Picture 4" descr="1-18"/>
          <p:cNvPicPr>
            <a:picLocks noChangeAspect="1" noChangeArrowheads="1"/>
          </p:cNvPicPr>
          <p:nvPr/>
        </p:nvPicPr>
        <p:blipFill>
          <a:blip r:embed="rId2" cstate="print"/>
          <a:srcRect/>
          <a:stretch>
            <a:fillRect/>
          </a:stretch>
        </p:blipFill>
        <p:spPr bwMode="auto">
          <a:xfrm>
            <a:off x="201930" y="1448752"/>
            <a:ext cx="8809050" cy="2483167"/>
          </a:xfrm>
          <a:prstGeom prst="rect">
            <a:avLst/>
          </a:prstGeom>
          <a:noFill/>
        </p:spPr>
      </p:pic>
      <p:sp>
        <p:nvSpPr>
          <p:cNvPr id="5" name="Slide Number Placeholder 4"/>
          <p:cNvSpPr>
            <a:spLocks noGrp="1"/>
          </p:cNvSpPr>
          <p:nvPr>
            <p:ph type="sldNum" sz="quarter" idx="11"/>
          </p:nvPr>
        </p:nvSpPr>
        <p:spPr/>
        <p:txBody>
          <a:bodyPr/>
          <a:lstStyle/>
          <a:p>
            <a:fld id="{72A6C05F-EDF5-4737-80F3-12A7E290C31D}" type="slidenum">
              <a:rPr lang="en-US" smtClean="0"/>
              <a:pPr/>
              <a:t>163</a:t>
            </a:fld>
            <a:endParaRPr lang="en-US"/>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a:t>Service Primitives</a:t>
            </a:r>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795868"/>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Eg Illustration:</a:t>
            </a:r>
          </a:p>
          <a:p>
            <a:pPr marL="609600" indent="-609600" algn="just">
              <a:spcBef>
                <a:spcPct val="20000"/>
              </a:spcBef>
              <a:buClr>
                <a:schemeClr val="accent2"/>
              </a:buClr>
              <a:buFontTx/>
              <a:buChar char="•"/>
            </a:pPr>
            <a:r>
              <a:rPr lang="en-US" sz="2400" dirty="0" smtClean="0">
                <a:solidFill>
                  <a:srgbClr val="FF0000"/>
                </a:solidFill>
              </a:rPr>
              <a:t>Server</a:t>
            </a:r>
            <a:r>
              <a:rPr lang="en-US" sz="2400" dirty="0" smtClean="0"/>
              <a:t> executes </a:t>
            </a:r>
            <a:r>
              <a:rPr lang="en-US" sz="2400" dirty="0" smtClean="0">
                <a:solidFill>
                  <a:srgbClr val="FF0000"/>
                </a:solidFill>
              </a:rPr>
              <a:t>LISTEN</a:t>
            </a:r>
            <a:r>
              <a:rPr lang="en-US" sz="2400" dirty="0" smtClean="0"/>
              <a:t> to indicate that it is prepared to accept incoming connections. </a:t>
            </a:r>
          </a:p>
          <a:p>
            <a:pPr marL="609600" indent="-609600" algn="just">
              <a:spcBef>
                <a:spcPct val="20000"/>
              </a:spcBef>
              <a:buClr>
                <a:schemeClr val="accent2"/>
              </a:buClr>
              <a:buFontTx/>
              <a:buChar char="•"/>
            </a:pPr>
            <a:r>
              <a:rPr lang="en-US" sz="2400" dirty="0" smtClean="0"/>
              <a:t>A common way to implement LISTEN is to make it a </a:t>
            </a:r>
            <a:r>
              <a:rPr lang="en-US" sz="2400" dirty="0" smtClean="0">
                <a:solidFill>
                  <a:srgbClr val="FF0000"/>
                </a:solidFill>
              </a:rPr>
              <a:t>blocking system call</a:t>
            </a:r>
            <a:r>
              <a:rPr lang="en-US" sz="2400" dirty="0" smtClean="0"/>
              <a:t>. </a:t>
            </a:r>
          </a:p>
          <a:p>
            <a:pPr marL="609600" indent="-609600" algn="just">
              <a:spcBef>
                <a:spcPct val="20000"/>
              </a:spcBef>
              <a:buClr>
                <a:schemeClr val="accent2"/>
              </a:buClr>
              <a:buFontTx/>
              <a:buChar char="•"/>
            </a:pPr>
            <a:r>
              <a:rPr lang="en-US" sz="2400" dirty="0" smtClean="0"/>
              <a:t>After executing the primitive, the server process is blocked until a request for connection appears</a:t>
            </a:r>
          </a:p>
          <a:p>
            <a:pPr marL="609600" indent="-609600" algn="just">
              <a:spcBef>
                <a:spcPct val="20000"/>
              </a:spcBef>
              <a:buClr>
                <a:schemeClr val="accent2"/>
              </a:buClr>
              <a:buFontTx/>
              <a:buChar char="•"/>
            </a:pPr>
            <a:r>
              <a:rPr lang="en-US" sz="2400" dirty="0" smtClean="0">
                <a:solidFill>
                  <a:srgbClr val="FF0000"/>
                </a:solidFill>
              </a:rPr>
              <a:t>Client</a:t>
            </a:r>
            <a:r>
              <a:rPr lang="en-US" sz="2400" dirty="0" smtClean="0"/>
              <a:t> process executes </a:t>
            </a:r>
            <a:r>
              <a:rPr lang="en-US" sz="2400" dirty="0" smtClean="0">
                <a:solidFill>
                  <a:srgbClr val="FF0000"/>
                </a:solidFill>
              </a:rPr>
              <a:t>CONNECT</a:t>
            </a:r>
            <a:r>
              <a:rPr lang="en-US" sz="2400" dirty="0" smtClean="0"/>
              <a:t> to establish a connection with the server </a:t>
            </a:r>
          </a:p>
          <a:p>
            <a:pPr marL="609600" indent="-609600" algn="just">
              <a:spcBef>
                <a:spcPct val="20000"/>
              </a:spcBef>
              <a:buClr>
                <a:schemeClr val="accent2"/>
              </a:buClr>
              <a:buFontTx/>
              <a:buChar char="•"/>
            </a:pPr>
            <a:r>
              <a:rPr lang="en-US" sz="2400" dirty="0" smtClean="0"/>
              <a:t>Operating system then typically sends a packet to the peer asking it to connect </a:t>
            </a:r>
          </a:p>
          <a:p>
            <a:pPr marL="609600" indent="-609600" algn="just">
              <a:spcBef>
                <a:spcPct val="20000"/>
              </a:spcBef>
              <a:buClr>
                <a:schemeClr val="accent2"/>
              </a:buClr>
              <a:buFontTx/>
              <a:buChar char="•"/>
            </a:pPr>
            <a:r>
              <a:rPr lang="en-US" sz="2400" dirty="0" smtClean="0">
                <a:solidFill>
                  <a:srgbClr val="FF0000"/>
                </a:solidFill>
              </a:rPr>
              <a:t>Client process is suspended </a:t>
            </a:r>
            <a:r>
              <a:rPr lang="en-US" sz="2400" dirty="0" smtClean="0"/>
              <a:t>until there is a response  </a:t>
            </a:r>
          </a:p>
        </p:txBody>
      </p:sp>
      <p:sp>
        <p:nvSpPr>
          <p:cNvPr id="5" name="Slide Number Placeholder 4"/>
          <p:cNvSpPr>
            <a:spLocks noGrp="1"/>
          </p:cNvSpPr>
          <p:nvPr>
            <p:ph type="sldNum" sz="quarter" idx="11"/>
          </p:nvPr>
        </p:nvSpPr>
        <p:spPr/>
        <p:txBody>
          <a:bodyPr/>
          <a:lstStyle/>
          <a:p>
            <a:fld id="{72A6C05F-EDF5-4737-80F3-12A7E290C31D}" type="slidenum">
              <a:rPr lang="en-US" smtClean="0"/>
              <a:pPr/>
              <a:t>164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a:t>Service Primitives</a:t>
            </a:r>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1085850"/>
            <a:ext cx="8977313" cy="5093724"/>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When the packet arrives at the server, it is processed by its operating system</a:t>
            </a:r>
          </a:p>
          <a:p>
            <a:pPr marL="609600" indent="-609600" algn="just">
              <a:spcBef>
                <a:spcPct val="20000"/>
              </a:spcBef>
              <a:buClr>
                <a:schemeClr val="accent2"/>
              </a:buClr>
              <a:buFontTx/>
              <a:buChar char="•"/>
            </a:pPr>
            <a:r>
              <a:rPr lang="en-US" sz="2400" dirty="0" smtClean="0"/>
              <a:t>When the system sees that the packet is requesting a connection, it checks to see if there is a listener. </a:t>
            </a:r>
          </a:p>
          <a:p>
            <a:pPr marL="609600" indent="-609600" algn="just">
              <a:spcBef>
                <a:spcPct val="20000"/>
              </a:spcBef>
              <a:buClr>
                <a:schemeClr val="accent2"/>
              </a:buClr>
              <a:buFontTx/>
              <a:buChar char="•"/>
            </a:pPr>
            <a:r>
              <a:rPr lang="en-US" sz="2400" dirty="0" smtClean="0"/>
              <a:t>If so, it does two things: </a:t>
            </a:r>
          </a:p>
          <a:p>
            <a:pPr marL="1066800" lvl="1" indent="-609600" algn="just">
              <a:spcBef>
                <a:spcPct val="20000"/>
              </a:spcBef>
              <a:buClr>
                <a:schemeClr val="accent2"/>
              </a:buClr>
              <a:buFontTx/>
              <a:buChar char="•"/>
            </a:pPr>
            <a:r>
              <a:rPr lang="en-US" sz="2400" dirty="0" smtClean="0">
                <a:solidFill>
                  <a:srgbClr val="FF0000"/>
                </a:solidFill>
              </a:rPr>
              <a:t>unblocks</a:t>
            </a:r>
            <a:r>
              <a:rPr lang="en-US" sz="2400" dirty="0" smtClean="0"/>
              <a:t> the </a:t>
            </a:r>
            <a:r>
              <a:rPr lang="en-US" sz="2400" dirty="0" smtClean="0">
                <a:solidFill>
                  <a:srgbClr val="FF0000"/>
                </a:solidFill>
              </a:rPr>
              <a:t>listener</a:t>
            </a:r>
            <a:r>
              <a:rPr lang="en-US" sz="2400" dirty="0" smtClean="0"/>
              <a:t> and </a:t>
            </a:r>
          </a:p>
          <a:p>
            <a:pPr marL="1066800" lvl="1" indent="-609600" algn="just">
              <a:spcBef>
                <a:spcPct val="20000"/>
              </a:spcBef>
              <a:buClr>
                <a:schemeClr val="accent2"/>
              </a:buClr>
              <a:buFontTx/>
              <a:buChar char="•"/>
            </a:pPr>
            <a:r>
              <a:rPr lang="en-US" sz="2400" dirty="0" smtClean="0">
                <a:solidFill>
                  <a:srgbClr val="FF0000"/>
                </a:solidFill>
              </a:rPr>
              <a:t>sends</a:t>
            </a:r>
            <a:r>
              <a:rPr lang="en-US" sz="2400" dirty="0" smtClean="0"/>
              <a:t> back an </a:t>
            </a:r>
            <a:r>
              <a:rPr lang="en-US" sz="2400" dirty="0" smtClean="0">
                <a:solidFill>
                  <a:srgbClr val="FF0000"/>
                </a:solidFill>
              </a:rPr>
              <a:t>acknowledgement </a:t>
            </a:r>
          </a:p>
          <a:p>
            <a:pPr marL="609600" indent="-609600" algn="just">
              <a:spcBef>
                <a:spcPct val="20000"/>
              </a:spcBef>
              <a:buClr>
                <a:schemeClr val="accent2"/>
              </a:buClr>
              <a:buFontTx/>
              <a:buChar char="•"/>
            </a:pPr>
            <a:r>
              <a:rPr lang="en-US" sz="2400" dirty="0" smtClean="0"/>
              <a:t>arrival of this acknowledgement then releases the Client </a:t>
            </a:r>
          </a:p>
          <a:p>
            <a:pPr marL="609600" indent="-609600" algn="just">
              <a:spcBef>
                <a:spcPct val="20000"/>
              </a:spcBef>
              <a:buClr>
                <a:schemeClr val="accent2"/>
              </a:buClr>
              <a:buFontTx/>
              <a:buChar char="•"/>
            </a:pPr>
            <a:r>
              <a:rPr lang="en-US" sz="2400" dirty="0" smtClean="0"/>
              <a:t>At this point the Client and Server are both running and they have a connection established </a:t>
            </a:r>
          </a:p>
          <a:p>
            <a:pPr marL="609600" indent="-609600" algn="just">
              <a:spcBef>
                <a:spcPct val="20000"/>
              </a:spcBef>
              <a:buClr>
                <a:schemeClr val="accent2"/>
              </a:buClr>
              <a:buFontTx/>
              <a:buChar char="•"/>
            </a:pPr>
            <a:r>
              <a:rPr lang="en-US" sz="2400" dirty="0" smtClean="0"/>
              <a:t>If a connection request arrives and there is no listener, the result is undefined </a:t>
            </a:r>
          </a:p>
        </p:txBody>
      </p:sp>
      <p:sp>
        <p:nvSpPr>
          <p:cNvPr id="5" name="Slide Number Placeholder 4"/>
          <p:cNvSpPr>
            <a:spLocks noGrp="1"/>
          </p:cNvSpPr>
          <p:nvPr>
            <p:ph type="sldNum" sz="quarter" idx="11"/>
          </p:nvPr>
        </p:nvSpPr>
        <p:spPr/>
        <p:txBody>
          <a:bodyPr/>
          <a:lstStyle/>
          <a:p>
            <a:fld id="{72A6C05F-EDF5-4737-80F3-12A7E290C31D}" type="slidenum">
              <a:rPr lang="en-US" smtClean="0"/>
              <a:pPr/>
              <a:t>165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2000"/>
                                        <p:tgtEl>
                                          <p:spTgt spid="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2000"/>
                                        <p:tgtEl>
                                          <p:spTgt spid="8">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a:t>Service Primitives</a:t>
            </a:r>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795868"/>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The next step is for the </a:t>
            </a:r>
            <a:r>
              <a:rPr lang="en-US" sz="2400" dirty="0" smtClean="0">
                <a:solidFill>
                  <a:srgbClr val="FF0000"/>
                </a:solidFill>
              </a:rPr>
              <a:t>Server</a:t>
            </a:r>
            <a:r>
              <a:rPr lang="en-US" sz="2400" dirty="0" smtClean="0"/>
              <a:t> to execute </a:t>
            </a:r>
            <a:r>
              <a:rPr lang="en-US" sz="2400" dirty="0" smtClean="0">
                <a:solidFill>
                  <a:srgbClr val="FF0000"/>
                </a:solidFill>
              </a:rPr>
              <a:t>RECEIVE</a:t>
            </a:r>
            <a:r>
              <a:rPr lang="en-US" sz="2400" dirty="0" smtClean="0"/>
              <a:t> to prepare to accept the first request. </a:t>
            </a:r>
          </a:p>
          <a:p>
            <a:pPr marL="1066800" lvl="1" indent="-609600" algn="just">
              <a:spcBef>
                <a:spcPct val="20000"/>
              </a:spcBef>
              <a:buClr>
                <a:schemeClr val="accent2"/>
              </a:buClr>
              <a:buFontTx/>
              <a:buChar char="•"/>
            </a:pPr>
            <a:r>
              <a:rPr lang="en-US" sz="2400" dirty="0" smtClean="0"/>
              <a:t>Normally, the server does this immediately upon being released from the LISTEN, before the acknowledgement can get back to the client. </a:t>
            </a:r>
          </a:p>
          <a:p>
            <a:pPr marL="609600" indent="-609600" algn="just">
              <a:spcBef>
                <a:spcPct val="20000"/>
              </a:spcBef>
              <a:buClr>
                <a:schemeClr val="accent2"/>
              </a:buClr>
              <a:buFontTx/>
              <a:buChar char="•"/>
            </a:pPr>
            <a:r>
              <a:rPr lang="en-US" sz="2400" dirty="0" smtClean="0"/>
              <a:t>The RECEIVE call </a:t>
            </a:r>
            <a:r>
              <a:rPr lang="en-US" sz="2400" dirty="0" smtClean="0">
                <a:solidFill>
                  <a:srgbClr val="FF0000"/>
                </a:solidFill>
              </a:rPr>
              <a:t>blocks</a:t>
            </a:r>
            <a:r>
              <a:rPr lang="en-US" sz="2400" dirty="0" smtClean="0"/>
              <a:t> the </a:t>
            </a:r>
            <a:r>
              <a:rPr lang="en-US" sz="2400" dirty="0" smtClean="0">
                <a:solidFill>
                  <a:srgbClr val="FF0000"/>
                </a:solidFill>
              </a:rPr>
              <a:t>Server </a:t>
            </a:r>
          </a:p>
          <a:p>
            <a:pPr marL="609600" indent="-609600" algn="just">
              <a:spcBef>
                <a:spcPct val="20000"/>
              </a:spcBef>
              <a:buClr>
                <a:schemeClr val="accent2"/>
              </a:buClr>
              <a:buFontTx/>
              <a:buChar char="•"/>
            </a:pPr>
            <a:r>
              <a:rPr lang="en-US" sz="2400" dirty="0" smtClean="0"/>
              <a:t>Then the </a:t>
            </a:r>
            <a:r>
              <a:rPr lang="en-US" sz="2400" dirty="0" smtClean="0">
                <a:solidFill>
                  <a:srgbClr val="FF0000"/>
                </a:solidFill>
              </a:rPr>
              <a:t>Client</a:t>
            </a:r>
            <a:r>
              <a:rPr lang="en-US" sz="2400" dirty="0" smtClean="0"/>
              <a:t> executes </a:t>
            </a:r>
            <a:r>
              <a:rPr lang="en-US" sz="2400" dirty="0" smtClean="0">
                <a:solidFill>
                  <a:srgbClr val="FF0000"/>
                </a:solidFill>
              </a:rPr>
              <a:t>SEND</a:t>
            </a:r>
            <a:r>
              <a:rPr lang="en-US" sz="2400" dirty="0" smtClean="0"/>
              <a:t> to transmit its request  </a:t>
            </a:r>
            <a:r>
              <a:rPr lang="en-US" sz="2400" dirty="0" smtClean="0">
                <a:solidFill>
                  <a:srgbClr val="FF0000"/>
                </a:solidFill>
              </a:rPr>
              <a:t>followed</a:t>
            </a:r>
            <a:r>
              <a:rPr lang="en-US" sz="2400" dirty="0" smtClean="0"/>
              <a:t> by the execution of </a:t>
            </a:r>
            <a:r>
              <a:rPr lang="en-US" sz="2400" dirty="0" smtClean="0">
                <a:solidFill>
                  <a:srgbClr val="FF0000"/>
                </a:solidFill>
              </a:rPr>
              <a:t>RECEIVE</a:t>
            </a:r>
            <a:r>
              <a:rPr lang="en-US" sz="2400" dirty="0" smtClean="0"/>
              <a:t> to get the reply</a:t>
            </a:r>
          </a:p>
          <a:p>
            <a:pPr marL="609600" indent="-609600" algn="just">
              <a:spcBef>
                <a:spcPct val="20000"/>
              </a:spcBef>
              <a:buClr>
                <a:schemeClr val="accent2"/>
              </a:buClr>
              <a:buFontTx/>
              <a:buChar char="•"/>
            </a:pPr>
            <a:r>
              <a:rPr lang="en-US" sz="2400" dirty="0" smtClean="0"/>
              <a:t>The arrival of the request packet at the server machine unblocks the Server process so it can process the request. </a:t>
            </a:r>
          </a:p>
          <a:p>
            <a:pPr marL="609600" indent="-609600" algn="just">
              <a:spcBef>
                <a:spcPct val="20000"/>
              </a:spcBef>
              <a:buClr>
                <a:schemeClr val="accent2"/>
              </a:buClr>
              <a:buFontTx/>
              <a:buChar char="•"/>
            </a:pPr>
            <a:r>
              <a:rPr lang="en-US" sz="2400" dirty="0" smtClean="0"/>
              <a:t>After it has done the work, it uses </a:t>
            </a:r>
            <a:r>
              <a:rPr lang="en-US" sz="2400" dirty="0" smtClean="0">
                <a:solidFill>
                  <a:srgbClr val="FF0000"/>
                </a:solidFill>
              </a:rPr>
              <a:t>SEND</a:t>
            </a:r>
            <a:r>
              <a:rPr lang="en-US" sz="2400" dirty="0" smtClean="0"/>
              <a:t> to return the answer to the Client. </a:t>
            </a:r>
          </a:p>
          <a:p>
            <a:pPr marL="609600" indent="-609600" algn="just">
              <a:spcBef>
                <a:spcPct val="20000"/>
              </a:spcBef>
              <a:buClr>
                <a:schemeClr val="accent2"/>
              </a:buClr>
              <a:buFontTx/>
              <a:buChar char="•"/>
            </a:pPr>
            <a:r>
              <a:rPr lang="en-US" sz="2400" dirty="0" smtClean="0"/>
              <a:t>The arrival of this packet </a:t>
            </a:r>
            <a:r>
              <a:rPr lang="en-US" sz="2400" dirty="0" smtClean="0">
                <a:solidFill>
                  <a:srgbClr val="FF0000"/>
                </a:solidFill>
              </a:rPr>
              <a:t>unblocks</a:t>
            </a:r>
            <a:r>
              <a:rPr lang="en-US" sz="2400" dirty="0" smtClean="0"/>
              <a:t> the </a:t>
            </a:r>
            <a:r>
              <a:rPr lang="en-US" sz="2400" dirty="0" smtClean="0">
                <a:solidFill>
                  <a:srgbClr val="FF0000"/>
                </a:solidFill>
              </a:rPr>
              <a:t>Client</a:t>
            </a:r>
            <a:r>
              <a:rPr lang="en-US" sz="2400" dirty="0" smtClean="0"/>
              <a:t>, which can now inspect the answer. </a:t>
            </a:r>
          </a:p>
        </p:txBody>
      </p:sp>
      <p:sp>
        <p:nvSpPr>
          <p:cNvPr id="5" name="Slide Number Placeholder 4"/>
          <p:cNvSpPr>
            <a:spLocks noGrp="1"/>
          </p:cNvSpPr>
          <p:nvPr>
            <p:ph type="sldNum" sz="quarter" idx="11"/>
          </p:nvPr>
        </p:nvSpPr>
        <p:spPr/>
        <p:txBody>
          <a:bodyPr/>
          <a:lstStyle/>
          <a:p>
            <a:fld id="{72A6C05F-EDF5-4737-80F3-12A7E290C31D}" type="slidenum">
              <a:rPr lang="en-US" smtClean="0"/>
              <a:pPr/>
              <a:t>166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20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20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a:t>Service Primitives</a:t>
            </a:r>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1413089"/>
            <a:ext cx="8977313" cy="4736252"/>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If the Client has additional requests, it can make them now. </a:t>
            </a:r>
          </a:p>
          <a:p>
            <a:pPr marL="609600" indent="-609600" algn="just">
              <a:spcBef>
                <a:spcPct val="20000"/>
              </a:spcBef>
              <a:buClr>
                <a:schemeClr val="accent2"/>
              </a:buClr>
              <a:buFontTx/>
              <a:buChar char="•"/>
            </a:pPr>
            <a:r>
              <a:rPr lang="en-US" sz="2400" dirty="0" smtClean="0"/>
              <a:t>If it is done, it can use </a:t>
            </a:r>
            <a:r>
              <a:rPr lang="en-US" sz="2400" dirty="0" smtClean="0">
                <a:solidFill>
                  <a:srgbClr val="FF0000"/>
                </a:solidFill>
              </a:rPr>
              <a:t>DISCONNECT</a:t>
            </a:r>
            <a:r>
              <a:rPr lang="en-US" sz="2400" dirty="0" smtClean="0"/>
              <a:t> to terminate the connection. </a:t>
            </a:r>
          </a:p>
          <a:p>
            <a:pPr marL="609600" indent="-609600" algn="just">
              <a:spcBef>
                <a:spcPct val="20000"/>
              </a:spcBef>
              <a:buClr>
                <a:schemeClr val="accent2"/>
              </a:buClr>
              <a:buFontTx/>
              <a:buChar char="•"/>
            </a:pPr>
            <a:r>
              <a:rPr lang="en-US" sz="2400" dirty="0" smtClean="0"/>
              <a:t>Usually, an initial DISCONNECT is a </a:t>
            </a:r>
            <a:r>
              <a:rPr lang="en-US" sz="2400" dirty="0" smtClean="0">
                <a:solidFill>
                  <a:srgbClr val="FF0000"/>
                </a:solidFill>
              </a:rPr>
              <a:t>blocking call</a:t>
            </a:r>
            <a:r>
              <a:rPr lang="en-US" sz="2400" dirty="0" smtClean="0"/>
              <a:t>, suspending the client and sending a packet to the server saying that the connection is no longer needed. </a:t>
            </a:r>
          </a:p>
          <a:p>
            <a:pPr marL="609600" indent="-609600" algn="just">
              <a:spcBef>
                <a:spcPct val="20000"/>
              </a:spcBef>
              <a:buClr>
                <a:schemeClr val="accent2"/>
              </a:buClr>
              <a:buFontTx/>
              <a:buChar char="•"/>
            </a:pPr>
            <a:r>
              <a:rPr lang="en-US" sz="2400" dirty="0" smtClean="0"/>
              <a:t>When the </a:t>
            </a:r>
            <a:r>
              <a:rPr lang="en-US" sz="2400" dirty="0" smtClean="0">
                <a:solidFill>
                  <a:srgbClr val="FF0000"/>
                </a:solidFill>
              </a:rPr>
              <a:t>Server</a:t>
            </a:r>
            <a:r>
              <a:rPr lang="en-US" sz="2400" dirty="0" smtClean="0"/>
              <a:t> gets the packet, it also issues a </a:t>
            </a:r>
            <a:r>
              <a:rPr lang="en-US" sz="2400" dirty="0" smtClean="0">
                <a:solidFill>
                  <a:srgbClr val="FF0000"/>
                </a:solidFill>
              </a:rPr>
              <a:t>DISCONNECT</a:t>
            </a:r>
            <a:r>
              <a:rPr lang="en-US" sz="2400" dirty="0" smtClean="0"/>
              <a:t> of its own, acknowledging the client and releasing the connection. </a:t>
            </a:r>
          </a:p>
          <a:p>
            <a:pPr marL="609600" indent="-609600" algn="just">
              <a:spcBef>
                <a:spcPct val="20000"/>
              </a:spcBef>
              <a:buClr>
                <a:schemeClr val="accent2"/>
              </a:buClr>
              <a:buFontTx/>
              <a:buChar char="•"/>
            </a:pPr>
            <a:r>
              <a:rPr lang="en-US" sz="2400" dirty="0" smtClean="0"/>
              <a:t>When the Server's packet gets back to the Client machine, the </a:t>
            </a:r>
            <a:r>
              <a:rPr lang="en-US" sz="2400" dirty="0" smtClean="0">
                <a:solidFill>
                  <a:srgbClr val="FF0000"/>
                </a:solidFill>
              </a:rPr>
              <a:t>Client</a:t>
            </a:r>
            <a:r>
              <a:rPr lang="en-US" sz="2400" dirty="0" smtClean="0"/>
              <a:t> process is </a:t>
            </a:r>
            <a:r>
              <a:rPr lang="en-US" sz="2400" dirty="0" smtClean="0">
                <a:solidFill>
                  <a:srgbClr val="FF0000"/>
                </a:solidFill>
              </a:rPr>
              <a:t>released</a:t>
            </a:r>
            <a:r>
              <a:rPr lang="en-US" sz="2400" dirty="0" smtClean="0"/>
              <a:t> and the </a:t>
            </a:r>
            <a:r>
              <a:rPr lang="en-US" sz="2400" dirty="0" smtClean="0">
                <a:solidFill>
                  <a:srgbClr val="FF0000"/>
                </a:solidFill>
              </a:rPr>
              <a:t>connection</a:t>
            </a:r>
            <a:r>
              <a:rPr lang="en-US" sz="2400" dirty="0" smtClean="0"/>
              <a:t> is </a:t>
            </a:r>
            <a:r>
              <a:rPr lang="en-US" sz="2400" dirty="0" smtClean="0">
                <a:solidFill>
                  <a:srgbClr val="FF0000"/>
                </a:solidFill>
              </a:rPr>
              <a:t>broken</a:t>
            </a:r>
            <a:r>
              <a:rPr lang="en-US" sz="2400" dirty="0" smtClean="0"/>
              <a:t>.</a:t>
            </a:r>
          </a:p>
        </p:txBody>
      </p:sp>
      <p:sp>
        <p:nvSpPr>
          <p:cNvPr id="5" name="Slide Number Placeholder 4"/>
          <p:cNvSpPr>
            <a:spLocks noGrp="1"/>
          </p:cNvSpPr>
          <p:nvPr>
            <p:ph type="sldNum" sz="quarter" idx="11"/>
          </p:nvPr>
        </p:nvSpPr>
        <p:spPr/>
        <p:txBody>
          <a:bodyPr/>
          <a:lstStyle/>
          <a:p>
            <a:fld id="{72A6C05F-EDF5-4737-80F3-12A7E290C31D}" type="slidenum">
              <a:rPr lang="en-US" smtClean="0"/>
              <a:pPr/>
              <a:t>167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168</a:t>
            </a:fld>
            <a:endParaRPr lang="en-US"/>
          </a:p>
        </p:txBody>
      </p:sp>
      <p:sp>
        <p:nvSpPr>
          <p:cNvPr id="5" name="Rectangle 4"/>
          <p:cNvSpPr/>
          <p:nvPr/>
        </p:nvSpPr>
        <p:spPr>
          <a:xfrm>
            <a:off x="2427664" y="2967335"/>
            <a:ext cx="42886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9882" y="689549"/>
            <a:ext cx="8769246" cy="5876144"/>
          </a:xfrm>
        </p:spPr>
        <p:txBody>
          <a:bodyPr/>
          <a:lstStyle/>
          <a:p>
            <a:pPr algn="l">
              <a:buFont typeface="Wingdings" pitchFamily="2" charset="2"/>
              <a:buChar char="Ø"/>
            </a:pPr>
            <a:r>
              <a:rPr lang="en-US" sz="2800" dirty="0" smtClean="0"/>
              <a:t>Based on types </a:t>
            </a:r>
            <a:r>
              <a:rPr lang="en-US" sz="2800" dirty="0"/>
              <a:t>of transmission technology</a:t>
            </a:r>
          </a:p>
          <a:p>
            <a:pPr lvl="1">
              <a:buFontTx/>
              <a:buChar char="•"/>
            </a:pPr>
            <a:r>
              <a:rPr lang="en-US" dirty="0"/>
              <a:t>Broadcast </a:t>
            </a:r>
            <a:r>
              <a:rPr lang="en-US" dirty="0" smtClean="0"/>
              <a:t>Networks</a:t>
            </a:r>
            <a:endParaRPr lang="en-US" dirty="0"/>
          </a:p>
          <a:p>
            <a:pPr lvl="1">
              <a:buFontTx/>
              <a:buChar char="•"/>
            </a:pPr>
            <a:r>
              <a:rPr lang="en-US" dirty="0"/>
              <a:t>Point-to-point </a:t>
            </a:r>
            <a:r>
              <a:rPr lang="en-US" dirty="0" smtClean="0"/>
              <a:t>Networks</a:t>
            </a:r>
          </a:p>
          <a:p>
            <a:pPr algn="l">
              <a:buFont typeface="Wingdings" pitchFamily="2" charset="2"/>
              <a:buChar char="Ø"/>
            </a:pPr>
            <a:r>
              <a:rPr lang="en-US" sz="2800" dirty="0" smtClean="0"/>
              <a:t>Based on Scale</a:t>
            </a:r>
          </a:p>
          <a:p>
            <a:pPr lvl="1">
              <a:buFont typeface="Arial" pitchFamily="34" charset="0"/>
              <a:buChar char="•"/>
            </a:pPr>
            <a:endParaRPr lang="en-US" sz="3200"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17</a:t>
            </a:fld>
            <a:endParaRPr lang="en-US"/>
          </a:p>
        </p:txBody>
      </p:sp>
      <p:sp>
        <p:nvSpPr>
          <p:cNvPr id="4" name="Rectangle 2"/>
          <p:cNvSpPr txBox="1">
            <a:spLocks noChangeArrowheads="1"/>
          </p:cNvSpPr>
          <p:nvPr/>
        </p:nvSpPr>
        <p:spPr bwMode="auto">
          <a:xfrm>
            <a:off x="2500" y="-1249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j-lt"/>
                <a:ea typeface="+mj-ea"/>
                <a:cs typeface="+mj-cs"/>
              </a:rPr>
              <a:t>Network Hardware</a:t>
            </a:r>
            <a:endParaRPr kumimoji="0" lang="en-US" sz="4400" b="0" i="0" u="none" strike="noStrike" kern="0" cap="none" spc="0" normalizeH="0" baseline="0" noProof="0" dirty="0">
              <a:ln>
                <a:noFill/>
              </a:ln>
              <a:solidFill>
                <a:srgbClr val="FF0000"/>
              </a:solidFill>
              <a:effectLst/>
              <a:uLnTx/>
              <a:uFillTx/>
              <a:latin typeface="+mj-lt"/>
              <a:ea typeface="+mj-ea"/>
              <a:cs typeface="+mj-cs"/>
            </a:endParaRPr>
          </a:p>
        </p:txBody>
      </p:sp>
      <p:pic>
        <p:nvPicPr>
          <p:cNvPr id="6" name="Picture 4" descr="1-06"/>
          <p:cNvPicPr>
            <a:picLocks noChangeAspect="1" noChangeArrowheads="1"/>
          </p:cNvPicPr>
          <p:nvPr/>
        </p:nvPicPr>
        <p:blipFill>
          <a:blip r:embed="rId2" cstate="print"/>
          <a:srcRect/>
          <a:stretch>
            <a:fillRect/>
          </a:stretch>
        </p:blipFill>
        <p:spPr bwMode="auto">
          <a:xfrm>
            <a:off x="1754122" y="2701317"/>
            <a:ext cx="6159500" cy="40560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9942" y="751447"/>
            <a:ext cx="8964118" cy="5209108"/>
          </a:xfrm>
        </p:spPr>
        <p:txBody>
          <a:bodyPr/>
          <a:lstStyle/>
          <a:p>
            <a:pPr algn="just">
              <a:buFontTx/>
              <a:buChar char="•"/>
            </a:pPr>
            <a:r>
              <a:rPr lang="en-US" sz="3600" dirty="0" smtClean="0"/>
              <a:t>Broadcast Networks</a:t>
            </a:r>
          </a:p>
          <a:p>
            <a:pPr lvl="1" algn="just">
              <a:buFontTx/>
              <a:buChar char="•"/>
            </a:pPr>
            <a:r>
              <a:rPr lang="en-US" dirty="0" smtClean="0"/>
              <a:t>A </a:t>
            </a:r>
            <a:r>
              <a:rPr lang="en-US" i="1" dirty="0" smtClean="0">
                <a:solidFill>
                  <a:srgbClr val="FF0000"/>
                </a:solidFill>
              </a:rPr>
              <a:t>single communication channel</a:t>
            </a:r>
            <a:r>
              <a:rPr lang="en-US" dirty="0" smtClean="0"/>
              <a:t> is shared by all the machines on the network</a:t>
            </a:r>
          </a:p>
          <a:p>
            <a:pPr lvl="1" algn="just">
              <a:buFontTx/>
              <a:buChar char="•"/>
            </a:pPr>
            <a:r>
              <a:rPr lang="en-US" dirty="0" smtClean="0"/>
              <a:t>Short messages called </a:t>
            </a:r>
            <a:r>
              <a:rPr lang="en-US" b="1" i="1" dirty="0" smtClean="0">
                <a:solidFill>
                  <a:srgbClr val="FF0000"/>
                </a:solidFill>
              </a:rPr>
              <a:t>packets</a:t>
            </a:r>
            <a:r>
              <a:rPr lang="en-US" dirty="0" smtClean="0"/>
              <a:t> sent by any machine are received by all the others</a:t>
            </a:r>
          </a:p>
          <a:p>
            <a:pPr lvl="1" algn="just">
              <a:buFontTx/>
              <a:buChar char="•"/>
            </a:pPr>
            <a:r>
              <a:rPr lang="en-US" dirty="0" smtClean="0"/>
              <a:t>Address field in a packet specifies the recipient</a:t>
            </a:r>
            <a:endParaRPr lang="en-US" sz="3600" dirty="0" smtClean="0"/>
          </a:p>
          <a:p>
            <a:pPr lvl="1" algn="just">
              <a:buFontTx/>
              <a:buChar char="•"/>
            </a:pPr>
            <a:r>
              <a:rPr lang="en-US" dirty="0" smtClean="0"/>
              <a:t>After receiving the packet, the address field is checked</a:t>
            </a:r>
          </a:p>
          <a:p>
            <a:pPr lvl="1" algn="just">
              <a:buFontTx/>
              <a:buChar char="•"/>
            </a:pPr>
            <a:r>
              <a:rPr lang="en-US" dirty="0" smtClean="0"/>
              <a:t>If it is intended for itself, it processes the packet, otherwise it is ignored</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18</a:t>
            </a:fld>
            <a:endParaRPr lang="en-US"/>
          </a:p>
        </p:txBody>
      </p:sp>
      <p:sp>
        <p:nvSpPr>
          <p:cNvPr id="4" name="Rectangle 2"/>
          <p:cNvSpPr txBox="1">
            <a:spLocks noChangeArrowheads="1"/>
          </p:cNvSpPr>
          <p:nvPr/>
        </p:nvSpPr>
        <p:spPr bwMode="auto">
          <a:xfrm>
            <a:off x="-27480" y="47470"/>
            <a:ext cx="9144000" cy="7470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j-lt"/>
                <a:ea typeface="+mj-ea"/>
                <a:cs typeface="+mj-cs"/>
              </a:rPr>
              <a:t>Network Hardware</a:t>
            </a:r>
            <a:endParaRPr kumimoji="0" lang="en-US" sz="4400" b="0" i="0" u="none" strike="noStrike" kern="0" cap="none" spc="0" normalizeH="0" baseline="0" noProof="0" dirty="0">
              <a:ln>
                <a:noFill/>
              </a:ln>
              <a:solidFill>
                <a:srgbClr val="FF0000"/>
              </a:solidFill>
              <a:effectLst/>
              <a:uLnTx/>
              <a:uFillTx/>
              <a:latin typeface="+mj-lt"/>
              <a:ea typeface="+mj-ea"/>
              <a:cs typeface="+mj-cs"/>
            </a:endParaRPr>
          </a:p>
        </p:txBody>
      </p:sp>
      <p:pic>
        <p:nvPicPr>
          <p:cNvPr id="6" name="Picture 2" descr="http://www.e-reading.club/illustrations/143/143358-Any2FbImgLoader47"/>
          <p:cNvPicPr>
            <a:picLocks noChangeAspect="1" noChangeArrowheads="1"/>
          </p:cNvPicPr>
          <p:nvPr/>
        </p:nvPicPr>
        <p:blipFill>
          <a:blip r:embed="rId2" cstate="print"/>
          <a:srcRect l="35347" t="-4560" r="33556" b="11657"/>
          <a:stretch>
            <a:fillRect/>
          </a:stretch>
        </p:blipFill>
        <p:spPr bwMode="auto">
          <a:xfrm>
            <a:off x="4719484" y="4852220"/>
            <a:ext cx="3864077" cy="196153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4005" y="207010"/>
            <a:ext cx="6019165" cy="635000"/>
          </a:xfrm>
          <a:prstGeom prst="rect">
            <a:avLst/>
          </a:prstGeom>
        </p:spPr>
        <p:txBody>
          <a:bodyPr vert="horz" wrap="square" lIns="0" tIns="12065" rIns="0" bIns="0" rtlCol="0">
            <a:spAutoFit/>
          </a:bodyPr>
          <a:lstStyle/>
          <a:p>
            <a:pPr marL="12700">
              <a:lnSpc>
                <a:spcPct val="100000"/>
              </a:lnSpc>
              <a:spcBef>
                <a:spcPts val="95"/>
              </a:spcBef>
            </a:pPr>
            <a:r>
              <a:rPr sz="4000" spc="-200" dirty="0"/>
              <a:t>NETWORK </a:t>
            </a:r>
            <a:r>
              <a:rPr sz="4000" spc="-170" dirty="0"/>
              <a:t>HARDWARE</a:t>
            </a:r>
            <a:r>
              <a:rPr sz="4000" spc="-459" dirty="0"/>
              <a:t> </a:t>
            </a:r>
            <a:r>
              <a:rPr sz="4000" spc="-275" dirty="0"/>
              <a:t>cont.</a:t>
            </a:r>
            <a:endParaRPr sz="4000"/>
          </a:p>
        </p:txBody>
      </p:sp>
      <p:sp>
        <p:nvSpPr>
          <p:cNvPr id="3" name="object 3"/>
          <p:cNvSpPr txBox="1"/>
          <p:nvPr/>
        </p:nvSpPr>
        <p:spPr>
          <a:xfrm>
            <a:off x="535940" y="1302765"/>
            <a:ext cx="8074659" cy="1489710"/>
          </a:xfrm>
          <a:prstGeom prst="rect">
            <a:avLst/>
          </a:prstGeom>
        </p:spPr>
        <p:txBody>
          <a:bodyPr vert="horz" wrap="square" lIns="0" tIns="13335" rIns="0" bIns="0" rtlCol="0">
            <a:spAutoFit/>
          </a:bodyPr>
          <a:lstStyle/>
          <a:p>
            <a:pPr marL="355600" marR="5080" indent="-342900" algn="just">
              <a:lnSpc>
                <a:spcPct val="100000"/>
              </a:lnSpc>
              <a:spcBef>
                <a:spcPts val="105"/>
              </a:spcBef>
              <a:buChar char="•"/>
              <a:tabLst>
                <a:tab pos="355600" algn="l"/>
              </a:tabLst>
            </a:pPr>
            <a:r>
              <a:rPr sz="3200" spc="-265" dirty="0">
                <a:latin typeface="Arial"/>
                <a:cs typeface="Arial"/>
              </a:rPr>
              <a:t>Some</a:t>
            </a:r>
            <a:r>
              <a:rPr sz="3200" spc="355" dirty="0">
                <a:latin typeface="Arial"/>
                <a:cs typeface="Arial"/>
              </a:rPr>
              <a:t> </a:t>
            </a:r>
            <a:r>
              <a:rPr sz="3200" spc="-145" dirty="0">
                <a:latin typeface="Arial"/>
                <a:cs typeface="Arial"/>
              </a:rPr>
              <a:t>broadcast </a:t>
            </a:r>
            <a:r>
              <a:rPr sz="3200" spc="-210" dirty="0">
                <a:latin typeface="Arial"/>
                <a:cs typeface="Arial"/>
              </a:rPr>
              <a:t>systems </a:t>
            </a:r>
            <a:r>
              <a:rPr sz="3200" spc="-165" dirty="0">
                <a:latin typeface="Arial"/>
                <a:cs typeface="Arial"/>
              </a:rPr>
              <a:t>also </a:t>
            </a:r>
            <a:r>
              <a:rPr sz="3200" spc="-75" dirty="0">
                <a:latin typeface="Arial"/>
                <a:cs typeface="Arial"/>
              </a:rPr>
              <a:t>support  </a:t>
            </a:r>
            <a:r>
              <a:rPr sz="3200" spc="-125" dirty="0">
                <a:latin typeface="Arial"/>
                <a:cs typeface="Arial"/>
              </a:rPr>
              <a:t>transmission </a:t>
            </a:r>
            <a:r>
              <a:rPr sz="3200" spc="25" dirty="0">
                <a:latin typeface="Arial"/>
                <a:cs typeface="Arial"/>
              </a:rPr>
              <a:t>to </a:t>
            </a:r>
            <a:r>
              <a:rPr sz="3200" spc="-245" dirty="0">
                <a:latin typeface="Arial"/>
                <a:cs typeface="Arial"/>
              </a:rPr>
              <a:t>a </a:t>
            </a:r>
            <a:r>
              <a:rPr sz="3200" spc="-160" dirty="0">
                <a:latin typeface="Arial"/>
                <a:cs typeface="Arial"/>
              </a:rPr>
              <a:t>subset </a:t>
            </a:r>
            <a:r>
              <a:rPr sz="3200" dirty="0">
                <a:latin typeface="Arial"/>
                <a:cs typeface="Arial"/>
              </a:rPr>
              <a:t>of </a:t>
            </a:r>
            <a:r>
              <a:rPr sz="3200" spc="-35" dirty="0">
                <a:latin typeface="Arial"/>
                <a:cs typeface="Arial"/>
              </a:rPr>
              <a:t>the </a:t>
            </a:r>
            <a:r>
              <a:rPr sz="3200" spc="-155" dirty="0">
                <a:latin typeface="Arial"/>
                <a:cs typeface="Arial"/>
              </a:rPr>
              <a:t>machines,  </a:t>
            </a:r>
            <a:r>
              <a:rPr sz="3200" spc="-90" dirty="0">
                <a:latin typeface="Arial"/>
                <a:cs typeface="Arial"/>
              </a:rPr>
              <a:t>which </a:t>
            </a:r>
            <a:r>
              <a:rPr sz="3200" spc="-95" dirty="0">
                <a:latin typeface="Arial"/>
                <a:cs typeface="Arial"/>
              </a:rPr>
              <a:t>known </a:t>
            </a:r>
            <a:r>
              <a:rPr sz="3200" spc="-300" dirty="0">
                <a:latin typeface="Arial"/>
                <a:cs typeface="Arial"/>
              </a:rPr>
              <a:t>as</a:t>
            </a:r>
            <a:r>
              <a:rPr sz="3200" spc="-330" dirty="0">
                <a:latin typeface="Arial"/>
                <a:cs typeface="Arial"/>
              </a:rPr>
              <a:t> </a:t>
            </a:r>
            <a:r>
              <a:rPr sz="3200" b="1" spc="-165" dirty="0">
                <a:latin typeface="Trebuchet MS"/>
                <a:cs typeface="Trebuchet MS"/>
              </a:rPr>
              <a:t>multicasting</a:t>
            </a:r>
            <a:endParaRPr sz="3200">
              <a:latin typeface="Trebuchet MS"/>
              <a:cs typeface="Trebuchet MS"/>
            </a:endParaRPr>
          </a:p>
        </p:txBody>
      </p:sp>
      <p:sp>
        <p:nvSpPr>
          <p:cNvPr id="4" name="object 4"/>
          <p:cNvSpPr/>
          <p:nvPr/>
        </p:nvSpPr>
        <p:spPr>
          <a:xfrm>
            <a:off x="316991" y="3288791"/>
            <a:ext cx="8490204" cy="34396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1000" y="3352762"/>
            <a:ext cx="8307705" cy="32567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1950" y="3333712"/>
            <a:ext cx="8345805" cy="3295015"/>
          </a:xfrm>
          <a:custGeom>
            <a:avLst/>
            <a:gdLst/>
            <a:ahLst/>
            <a:cxnLst/>
            <a:rect l="l" t="t" r="r" b="b"/>
            <a:pathLst>
              <a:path w="8345805" h="3295015">
                <a:moveTo>
                  <a:pt x="0" y="3294888"/>
                </a:moveTo>
                <a:lnTo>
                  <a:pt x="8345805" y="3294888"/>
                </a:lnTo>
                <a:lnTo>
                  <a:pt x="8345805" y="0"/>
                </a:lnTo>
                <a:lnTo>
                  <a:pt x="0" y="0"/>
                </a:lnTo>
                <a:lnTo>
                  <a:pt x="0" y="3294888"/>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a:xfrm>
            <a:off x="0" y="1064302"/>
            <a:ext cx="9144000" cy="5793697"/>
          </a:xfrm>
        </p:spPr>
        <p:txBody>
          <a:bodyPr/>
          <a:lstStyle/>
          <a:p>
            <a:pPr algn="just"/>
            <a:r>
              <a:rPr lang="en-US" sz="3600" b="1" dirty="0" smtClean="0"/>
              <a:t>Module I</a:t>
            </a:r>
            <a:endParaRPr lang="en-US" sz="3600" dirty="0" smtClean="0"/>
          </a:p>
          <a:p>
            <a:pPr algn="just"/>
            <a:r>
              <a:rPr lang="en-US" sz="3200" dirty="0" smtClean="0"/>
              <a:t>Introduction – Uses – Network Hardware – LAN – MAN – WAN, Internetworks – Network Software –Reference models – OSI – TCP/IP.</a:t>
            </a:r>
          </a:p>
          <a:p>
            <a:pPr algn="l"/>
            <a:r>
              <a:rPr lang="en-IN" sz="3200" dirty="0" smtClean="0"/>
              <a:t>Physical Layer – Modes of communication,</a:t>
            </a:r>
          </a:p>
          <a:p>
            <a:pPr algn="l"/>
            <a:r>
              <a:rPr lang="en-IN" sz="3200" dirty="0" smtClean="0"/>
              <a:t>Physical topologies, Signal encoding, Repeaters and hub, Transmission media overview. Performance indicators – Bandwidth, Throughput, </a:t>
            </a:r>
            <a:r>
              <a:rPr lang="en-IN" sz="3200" dirty="0" err="1" smtClean="0"/>
              <a:t>Latency,Queuing</a:t>
            </a:r>
            <a:r>
              <a:rPr lang="en-IN" sz="3200" dirty="0" smtClean="0"/>
              <a:t> </a:t>
            </a:r>
            <a:r>
              <a:rPr lang="en-IN" sz="3200" dirty="0" err="1" smtClean="0"/>
              <a:t>time,Bandwidth</a:t>
            </a:r>
            <a:r>
              <a:rPr lang="en-IN" sz="3200" dirty="0" smtClean="0"/>
              <a:t>–Delay product.</a:t>
            </a:r>
            <a:endParaRPr lang="en-US" sz="3200" dirty="0" smtClean="0"/>
          </a:p>
        </p:txBody>
      </p:sp>
      <p:sp>
        <p:nvSpPr>
          <p:cNvPr id="4" name="Slide Number Placeholder 3"/>
          <p:cNvSpPr>
            <a:spLocks noGrp="1"/>
          </p:cNvSpPr>
          <p:nvPr>
            <p:ph type="sldNum" sz="quarter" idx="12"/>
          </p:nvPr>
        </p:nvSpPr>
        <p:spPr/>
        <p:txBody>
          <a:bodyPr/>
          <a:lstStyle/>
          <a:p>
            <a:fld id="{72A6C05F-EDF5-4737-80F3-12A7E290C31D}"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9942" y="869431"/>
            <a:ext cx="8964118" cy="5854098"/>
          </a:xfrm>
        </p:spPr>
        <p:txBody>
          <a:bodyPr/>
          <a:lstStyle/>
          <a:p>
            <a:pPr algn="just">
              <a:buFontTx/>
              <a:buChar char="•"/>
            </a:pPr>
            <a:r>
              <a:rPr lang="en-US" sz="3600" dirty="0" smtClean="0"/>
              <a:t>Multicasting</a:t>
            </a:r>
          </a:p>
          <a:p>
            <a:pPr lvl="1" algn="just">
              <a:buFontTx/>
              <a:buChar char="•"/>
            </a:pPr>
            <a:r>
              <a:rPr lang="en-US" dirty="0" smtClean="0"/>
              <a:t>Broadcast systems also support transmission to a </a:t>
            </a:r>
            <a:r>
              <a:rPr lang="en-US" dirty="0" smtClean="0">
                <a:solidFill>
                  <a:srgbClr val="FF0000"/>
                </a:solidFill>
              </a:rPr>
              <a:t>subset</a:t>
            </a:r>
            <a:r>
              <a:rPr lang="en-US" dirty="0" smtClean="0"/>
              <a:t> of the machines </a:t>
            </a:r>
          </a:p>
          <a:p>
            <a:pPr lvl="1" algn="just">
              <a:buFontTx/>
              <a:buChar char="•"/>
            </a:pPr>
            <a:r>
              <a:rPr lang="en-US" dirty="0" smtClean="0"/>
              <a:t>By reserving a bit to indicate multicasting &amp; the remaining n-1 address bits can hold the group number</a:t>
            </a:r>
          </a:p>
          <a:p>
            <a:pPr lvl="1" algn="just">
              <a:buFontTx/>
              <a:buChar char="•"/>
            </a:pPr>
            <a:r>
              <a:rPr lang="en-US" dirty="0" smtClean="0"/>
              <a:t>Each machine can subscribe to any or one of the groups</a:t>
            </a:r>
          </a:p>
        </p:txBody>
      </p:sp>
      <p:sp>
        <p:nvSpPr>
          <p:cNvPr id="5" name="Slide Number Placeholder 4"/>
          <p:cNvSpPr>
            <a:spLocks noGrp="1"/>
          </p:cNvSpPr>
          <p:nvPr>
            <p:ph type="sldNum" sz="quarter" idx="12"/>
          </p:nvPr>
        </p:nvSpPr>
        <p:spPr/>
        <p:txBody>
          <a:bodyPr/>
          <a:lstStyle/>
          <a:p>
            <a:fld id="{72A6C05F-EDF5-4737-80F3-12A7E290C31D}" type="slidenum">
              <a:rPr lang="en-US" smtClean="0"/>
              <a:pPr/>
              <a:t>20</a:t>
            </a:fld>
            <a:endParaRPr lang="en-US"/>
          </a:p>
        </p:txBody>
      </p:sp>
      <p:sp>
        <p:nvSpPr>
          <p:cNvPr id="4" name="Rectangle 2"/>
          <p:cNvSpPr txBox="1">
            <a:spLocks noChangeArrowheads="1"/>
          </p:cNvSpPr>
          <p:nvPr/>
        </p:nvSpPr>
        <p:spPr bwMode="auto">
          <a:xfrm>
            <a:off x="-27480" y="47470"/>
            <a:ext cx="9144000" cy="7470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j-lt"/>
                <a:ea typeface="+mj-ea"/>
                <a:cs typeface="+mj-cs"/>
              </a:rPr>
              <a:t>                Network Hardware</a:t>
            </a:r>
            <a:endParaRPr kumimoji="0" lang="en-US" sz="4400" b="0" i="0" u="none" strike="noStrike" kern="0" cap="none" spc="0" normalizeH="0" baseline="0" noProof="0" dirty="0">
              <a:ln>
                <a:noFill/>
              </a:ln>
              <a:solidFill>
                <a:srgbClr val="FF0000"/>
              </a:solidFill>
              <a:effectLst/>
              <a:uLnTx/>
              <a:uFillTx/>
              <a:latin typeface="+mj-lt"/>
              <a:ea typeface="+mj-ea"/>
              <a:cs typeface="+mj-cs"/>
            </a:endParaRPr>
          </a:p>
        </p:txBody>
      </p:sp>
      <p:pic>
        <p:nvPicPr>
          <p:cNvPr id="95234" name="Picture 2" descr="http://www.e-reading.club/illustrations/143/143358-Any2FbImgLoader47"/>
          <p:cNvPicPr>
            <a:picLocks noChangeAspect="1" noChangeArrowheads="1"/>
          </p:cNvPicPr>
          <p:nvPr/>
        </p:nvPicPr>
        <p:blipFill>
          <a:blip r:embed="rId2" cstate="print"/>
          <a:srcRect t="34473" r="68756" b="11334"/>
          <a:stretch>
            <a:fillRect/>
          </a:stretch>
        </p:blipFill>
        <p:spPr bwMode="auto">
          <a:xfrm>
            <a:off x="6774272" y="-1"/>
            <a:ext cx="2369728" cy="137587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9942" y="869430"/>
            <a:ext cx="8964118" cy="5767343"/>
          </a:xfrm>
        </p:spPr>
        <p:txBody>
          <a:bodyPr/>
          <a:lstStyle/>
          <a:p>
            <a:pPr algn="just">
              <a:buFontTx/>
              <a:buChar char="•"/>
            </a:pPr>
            <a:r>
              <a:rPr lang="en-US" sz="3600" dirty="0" smtClean="0"/>
              <a:t>Point-to-point Networks</a:t>
            </a:r>
          </a:p>
          <a:p>
            <a:pPr lvl="1" algn="just">
              <a:buFontTx/>
              <a:buChar char="•"/>
            </a:pPr>
            <a:r>
              <a:rPr lang="en-US" dirty="0" smtClean="0"/>
              <a:t>Many connections between individual pair of machines</a:t>
            </a:r>
          </a:p>
          <a:p>
            <a:pPr lvl="1" algn="just">
              <a:buFontTx/>
              <a:buChar char="•"/>
            </a:pPr>
            <a:r>
              <a:rPr lang="en-US" dirty="0" smtClean="0"/>
              <a:t>Transfer from source to destination may includes one or more intermediate machines</a:t>
            </a:r>
          </a:p>
          <a:p>
            <a:pPr lvl="1" algn="just">
              <a:buFontTx/>
              <a:buChar char="•"/>
            </a:pPr>
            <a:r>
              <a:rPr lang="en-US" dirty="0" smtClean="0"/>
              <a:t>Multiple routes of different lengths leads to the role of  routing algorithm for </a:t>
            </a:r>
            <a:r>
              <a:rPr lang="en-US" dirty="0" smtClean="0">
                <a:solidFill>
                  <a:srgbClr val="FF0000"/>
                </a:solidFill>
              </a:rPr>
              <a:t>route selection</a:t>
            </a:r>
          </a:p>
          <a:p>
            <a:pPr lvl="1" algn="just">
              <a:buFontTx/>
              <a:buChar char="•"/>
            </a:pPr>
            <a:r>
              <a:rPr lang="en-US" dirty="0" smtClean="0"/>
              <a:t>Larger networks use point-to-point</a:t>
            </a:r>
          </a:p>
          <a:p>
            <a:pPr lvl="1" algn="just">
              <a:buFontTx/>
              <a:buChar char="•"/>
            </a:pPr>
            <a:r>
              <a:rPr lang="en-US" dirty="0" smtClean="0"/>
              <a:t>Point-to-point transmission with one sender and one receiver is sometimes called </a:t>
            </a:r>
            <a:r>
              <a:rPr lang="en-US" dirty="0" err="1" smtClean="0">
                <a:solidFill>
                  <a:srgbClr val="FF0000"/>
                </a:solidFill>
              </a:rPr>
              <a:t>unicasting</a:t>
            </a:r>
            <a:r>
              <a:rPr lang="en-US" dirty="0" smtClean="0">
                <a:solidFill>
                  <a:srgbClr val="FF0000"/>
                </a:solidFill>
              </a:rPr>
              <a:t> </a:t>
            </a:r>
          </a:p>
        </p:txBody>
      </p:sp>
      <p:sp>
        <p:nvSpPr>
          <p:cNvPr id="5" name="Slide Number Placeholder 4"/>
          <p:cNvSpPr>
            <a:spLocks noGrp="1"/>
          </p:cNvSpPr>
          <p:nvPr>
            <p:ph type="sldNum" sz="quarter" idx="12"/>
          </p:nvPr>
        </p:nvSpPr>
        <p:spPr/>
        <p:txBody>
          <a:bodyPr/>
          <a:lstStyle/>
          <a:p>
            <a:fld id="{72A6C05F-EDF5-4737-80F3-12A7E290C31D}" type="slidenum">
              <a:rPr lang="en-US" smtClean="0"/>
              <a:pPr/>
              <a:t>21</a:t>
            </a:fld>
            <a:endParaRPr lang="en-US"/>
          </a:p>
        </p:txBody>
      </p:sp>
      <p:sp>
        <p:nvSpPr>
          <p:cNvPr id="4" name="Rectangle 2"/>
          <p:cNvSpPr txBox="1">
            <a:spLocks noChangeArrowheads="1"/>
          </p:cNvSpPr>
          <p:nvPr/>
        </p:nvSpPr>
        <p:spPr bwMode="auto">
          <a:xfrm>
            <a:off x="-27480" y="47470"/>
            <a:ext cx="9144000" cy="7470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mj-lt"/>
                <a:ea typeface="+mj-ea"/>
                <a:cs typeface="+mj-cs"/>
              </a:rPr>
              <a:t>             Network Hardware</a:t>
            </a:r>
            <a:endParaRPr kumimoji="0" lang="en-US" sz="4400" b="0" i="0" u="none" strike="noStrike" kern="0" cap="none" spc="0" normalizeH="0" baseline="0" noProof="0" dirty="0">
              <a:ln>
                <a:noFill/>
              </a:ln>
              <a:solidFill>
                <a:srgbClr val="FF0000"/>
              </a:solidFill>
              <a:effectLst/>
              <a:uLnTx/>
              <a:uFillTx/>
              <a:latin typeface="+mj-lt"/>
              <a:ea typeface="+mj-ea"/>
              <a:cs typeface="+mj-cs"/>
            </a:endParaRPr>
          </a:p>
        </p:txBody>
      </p:sp>
      <p:pic>
        <p:nvPicPr>
          <p:cNvPr id="6" name="Picture 2" descr="http://www.e-reading.club/illustrations/143/143358-Any2FbImgLoader47"/>
          <p:cNvPicPr>
            <a:picLocks noChangeAspect="1" noChangeArrowheads="1"/>
          </p:cNvPicPr>
          <p:nvPr/>
        </p:nvPicPr>
        <p:blipFill>
          <a:blip r:embed="rId2" cstate="print"/>
          <a:srcRect l="70547" t="33827" b="12947"/>
          <a:stretch>
            <a:fillRect/>
          </a:stretch>
        </p:blipFill>
        <p:spPr bwMode="auto">
          <a:xfrm>
            <a:off x="6852151" y="5471652"/>
            <a:ext cx="2291849" cy="1386348"/>
          </a:xfrm>
          <a:prstGeom prst="rect">
            <a:avLst/>
          </a:prstGeom>
          <a:noFill/>
        </p:spPr>
      </p:pic>
      <p:pic>
        <p:nvPicPr>
          <p:cNvPr id="94210" name="Picture 2" descr="http://www.thelifenetwork.org/images/fault_tol_routing.png"/>
          <p:cNvPicPr>
            <a:picLocks noChangeAspect="1" noChangeArrowheads="1"/>
          </p:cNvPicPr>
          <p:nvPr/>
        </p:nvPicPr>
        <p:blipFill>
          <a:blip r:embed="rId3" cstate="print"/>
          <a:srcRect/>
          <a:stretch>
            <a:fillRect/>
          </a:stretch>
        </p:blipFill>
        <p:spPr bwMode="auto">
          <a:xfrm>
            <a:off x="6655448" y="0"/>
            <a:ext cx="2488552" cy="162728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blinds(horizontal)">
                                      <p:cBhvr>
                                        <p:cTn id="7" dur="5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visible"/>
                                      </p:to>
                                    </p:set>
                                    <p:anim to="" calcmode="lin" valueType="num">
                                      <p:cBhvr>
                                        <p:cTn id="17" dur="1" fill="hold"/>
                                        <p:tgtEl>
                                          <p:spTgt spid="1536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5363">
                                            <p:txEl>
                                              <p:pRg st="1" end="1"/>
                                            </p:txEl>
                                          </p:spTgt>
                                        </p:tgtEl>
                                        <p:attrNameLst>
                                          <p:attrName>style.visibility</p:attrName>
                                        </p:attrNameLst>
                                      </p:cBhvr>
                                      <p:to>
                                        <p:strVal val="visible"/>
                                      </p:to>
                                    </p:set>
                                    <p:anim to="" calcmode="lin" valueType="num">
                                      <p:cBhvr>
                                        <p:cTn id="22" dur="1" fill="hold"/>
                                        <p:tgtEl>
                                          <p:spTgt spid="1536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5363">
                                            <p:txEl>
                                              <p:pRg st="2" end="2"/>
                                            </p:txEl>
                                          </p:spTgt>
                                        </p:tgtEl>
                                        <p:attrNameLst>
                                          <p:attrName>style.visibility</p:attrName>
                                        </p:attrNameLst>
                                      </p:cBhvr>
                                      <p:to>
                                        <p:strVal val="visible"/>
                                      </p:to>
                                    </p:set>
                                    <p:anim to="" calcmode="lin" valueType="num">
                                      <p:cBhvr>
                                        <p:cTn id="27" dur="1" fill="hold"/>
                                        <p:tgtEl>
                                          <p:spTgt spid="1536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5363">
                                            <p:txEl>
                                              <p:pRg st="3" end="3"/>
                                            </p:txEl>
                                          </p:spTgt>
                                        </p:tgtEl>
                                        <p:attrNameLst>
                                          <p:attrName>style.visibility</p:attrName>
                                        </p:attrNameLst>
                                      </p:cBhvr>
                                      <p:to>
                                        <p:strVal val="visible"/>
                                      </p:to>
                                    </p:set>
                                    <p:anim to="" calcmode="lin" valueType="num">
                                      <p:cBhvr>
                                        <p:cTn id="32" dur="1" fill="hold"/>
                                        <p:tgtEl>
                                          <p:spTgt spid="1536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5363">
                                            <p:txEl>
                                              <p:pRg st="4" end="4"/>
                                            </p:txEl>
                                          </p:spTgt>
                                        </p:tgtEl>
                                        <p:attrNameLst>
                                          <p:attrName>style.visibility</p:attrName>
                                        </p:attrNameLst>
                                      </p:cBhvr>
                                      <p:to>
                                        <p:strVal val="visible"/>
                                      </p:to>
                                    </p:set>
                                    <p:anim to="" calcmode="lin" valueType="num">
                                      <p:cBhvr>
                                        <p:cTn id="37" dur="1" fill="hold"/>
                                        <p:tgtEl>
                                          <p:spTgt spid="15363">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5363">
                                            <p:txEl>
                                              <p:pRg st="5" end="5"/>
                                            </p:txEl>
                                          </p:spTgt>
                                        </p:tgtEl>
                                        <p:attrNameLst>
                                          <p:attrName>style.visibility</p:attrName>
                                        </p:attrNameLst>
                                      </p:cBhvr>
                                      <p:to>
                                        <p:strVal val="visible"/>
                                      </p:to>
                                    </p:set>
                                    <p:anim to="" calcmode="lin" valueType="num">
                                      <p:cBhvr>
                                        <p:cTn id="42" dur="1" fill="hold"/>
                                        <p:tgtEl>
                                          <p:spTgt spid="1536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a:t>Network Hardware</a:t>
            </a:r>
          </a:p>
        </p:txBody>
      </p:sp>
      <p:sp>
        <p:nvSpPr>
          <p:cNvPr id="61443" name="Rectangle 3"/>
          <p:cNvSpPr>
            <a:spLocks noGrp="1" noChangeArrowheads="1"/>
          </p:cNvSpPr>
          <p:nvPr>
            <p:ph idx="1"/>
          </p:nvPr>
        </p:nvSpPr>
        <p:spPr>
          <a:xfrm>
            <a:off x="1317899" y="1328129"/>
            <a:ext cx="7244209" cy="4850998"/>
          </a:xfrm>
        </p:spPr>
        <p:txBody>
          <a:bodyPr/>
          <a:lstStyle/>
          <a:p>
            <a:pPr algn="l">
              <a:buFontTx/>
              <a:buChar char="•"/>
            </a:pPr>
            <a:r>
              <a:rPr lang="en-US" sz="3200" dirty="0" smtClean="0"/>
              <a:t>Based on Scale</a:t>
            </a:r>
          </a:p>
          <a:p>
            <a:pPr lvl="1">
              <a:buFontTx/>
              <a:buChar char="•"/>
            </a:pPr>
            <a:r>
              <a:rPr lang="en-US" dirty="0" smtClean="0"/>
              <a:t>Personal Area Networks</a:t>
            </a:r>
          </a:p>
          <a:p>
            <a:pPr lvl="1">
              <a:buFontTx/>
              <a:buChar char="•"/>
            </a:pPr>
            <a:r>
              <a:rPr lang="en-US" dirty="0" smtClean="0"/>
              <a:t>Local </a:t>
            </a:r>
            <a:r>
              <a:rPr lang="en-US" dirty="0"/>
              <a:t>Area </a:t>
            </a:r>
            <a:r>
              <a:rPr lang="en-US" dirty="0" smtClean="0"/>
              <a:t>Networks</a:t>
            </a:r>
          </a:p>
          <a:p>
            <a:pPr lvl="1">
              <a:buFontTx/>
              <a:buChar char="•"/>
            </a:pPr>
            <a:r>
              <a:rPr lang="en-US" dirty="0" smtClean="0"/>
              <a:t>Metropolitan Area Networks</a:t>
            </a:r>
          </a:p>
          <a:p>
            <a:pPr lvl="1">
              <a:buFontTx/>
              <a:buChar char="•"/>
            </a:pPr>
            <a:r>
              <a:rPr lang="en-US" dirty="0" smtClean="0"/>
              <a:t>Wide Area Networks</a:t>
            </a:r>
          </a:p>
          <a:p>
            <a:pPr lvl="1">
              <a:buFontTx/>
              <a:buChar char="•"/>
            </a:pPr>
            <a:r>
              <a:rPr lang="en-US" dirty="0" smtClean="0"/>
              <a:t>Internetworks or Internet</a:t>
            </a:r>
            <a:endParaRPr lang="en-US"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animEffect transition="in" filter="fade">
                                      <p:cBhvr>
                                        <p:cTn id="11" dur="2000"/>
                                        <p:tgtEl>
                                          <p:spTgt spid="6144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fade">
                                      <p:cBhvr>
                                        <p:cTn id="15" dur="2000"/>
                                        <p:tgtEl>
                                          <p:spTgt spid="6144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Effect transition="in" filter="fade">
                                      <p:cBhvr>
                                        <p:cTn id="19" dur="2000"/>
                                        <p:tgtEl>
                                          <p:spTgt spid="6144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animEffect transition="in" filter="fade">
                                      <p:cBhvr>
                                        <p:cTn id="23" dur="2000"/>
                                        <p:tgtEl>
                                          <p:spTgt spid="6144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Effect transition="in" filter="fade">
                                      <p:cBhvr>
                                        <p:cTn id="27" dur="20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393191"/>
            <a:ext cx="8488680" cy="64648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1000" y="457164"/>
            <a:ext cx="8305800" cy="63237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950" y="438114"/>
            <a:ext cx="8343900" cy="6362065"/>
          </a:xfrm>
          <a:custGeom>
            <a:avLst/>
            <a:gdLst/>
            <a:ahLst/>
            <a:cxnLst/>
            <a:rect l="l" t="t" r="r" b="b"/>
            <a:pathLst>
              <a:path w="8343900" h="6362065">
                <a:moveTo>
                  <a:pt x="0" y="6361811"/>
                </a:moveTo>
                <a:lnTo>
                  <a:pt x="8343900" y="6361811"/>
                </a:lnTo>
                <a:lnTo>
                  <a:pt x="8343900" y="0"/>
                </a:lnTo>
                <a:lnTo>
                  <a:pt x="0" y="0"/>
                </a:lnTo>
                <a:lnTo>
                  <a:pt x="0" y="6361811"/>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a:t>Network Hardware</a:t>
            </a:r>
          </a:p>
        </p:txBody>
      </p:sp>
      <p:sp>
        <p:nvSpPr>
          <p:cNvPr id="61443" name="Rectangle 3"/>
          <p:cNvSpPr>
            <a:spLocks noGrp="1" noChangeArrowheads="1"/>
          </p:cNvSpPr>
          <p:nvPr>
            <p:ph idx="1"/>
          </p:nvPr>
        </p:nvSpPr>
        <p:spPr>
          <a:xfrm>
            <a:off x="209862" y="705749"/>
            <a:ext cx="8754256" cy="6152251"/>
          </a:xfrm>
        </p:spPr>
        <p:txBody>
          <a:bodyPr/>
          <a:lstStyle/>
          <a:p>
            <a:pPr algn="l">
              <a:buFont typeface="Wingdings" pitchFamily="2" charset="2"/>
              <a:buChar char="ü"/>
            </a:pPr>
            <a:r>
              <a:rPr lang="en-US" sz="2800" dirty="0" smtClean="0">
                <a:solidFill>
                  <a:srgbClr val="FF0000"/>
                </a:solidFill>
              </a:rPr>
              <a:t>Personal Area Networks</a:t>
            </a:r>
          </a:p>
          <a:p>
            <a:pPr lvl="1" algn="just">
              <a:buFont typeface="Wingdings" pitchFamily="2" charset="2"/>
              <a:buChar char="ü"/>
            </a:pPr>
            <a:r>
              <a:rPr lang="en-US" sz="2600" dirty="0" smtClean="0"/>
              <a:t>Networks that are meant for one person </a:t>
            </a:r>
          </a:p>
          <a:p>
            <a:pPr lvl="1" algn="just">
              <a:buFont typeface="Wingdings" pitchFamily="2" charset="2"/>
              <a:buChar char="ü"/>
            </a:pPr>
            <a:r>
              <a:rPr lang="en-US" sz="2600" dirty="0" smtClean="0"/>
              <a:t>Eg: a wireless network connecting a computer with its mouse, keyboard, and printer </a:t>
            </a:r>
          </a:p>
          <a:p>
            <a:pPr algn="l">
              <a:buFont typeface="Wingdings" pitchFamily="2" charset="2"/>
              <a:buChar char="ü"/>
            </a:pPr>
            <a:r>
              <a:rPr lang="en-US" sz="2800" dirty="0" smtClean="0">
                <a:solidFill>
                  <a:srgbClr val="FF0000"/>
                </a:solidFill>
              </a:rPr>
              <a:t>Local </a:t>
            </a:r>
            <a:r>
              <a:rPr lang="en-US" sz="2800" dirty="0">
                <a:solidFill>
                  <a:srgbClr val="FF0000"/>
                </a:solidFill>
              </a:rPr>
              <a:t>Area </a:t>
            </a:r>
            <a:r>
              <a:rPr lang="en-US" sz="2800" dirty="0" smtClean="0">
                <a:solidFill>
                  <a:srgbClr val="FF0000"/>
                </a:solidFill>
              </a:rPr>
              <a:t>Networks</a:t>
            </a:r>
          </a:p>
          <a:p>
            <a:pPr lvl="1" algn="just">
              <a:buFont typeface="Wingdings" pitchFamily="2" charset="2"/>
              <a:buChar char="ü"/>
            </a:pPr>
            <a:r>
              <a:rPr lang="en-US" sz="2600" dirty="0" smtClean="0"/>
              <a:t>Generally called as LANs</a:t>
            </a:r>
          </a:p>
          <a:p>
            <a:pPr lvl="1" algn="just">
              <a:buFont typeface="Wingdings" pitchFamily="2" charset="2"/>
              <a:buChar char="ü"/>
            </a:pPr>
            <a:r>
              <a:rPr lang="en-US" sz="2600" dirty="0" smtClean="0"/>
              <a:t>Privately owned networks</a:t>
            </a:r>
          </a:p>
          <a:p>
            <a:pPr lvl="1" algn="just">
              <a:buFont typeface="Wingdings" pitchFamily="2" charset="2"/>
              <a:buChar char="ü"/>
            </a:pPr>
            <a:r>
              <a:rPr lang="en-US" sz="2600" dirty="0" smtClean="0"/>
              <a:t>Inter-processor distance:10m to 1km</a:t>
            </a:r>
          </a:p>
          <a:p>
            <a:pPr lvl="1" algn="just">
              <a:buFont typeface="Wingdings" pitchFamily="2" charset="2"/>
              <a:buChar char="ü"/>
            </a:pPr>
            <a:r>
              <a:rPr lang="en-US" sz="2600" dirty="0" smtClean="0"/>
              <a:t>Networks placed in a single room or building or campus</a:t>
            </a:r>
          </a:p>
          <a:p>
            <a:pPr lvl="1" algn="just">
              <a:buFont typeface="Wingdings" pitchFamily="2" charset="2"/>
              <a:buChar char="ü"/>
            </a:pPr>
            <a:r>
              <a:rPr lang="en-US" sz="2600" dirty="0" smtClean="0"/>
              <a:t>LANs are distinguished by 3 characteristics –</a:t>
            </a:r>
          </a:p>
          <a:p>
            <a:pPr lvl="2" algn="just">
              <a:buFont typeface="Wingdings" pitchFamily="2" charset="2"/>
              <a:buChar char="ü"/>
            </a:pPr>
            <a:r>
              <a:rPr lang="en-US" sz="2500" dirty="0" smtClean="0"/>
              <a:t>Size</a:t>
            </a:r>
          </a:p>
          <a:p>
            <a:pPr lvl="2" algn="just">
              <a:buFont typeface="Wingdings" pitchFamily="2" charset="2"/>
              <a:buChar char="ü"/>
            </a:pPr>
            <a:r>
              <a:rPr lang="en-US" sz="2500" dirty="0" smtClean="0"/>
              <a:t>Transmission Technology</a:t>
            </a:r>
          </a:p>
          <a:p>
            <a:pPr lvl="2" algn="just">
              <a:buFont typeface="Wingdings" pitchFamily="2" charset="2"/>
              <a:buChar char="ü"/>
            </a:pPr>
            <a:r>
              <a:rPr lang="en-US" sz="2500" dirty="0" smtClean="0"/>
              <a:t>Topology</a:t>
            </a:r>
            <a:endParaRPr lang="en-US" sz="2400" dirty="0" smtClean="0"/>
          </a:p>
        </p:txBody>
      </p:sp>
      <p:sp>
        <p:nvSpPr>
          <p:cNvPr id="4" name="Slide Number Placeholder 3"/>
          <p:cNvSpPr>
            <a:spLocks noGrp="1"/>
          </p:cNvSpPr>
          <p:nvPr>
            <p:ph type="sldNum" sz="quarter" idx="12"/>
          </p:nvPr>
        </p:nvSpPr>
        <p:spPr/>
        <p:txBody>
          <a:bodyPr/>
          <a:lstStyle/>
          <a:p>
            <a:fld id="{72A6C05F-EDF5-4737-80F3-12A7E290C31D}" type="slidenum">
              <a:rPr lang="en-US" smtClean="0"/>
              <a:pPr/>
              <a:t>24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fade">
                                      <p:cBhvr>
                                        <p:cTn id="12" dur="20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fade">
                                      <p:cBhvr>
                                        <p:cTn id="17" dur="20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fade">
                                      <p:cBhvr>
                                        <p:cTn id="22" dur="20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fade">
                                      <p:cBhvr>
                                        <p:cTn id="27" dur="2000"/>
                                        <p:tgtEl>
                                          <p:spTgt spid="61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fade">
                                      <p:cBhvr>
                                        <p:cTn id="32" dur="2000"/>
                                        <p:tgtEl>
                                          <p:spTgt spid="61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fade">
                                      <p:cBhvr>
                                        <p:cTn id="37" dur="2000"/>
                                        <p:tgtEl>
                                          <p:spTgt spid="61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Effect transition="in" filter="fade">
                                      <p:cBhvr>
                                        <p:cTn id="42" dur="2000"/>
                                        <p:tgtEl>
                                          <p:spTgt spid="614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Effect transition="in" filter="fade">
                                      <p:cBhvr>
                                        <p:cTn id="47" dur="2000"/>
                                        <p:tgtEl>
                                          <p:spTgt spid="614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1443">
                                            <p:txEl>
                                              <p:pRg st="9" end="9"/>
                                            </p:txEl>
                                          </p:spTgt>
                                        </p:tgtEl>
                                        <p:attrNameLst>
                                          <p:attrName>style.visibility</p:attrName>
                                        </p:attrNameLst>
                                      </p:cBhvr>
                                      <p:to>
                                        <p:strVal val="visible"/>
                                      </p:to>
                                    </p:set>
                                    <p:animEffect transition="in" filter="fade">
                                      <p:cBhvr>
                                        <p:cTn id="52" dur="2000"/>
                                        <p:tgtEl>
                                          <p:spTgt spid="614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1443">
                                            <p:txEl>
                                              <p:pRg st="10" end="10"/>
                                            </p:txEl>
                                          </p:spTgt>
                                        </p:tgtEl>
                                        <p:attrNameLst>
                                          <p:attrName>style.visibility</p:attrName>
                                        </p:attrNameLst>
                                      </p:cBhvr>
                                      <p:to>
                                        <p:strVal val="visible"/>
                                      </p:to>
                                    </p:set>
                                    <p:animEffect transition="in" filter="fade">
                                      <p:cBhvr>
                                        <p:cTn id="57" dur="2000"/>
                                        <p:tgtEl>
                                          <p:spTgt spid="614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1443">
                                            <p:txEl>
                                              <p:pRg st="11" end="11"/>
                                            </p:txEl>
                                          </p:spTgt>
                                        </p:tgtEl>
                                        <p:attrNameLst>
                                          <p:attrName>style.visibility</p:attrName>
                                        </p:attrNameLst>
                                      </p:cBhvr>
                                      <p:to>
                                        <p:strVal val="visible"/>
                                      </p:to>
                                    </p:set>
                                    <p:animEffect transition="in" filter="fade">
                                      <p:cBhvr>
                                        <p:cTn id="62" dur="2000"/>
                                        <p:tgtEl>
                                          <p:spTgt spid="614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779489"/>
            <a:ext cx="8754256" cy="5861153"/>
          </a:xfrm>
        </p:spPr>
        <p:txBody>
          <a:bodyPr/>
          <a:lstStyle/>
          <a:p>
            <a:pPr marL="609600" lvl="1" indent="-609600" algn="just">
              <a:buFont typeface="Wingdings" pitchFamily="2" charset="2"/>
              <a:buChar char="ü"/>
            </a:pPr>
            <a:r>
              <a:rPr lang="en-US" b="1" dirty="0" smtClean="0"/>
              <a:t>Size</a:t>
            </a:r>
            <a:r>
              <a:rPr lang="en-US" dirty="0" smtClean="0"/>
              <a:t> :- </a:t>
            </a:r>
            <a:endParaRPr lang="en-US" sz="2400" dirty="0" smtClean="0"/>
          </a:p>
          <a:p>
            <a:pPr lvl="1" algn="just">
              <a:buFont typeface="Wingdings" pitchFamily="2" charset="2"/>
              <a:buChar char="ü"/>
            </a:pPr>
            <a:r>
              <a:rPr lang="en-US" sz="2400" dirty="0" smtClean="0"/>
              <a:t>Worst-case transmission time is bounded and known in advance. </a:t>
            </a:r>
          </a:p>
          <a:p>
            <a:pPr lvl="1" algn="just">
              <a:buFont typeface="Wingdings" pitchFamily="2" charset="2"/>
              <a:buChar char="ü"/>
            </a:pPr>
            <a:r>
              <a:rPr lang="en-US" sz="2400" dirty="0" smtClean="0"/>
              <a:t>Knowing this bound makes it possible to use certain kinds of designs </a:t>
            </a:r>
          </a:p>
          <a:p>
            <a:pPr lvl="1" algn="just">
              <a:buFont typeface="Wingdings" pitchFamily="2" charset="2"/>
              <a:buChar char="ü"/>
            </a:pPr>
            <a:r>
              <a:rPr lang="en-US" sz="2400" dirty="0" smtClean="0"/>
              <a:t>Simplifies Network management.</a:t>
            </a:r>
          </a:p>
          <a:p>
            <a:pPr algn="just">
              <a:buFont typeface="Wingdings" pitchFamily="2" charset="2"/>
              <a:buChar char="ü"/>
            </a:pPr>
            <a:r>
              <a:rPr lang="en-US" b="1" dirty="0" smtClean="0"/>
              <a:t>Transmission Technology </a:t>
            </a:r>
            <a:r>
              <a:rPr lang="en-US" dirty="0" smtClean="0"/>
              <a:t>:- </a:t>
            </a:r>
          </a:p>
          <a:p>
            <a:pPr lvl="1" algn="just">
              <a:buFont typeface="Wingdings" pitchFamily="2" charset="2"/>
              <a:buChar char="ü"/>
            </a:pPr>
            <a:r>
              <a:rPr lang="en-US" sz="2400" dirty="0" smtClean="0"/>
              <a:t>consist of a single cable to which all the machines are attached . </a:t>
            </a:r>
          </a:p>
          <a:p>
            <a:pPr lvl="1" algn="just">
              <a:buFont typeface="Wingdings" pitchFamily="2" charset="2"/>
              <a:buChar char="ü"/>
            </a:pPr>
            <a:r>
              <a:rPr lang="en-US" sz="2400" dirty="0" smtClean="0"/>
              <a:t>Traditional LAN runs at speed of 10 to 100 Mbps</a:t>
            </a:r>
          </a:p>
          <a:p>
            <a:pPr lvl="1" algn="just">
              <a:buFont typeface="Wingdings" pitchFamily="2" charset="2"/>
              <a:buChar char="ü"/>
            </a:pPr>
            <a:r>
              <a:rPr lang="en-US" sz="2400" dirty="0" smtClean="0"/>
              <a:t>Newer LANs operate at 10 </a:t>
            </a:r>
            <a:r>
              <a:rPr lang="en-US" sz="2400" dirty="0" err="1" smtClean="0"/>
              <a:t>Gbps</a:t>
            </a:r>
            <a:r>
              <a:rPr lang="en-US" sz="2400" dirty="0" smtClean="0"/>
              <a:t> </a:t>
            </a:r>
          </a:p>
          <a:p>
            <a:pPr lvl="1" algn="just">
              <a:buFont typeface="Wingdings" pitchFamily="2" charset="2"/>
              <a:buChar char="ü"/>
            </a:pPr>
            <a:r>
              <a:rPr lang="en-US" sz="2400" dirty="0" smtClean="0"/>
              <a:t>Low delay</a:t>
            </a:r>
          </a:p>
          <a:p>
            <a:pPr lvl="1" algn="just">
              <a:buFont typeface="Wingdings" pitchFamily="2" charset="2"/>
              <a:buChar char="ü"/>
            </a:pPr>
            <a:r>
              <a:rPr lang="en-US" sz="2400" dirty="0" smtClean="0"/>
              <a:t>Makes very few errors</a:t>
            </a:r>
          </a:p>
        </p:txBody>
      </p:sp>
      <p:sp>
        <p:nvSpPr>
          <p:cNvPr id="4" name="Slide Number Placeholder 3"/>
          <p:cNvSpPr>
            <a:spLocks noGrp="1"/>
          </p:cNvSpPr>
          <p:nvPr>
            <p:ph type="sldNum" sz="quarter" idx="12"/>
          </p:nvPr>
        </p:nvSpPr>
        <p:spPr/>
        <p:txBody>
          <a:bodyPr/>
          <a:lstStyle/>
          <a:p>
            <a:fld id="{72A6C05F-EDF5-4737-80F3-12A7E290C31D}" type="slidenum">
              <a:rPr lang="en-US" smtClean="0"/>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 to="" calcmode="lin" valueType="num">
                                      <p:cBhvr>
                                        <p:cTn id="22" dur="1" fill="hold"/>
                                        <p:tgtEl>
                                          <p:spTgt spid="6144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 to="" calcmode="lin" valueType="num">
                                      <p:cBhvr>
                                        <p:cTn id="27" dur="1" fill="hold"/>
                                        <p:tgtEl>
                                          <p:spTgt spid="6144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 to="" calcmode="lin" valueType="num">
                                      <p:cBhvr>
                                        <p:cTn id="32" dur="1" fill="hold"/>
                                        <p:tgtEl>
                                          <p:spTgt spid="6144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 to="" calcmode="lin" valueType="num">
                                      <p:cBhvr>
                                        <p:cTn id="37" dur="1" fill="hold"/>
                                        <p:tgtEl>
                                          <p:spTgt spid="6144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 to="" calcmode="lin" valueType="num">
                                      <p:cBhvr>
                                        <p:cTn id="42" dur="1" fill="hold"/>
                                        <p:tgtEl>
                                          <p:spTgt spid="6144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 to="" calcmode="lin" valueType="num">
                                      <p:cBhvr>
                                        <p:cTn id="47" dur="1" fill="hold"/>
                                        <p:tgtEl>
                                          <p:spTgt spid="6144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61443">
                                            <p:txEl>
                                              <p:pRg st="9" end="9"/>
                                            </p:txEl>
                                          </p:spTgt>
                                        </p:tgtEl>
                                        <p:attrNameLst>
                                          <p:attrName>style.visibility</p:attrName>
                                        </p:attrNameLst>
                                      </p:cBhvr>
                                      <p:to>
                                        <p:strVal val="visible"/>
                                      </p:to>
                                    </p:set>
                                    <p:anim to="" calcmode="lin" valueType="num">
                                      <p:cBhvr>
                                        <p:cTn id="52" dur="1" fill="hold"/>
                                        <p:tgtEl>
                                          <p:spTgt spid="6144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4417" y="461594"/>
            <a:ext cx="2457450" cy="697230"/>
          </a:xfrm>
          <a:prstGeom prst="rect">
            <a:avLst/>
          </a:prstGeom>
        </p:spPr>
        <p:txBody>
          <a:bodyPr vert="horz" wrap="square" lIns="0" tIns="13335" rIns="0" bIns="0" rtlCol="0">
            <a:spAutoFit/>
          </a:bodyPr>
          <a:lstStyle/>
          <a:p>
            <a:pPr marL="12700">
              <a:lnSpc>
                <a:spcPct val="100000"/>
              </a:lnSpc>
              <a:spcBef>
                <a:spcPts val="105"/>
              </a:spcBef>
            </a:pPr>
            <a:r>
              <a:rPr sz="4400" b="0" spc="-120" dirty="0">
                <a:latin typeface="Arial"/>
                <a:cs typeface="Arial"/>
              </a:rPr>
              <a:t>Wired</a:t>
            </a:r>
            <a:r>
              <a:rPr sz="4400" b="0" spc="-305" dirty="0">
                <a:latin typeface="Arial"/>
                <a:cs typeface="Arial"/>
              </a:rPr>
              <a:t> </a:t>
            </a:r>
            <a:r>
              <a:rPr sz="4400" b="0" spc="-445" dirty="0">
                <a:latin typeface="Arial"/>
                <a:cs typeface="Arial"/>
              </a:rPr>
              <a:t>LAN</a:t>
            </a:r>
            <a:endParaRPr sz="4400">
              <a:latin typeface="Arial"/>
              <a:cs typeface="Arial"/>
            </a:endParaRPr>
          </a:p>
        </p:txBody>
      </p:sp>
      <p:sp>
        <p:nvSpPr>
          <p:cNvPr id="3" name="object 3"/>
          <p:cNvSpPr/>
          <p:nvPr/>
        </p:nvSpPr>
        <p:spPr>
          <a:xfrm>
            <a:off x="1650492" y="1652016"/>
            <a:ext cx="5897880" cy="44759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14500" y="1716874"/>
            <a:ext cx="5715000" cy="4292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95450" y="1697824"/>
            <a:ext cx="5753100" cy="4330700"/>
          </a:xfrm>
          <a:custGeom>
            <a:avLst/>
            <a:gdLst/>
            <a:ahLst/>
            <a:cxnLst/>
            <a:rect l="l" t="t" r="r" b="b"/>
            <a:pathLst>
              <a:path w="5753100" h="4330700">
                <a:moveTo>
                  <a:pt x="0" y="4330700"/>
                </a:moveTo>
                <a:lnTo>
                  <a:pt x="5753100" y="4330700"/>
                </a:lnTo>
                <a:lnTo>
                  <a:pt x="5753100" y="0"/>
                </a:lnTo>
                <a:lnTo>
                  <a:pt x="0" y="0"/>
                </a:lnTo>
                <a:lnTo>
                  <a:pt x="0" y="4330700"/>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8573" y="461594"/>
            <a:ext cx="3008630" cy="697230"/>
          </a:xfrm>
          <a:prstGeom prst="rect">
            <a:avLst/>
          </a:prstGeom>
        </p:spPr>
        <p:txBody>
          <a:bodyPr vert="horz" wrap="square" lIns="0" tIns="13335" rIns="0" bIns="0" rtlCol="0">
            <a:spAutoFit/>
          </a:bodyPr>
          <a:lstStyle/>
          <a:p>
            <a:pPr marL="12700">
              <a:lnSpc>
                <a:spcPct val="100000"/>
              </a:lnSpc>
              <a:spcBef>
                <a:spcPts val="105"/>
              </a:spcBef>
            </a:pPr>
            <a:r>
              <a:rPr sz="4400" b="0" spc="-204" dirty="0">
                <a:latin typeface="Arial"/>
                <a:cs typeface="Arial"/>
              </a:rPr>
              <a:t>Wireless</a:t>
            </a:r>
            <a:r>
              <a:rPr sz="4400" b="0" spc="-315" dirty="0">
                <a:latin typeface="Arial"/>
                <a:cs typeface="Arial"/>
              </a:rPr>
              <a:t> </a:t>
            </a:r>
            <a:r>
              <a:rPr sz="4400" b="0" spc="-445" dirty="0">
                <a:latin typeface="Arial"/>
                <a:cs typeface="Arial"/>
              </a:rPr>
              <a:t>LAN</a:t>
            </a:r>
            <a:endParaRPr sz="4400">
              <a:latin typeface="Arial"/>
              <a:cs typeface="Arial"/>
            </a:endParaRPr>
          </a:p>
        </p:txBody>
      </p:sp>
      <p:sp>
        <p:nvSpPr>
          <p:cNvPr id="3" name="object 3"/>
          <p:cNvSpPr/>
          <p:nvPr/>
        </p:nvSpPr>
        <p:spPr>
          <a:xfrm>
            <a:off x="836675" y="1674876"/>
            <a:ext cx="7479792" cy="43708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49300" y="6106159"/>
            <a:ext cx="7654925" cy="0"/>
          </a:xfrm>
          <a:custGeom>
            <a:avLst/>
            <a:gdLst/>
            <a:ahLst/>
            <a:cxnLst/>
            <a:rect l="l" t="t" r="r" b="b"/>
            <a:pathLst>
              <a:path w="7654925">
                <a:moveTo>
                  <a:pt x="0" y="0"/>
                </a:moveTo>
                <a:lnTo>
                  <a:pt x="7654798" y="0"/>
                </a:lnTo>
              </a:path>
            </a:pathLst>
          </a:custGeom>
          <a:ln w="53340">
            <a:solidFill>
              <a:srgbClr val="000000"/>
            </a:solidFill>
          </a:ln>
        </p:spPr>
        <p:txBody>
          <a:bodyPr wrap="square" lIns="0" tIns="0" rIns="0" bIns="0" rtlCol="0"/>
          <a:lstStyle/>
          <a:p>
            <a:endParaRPr/>
          </a:p>
        </p:txBody>
      </p:sp>
      <p:sp>
        <p:nvSpPr>
          <p:cNvPr id="5" name="object 5"/>
          <p:cNvSpPr/>
          <p:nvPr/>
        </p:nvSpPr>
        <p:spPr>
          <a:xfrm>
            <a:off x="775969" y="1640839"/>
            <a:ext cx="0" cy="4438650"/>
          </a:xfrm>
          <a:custGeom>
            <a:avLst/>
            <a:gdLst/>
            <a:ahLst/>
            <a:cxnLst/>
            <a:rect l="l" t="t" r="r" b="b"/>
            <a:pathLst>
              <a:path h="4438650">
                <a:moveTo>
                  <a:pt x="0" y="0"/>
                </a:moveTo>
                <a:lnTo>
                  <a:pt x="0" y="4438650"/>
                </a:lnTo>
              </a:path>
            </a:pathLst>
          </a:custGeom>
          <a:ln w="53340">
            <a:solidFill>
              <a:srgbClr val="000000"/>
            </a:solidFill>
          </a:ln>
        </p:spPr>
        <p:txBody>
          <a:bodyPr wrap="square" lIns="0" tIns="0" rIns="0" bIns="0" rtlCol="0"/>
          <a:lstStyle/>
          <a:p>
            <a:endParaRPr/>
          </a:p>
        </p:txBody>
      </p:sp>
      <p:sp>
        <p:nvSpPr>
          <p:cNvPr id="6" name="object 6"/>
          <p:cNvSpPr/>
          <p:nvPr/>
        </p:nvSpPr>
        <p:spPr>
          <a:xfrm>
            <a:off x="749300" y="1614169"/>
            <a:ext cx="7654925" cy="0"/>
          </a:xfrm>
          <a:custGeom>
            <a:avLst/>
            <a:gdLst/>
            <a:ahLst/>
            <a:cxnLst/>
            <a:rect l="l" t="t" r="r" b="b"/>
            <a:pathLst>
              <a:path w="7654925">
                <a:moveTo>
                  <a:pt x="0" y="0"/>
                </a:moveTo>
                <a:lnTo>
                  <a:pt x="7654798" y="0"/>
                </a:lnTo>
              </a:path>
            </a:pathLst>
          </a:custGeom>
          <a:ln w="53339">
            <a:solidFill>
              <a:srgbClr val="000000"/>
            </a:solidFill>
          </a:ln>
        </p:spPr>
        <p:txBody>
          <a:bodyPr wrap="square" lIns="0" tIns="0" rIns="0" bIns="0" rtlCol="0"/>
          <a:lstStyle/>
          <a:p>
            <a:endParaRPr/>
          </a:p>
        </p:txBody>
      </p:sp>
      <p:sp>
        <p:nvSpPr>
          <p:cNvPr id="7" name="object 7"/>
          <p:cNvSpPr/>
          <p:nvPr/>
        </p:nvSpPr>
        <p:spPr>
          <a:xfrm>
            <a:off x="8377428" y="1640839"/>
            <a:ext cx="0" cy="4439285"/>
          </a:xfrm>
          <a:custGeom>
            <a:avLst/>
            <a:gdLst/>
            <a:ahLst/>
            <a:cxnLst/>
            <a:rect l="l" t="t" r="r" b="b"/>
            <a:pathLst>
              <a:path h="4439285">
                <a:moveTo>
                  <a:pt x="0" y="0"/>
                </a:moveTo>
                <a:lnTo>
                  <a:pt x="0" y="4439158"/>
                </a:lnTo>
              </a:path>
            </a:pathLst>
          </a:custGeom>
          <a:ln w="53340">
            <a:solidFill>
              <a:srgbClr val="000000"/>
            </a:solidFill>
          </a:ln>
        </p:spPr>
        <p:txBody>
          <a:bodyPr wrap="square" lIns="0" tIns="0" rIns="0" bIns="0" rtlCol="0"/>
          <a:lstStyle/>
          <a:p>
            <a:endParaRPr/>
          </a:p>
        </p:txBody>
      </p:sp>
      <p:sp>
        <p:nvSpPr>
          <p:cNvPr id="8" name="object 8"/>
          <p:cNvSpPr/>
          <p:nvPr/>
        </p:nvSpPr>
        <p:spPr>
          <a:xfrm>
            <a:off x="820419" y="6052820"/>
            <a:ext cx="7512684" cy="0"/>
          </a:xfrm>
          <a:custGeom>
            <a:avLst/>
            <a:gdLst/>
            <a:ahLst/>
            <a:cxnLst/>
            <a:rect l="l" t="t" r="r" b="b"/>
            <a:pathLst>
              <a:path w="7512684">
                <a:moveTo>
                  <a:pt x="0" y="0"/>
                </a:moveTo>
                <a:lnTo>
                  <a:pt x="7512558" y="0"/>
                </a:lnTo>
              </a:path>
            </a:pathLst>
          </a:custGeom>
          <a:ln w="17780">
            <a:solidFill>
              <a:srgbClr val="000000"/>
            </a:solidFill>
          </a:ln>
        </p:spPr>
        <p:txBody>
          <a:bodyPr wrap="square" lIns="0" tIns="0" rIns="0" bIns="0" rtlCol="0"/>
          <a:lstStyle/>
          <a:p>
            <a:endParaRPr/>
          </a:p>
        </p:txBody>
      </p:sp>
      <p:sp>
        <p:nvSpPr>
          <p:cNvPr id="9" name="object 9"/>
          <p:cNvSpPr/>
          <p:nvPr/>
        </p:nvSpPr>
        <p:spPr>
          <a:xfrm>
            <a:off x="829310" y="1676400"/>
            <a:ext cx="0" cy="4367530"/>
          </a:xfrm>
          <a:custGeom>
            <a:avLst/>
            <a:gdLst/>
            <a:ahLst/>
            <a:cxnLst/>
            <a:rect l="l" t="t" r="r" b="b"/>
            <a:pathLst>
              <a:path h="4367530">
                <a:moveTo>
                  <a:pt x="0" y="0"/>
                </a:moveTo>
                <a:lnTo>
                  <a:pt x="0" y="4367530"/>
                </a:lnTo>
              </a:path>
            </a:pathLst>
          </a:custGeom>
          <a:ln w="17780">
            <a:solidFill>
              <a:srgbClr val="000000"/>
            </a:solidFill>
          </a:ln>
        </p:spPr>
        <p:txBody>
          <a:bodyPr wrap="square" lIns="0" tIns="0" rIns="0" bIns="0" rtlCol="0"/>
          <a:lstStyle/>
          <a:p>
            <a:endParaRPr/>
          </a:p>
        </p:txBody>
      </p:sp>
      <p:sp>
        <p:nvSpPr>
          <p:cNvPr id="10" name="object 10"/>
          <p:cNvSpPr/>
          <p:nvPr/>
        </p:nvSpPr>
        <p:spPr>
          <a:xfrm>
            <a:off x="820419" y="1667510"/>
            <a:ext cx="7512684" cy="0"/>
          </a:xfrm>
          <a:custGeom>
            <a:avLst/>
            <a:gdLst/>
            <a:ahLst/>
            <a:cxnLst/>
            <a:rect l="l" t="t" r="r" b="b"/>
            <a:pathLst>
              <a:path w="7512684">
                <a:moveTo>
                  <a:pt x="0" y="0"/>
                </a:moveTo>
                <a:lnTo>
                  <a:pt x="7512558" y="0"/>
                </a:lnTo>
              </a:path>
            </a:pathLst>
          </a:custGeom>
          <a:ln w="17780">
            <a:solidFill>
              <a:srgbClr val="000000"/>
            </a:solidFill>
          </a:ln>
        </p:spPr>
        <p:txBody>
          <a:bodyPr wrap="square" lIns="0" tIns="0" rIns="0" bIns="0" rtlCol="0"/>
          <a:lstStyle/>
          <a:p>
            <a:endParaRPr/>
          </a:p>
        </p:txBody>
      </p:sp>
      <p:sp>
        <p:nvSpPr>
          <p:cNvPr id="11" name="object 11"/>
          <p:cNvSpPr/>
          <p:nvPr/>
        </p:nvSpPr>
        <p:spPr>
          <a:xfrm>
            <a:off x="8324088" y="1676400"/>
            <a:ext cx="0" cy="4368165"/>
          </a:xfrm>
          <a:custGeom>
            <a:avLst/>
            <a:gdLst/>
            <a:ahLst/>
            <a:cxnLst/>
            <a:rect l="l" t="t" r="r" b="b"/>
            <a:pathLst>
              <a:path h="4368165">
                <a:moveTo>
                  <a:pt x="0" y="0"/>
                </a:moveTo>
                <a:lnTo>
                  <a:pt x="0" y="4368038"/>
                </a:lnTo>
              </a:path>
            </a:pathLst>
          </a:custGeom>
          <a:ln w="17779">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779489"/>
            <a:ext cx="8754256" cy="5861153"/>
          </a:xfrm>
        </p:spPr>
        <p:txBody>
          <a:bodyPr/>
          <a:lstStyle/>
          <a:p>
            <a:pPr algn="just">
              <a:buFont typeface="Wingdings" pitchFamily="2" charset="2"/>
              <a:buChar char="ü"/>
            </a:pPr>
            <a:r>
              <a:rPr lang="en-US" sz="2800" b="1" dirty="0" smtClean="0"/>
              <a:t>Topology</a:t>
            </a:r>
            <a:r>
              <a:rPr lang="en-US" sz="2800" dirty="0" smtClean="0"/>
              <a:t> :- </a:t>
            </a:r>
          </a:p>
          <a:p>
            <a:pPr algn="just">
              <a:buFont typeface="Wingdings" pitchFamily="2" charset="2"/>
              <a:buChar char="ü"/>
            </a:pPr>
            <a:r>
              <a:rPr lang="en-US" sz="2800" dirty="0" smtClean="0"/>
              <a:t>2 broadcast network types: </a:t>
            </a:r>
          </a:p>
          <a:p>
            <a:pPr lvl="2" algn="just">
              <a:buFont typeface="Wingdings" pitchFamily="2" charset="2"/>
              <a:buChar char="ü"/>
            </a:pPr>
            <a:r>
              <a:rPr lang="en-US" dirty="0" smtClean="0"/>
              <a:t>Bus &amp; Ring</a:t>
            </a:r>
          </a:p>
          <a:p>
            <a:pPr lvl="1" algn="just">
              <a:buFont typeface="Wingdings" pitchFamily="2" charset="2"/>
              <a:buChar char="ü"/>
            </a:pPr>
            <a:r>
              <a:rPr lang="en-US" dirty="0" smtClean="0"/>
              <a:t>Bus (Linear cable) network</a:t>
            </a:r>
          </a:p>
          <a:p>
            <a:pPr lvl="2" algn="just">
              <a:buFont typeface="Wingdings" pitchFamily="2" charset="2"/>
              <a:buChar char="ü"/>
            </a:pPr>
            <a:r>
              <a:rPr lang="en-US" sz="2600" dirty="0" smtClean="0"/>
              <a:t>at any instant, at most one machine is the master and is allowed to transmit. </a:t>
            </a:r>
          </a:p>
          <a:p>
            <a:pPr lvl="2" algn="just">
              <a:buFont typeface="Wingdings" pitchFamily="2" charset="2"/>
              <a:buChar char="ü"/>
            </a:pPr>
            <a:r>
              <a:rPr lang="en-US" sz="2600" dirty="0" smtClean="0"/>
              <a:t>All other machines are required to refrain from sending </a:t>
            </a:r>
          </a:p>
          <a:p>
            <a:pPr lvl="2" algn="just">
              <a:buFont typeface="Wingdings" pitchFamily="2" charset="2"/>
              <a:buChar char="ü"/>
            </a:pPr>
            <a:r>
              <a:rPr lang="en-US" sz="2600" b="1" dirty="0" smtClean="0"/>
              <a:t>Arbitration mechanism </a:t>
            </a:r>
            <a:r>
              <a:rPr lang="en-US" sz="2600" dirty="0" smtClean="0"/>
              <a:t>:- to resolve conflicts when two or more machines want to transmit simultaneously. </a:t>
            </a:r>
          </a:p>
          <a:p>
            <a:pPr lvl="2" algn="just">
              <a:buFont typeface="Wingdings" pitchFamily="2" charset="2"/>
              <a:buChar char="ü"/>
            </a:pPr>
            <a:r>
              <a:rPr lang="en-US" sz="2600" dirty="0" smtClean="0"/>
              <a:t>It may be Centralized  or distributed (decentralized)</a:t>
            </a:r>
          </a:p>
        </p:txBody>
      </p:sp>
      <p:sp>
        <p:nvSpPr>
          <p:cNvPr id="4" name="Slide Number Placeholder 3"/>
          <p:cNvSpPr>
            <a:spLocks noGrp="1"/>
          </p:cNvSpPr>
          <p:nvPr>
            <p:ph type="sldNum" sz="quarter" idx="12"/>
          </p:nvPr>
        </p:nvSpPr>
        <p:spPr/>
        <p:txBody>
          <a:bodyPr/>
          <a:lstStyle/>
          <a:p>
            <a:fld id="{72A6C05F-EDF5-4737-80F3-12A7E290C31D}" type="slidenum">
              <a:rPr lang="en-US" smtClean="0"/>
              <a:pPr/>
              <a:t>28</a:t>
            </a:fld>
            <a:endParaRPr lang="en-US"/>
          </a:p>
        </p:txBody>
      </p:sp>
      <p:pic>
        <p:nvPicPr>
          <p:cNvPr id="89090" name="Picture 2" descr="Image result for topology"/>
          <p:cNvPicPr>
            <a:picLocks noChangeAspect="1" noChangeArrowheads="1"/>
          </p:cNvPicPr>
          <p:nvPr/>
        </p:nvPicPr>
        <p:blipFill>
          <a:blip r:embed="rId2" cstate="print"/>
          <a:srcRect/>
          <a:stretch>
            <a:fillRect/>
          </a:stretch>
        </p:blipFill>
        <p:spPr bwMode="auto">
          <a:xfrm>
            <a:off x="5955513" y="88488"/>
            <a:ext cx="2978118" cy="193204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fade">
                                      <p:cBhvr>
                                        <p:cTn id="12" dur="20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9090"/>
                                        </p:tgtEl>
                                        <p:attrNameLst>
                                          <p:attrName>style.visibility</p:attrName>
                                        </p:attrNameLst>
                                      </p:cBhvr>
                                      <p:to>
                                        <p:strVal val="visible"/>
                                      </p:to>
                                    </p:set>
                                    <p:animEffect transition="in" filter="blinds(horizontal)">
                                      <p:cBhvr>
                                        <p:cTn id="17" dur="500"/>
                                        <p:tgtEl>
                                          <p:spTgt spid="8909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443">
                                            <p:txEl>
                                              <p:pRg st="2" end="2"/>
                                            </p:txEl>
                                          </p:spTgt>
                                        </p:tgtEl>
                                        <p:attrNameLst>
                                          <p:attrName>style.visibility</p:attrName>
                                        </p:attrNameLst>
                                      </p:cBhvr>
                                      <p:to>
                                        <p:strVal val="visible"/>
                                      </p:to>
                                    </p:set>
                                    <p:animEffect transition="in" filter="fade">
                                      <p:cBhvr>
                                        <p:cTn id="20" dur="2000"/>
                                        <p:tgtEl>
                                          <p:spTgt spid="6144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fade">
                                      <p:cBhvr>
                                        <p:cTn id="23" dur="2000"/>
                                        <p:tgtEl>
                                          <p:spTgt spid="6144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443">
                                            <p:txEl>
                                              <p:pRg st="4" end="4"/>
                                            </p:txEl>
                                          </p:spTgt>
                                        </p:tgtEl>
                                        <p:attrNameLst>
                                          <p:attrName>style.visibility</p:attrName>
                                        </p:attrNameLst>
                                      </p:cBhvr>
                                      <p:to>
                                        <p:strVal val="visible"/>
                                      </p:to>
                                    </p:set>
                                    <p:animEffect transition="in" filter="fade">
                                      <p:cBhvr>
                                        <p:cTn id="26" dur="2000"/>
                                        <p:tgtEl>
                                          <p:spTgt spid="6144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443">
                                            <p:txEl>
                                              <p:pRg st="5" end="5"/>
                                            </p:txEl>
                                          </p:spTgt>
                                        </p:tgtEl>
                                        <p:attrNameLst>
                                          <p:attrName>style.visibility</p:attrName>
                                        </p:attrNameLst>
                                      </p:cBhvr>
                                      <p:to>
                                        <p:strVal val="visible"/>
                                      </p:to>
                                    </p:set>
                                    <p:animEffect transition="in" filter="fade">
                                      <p:cBhvr>
                                        <p:cTn id="29" dur="2000"/>
                                        <p:tgtEl>
                                          <p:spTgt spid="6144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443">
                                            <p:txEl>
                                              <p:pRg st="6" end="6"/>
                                            </p:txEl>
                                          </p:spTgt>
                                        </p:tgtEl>
                                        <p:attrNameLst>
                                          <p:attrName>style.visibility</p:attrName>
                                        </p:attrNameLst>
                                      </p:cBhvr>
                                      <p:to>
                                        <p:strVal val="visible"/>
                                      </p:to>
                                    </p:set>
                                    <p:animEffect transition="in" filter="fade">
                                      <p:cBhvr>
                                        <p:cTn id="34" dur="2000"/>
                                        <p:tgtEl>
                                          <p:spTgt spid="6144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443">
                                            <p:txEl>
                                              <p:pRg st="7" end="7"/>
                                            </p:txEl>
                                          </p:spTgt>
                                        </p:tgtEl>
                                        <p:attrNameLst>
                                          <p:attrName>style.visibility</p:attrName>
                                        </p:attrNameLst>
                                      </p:cBhvr>
                                      <p:to>
                                        <p:strVal val="visible"/>
                                      </p:to>
                                    </p:set>
                                    <p:animEffect transition="in" filter="fade">
                                      <p:cBhvr>
                                        <p:cTn id="37" dur="2000"/>
                                        <p:tgtEl>
                                          <p:spTgt spid="61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779489"/>
            <a:ext cx="8754256" cy="5861153"/>
          </a:xfrm>
        </p:spPr>
        <p:txBody>
          <a:bodyPr/>
          <a:lstStyle/>
          <a:p>
            <a:pPr algn="just">
              <a:buFont typeface="Wingdings" pitchFamily="2" charset="2"/>
              <a:buChar char="ü"/>
            </a:pPr>
            <a:r>
              <a:rPr lang="en-US" sz="2800" dirty="0" smtClean="0"/>
              <a:t>Eg:-</a:t>
            </a:r>
            <a:r>
              <a:rPr lang="en-US" sz="2800" dirty="0" smtClean="0">
                <a:solidFill>
                  <a:srgbClr val="FF0000"/>
                </a:solidFill>
              </a:rPr>
              <a:t>IEEE 802.3 </a:t>
            </a:r>
            <a:r>
              <a:rPr lang="en-US" sz="2800" dirty="0" smtClean="0"/>
              <a:t>popularly called </a:t>
            </a:r>
            <a:r>
              <a:rPr lang="en-US" sz="2800" dirty="0" smtClean="0">
                <a:solidFill>
                  <a:srgbClr val="FF0000"/>
                </a:solidFill>
              </a:rPr>
              <a:t>Ethernet</a:t>
            </a:r>
            <a:r>
              <a:rPr lang="en-US" sz="2800" dirty="0" smtClean="0"/>
              <a:t> is </a:t>
            </a:r>
            <a:r>
              <a:rPr lang="en-US" sz="2800" dirty="0" smtClean="0">
                <a:solidFill>
                  <a:srgbClr val="FF0000"/>
                </a:solidFill>
              </a:rPr>
              <a:t>bus</a:t>
            </a:r>
            <a:r>
              <a:rPr lang="en-US" sz="2800" dirty="0" smtClean="0"/>
              <a:t> based </a:t>
            </a:r>
            <a:r>
              <a:rPr lang="en-US" sz="2800" dirty="0" smtClean="0">
                <a:solidFill>
                  <a:srgbClr val="FF0000"/>
                </a:solidFill>
              </a:rPr>
              <a:t>broadcast</a:t>
            </a:r>
            <a:r>
              <a:rPr lang="en-US" sz="2800" dirty="0" smtClean="0"/>
              <a:t> network with </a:t>
            </a:r>
            <a:r>
              <a:rPr lang="en-US" sz="2800" dirty="0" smtClean="0">
                <a:solidFill>
                  <a:srgbClr val="FF0000"/>
                </a:solidFill>
              </a:rPr>
              <a:t>decentralized</a:t>
            </a:r>
            <a:r>
              <a:rPr lang="en-US" sz="2800" dirty="0" smtClean="0"/>
              <a:t> control </a:t>
            </a:r>
          </a:p>
          <a:p>
            <a:pPr lvl="1" algn="just">
              <a:buFont typeface="Wingdings" pitchFamily="2" charset="2"/>
              <a:buChar char="ü"/>
            </a:pPr>
            <a:r>
              <a:rPr lang="en-US" dirty="0" smtClean="0"/>
              <a:t>operates at 10 Mbps to 10 Gbps</a:t>
            </a:r>
          </a:p>
          <a:p>
            <a:pPr lvl="1" algn="just">
              <a:buFont typeface="Wingdings" pitchFamily="2" charset="2"/>
              <a:buChar char="ü"/>
            </a:pPr>
            <a:r>
              <a:rPr lang="en-US" dirty="0" smtClean="0"/>
              <a:t>Computers on an Ethernet can transmit whenever they want to; </a:t>
            </a:r>
          </a:p>
          <a:p>
            <a:pPr lvl="1" algn="just">
              <a:buFont typeface="Wingdings" pitchFamily="2" charset="2"/>
              <a:buChar char="ü"/>
            </a:pPr>
            <a:r>
              <a:rPr lang="en-US" dirty="0" smtClean="0"/>
              <a:t>if two or more packets collide, each computer just waits a random time and tries again later</a:t>
            </a:r>
            <a:endParaRPr lang="en-US" sz="3600"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29</a:t>
            </a:fld>
            <a:endParaRPr lang="en-US"/>
          </a:p>
        </p:txBody>
      </p:sp>
      <p:pic>
        <p:nvPicPr>
          <p:cNvPr id="4" name="Picture 4" descr="1-07"/>
          <p:cNvPicPr>
            <a:picLocks noChangeAspect="1" noChangeArrowheads="1"/>
          </p:cNvPicPr>
          <p:nvPr/>
        </p:nvPicPr>
        <p:blipFill>
          <a:blip r:embed="rId2" cstate="print"/>
          <a:srcRect t="23867" r="51040" b="20939"/>
          <a:stretch>
            <a:fillRect/>
          </a:stretch>
        </p:blipFill>
        <p:spPr bwMode="auto">
          <a:xfrm>
            <a:off x="2391347" y="4272196"/>
            <a:ext cx="5013794" cy="215315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fade">
                                      <p:cBhvr>
                                        <p:cTn id="10" dur="2000"/>
                                        <p:tgtEl>
                                          <p:spTgt spid="614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fade">
                                      <p:cBhvr>
                                        <p:cTn id="13" dur="2000"/>
                                        <p:tgtEl>
                                          <p:spTgt spid="614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fade">
                                      <p:cBhvr>
                                        <p:cTn id="16" dur="2000"/>
                                        <p:tgtEl>
                                          <p:spTgt spid="6144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Introduction</a:t>
            </a:r>
            <a:endParaRPr lang="en-US" dirty="0"/>
          </a:p>
        </p:txBody>
      </p:sp>
      <p:sp>
        <p:nvSpPr>
          <p:cNvPr id="60419" name="Rectangle 3"/>
          <p:cNvSpPr>
            <a:spLocks noGrp="1" noChangeArrowheads="1"/>
          </p:cNvSpPr>
          <p:nvPr>
            <p:ph idx="1"/>
          </p:nvPr>
        </p:nvSpPr>
        <p:spPr>
          <a:xfrm>
            <a:off x="149903" y="944383"/>
            <a:ext cx="8844197" cy="5636526"/>
          </a:xfrm>
        </p:spPr>
        <p:txBody>
          <a:bodyPr/>
          <a:lstStyle/>
          <a:p>
            <a:pPr algn="just">
              <a:buFontTx/>
              <a:buChar char="•"/>
            </a:pPr>
            <a:r>
              <a:rPr lang="en-US" sz="3200" dirty="0" smtClean="0"/>
              <a:t>Computer Network:</a:t>
            </a:r>
          </a:p>
          <a:p>
            <a:pPr lvl="1" algn="just"/>
            <a:r>
              <a:rPr lang="en-US" dirty="0" smtClean="0"/>
              <a:t>Interconnected collection of autonomous computers</a:t>
            </a:r>
          </a:p>
          <a:p>
            <a:pPr lvl="1" algn="just"/>
            <a:r>
              <a:rPr lang="en-US" dirty="0" smtClean="0"/>
              <a:t>2 computers are </a:t>
            </a:r>
            <a:r>
              <a:rPr lang="en-US" dirty="0" smtClean="0">
                <a:solidFill>
                  <a:srgbClr val="FF0000"/>
                </a:solidFill>
              </a:rPr>
              <a:t>interconnected</a:t>
            </a:r>
            <a:r>
              <a:rPr lang="en-US" dirty="0" smtClean="0"/>
              <a:t> if they are able to exchange information</a:t>
            </a:r>
          </a:p>
          <a:p>
            <a:pPr lvl="1" algn="just"/>
            <a:r>
              <a:rPr lang="en-US" i="1" dirty="0" smtClean="0">
                <a:latin typeface="Times New Roman" pitchFamily="18" charset="0"/>
              </a:rPr>
              <a:t>Communication </a:t>
            </a:r>
            <a:r>
              <a:rPr lang="en-US" dirty="0" smtClean="0">
                <a:latin typeface="Times New Roman" pitchFamily="18" charset="0"/>
              </a:rPr>
              <a:t>is the process of </a:t>
            </a:r>
            <a:r>
              <a:rPr lang="en-US" i="1" dirty="0" smtClean="0">
                <a:latin typeface="Times New Roman" pitchFamily="18" charset="0"/>
              </a:rPr>
              <a:t>exchanging information</a:t>
            </a:r>
            <a:r>
              <a:rPr lang="en-US" dirty="0" smtClean="0">
                <a:latin typeface="Times New Roman" pitchFamily="18" charset="0"/>
              </a:rPr>
              <a:t> between two persons or devices</a:t>
            </a:r>
            <a:endParaRPr lang="en-US" dirty="0" smtClean="0"/>
          </a:p>
          <a:p>
            <a:pPr lvl="1" algn="just"/>
            <a:r>
              <a:rPr lang="en-US" dirty="0" smtClean="0">
                <a:latin typeface="Times New Roman" pitchFamily="18" charset="0"/>
              </a:rPr>
              <a:t>Connection can be made via </a:t>
            </a:r>
            <a:r>
              <a:rPr lang="en-US" i="1" dirty="0" smtClean="0">
                <a:latin typeface="Times New Roman" pitchFamily="18" charset="0"/>
              </a:rPr>
              <a:t>copper wire, fiber optics, microwaves or communication satellites</a:t>
            </a:r>
            <a:r>
              <a:rPr lang="en-US" dirty="0" smtClean="0">
                <a:latin typeface="Times New Roman" pitchFamily="18" charset="0"/>
              </a:rPr>
              <a:t> etc </a:t>
            </a:r>
          </a:p>
        </p:txBody>
      </p:sp>
      <p:sp>
        <p:nvSpPr>
          <p:cNvPr id="4" name="Slide Number Placeholder 3"/>
          <p:cNvSpPr>
            <a:spLocks noGrp="1"/>
          </p:cNvSpPr>
          <p:nvPr>
            <p:ph type="sldNum" sz="quarter" idx="12"/>
          </p:nvPr>
        </p:nvSpPr>
        <p:spPr/>
        <p:txBody>
          <a:bodyPr/>
          <a:lstStyle/>
          <a:p>
            <a:fld id="{72A6C05F-EDF5-4737-80F3-12A7E290C31D}"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20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20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fade">
                                      <p:cBhvr>
                                        <p:cTn id="22" dur="20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fade">
                                      <p:cBhvr>
                                        <p:cTn id="27" dur="20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1991027"/>
            <a:ext cx="8754256" cy="4659155"/>
          </a:xfrm>
        </p:spPr>
        <p:txBody>
          <a:bodyPr>
            <a:normAutofit lnSpcReduction="10000"/>
          </a:bodyPr>
          <a:lstStyle/>
          <a:p>
            <a:pPr algn="just">
              <a:buFont typeface="Wingdings" pitchFamily="2" charset="2"/>
              <a:buChar char="ü"/>
            </a:pPr>
            <a:r>
              <a:rPr lang="en-US" sz="2800" dirty="0" smtClean="0"/>
              <a:t>Ring Network:</a:t>
            </a:r>
          </a:p>
          <a:p>
            <a:pPr lvl="1" algn="just">
              <a:buFont typeface="Wingdings" pitchFamily="2" charset="2"/>
              <a:buChar char="ü"/>
            </a:pPr>
            <a:r>
              <a:rPr lang="en-US" dirty="0" smtClean="0"/>
              <a:t>Devices acts as repeaters to boost the signal</a:t>
            </a:r>
          </a:p>
          <a:p>
            <a:pPr lvl="1" algn="just">
              <a:buFont typeface="Wingdings" pitchFamily="2" charset="2"/>
              <a:buChar char="ü"/>
            </a:pPr>
            <a:r>
              <a:rPr lang="en-US" dirty="0" smtClean="0"/>
              <a:t>The transmission of data takes place by token passing. </a:t>
            </a:r>
          </a:p>
          <a:p>
            <a:pPr lvl="1" algn="just">
              <a:buFont typeface="Wingdings" pitchFamily="2" charset="2"/>
              <a:buChar char="ü"/>
            </a:pPr>
            <a:r>
              <a:rPr lang="en-US" dirty="0" smtClean="0"/>
              <a:t>A token is a special series of bits that contains control information. </a:t>
            </a:r>
          </a:p>
          <a:p>
            <a:pPr lvl="1" algn="just">
              <a:buFont typeface="Wingdings" pitchFamily="2" charset="2"/>
              <a:buChar char="ü"/>
            </a:pPr>
            <a:r>
              <a:rPr lang="en-US" dirty="0" smtClean="0"/>
              <a:t>Possession of the token allows a network device to transmit data to the network. </a:t>
            </a:r>
          </a:p>
          <a:p>
            <a:pPr lvl="1" algn="just">
              <a:buFont typeface="Wingdings" pitchFamily="2" charset="2"/>
              <a:buChar char="ü"/>
            </a:pPr>
            <a:r>
              <a:rPr lang="en-US" dirty="0" smtClean="0"/>
              <a:t>Each network has only one token.</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72A6C05F-EDF5-4737-80F3-12A7E290C31D}" type="slidenum">
              <a:rPr lang="en-US" smtClean="0"/>
              <a:pPr/>
              <a:t>30</a:t>
            </a:fld>
            <a:endParaRPr lang="en-US"/>
          </a:p>
        </p:txBody>
      </p:sp>
      <p:pic>
        <p:nvPicPr>
          <p:cNvPr id="87044" name="Picture 4" descr="http://4.bp.blogspot.com/_afo8BP96xxY/Srm_V2bZomI/AAAAAAAAAM8/fG7PWTywZeQ/s400/ring.gif"/>
          <p:cNvPicPr>
            <a:picLocks noChangeAspect="1" noChangeArrowheads="1"/>
          </p:cNvPicPr>
          <p:nvPr/>
        </p:nvPicPr>
        <p:blipFill>
          <a:blip r:embed="rId2" cstate="print"/>
          <a:srcRect/>
          <a:stretch>
            <a:fillRect/>
          </a:stretch>
        </p:blipFill>
        <p:spPr bwMode="auto">
          <a:xfrm>
            <a:off x="5684380" y="0"/>
            <a:ext cx="3459620" cy="255147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 to="" calcmode="lin" valueType="num">
                                      <p:cBhvr>
                                        <p:cTn id="15" dur="1" fill="hold"/>
                                        <p:tgtEl>
                                          <p:spTgt spid="6144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1443">
                                            <p:txEl>
                                              <p:pRg st="3" end="3"/>
                                            </p:txEl>
                                          </p:spTgt>
                                        </p:tgtEl>
                                        <p:attrNameLst>
                                          <p:attrName>style.visibility</p:attrName>
                                        </p:attrNameLst>
                                      </p:cBhvr>
                                      <p:to>
                                        <p:strVal val="visible"/>
                                      </p:to>
                                    </p:set>
                                    <p:anim to="" calcmode="lin" valueType="num">
                                      <p:cBhvr>
                                        <p:cTn id="18" dur="1" fill="hold"/>
                                        <p:tgtEl>
                                          <p:spTgt spid="61443">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anim to="" calcmode="lin" valueType="num">
                                      <p:cBhvr>
                                        <p:cTn id="21" dur="1" fill="hold"/>
                                        <p:tgtEl>
                                          <p:spTgt spid="61443">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1443">
                                            <p:txEl>
                                              <p:pRg st="5" end="5"/>
                                            </p:txEl>
                                          </p:spTgt>
                                        </p:tgtEl>
                                        <p:attrNameLst>
                                          <p:attrName>style.visibility</p:attrName>
                                        </p:attrNameLst>
                                      </p:cBhvr>
                                      <p:to>
                                        <p:strVal val="visible"/>
                                      </p:to>
                                    </p:set>
                                    <p:anim to="" calcmode="lin" valueType="num">
                                      <p:cBhvr>
                                        <p:cTn id="26" dur="1" fill="hold"/>
                                        <p:tgtEl>
                                          <p:spTgt spid="6144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855407"/>
            <a:ext cx="8754256" cy="5810864"/>
          </a:xfrm>
        </p:spPr>
        <p:txBody>
          <a:bodyPr>
            <a:normAutofit lnSpcReduction="10000"/>
          </a:bodyPr>
          <a:lstStyle/>
          <a:p>
            <a:pPr algn="just">
              <a:buFont typeface="Wingdings" pitchFamily="2" charset="2"/>
              <a:buChar char="ü"/>
            </a:pPr>
            <a:endParaRPr lang="en-US" sz="2800" dirty="0" smtClean="0"/>
          </a:p>
          <a:p>
            <a:pPr algn="just">
              <a:buFont typeface="Wingdings" pitchFamily="2" charset="2"/>
              <a:buChar char="ü"/>
            </a:pPr>
            <a:endParaRPr lang="en-US" sz="2800" dirty="0" smtClean="0"/>
          </a:p>
          <a:p>
            <a:pPr algn="just">
              <a:buFont typeface="Wingdings" pitchFamily="2" charset="2"/>
              <a:buChar char="ü"/>
            </a:pPr>
            <a:r>
              <a:rPr lang="en-US" sz="2800" dirty="0" smtClean="0">
                <a:solidFill>
                  <a:srgbClr val="FF0000"/>
                </a:solidFill>
              </a:rPr>
              <a:t>Working of Ring Network:</a:t>
            </a:r>
          </a:p>
          <a:p>
            <a:pPr lvl="1" algn="just">
              <a:buFont typeface="Wingdings" pitchFamily="2" charset="2"/>
              <a:buChar char="ü"/>
            </a:pPr>
            <a:r>
              <a:rPr lang="en-US" dirty="0" smtClean="0"/>
              <a:t>The sending computer removes the token from the ring and sends the requested data around the ring. </a:t>
            </a:r>
          </a:p>
          <a:p>
            <a:pPr lvl="1" algn="just">
              <a:buFont typeface="Wingdings" pitchFamily="2" charset="2"/>
              <a:buChar char="ü"/>
            </a:pPr>
            <a:r>
              <a:rPr lang="en-US" dirty="0" smtClean="0"/>
              <a:t>Each computer passes the data until the packet finds the computer that matches the address on the data. </a:t>
            </a:r>
          </a:p>
          <a:p>
            <a:pPr lvl="1" algn="just">
              <a:buFont typeface="Wingdings" pitchFamily="2" charset="2"/>
              <a:buChar char="ü"/>
            </a:pPr>
            <a:r>
              <a:rPr lang="en-US" dirty="0" smtClean="0"/>
              <a:t>The receiving computer then returns a message to the sending computer indicating that the data has been received. </a:t>
            </a:r>
          </a:p>
          <a:p>
            <a:pPr lvl="1" algn="just">
              <a:buFont typeface="Wingdings" pitchFamily="2" charset="2"/>
              <a:buChar char="ü"/>
            </a:pPr>
            <a:r>
              <a:rPr lang="en-US" dirty="0" smtClean="0"/>
              <a:t>After verification, the sending computer creates a new token and releases it to the network.</a:t>
            </a:r>
            <a:br>
              <a:rPr lang="en-US" dirty="0" smtClean="0"/>
            </a:br>
            <a:endParaRPr lang="en-US" dirty="0" smtClean="0"/>
          </a:p>
        </p:txBody>
      </p:sp>
      <p:sp>
        <p:nvSpPr>
          <p:cNvPr id="4" name="Slide Number Placeholder 3"/>
          <p:cNvSpPr>
            <a:spLocks noGrp="1"/>
          </p:cNvSpPr>
          <p:nvPr>
            <p:ph type="sldNum" sz="quarter" idx="12"/>
          </p:nvPr>
        </p:nvSpPr>
        <p:spPr/>
        <p:txBody>
          <a:bodyPr/>
          <a:lstStyle/>
          <a:p>
            <a:fld id="{72A6C05F-EDF5-4737-80F3-12A7E290C31D}" type="slidenum">
              <a:rPr lang="en-US" smtClean="0"/>
              <a:pPr/>
              <a:t>31</a:t>
            </a:fld>
            <a:endParaRPr lang="en-US"/>
          </a:p>
        </p:txBody>
      </p:sp>
      <p:pic>
        <p:nvPicPr>
          <p:cNvPr id="123909" name="Picture 5" descr="H:\Ramani UKF\UKF Odd 2015-16\CN Final Notes\ring.gif"/>
          <p:cNvPicPr>
            <a:picLocks noChangeAspect="1" noChangeArrowheads="1" noCrop="1"/>
          </p:cNvPicPr>
          <p:nvPr/>
        </p:nvPicPr>
        <p:blipFill>
          <a:blip r:embed="rId2" cstate="print"/>
          <a:srcRect/>
          <a:stretch>
            <a:fillRect/>
          </a:stretch>
        </p:blipFill>
        <p:spPr bwMode="auto">
          <a:xfrm>
            <a:off x="6960446" y="0"/>
            <a:ext cx="2168785" cy="231549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fade">
                                      <p:cBhvr>
                                        <p:cTn id="7" dur="2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825911"/>
            <a:ext cx="8754256" cy="5589806"/>
          </a:xfrm>
        </p:spPr>
        <p:txBody>
          <a:bodyPr>
            <a:normAutofit fontScale="77500" lnSpcReduction="20000"/>
          </a:bodyPr>
          <a:lstStyle/>
          <a:p>
            <a:pPr algn="just">
              <a:buFont typeface="Wingdings" pitchFamily="2" charset="2"/>
              <a:buChar char="ü"/>
            </a:pPr>
            <a:r>
              <a:rPr lang="en-US" sz="2800" dirty="0" smtClean="0"/>
              <a:t>Ring Network:</a:t>
            </a:r>
          </a:p>
          <a:p>
            <a:pPr algn="just"/>
            <a:r>
              <a:rPr lang="en-US" i="1" dirty="0" smtClean="0">
                <a:solidFill>
                  <a:srgbClr val="FF0000"/>
                </a:solidFill>
              </a:rPr>
              <a:t>Advantages</a:t>
            </a:r>
            <a:r>
              <a:rPr lang="en-US" dirty="0" smtClean="0"/>
              <a:t>:</a:t>
            </a:r>
          </a:p>
          <a:p>
            <a:pPr algn="just">
              <a:buFont typeface="Arial" pitchFamily="34" charset="0"/>
              <a:buChar char="•"/>
            </a:pPr>
            <a:r>
              <a:rPr lang="en-US" dirty="0" smtClean="0">
                <a:solidFill>
                  <a:srgbClr val="FF0000"/>
                </a:solidFill>
              </a:rPr>
              <a:t>Very orderly network </a:t>
            </a:r>
            <a:r>
              <a:rPr lang="en-US" dirty="0" smtClean="0"/>
              <a:t>where every device has access to the token and the opportunity to transmit</a:t>
            </a:r>
          </a:p>
          <a:p>
            <a:pPr algn="just">
              <a:buFont typeface="Arial" pitchFamily="34" charset="0"/>
              <a:buChar char="•"/>
            </a:pPr>
            <a:r>
              <a:rPr lang="en-US" dirty="0" smtClean="0">
                <a:solidFill>
                  <a:srgbClr val="FF0000"/>
                </a:solidFill>
              </a:rPr>
              <a:t>Performs better than a bus </a:t>
            </a:r>
            <a:r>
              <a:rPr lang="en-US" dirty="0" smtClean="0"/>
              <a:t>topology under </a:t>
            </a:r>
            <a:r>
              <a:rPr lang="en-US" dirty="0" smtClean="0">
                <a:solidFill>
                  <a:srgbClr val="FF0000"/>
                </a:solidFill>
              </a:rPr>
              <a:t>heavy</a:t>
            </a:r>
            <a:r>
              <a:rPr lang="en-US" dirty="0" smtClean="0"/>
              <a:t> network load</a:t>
            </a:r>
          </a:p>
          <a:p>
            <a:pPr algn="just">
              <a:buFont typeface="Arial" pitchFamily="34" charset="0"/>
              <a:buChar char="•"/>
            </a:pPr>
            <a:r>
              <a:rPr lang="en-US" dirty="0" smtClean="0">
                <a:solidFill>
                  <a:srgbClr val="FF0000"/>
                </a:solidFill>
              </a:rPr>
              <a:t>Does not require network server </a:t>
            </a:r>
            <a:r>
              <a:rPr lang="en-US" dirty="0" smtClean="0"/>
              <a:t>to manage the connectivity between the computers</a:t>
            </a:r>
          </a:p>
          <a:p>
            <a:pPr algn="just"/>
            <a:r>
              <a:rPr lang="en-US" i="1" dirty="0" smtClean="0">
                <a:solidFill>
                  <a:srgbClr val="FF0000"/>
                </a:solidFill>
              </a:rPr>
              <a:t>Disadvantages</a:t>
            </a:r>
            <a:r>
              <a:rPr lang="en-US" dirty="0" smtClean="0"/>
              <a:t>:</a:t>
            </a:r>
          </a:p>
          <a:p>
            <a:pPr algn="just">
              <a:buFont typeface="Arial" pitchFamily="34" charset="0"/>
              <a:buChar char="•"/>
            </a:pPr>
            <a:r>
              <a:rPr lang="en-US" dirty="0" smtClean="0">
                <a:solidFill>
                  <a:srgbClr val="FF0000"/>
                </a:solidFill>
              </a:rPr>
              <a:t>One malfunctioning workstation or bad port </a:t>
            </a:r>
            <a:r>
              <a:rPr lang="en-US" dirty="0" smtClean="0"/>
              <a:t>can create problems for the entire network</a:t>
            </a:r>
          </a:p>
          <a:p>
            <a:pPr algn="just">
              <a:buFont typeface="Arial" pitchFamily="34" charset="0"/>
              <a:buChar char="•"/>
            </a:pPr>
            <a:r>
              <a:rPr lang="en-US" dirty="0" smtClean="0"/>
              <a:t>Devices moved, added and changed can </a:t>
            </a:r>
            <a:r>
              <a:rPr lang="en-US" dirty="0" smtClean="0">
                <a:solidFill>
                  <a:srgbClr val="FF0000"/>
                </a:solidFill>
              </a:rPr>
              <a:t>affect</a:t>
            </a:r>
            <a:r>
              <a:rPr lang="en-US" dirty="0" smtClean="0"/>
              <a:t> the network</a:t>
            </a:r>
          </a:p>
          <a:p>
            <a:pPr algn="just">
              <a:buFont typeface="Arial" pitchFamily="34" charset="0"/>
              <a:buChar char="•"/>
            </a:pPr>
            <a:r>
              <a:rPr lang="en-US" dirty="0" smtClean="0"/>
              <a:t>Network adapter cards are much more </a:t>
            </a:r>
            <a:r>
              <a:rPr lang="en-US" dirty="0" smtClean="0">
                <a:solidFill>
                  <a:srgbClr val="FF0000"/>
                </a:solidFill>
              </a:rPr>
              <a:t>expensive</a:t>
            </a:r>
            <a:r>
              <a:rPr lang="en-US" dirty="0" smtClean="0"/>
              <a:t> than Ethernet cards and hubs</a:t>
            </a:r>
          </a:p>
          <a:p>
            <a:pPr algn="just">
              <a:buFont typeface="Arial" pitchFamily="34" charset="0"/>
              <a:buChar char="•"/>
            </a:pPr>
            <a:r>
              <a:rPr lang="en-US" dirty="0" smtClean="0"/>
              <a:t>Much </a:t>
            </a:r>
            <a:r>
              <a:rPr lang="en-US" dirty="0" smtClean="0">
                <a:solidFill>
                  <a:srgbClr val="FF0000"/>
                </a:solidFill>
              </a:rPr>
              <a:t>slower</a:t>
            </a:r>
            <a:r>
              <a:rPr lang="en-US" dirty="0" smtClean="0"/>
              <a:t> than an Ethernet network under </a:t>
            </a:r>
            <a:r>
              <a:rPr lang="en-US" dirty="0" smtClean="0">
                <a:solidFill>
                  <a:srgbClr val="FF0000"/>
                </a:solidFill>
              </a:rPr>
              <a:t>normal</a:t>
            </a:r>
            <a:r>
              <a:rPr lang="en-US" dirty="0" smtClean="0"/>
              <a:t> load</a:t>
            </a:r>
            <a:endParaRPr lang="en-US"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32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779489"/>
            <a:ext cx="8754256" cy="5861153"/>
          </a:xfrm>
        </p:spPr>
        <p:txBody>
          <a:bodyPr/>
          <a:lstStyle/>
          <a:p>
            <a:pPr algn="just">
              <a:buFont typeface="Wingdings" pitchFamily="2" charset="2"/>
              <a:buChar char="ü"/>
            </a:pPr>
            <a:r>
              <a:rPr lang="en-US" sz="2800" dirty="0" smtClean="0"/>
              <a:t>Ring Network:</a:t>
            </a:r>
          </a:p>
          <a:p>
            <a:pPr lvl="1" algn="just">
              <a:buFont typeface="Wingdings" pitchFamily="2" charset="2"/>
              <a:buChar char="ü"/>
            </a:pPr>
            <a:r>
              <a:rPr lang="en-US" dirty="0" smtClean="0"/>
              <a:t>Egs: </a:t>
            </a:r>
          </a:p>
          <a:p>
            <a:pPr lvl="2" algn="just">
              <a:buFont typeface="Wingdings" pitchFamily="2" charset="2"/>
              <a:buChar char="ü"/>
            </a:pPr>
            <a:r>
              <a:rPr lang="en-US" dirty="0" smtClean="0"/>
              <a:t>IEEE 802.5 (the IBM token ring), is a ring-based LAN </a:t>
            </a:r>
          </a:p>
          <a:p>
            <a:pPr lvl="3" algn="just">
              <a:buFont typeface="Wingdings" pitchFamily="2" charset="2"/>
              <a:buChar char="ü"/>
            </a:pPr>
            <a:r>
              <a:rPr lang="en-US" sz="2400" dirty="0" smtClean="0"/>
              <a:t>operates at 4 and 16 Mbps. </a:t>
            </a:r>
          </a:p>
          <a:p>
            <a:pPr lvl="2" algn="just">
              <a:buFont typeface="Wingdings" pitchFamily="2" charset="2"/>
              <a:buChar char="ü"/>
            </a:pPr>
            <a:r>
              <a:rPr lang="en-US" dirty="0" smtClean="0"/>
              <a:t>FDDI (</a:t>
            </a:r>
            <a:r>
              <a:rPr lang="en-US" i="1" dirty="0" smtClean="0"/>
              <a:t>Fiber Distributed Data Interface</a:t>
            </a:r>
            <a:r>
              <a:rPr lang="en-US" dirty="0" smtClean="0"/>
              <a:t>) is another example of a ring network </a:t>
            </a:r>
            <a:endParaRPr lang="en-US" dirty="0"/>
          </a:p>
        </p:txBody>
      </p:sp>
      <p:sp>
        <p:nvSpPr>
          <p:cNvPr id="6" name="Slide Number Placeholder 5"/>
          <p:cNvSpPr>
            <a:spLocks noGrp="1"/>
          </p:cNvSpPr>
          <p:nvPr>
            <p:ph type="sldNum" sz="quarter" idx="12"/>
          </p:nvPr>
        </p:nvSpPr>
        <p:spPr/>
        <p:txBody>
          <a:bodyPr/>
          <a:lstStyle/>
          <a:p>
            <a:fld id="{72A6C05F-EDF5-4737-80F3-12A7E290C31D}" type="slidenum">
              <a:rPr lang="en-US" smtClean="0"/>
              <a:pPr/>
              <a:t>33</a:t>
            </a:fld>
            <a:endParaRPr lang="en-US"/>
          </a:p>
        </p:txBody>
      </p:sp>
      <p:pic>
        <p:nvPicPr>
          <p:cNvPr id="7" name="Picture 2" descr="https://cherlyndeluna.files.wordpress.com/2011/04/ringtopology.jpg"/>
          <p:cNvPicPr>
            <a:picLocks noChangeAspect="1" noChangeArrowheads="1"/>
          </p:cNvPicPr>
          <p:nvPr/>
        </p:nvPicPr>
        <p:blipFill>
          <a:blip r:embed="rId2" cstate="print"/>
          <a:srcRect/>
          <a:stretch>
            <a:fillRect/>
          </a:stretch>
        </p:blipFill>
        <p:spPr bwMode="auto">
          <a:xfrm>
            <a:off x="3827924" y="3657600"/>
            <a:ext cx="3133315" cy="316553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fade">
                                      <p:cBhvr>
                                        <p:cTn id="10" dur="2000"/>
                                        <p:tgtEl>
                                          <p:spTgt spid="614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fade">
                                      <p:cBhvr>
                                        <p:cTn id="13" dur="2000"/>
                                        <p:tgtEl>
                                          <p:spTgt spid="614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fade">
                                      <p:cBhvr>
                                        <p:cTn id="16" dur="2000"/>
                                        <p:tgtEl>
                                          <p:spTgt spid="6144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animEffect transition="in" filter="fade">
                                      <p:cBhvr>
                                        <p:cTn id="19" dur="20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779489"/>
            <a:ext cx="8754256" cy="5861153"/>
          </a:xfrm>
        </p:spPr>
        <p:txBody>
          <a:bodyPr/>
          <a:lstStyle/>
          <a:p>
            <a:pPr algn="just">
              <a:buFont typeface="Wingdings" pitchFamily="2" charset="2"/>
              <a:buChar char="ü"/>
            </a:pPr>
            <a:r>
              <a:rPr lang="en-US" sz="2800" dirty="0" smtClean="0"/>
              <a:t>Broadcast networks can be further divided into 2, depending on how the channel is allocated</a:t>
            </a:r>
          </a:p>
          <a:p>
            <a:pPr lvl="1" algn="just">
              <a:buFont typeface="Wingdings" pitchFamily="2" charset="2"/>
              <a:buChar char="ü"/>
            </a:pPr>
            <a:r>
              <a:rPr lang="en-US" dirty="0" smtClean="0"/>
              <a:t>Static and Dynamic</a:t>
            </a:r>
          </a:p>
          <a:p>
            <a:pPr algn="just">
              <a:buFont typeface="Wingdings" pitchFamily="2" charset="2"/>
              <a:buChar char="ü"/>
            </a:pPr>
            <a:r>
              <a:rPr lang="en-US" sz="2800" dirty="0" smtClean="0"/>
              <a:t>A typical </a:t>
            </a:r>
            <a:r>
              <a:rPr lang="en-US" sz="2800" dirty="0" smtClean="0">
                <a:solidFill>
                  <a:srgbClr val="FF0000"/>
                </a:solidFill>
              </a:rPr>
              <a:t>static</a:t>
            </a:r>
            <a:r>
              <a:rPr lang="en-US" sz="2800" dirty="0" smtClean="0"/>
              <a:t> allocation is </a:t>
            </a:r>
          </a:p>
          <a:p>
            <a:pPr lvl="1" algn="just">
              <a:buFont typeface="Wingdings" pitchFamily="2" charset="2"/>
              <a:buChar char="ü"/>
            </a:pPr>
            <a:r>
              <a:rPr lang="en-US" dirty="0" smtClean="0"/>
              <a:t>to divide time into discrete intervals and use a round-robin algorithm </a:t>
            </a:r>
          </a:p>
          <a:p>
            <a:pPr lvl="1" algn="just">
              <a:buFont typeface="Wingdings" pitchFamily="2" charset="2"/>
              <a:buChar char="ü"/>
            </a:pPr>
            <a:r>
              <a:rPr lang="en-US" dirty="0" smtClean="0"/>
              <a:t>allowing each machine to broadcast only when its time slot comes up</a:t>
            </a:r>
          </a:p>
          <a:p>
            <a:pPr lvl="1" algn="just">
              <a:buFont typeface="Wingdings" pitchFamily="2" charset="2"/>
              <a:buChar char="ü"/>
            </a:pPr>
            <a:r>
              <a:rPr lang="en-US" dirty="0" smtClean="0">
                <a:solidFill>
                  <a:srgbClr val="FF0000"/>
                </a:solidFill>
              </a:rPr>
              <a:t>Drawback</a:t>
            </a:r>
            <a:r>
              <a:rPr lang="en-US" dirty="0" smtClean="0"/>
              <a:t>: wastes channel capacity when a machine has nothing to say during its allocated slot </a:t>
            </a:r>
          </a:p>
          <a:p>
            <a:pPr lvl="1" algn="just">
              <a:buFont typeface="Wingdings" pitchFamily="2" charset="2"/>
              <a:buChar char="ü"/>
            </a:pPr>
            <a:r>
              <a:rPr lang="en-US" dirty="0" smtClean="0"/>
              <a:t>So, most systems attempt to allocate the channel dynamically (i.e., on demand).</a:t>
            </a:r>
          </a:p>
        </p:txBody>
      </p:sp>
      <p:sp>
        <p:nvSpPr>
          <p:cNvPr id="4" name="Slide Number Placeholder 3"/>
          <p:cNvSpPr>
            <a:spLocks noGrp="1"/>
          </p:cNvSpPr>
          <p:nvPr>
            <p:ph type="sldNum" sz="quarter" idx="12"/>
          </p:nvPr>
        </p:nvSpPr>
        <p:spPr/>
        <p:txBody>
          <a:bodyPr/>
          <a:lstStyle/>
          <a:p>
            <a:fld id="{72A6C05F-EDF5-4737-80F3-12A7E290C31D}" type="slidenum">
              <a:rPr lang="en-US" smtClean="0"/>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fade">
                                      <p:cBhvr>
                                        <p:cTn id="12" dur="20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fade">
                                      <p:cBhvr>
                                        <p:cTn id="17" dur="20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fade">
                                      <p:cBhvr>
                                        <p:cTn id="22" dur="20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fade">
                                      <p:cBhvr>
                                        <p:cTn id="27" dur="2000"/>
                                        <p:tgtEl>
                                          <p:spTgt spid="61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fade">
                                      <p:cBhvr>
                                        <p:cTn id="32" dur="2000"/>
                                        <p:tgtEl>
                                          <p:spTgt spid="61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fade">
                                      <p:cBhvr>
                                        <p:cTn id="37" dur="2000"/>
                                        <p:tgtEl>
                                          <p:spTgt spid="61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854439"/>
          </a:xfrm>
        </p:spPr>
        <p:txBody>
          <a:bodyPr/>
          <a:lstStyle/>
          <a:p>
            <a:r>
              <a:rPr lang="en-US" dirty="0" smtClean="0"/>
              <a:t>LAN</a:t>
            </a:r>
            <a:endParaRPr lang="en-US" dirty="0"/>
          </a:p>
        </p:txBody>
      </p:sp>
      <p:sp>
        <p:nvSpPr>
          <p:cNvPr id="61443" name="Rectangle 3"/>
          <p:cNvSpPr>
            <a:spLocks noGrp="1" noChangeArrowheads="1"/>
          </p:cNvSpPr>
          <p:nvPr>
            <p:ph idx="1"/>
          </p:nvPr>
        </p:nvSpPr>
        <p:spPr>
          <a:xfrm>
            <a:off x="209862" y="779489"/>
            <a:ext cx="8754256" cy="5861153"/>
          </a:xfrm>
        </p:spPr>
        <p:txBody>
          <a:bodyPr>
            <a:normAutofit lnSpcReduction="10000"/>
          </a:bodyPr>
          <a:lstStyle/>
          <a:p>
            <a:pPr algn="just">
              <a:buFont typeface="Wingdings" pitchFamily="2" charset="2"/>
              <a:buChar char="ü"/>
            </a:pPr>
            <a:r>
              <a:rPr lang="en-US" sz="2800" dirty="0" smtClean="0"/>
              <a:t>Dynamic allocation methods are either centralized or decentralized. </a:t>
            </a:r>
          </a:p>
          <a:p>
            <a:pPr algn="just">
              <a:buFont typeface="Wingdings" pitchFamily="2" charset="2"/>
              <a:buChar char="ü"/>
            </a:pPr>
            <a:r>
              <a:rPr lang="en-US" sz="2800" dirty="0" smtClean="0"/>
              <a:t>In the </a:t>
            </a:r>
            <a:r>
              <a:rPr lang="en-US" sz="2800" dirty="0" smtClean="0">
                <a:solidFill>
                  <a:srgbClr val="FF0000"/>
                </a:solidFill>
              </a:rPr>
              <a:t>centralized channel allocation </a:t>
            </a:r>
            <a:r>
              <a:rPr lang="en-US" sz="2800" dirty="0" smtClean="0"/>
              <a:t>method, </a:t>
            </a:r>
          </a:p>
          <a:p>
            <a:pPr lvl="1" algn="just">
              <a:buFont typeface="Wingdings" pitchFamily="2" charset="2"/>
              <a:buChar char="ü"/>
            </a:pPr>
            <a:r>
              <a:rPr lang="en-US" dirty="0" smtClean="0"/>
              <a:t>there is a single entity, </a:t>
            </a:r>
          </a:p>
          <a:p>
            <a:pPr lvl="1" algn="just">
              <a:buFont typeface="Wingdings" pitchFamily="2" charset="2"/>
              <a:buChar char="ü"/>
            </a:pPr>
            <a:r>
              <a:rPr lang="en-US" dirty="0" smtClean="0"/>
              <a:t>for example, a bus arbitration unit, </a:t>
            </a:r>
          </a:p>
          <a:p>
            <a:pPr lvl="1" algn="just">
              <a:buFont typeface="Wingdings" pitchFamily="2" charset="2"/>
              <a:buChar char="ü"/>
            </a:pPr>
            <a:r>
              <a:rPr lang="en-US" dirty="0" smtClean="0"/>
              <a:t>which determines who goes next. </a:t>
            </a:r>
          </a:p>
          <a:p>
            <a:pPr lvl="1" algn="just">
              <a:buFont typeface="Wingdings" pitchFamily="2" charset="2"/>
              <a:buChar char="ü"/>
            </a:pPr>
            <a:r>
              <a:rPr lang="en-US" dirty="0" smtClean="0"/>
              <a:t>It might do this by accepting requests and making a decision according to some internal algorithm. </a:t>
            </a:r>
          </a:p>
          <a:p>
            <a:pPr algn="just">
              <a:buFont typeface="Wingdings" pitchFamily="2" charset="2"/>
              <a:buChar char="ü"/>
            </a:pPr>
            <a:r>
              <a:rPr lang="en-US" sz="2800" dirty="0" smtClean="0"/>
              <a:t>In the </a:t>
            </a:r>
            <a:r>
              <a:rPr lang="en-US" sz="2800" dirty="0" smtClean="0">
                <a:solidFill>
                  <a:srgbClr val="FF0000"/>
                </a:solidFill>
              </a:rPr>
              <a:t>decentralized channel allocation </a:t>
            </a:r>
            <a:r>
              <a:rPr lang="en-US" sz="2800" dirty="0" smtClean="0"/>
              <a:t>method, </a:t>
            </a:r>
          </a:p>
          <a:p>
            <a:pPr lvl="1" algn="just">
              <a:buFont typeface="Wingdings" pitchFamily="2" charset="2"/>
              <a:buChar char="ü"/>
            </a:pPr>
            <a:r>
              <a:rPr lang="en-US" dirty="0" smtClean="0"/>
              <a:t>there is no central entity; </a:t>
            </a:r>
          </a:p>
          <a:p>
            <a:pPr lvl="1" algn="just">
              <a:buFont typeface="Wingdings" pitchFamily="2" charset="2"/>
              <a:buChar char="ü"/>
            </a:pPr>
            <a:r>
              <a:rPr lang="en-US" dirty="0" smtClean="0"/>
              <a:t>each machine must decide for itself whether to transmit. </a:t>
            </a:r>
          </a:p>
        </p:txBody>
      </p:sp>
      <p:sp>
        <p:nvSpPr>
          <p:cNvPr id="4" name="Slide Number Placeholder 3"/>
          <p:cNvSpPr>
            <a:spLocks noGrp="1"/>
          </p:cNvSpPr>
          <p:nvPr>
            <p:ph type="sldNum" sz="quarter" idx="12"/>
          </p:nvPr>
        </p:nvSpPr>
        <p:spPr/>
        <p:txBody>
          <a:bodyPr/>
          <a:lstStyle/>
          <a:p>
            <a:fld id="{72A6C05F-EDF5-4737-80F3-12A7E290C31D}" type="slidenum">
              <a:rPr lang="en-US" smtClean="0"/>
              <a:pPr/>
              <a:t>35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 to="" calcmode="lin" valueType="num">
                                      <p:cBhvr>
                                        <p:cTn id="22" dur="1" fill="hold"/>
                                        <p:tgtEl>
                                          <p:spTgt spid="6144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 to="" calcmode="lin" valueType="num">
                                      <p:cBhvr>
                                        <p:cTn id="27" dur="1" fill="hold"/>
                                        <p:tgtEl>
                                          <p:spTgt spid="6144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 to="" calcmode="lin" valueType="num">
                                      <p:cBhvr>
                                        <p:cTn id="32" dur="1" fill="hold"/>
                                        <p:tgtEl>
                                          <p:spTgt spid="6144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 to="" calcmode="lin" valueType="num">
                                      <p:cBhvr>
                                        <p:cTn id="37" dur="1" fill="hold"/>
                                        <p:tgtEl>
                                          <p:spTgt spid="6144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 to="" calcmode="lin" valueType="num">
                                      <p:cBhvr>
                                        <p:cTn id="42" dur="1" fill="hold"/>
                                        <p:tgtEl>
                                          <p:spTgt spid="6144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 to="" calcmode="lin" valueType="num">
                                      <p:cBhvr>
                                        <p:cTn id="47" dur="1" fill="hold"/>
                                        <p:tgtEl>
                                          <p:spTgt spid="6144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Metropolitan Area </a:t>
            </a:r>
            <a:r>
              <a:rPr lang="en-US" dirty="0" smtClean="0"/>
              <a:t>Networks (MAN)</a:t>
            </a:r>
            <a:endParaRPr lang="en-US" dirty="0"/>
          </a:p>
        </p:txBody>
      </p:sp>
      <p:sp>
        <p:nvSpPr>
          <p:cNvPr id="18435" name="Rectangle 3"/>
          <p:cNvSpPr>
            <a:spLocks noGrp="1" noChangeArrowheads="1"/>
          </p:cNvSpPr>
          <p:nvPr>
            <p:ph idx="1"/>
          </p:nvPr>
        </p:nvSpPr>
        <p:spPr>
          <a:xfrm>
            <a:off x="0" y="5140037"/>
            <a:ext cx="9144000" cy="1454728"/>
          </a:xfrm>
        </p:spPr>
        <p:txBody>
          <a:bodyPr>
            <a:noAutofit/>
          </a:bodyPr>
          <a:lstStyle/>
          <a:p>
            <a:r>
              <a:rPr lang="en-US" sz="1800" dirty="0"/>
              <a:t>A metropolitan area network based on cable </a:t>
            </a:r>
            <a:r>
              <a:rPr lang="en-US" sz="1800" dirty="0" smtClean="0"/>
              <a:t>TV in a city.</a:t>
            </a:r>
          </a:p>
          <a:p>
            <a:endParaRPr lang="en-US" sz="1800" dirty="0" smtClean="0"/>
          </a:p>
          <a:p>
            <a:pPr algn="just"/>
            <a:r>
              <a:rPr lang="en-US" sz="1800" dirty="0" smtClean="0"/>
              <a:t>Another </a:t>
            </a:r>
            <a:r>
              <a:rPr lang="en-US" sz="1800" dirty="0" err="1" smtClean="0"/>
              <a:t>eg</a:t>
            </a:r>
            <a:r>
              <a:rPr lang="en-US" sz="1800" dirty="0" smtClean="0"/>
              <a:t>: IEEE 802.16 (Broadband wireless MANs) for high-speed wireless Internet access </a:t>
            </a:r>
            <a:endParaRPr lang="en-US" sz="1800"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36</a:t>
            </a:fld>
            <a:endParaRPr lang="en-US"/>
          </a:p>
        </p:txBody>
      </p:sp>
      <p:pic>
        <p:nvPicPr>
          <p:cNvPr id="18436" name="Picture 4" descr="1-08"/>
          <p:cNvPicPr>
            <a:picLocks noChangeAspect="1" noChangeArrowheads="1"/>
          </p:cNvPicPr>
          <p:nvPr/>
        </p:nvPicPr>
        <p:blipFill>
          <a:blip r:embed="rId2" cstate="print"/>
          <a:srcRect/>
          <a:stretch>
            <a:fillRect/>
          </a:stretch>
        </p:blipFill>
        <p:spPr bwMode="auto">
          <a:xfrm>
            <a:off x="712963" y="1001004"/>
            <a:ext cx="7101001" cy="3915843"/>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5405" y="461594"/>
            <a:ext cx="6480810" cy="697230"/>
          </a:xfrm>
          <a:prstGeom prst="rect">
            <a:avLst/>
          </a:prstGeom>
        </p:spPr>
        <p:txBody>
          <a:bodyPr vert="horz" wrap="square" lIns="0" tIns="13335" rIns="0" bIns="0" rtlCol="0">
            <a:spAutoFit/>
          </a:bodyPr>
          <a:lstStyle/>
          <a:p>
            <a:pPr marL="12700">
              <a:lnSpc>
                <a:spcPct val="100000"/>
              </a:lnSpc>
              <a:spcBef>
                <a:spcPts val="105"/>
              </a:spcBef>
            </a:pPr>
            <a:r>
              <a:rPr sz="4400" spc="-165" dirty="0"/>
              <a:t>Metropolitan </a:t>
            </a:r>
            <a:r>
              <a:rPr sz="4400" spc="-245" dirty="0"/>
              <a:t>Area</a:t>
            </a:r>
            <a:r>
              <a:rPr sz="4400" spc="-565" dirty="0"/>
              <a:t> </a:t>
            </a:r>
            <a:r>
              <a:rPr sz="4400" spc="-220" dirty="0"/>
              <a:t>Network</a:t>
            </a:r>
            <a:endParaRPr sz="4400"/>
          </a:p>
        </p:txBody>
      </p:sp>
      <p:sp>
        <p:nvSpPr>
          <p:cNvPr id="3" name="object 3"/>
          <p:cNvSpPr txBox="1"/>
          <p:nvPr/>
        </p:nvSpPr>
        <p:spPr>
          <a:xfrm>
            <a:off x="535940" y="1526489"/>
            <a:ext cx="8303895" cy="4573046"/>
          </a:xfrm>
          <a:prstGeom prst="rect">
            <a:avLst/>
          </a:prstGeom>
        </p:spPr>
        <p:txBody>
          <a:bodyPr vert="horz" wrap="square" lIns="0" tIns="104139" rIns="0" bIns="0" rtlCol="0">
            <a:spAutoFit/>
          </a:bodyPr>
          <a:lstStyle/>
          <a:p>
            <a:pPr marL="355600" marR="5080" indent="-342900" algn="just">
              <a:lnSpc>
                <a:spcPct val="80000"/>
              </a:lnSpc>
              <a:spcBef>
                <a:spcPts val="819"/>
              </a:spcBef>
              <a:buChar char="•"/>
              <a:tabLst>
                <a:tab pos="355600" algn="l"/>
              </a:tabLst>
            </a:pPr>
            <a:r>
              <a:rPr sz="3000" spc="-265" dirty="0">
                <a:latin typeface="Arial"/>
                <a:cs typeface="Arial"/>
              </a:rPr>
              <a:t>A </a:t>
            </a:r>
            <a:r>
              <a:rPr sz="3000" b="1" spc="-160" dirty="0">
                <a:latin typeface="Trebuchet MS"/>
                <a:cs typeface="Trebuchet MS"/>
              </a:rPr>
              <a:t>metropolitan </a:t>
            </a:r>
            <a:r>
              <a:rPr sz="3000" b="1" spc="-180" dirty="0">
                <a:latin typeface="Trebuchet MS"/>
                <a:cs typeface="Trebuchet MS"/>
              </a:rPr>
              <a:t>area </a:t>
            </a:r>
            <a:r>
              <a:rPr sz="3000" b="1" spc="-175" dirty="0">
                <a:latin typeface="Trebuchet MS"/>
                <a:cs typeface="Trebuchet MS"/>
              </a:rPr>
              <a:t>network </a:t>
            </a:r>
            <a:r>
              <a:rPr sz="3000" spc="15" dirty="0">
                <a:latin typeface="Arial"/>
                <a:cs typeface="Arial"/>
              </a:rPr>
              <a:t>(</a:t>
            </a:r>
            <a:r>
              <a:rPr sz="3000" b="1" spc="15" dirty="0">
                <a:latin typeface="Trebuchet MS"/>
                <a:cs typeface="Trebuchet MS"/>
              </a:rPr>
              <a:t>MAN</a:t>
            </a:r>
            <a:r>
              <a:rPr sz="3000" spc="15" dirty="0">
                <a:latin typeface="Arial"/>
                <a:cs typeface="Arial"/>
              </a:rPr>
              <a:t>) </a:t>
            </a:r>
            <a:r>
              <a:rPr sz="3000" spc="-165" dirty="0">
                <a:latin typeface="Arial"/>
                <a:cs typeface="Arial"/>
              </a:rPr>
              <a:t>is </a:t>
            </a:r>
            <a:r>
              <a:rPr sz="3000" spc="-235" dirty="0">
                <a:latin typeface="Arial"/>
                <a:cs typeface="Arial"/>
              </a:rPr>
              <a:t>a </a:t>
            </a:r>
            <a:r>
              <a:rPr sz="3000" spc="-85" dirty="0">
                <a:latin typeface="Arial"/>
                <a:cs typeface="Arial"/>
              </a:rPr>
              <a:t>computer  </a:t>
            </a:r>
            <a:r>
              <a:rPr sz="3000" spc="-55" dirty="0">
                <a:latin typeface="Arial"/>
                <a:cs typeface="Arial"/>
              </a:rPr>
              <a:t>network </a:t>
            </a:r>
            <a:r>
              <a:rPr sz="3000" spc="-5" dirty="0">
                <a:latin typeface="Arial"/>
                <a:cs typeface="Arial"/>
              </a:rPr>
              <a:t>that </a:t>
            </a:r>
            <a:r>
              <a:rPr sz="3000" spc="-100" dirty="0">
                <a:latin typeface="Arial"/>
                <a:cs typeface="Arial"/>
              </a:rPr>
              <a:t>interconnects </a:t>
            </a:r>
            <a:r>
              <a:rPr sz="3000" spc="-190" dirty="0">
                <a:latin typeface="Arial"/>
                <a:cs typeface="Arial"/>
              </a:rPr>
              <a:t>users </a:t>
            </a:r>
            <a:r>
              <a:rPr sz="3000" spc="15" dirty="0">
                <a:latin typeface="Arial"/>
                <a:cs typeface="Arial"/>
              </a:rPr>
              <a:t>with </a:t>
            </a:r>
            <a:r>
              <a:rPr sz="3000" spc="-85" dirty="0">
                <a:latin typeface="Arial"/>
                <a:cs typeface="Arial"/>
              </a:rPr>
              <a:t>computer  </a:t>
            </a:r>
            <a:r>
              <a:rPr sz="3000" spc="-160" dirty="0">
                <a:latin typeface="Arial"/>
                <a:cs typeface="Arial"/>
              </a:rPr>
              <a:t>resources </a:t>
            </a:r>
            <a:r>
              <a:rPr sz="3000" spc="-40" dirty="0">
                <a:latin typeface="Arial"/>
                <a:cs typeface="Arial"/>
              </a:rPr>
              <a:t>in </a:t>
            </a:r>
            <a:r>
              <a:rPr sz="3000" spc="-235" dirty="0">
                <a:latin typeface="Arial"/>
                <a:cs typeface="Arial"/>
              </a:rPr>
              <a:t>a </a:t>
            </a:r>
            <a:r>
              <a:rPr sz="3000" spc="-150" dirty="0">
                <a:latin typeface="Arial"/>
                <a:cs typeface="Arial"/>
              </a:rPr>
              <a:t>geographic </a:t>
            </a:r>
            <a:r>
              <a:rPr sz="3000" spc="-160" dirty="0">
                <a:latin typeface="Arial"/>
                <a:cs typeface="Arial"/>
              </a:rPr>
              <a:t>area </a:t>
            </a:r>
            <a:r>
              <a:rPr sz="3000" spc="-20" dirty="0">
                <a:latin typeface="Arial"/>
                <a:cs typeface="Arial"/>
              </a:rPr>
              <a:t>or </a:t>
            </a:r>
            <a:r>
              <a:rPr sz="3000" spc="-105" dirty="0">
                <a:latin typeface="Arial"/>
                <a:cs typeface="Arial"/>
              </a:rPr>
              <a:t>region larger  </a:t>
            </a:r>
            <a:r>
              <a:rPr sz="3000" spc="-65" dirty="0">
                <a:latin typeface="Arial"/>
                <a:cs typeface="Arial"/>
              </a:rPr>
              <a:t>than </a:t>
            </a:r>
            <a:r>
              <a:rPr sz="3000" spc="-10" dirty="0">
                <a:latin typeface="Arial"/>
                <a:cs typeface="Arial"/>
              </a:rPr>
              <a:t>that </a:t>
            </a:r>
            <a:r>
              <a:rPr sz="3000" spc="-140" dirty="0">
                <a:latin typeface="Arial"/>
                <a:cs typeface="Arial"/>
              </a:rPr>
              <a:t>covered</a:t>
            </a:r>
            <a:r>
              <a:rPr sz="3000" spc="550" dirty="0">
                <a:latin typeface="Arial"/>
                <a:cs typeface="Arial"/>
              </a:rPr>
              <a:t> </a:t>
            </a:r>
            <a:r>
              <a:rPr sz="3000" spc="-130" dirty="0">
                <a:latin typeface="Arial"/>
                <a:cs typeface="Arial"/>
              </a:rPr>
              <a:t>by </a:t>
            </a:r>
            <a:r>
              <a:rPr sz="3000" spc="-165" dirty="0">
                <a:latin typeface="Arial"/>
                <a:cs typeface="Arial"/>
              </a:rPr>
              <a:t>even  </a:t>
            </a:r>
            <a:r>
              <a:rPr sz="3000" spc="-235" dirty="0">
                <a:latin typeface="Arial"/>
                <a:cs typeface="Arial"/>
              </a:rPr>
              <a:t>a </a:t>
            </a:r>
            <a:r>
              <a:rPr sz="3000" spc="-135" dirty="0">
                <a:latin typeface="Arial"/>
                <a:cs typeface="Arial"/>
              </a:rPr>
              <a:t>large </a:t>
            </a:r>
            <a:r>
              <a:rPr sz="3000" spc="-110" dirty="0">
                <a:latin typeface="Arial"/>
                <a:cs typeface="Arial"/>
              </a:rPr>
              <a:t>local </a:t>
            </a:r>
            <a:r>
              <a:rPr sz="3000" spc="-160" dirty="0">
                <a:latin typeface="Arial"/>
                <a:cs typeface="Arial"/>
              </a:rPr>
              <a:t>area  </a:t>
            </a:r>
            <a:r>
              <a:rPr sz="3000" spc="-55" dirty="0">
                <a:latin typeface="Arial"/>
                <a:cs typeface="Arial"/>
              </a:rPr>
              <a:t>network </a:t>
            </a:r>
            <a:r>
              <a:rPr sz="3000" spc="-225" dirty="0">
                <a:latin typeface="Arial"/>
                <a:cs typeface="Arial"/>
              </a:rPr>
              <a:t>(LAN) </a:t>
            </a:r>
            <a:r>
              <a:rPr sz="3000" spc="-10" dirty="0">
                <a:latin typeface="Arial"/>
                <a:cs typeface="Arial"/>
              </a:rPr>
              <a:t>but </a:t>
            </a:r>
            <a:r>
              <a:rPr sz="3000" spc="-114" dirty="0">
                <a:latin typeface="Arial"/>
                <a:cs typeface="Arial"/>
              </a:rPr>
              <a:t>smaller </a:t>
            </a:r>
            <a:r>
              <a:rPr sz="3000" spc="-65" dirty="0">
                <a:latin typeface="Arial"/>
                <a:cs typeface="Arial"/>
              </a:rPr>
              <a:t>than </a:t>
            </a:r>
            <a:r>
              <a:rPr sz="3000" spc="-35" dirty="0">
                <a:latin typeface="Arial"/>
                <a:cs typeface="Arial"/>
              </a:rPr>
              <a:t>the </a:t>
            </a:r>
            <a:r>
              <a:rPr sz="3000" spc="-160" dirty="0">
                <a:latin typeface="Arial"/>
                <a:cs typeface="Arial"/>
              </a:rPr>
              <a:t>area </a:t>
            </a:r>
            <a:r>
              <a:rPr sz="3000" spc="-145" dirty="0">
                <a:latin typeface="Arial"/>
                <a:cs typeface="Arial"/>
              </a:rPr>
              <a:t>covered  </a:t>
            </a:r>
            <a:r>
              <a:rPr sz="3000" spc="-130" dirty="0">
                <a:latin typeface="Arial"/>
                <a:cs typeface="Arial"/>
              </a:rPr>
              <a:t>by </a:t>
            </a:r>
            <a:r>
              <a:rPr sz="3000" spc="-235" dirty="0">
                <a:latin typeface="Arial"/>
                <a:cs typeface="Arial"/>
              </a:rPr>
              <a:t>a </a:t>
            </a:r>
            <a:r>
              <a:rPr sz="3000" spc="-70" dirty="0">
                <a:latin typeface="Arial"/>
                <a:cs typeface="Arial"/>
              </a:rPr>
              <a:t>wide </a:t>
            </a:r>
            <a:r>
              <a:rPr sz="3000" spc="-160" dirty="0">
                <a:latin typeface="Arial"/>
                <a:cs typeface="Arial"/>
              </a:rPr>
              <a:t>area</a:t>
            </a:r>
            <a:r>
              <a:rPr sz="3000" spc="-225" dirty="0">
                <a:latin typeface="Arial"/>
                <a:cs typeface="Arial"/>
              </a:rPr>
              <a:t> </a:t>
            </a:r>
            <a:r>
              <a:rPr sz="3000" spc="-55" dirty="0">
                <a:latin typeface="Arial"/>
                <a:cs typeface="Arial"/>
              </a:rPr>
              <a:t>network</a:t>
            </a:r>
            <a:endParaRPr sz="3000" dirty="0">
              <a:latin typeface="Arial"/>
              <a:cs typeface="Arial"/>
            </a:endParaRPr>
          </a:p>
          <a:p>
            <a:pPr>
              <a:lnSpc>
                <a:spcPct val="100000"/>
              </a:lnSpc>
              <a:spcBef>
                <a:spcPts val="40"/>
              </a:spcBef>
              <a:buFont typeface="Arial"/>
              <a:buChar char="•"/>
            </a:pPr>
            <a:endParaRPr sz="3100" dirty="0">
              <a:latin typeface="Times New Roman"/>
              <a:cs typeface="Times New Roman"/>
            </a:endParaRPr>
          </a:p>
          <a:p>
            <a:pPr marL="355600" indent="-342900">
              <a:lnSpc>
                <a:spcPct val="100000"/>
              </a:lnSpc>
              <a:buChar char="•"/>
              <a:tabLst>
                <a:tab pos="354965" algn="l"/>
                <a:tab pos="355600" algn="l"/>
              </a:tabLst>
            </a:pPr>
            <a:r>
              <a:rPr sz="3000" spc="-265" dirty="0">
                <a:latin typeface="Arial"/>
                <a:cs typeface="Arial"/>
              </a:rPr>
              <a:t>A </a:t>
            </a:r>
            <a:r>
              <a:rPr lang="en-IN" sz="3000" spc="-265" dirty="0" smtClean="0">
                <a:latin typeface="Arial"/>
                <a:cs typeface="Arial"/>
              </a:rPr>
              <a:t> </a:t>
            </a:r>
            <a:r>
              <a:rPr sz="3000" spc="-145" dirty="0" smtClean="0">
                <a:latin typeface="Arial"/>
                <a:cs typeface="Arial"/>
              </a:rPr>
              <a:t>MAN </a:t>
            </a:r>
            <a:r>
              <a:rPr sz="3000" spc="-40" dirty="0">
                <a:latin typeface="Arial"/>
                <a:cs typeface="Arial"/>
              </a:rPr>
              <a:t>(Metropolitan </a:t>
            </a:r>
            <a:r>
              <a:rPr sz="3000" spc="-170" dirty="0">
                <a:latin typeface="Arial"/>
                <a:cs typeface="Arial"/>
              </a:rPr>
              <a:t>Area </a:t>
            </a:r>
            <a:r>
              <a:rPr sz="3000" spc="-75" dirty="0">
                <a:latin typeface="Arial"/>
                <a:cs typeface="Arial"/>
              </a:rPr>
              <a:t>Network) </a:t>
            </a:r>
            <a:r>
              <a:rPr sz="3000" b="1" spc="-195" dirty="0">
                <a:latin typeface="Trebuchet MS"/>
                <a:cs typeface="Trebuchet MS"/>
              </a:rPr>
              <a:t>covers </a:t>
            </a:r>
            <a:r>
              <a:rPr sz="3000" b="1" spc="-120" dirty="0">
                <a:latin typeface="Trebuchet MS"/>
                <a:cs typeface="Trebuchet MS"/>
              </a:rPr>
              <a:t>a</a:t>
            </a:r>
            <a:r>
              <a:rPr sz="3000" b="1" spc="-390" dirty="0">
                <a:latin typeface="Trebuchet MS"/>
                <a:cs typeface="Trebuchet MS"/>
              </a:rPr>
              <a:t> </a:t>
            </a:r>
            <a:r>
              <a:rPr sz="3000" b="1" spc="-254" dirty="0">
                <a:latin typeface="Trebuchet MS"/>
                <a:cs typeface="Trebuchet MS"/>
              </a:rPr>
              <a:t>city.</a:t>
            </a:r>
            <a:endParaRPr sz="3000" dirty="0">
              <a:latin typeface="Trebuchet MS"/>
              <a:cs typeface="Trebuchet MS"/>
            </a:endParaRPr>
          </a:p>
          <a:p>
            <a:pPr>
              <a:lnSpc>
                <a:spcPct val="100000"/>
              </a:lnSpc>
              <a:spcBef>
                <a:spcPts val="40"/>
              </a:spcBef>
              <a:buFont typeface="Arial"/>
              <a:buChar char="•"/>
            </a:pPr>
            <a:endParaRPr sz="3700" dirty="0">
              <a:latin typeface="Times New Roman"/>
              <a:cs typeface="Times New Roman"/>
            </a:endParaRPr>
          </a:p>
          <a:p>
            <a:pPr marL="355600" marR="9525" indent="-342900" algn="just">
              <a:lnSpc>
                <a:spcPts val="2880"/>
              </a:lnSpc>
              <a:buChar char="•"/>
              <a:tabLst>
                <a:tab pos="355600" algn="l"/>
              </a:tabLst>
            </a:pPr>
            <a:r>
              <a:rPr sz="3000" spc="-220" dirty="0">
                <a:latin typeface="Arial"/>
                <a:cs typeface="Arial"/>
              </a:rPr>
              <a:t>The </a:t>
            </a:r>
            <a:r>
              <a:rPr sz="3000" spc="-105" dirty="0">
                <a:latin typeface="Arial"/>
                <a:cs typeface="Arial"/>
              </a:rPr>
              <a:t>best-known </a:t>
            </a:r>
            <a:r>
              <a:rPr sz="3000" spc="-180" dirty="0">
                <a:latin typeface="Arial"/>
                <a:cs typeface="Arial"/>
              </a:rPr>
              <a:t>examples </a:t>
            </a:r>
            <a:r>
              <a:rPr sz="3000" spc="-10" dirty="0">
                <a:latin typeface="Arial"/>
                <a:cs typeface="Arial"/>
              </a:rPr>
              <a:t>of </a:t>
            </a:r>
            <a:r>
              <a:rPr sz="3000" spc="-195" dirty="0">
                <a:latin typeface="Arial"/>
                <a:cs typeface="Arial"/>
              </a:rPr>
              <a:t>MANs </a:t>
            </a:r>
            <a:r>
              <a:rPr sz="3000" spc="-140" dirty="0">
                <a:latin typeface="Arial"/>
                <a:cs typeface="Arial"/>
              </a:rPr>
              <a:t>are </a:t>
            </a:r>
            <a:r>
              <a:rPr sz="3000" spc="-35" dirty="0">
                <a:latin typeface="Arial"/>
                <a:cs typeface="Arial"/>
              </a:rPr>
              <a:t>the </a:t>
            </a:r>
            <a:r>
              <a:rPr sz="3000" b="1" spc="-190" dirty="0">
                <a:latin typeface="Trebuchet MS"/>
                <a:cs typeface="Trebuchet MS"/>
              </a:rPr>
              <a:t>cable  </a:t>
            </a:r>
            <a:r>
              <a:rPr sz="3000" b="1" spc="-165" dirty="0">
                <a:latin typeface="Trebuchet MS"/>
                <a:cs typeface="Trebuchet MS"/>
              </a:rPr>
              <a:t>television networks </a:t>
            </a:r>
            <a:r>
              <a:rPr sz="3000" spc="-130" dirty="0">
                <a:latin typeface="Arial"/>
                <a:cs typeface="Arial"/>
              </a:rPr>
              <a:t>available </a:t>
            </a:r>
            <a:r>
              <a:rPr sz="3000" spc="-40" dirty="0">
                <a:latin typeface="Arial"/>
                <a:cs typeface="Arial"/>
              </a:rPr>
              <a:t>in </a:t>
            </a:r>
            <a:r>
              <a:rPr sz="3000" spc="-160" dirty="0">
                <a:latin typeface="Arial"/>
                <a:cs typeface="Arial"/>
              </a:rPr>
              <a:t>many</a:t>
            </a:r>
            <a:r>
              <a:rPr sz="3000" spc="-430" dirty="0">
                <a:latin typeface="Arial"/>
                <a:cs typeface="Arial"/>
              </a:rPr>
              <a:t> </a:t>
            </a:r>
            <a:r>
              <a:rPr sz="3000" spc="-90" dirty="0">
                <a:latin typeface="Arial"/>
                <a:cs typeface="Arial"/>
              </a:rPr>
              <a:t>cities.</a:t>
            </a:r>
            <a:endParaRPr sz="30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425" y="362457"/>
            <a:ext cx="7776209" cy="696595"/>
          </a:xfrm>
          <a:prstGeom prst="rect">
            <a:avLst/>
          </a:prstGeom>
        </p:spPr>
        <p:txBody>
          <a:bodyPr vert="horz" wrap="square" lIns="0" tIns="13335" rIns="0" bIns="0" rtlCol="0">
            <a:spAutoFit/>
          </a:bodyPr>
          <a:lstStyle/>
          <a:p>
            <a:pPr marL="12700">
              <a:lnSpc>
                <a:spcPct val="100000"/>
              </a:lnSpc>
              <a:spcBef>
                <a:spcPts val="105"/>
              </a:spcBef>
            </a:pPr>
            <a:r>
              <a:rPr sz="4400" spc="-165" dirty="0"/>
              <a:t>Metropolitan </a:t>
            </a:r>
            <a:r>
              <a:rPr sz="4400" spc="-245" dirty="0"/>
              <a:t>Area </a:t>
            </a:r>
            <a:r>
              <a:rPr sz="4400" spc="-220" dirty="0"/>
              <a:t>Network</a:t>
            </a:r>
            <a:r>
              <a:rPr sz="4400" spc="-640" dirty="0"/>
              <a:t> </a:t>
            </a:r>
            <a:r>
              <a:rPr sz="4400" spc="-300" dirty="0"/>
              <a:t>cont.</a:t>
            </a:r>
            <a:endParaRPr sz="4400"/>
          </a:p>
        </p:txBody>
      </p:sp>
      <p:sp>
        <p:nvSpPr>
          <p:cNvPr id="3" name="object 3"/>
          <p:cNvSpPr/>
          <p:nvPr/>
        </p:nvSpPr>
        <p:spPr>
          <a:xfrm>
            <a:off x="1083563" y="1296924"/>
            <a:ext cx="6883908" cy="52989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8511" y="1361566"/>
            <a:ext cx="6700139" cy="511543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29461" y="1342516"/>
            <a:ext cx="6738620" cy="5153660"/>
          </a:xfrm>
          <a:custGeom>
            <a:avLst/>
            <a:gdLst/>
            <a:ahLst/>
            <a:cxnLst/>
            <a:rect l="l" t="t" r="r" b="b"/>
            <a:pathLst>
              <a:path w="6738620" h="5153660">
                <a:moveTo>
                  <a:pt x="0" y="5153533"/>
                </a:moveTo>
                <a:lnTo>
                  <a:pt x="6738239" y="5153533"/>
                </a:lnTo>
                <a:lnTo>
                  <a:pt x="6738239" y="0"/>
                </a:lnTo>
                <a:lnTo>
                  <a:pt x="0" y="0"/>
                </a:lnTo>
                <a:lnTo>
                  <a:pt x="0" y="5153533"/>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Wide Area </a:t>
            </a:r>
            <a:r>
              <a:rPr lang="en-US" dirty="0" smtClean="0"/>
              <a:t>Networks (WAN)</a:t>
            </a:r>
            <a:endParaRPr lang="en-US" dirty="0"/>
          </a:p>
        </p:txBody>
      </p:sp>
      <p:sp>
        <p:nvSpPr>
          <p:cNvPr id="19459" name="Rectangle 3"/>
          <p:cNvSpPr>
            <a:spLocks noGrp="1" noChangeArrowheads="1"/>
          </p:cNvSpPr>
          <p:nvPr>
            <p:ph idx="1"/>
          </p:nvPr>
        </p:nvSpPr>
        <p:spPr>
          <a:xfrm>
            <a:off x="0" y="979841"/>
            <a:ext cx="9144000" cy="5409669"/>
          </a:xfrm>
        </p:spPr>
        <p:txBody>
          <a:bodyPr/>
          <a:lstStyle/>
          <a:p>
            <a:pPr algn="just">
              <a:buFont typeface="Arial" pitchFamily="34" charset="0"/>
              <a:buChar char="•"/>
            </a:pPr>
            <a:r>
              <a:rPr lang="en-US" sz="2600" dirty="0" smtClean="0"/>
              <a:t>WAN spans a large geographical area, often a country or continent</a:t>
            </a:r>
          </a:p>
          <a:p>
            <a:pPr algn="just">
              <a:buFont typeface="Arial" pitchFamily="34" charset="0"/>
              <a:buChar char="•"/>
            </a:pPr>
            <a:r>
              <a:rPr lang="en-US" sz="2600" dirty="0" smtClean="0"/>
              <a:t>It contains a collection of machines called hosts intended for running user (i.e., application) programs</a:t>
            </a:r>
          </a:p>
          <a:p>
            <a:pPr algn="just">
              <a:buNone/>
            </a:pPr>
            <a:endParaRPr lang="en-US" sz="2600" dirty="0" smtClean="0"/>
          </a:p>
          <a:p>
            <a:pPr algn="just">
              <a:buFont typeface="Arial" pitchFamily="34" charset="0"/>
              <a:buChar char="•"/>
            </a:pPr>
            <a:r>
              <a:rPr lang="en-US" sz="2600" dirty="0" smtClean="0"/>
              <a:t>The hosts are connected by a communication subnet</a:t>
            </a:r>
          </a:p>
          <a:p>
            <a:pPr algn="just">
              <a:buFont typeface="Arial" pitchFamily="34" charset="0"/>
              <a:buChar char="•"/>
            </a:pPr>
            <a:r>
              <a:rPr lang="en-US" sz="2600" dirty="0" smtClean="0"/>
              <a:t>The communication subnet is typically owned and operated by a telephone company or Internet service provider</a:t>
            </a:r>
          </a:p>
          <a:p>
            <a:pPr algn="just">
              <a:buFont typeface="Arial" pitchFamily="34" charset="0"/>
              <a:buChar char="•"/>
            </a:pPr>
            <a:r>
              <a:rPr lang="en-US" sz="2600" dirty="0" smtClean="0"/>
              <a:t>The job of the subnet is to carry messages from host to host, just as the telephone system carries words from speaker to listener</a:t>
            </a:r>
          </a:p>
        </p:txBody>
      </p:sp>
      <p:sp>
        <p:nvSpPr>
          <p:cNvPr id="4" name="Slide Number Placeholder 3"/>
          <p:cNvSpPr>
            <a:spLocks noGrp="1"/>
          </p:cNvSpPr>
          <p:nvPr>
            <p:ph type="sldNum" sz="quarter" idx="12"/>
          </p:nvPr>
        </p:nvSpPr>
        <p:spPr/>
        <p:txBody>
          <a:bodyPr/>
          <a:lstStyle/>
          <a:p>
            <a:fld id="{72A6C05F-EDF5-4737-80F3-12A7E290C31D}" type="slidenum">
              <a:rPr lang="en-US" smtClean="0"/>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20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fade">
                                      <p:cBhvr>
                                        <p:cTn id="22" dur="20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2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6569" y="461594"/>
            <a:ext cx="4613910" cy="697230"/>
          </a:xfrm>
          <a:prstGeom prst="rect">
            <a:avLst/>
          </a:prstGeom>
        </p:spPr>
        <p:txBody>
          <a:bodyPr vert="horz" wrap="square" lIns="0" tIns="13335" rIns="0" bIns="0" rtlCol="0">
            <a:spAutoFit/>
          </a:bodyPr>
          <a:lstStyle/>
          <a:p>
            <a:pPr marL="12700">
              <a:lnSpc>
                <a:spcPct val="100000"/>
              </a:lnSpc>
              <a:spcBef>
                <a:spcPts val="105"/>
              </a:spcBef>
            </a:pPr>
            <a:r>
              <a:rPr sz="4400" b="0" spc="-170" dirty="0">
                <a:latin typeface="Arial"/>
                <a:cs typeface="Arial"/>
              </a:rPr>
              <a:t>Computer</a:t>
            </a:r>
            <a:r>
              <a:rPr sz="4400" b="0" spc="-315" dirty="0">
                <a:latin typeface="Arial"/>
                <a:cs typeface="Arial"/>
              </a:rPr>
              <a:t> </a:t>
            </a:r>
            <a:r>
              <a:rPr sz="4400" b="0" spc="-150" dirty="0">
                <a:latin typeface="Arial"/>
                <a:cs typeface="Arial"/>
              </a:rPr>
              <a:t>Networks</a:t>
            </a:r>
            <a:endParaRPr sz="4400" dirty="0">
              <a:latin typeface="Arial"/>
              <a:cs typeface="Arial"/>
            </a:endParaRPr>
          </a:p>
        </p:txBody>
      </p:sp>
      <p:sp>
        <p:nvSpPr>
          <p:cNvPr id="3" name="object 3"/>
          <p:cNvSpPr txBox="1"/>
          <p:nvPr/>
        </p:nvSpPr>
        <p:spPr>
          <a:xfrm>
            <a:off x="535940" y="1570685"/>
            <a:ext cx="8072755" cy="1178560"/>
          </a:xfrm>
          <a:prstGeom prst="rect">
            <a:avLst/>
          </a:prstGeom>
        </p:spPr>
        <p:txBody>
          <a:bodyPr vert="horz" wrap="square" lIns="0" tIns="53975" rIns="0" bIns="0" rtlCol="0">
            <a:spAutoFit/>
          </a:bodyPr>
          <a:lstStyle/>
          <a:p>
            <a:pPr marL="355600" marR="5080" indent="-342900" algn="just">
              <a:lnSpc>
                <a:spcPct val="90000"/>
              </a:lnSpc>
              <a:spcBef>
                <a:spcPts val="425"/>
              </a:spcBef>
              <a:buChar char="•"/>
              <a:tabLst>
                <a:tab pos="355600" algn="l"/>
              </a:tabLst>
            </a:pPr>
            <a:r>
              <a:rPr sz="2700" spc="-240" dirty="0">
                <a:latin typeface="+mn-lt"/>
                <a:cs typeface="Arial"/>
              </a:rPr>
              <a:t>A </a:t>
            </a:r>
            <a:r>
              <a:rPr sz="2700" spc="-80" dirty="0">
                <a:latin typeface="+mn-lt"/>
                <a:cs typeface="Arial"/>
              </a:rPr>
              <a:t>computer </a:t>
            </a:r>
            <a:r>
              <a:rPr sz="2700" spc="-50" dirty="0">
                <a:latin typeface="+mn-lt"/>
                <a:cs typeface="Arial"/>
              </a:rPr>
              <a:t>network </a:t>
            </a:r>
            <a:r>
              <a:rPr sz="2700" spc="-140" dirty="0">
                <a:latin typeface="+mn-lt"/>
                <a:cs typeface="Arial"/>
              </a:rPr>
              <a:t>is </a:t>
            </a:r>
            <a:r>
              <a:rPr sz="2700" spc="-210" dirty="0">
                <a:latin typeface="+mn-lt"/>
                <a:cs typeface="Arial"/>
              </a:rPr>
              <a:t>a </a:t>
            </a:r>
            <a:r>
              <a:rPr sz="2700" b="1" spc="-145" dirty="0">
                <a:latin typeface="+mn-lt"/>
                <a:cs typeface="Trebuchet MS"/>
              </a:rPr>
              <a:t>set </a:t>
            </a:r>
            <a:r>
              <a:rPr sz="2700" b="1" spc="-114" dirty="0">
                <a:latin typeface="+mn-lt"/>
                <a:cs typeface="Trebuchet MS"/>
              </a:rPr>
              <a:t>of </a:t>
            </a:r>
            <a:r>
              <a:rPr sz="2700" b="1" spc="-160" dirty="0">
                <a:latin typeface="+mn-lt"/>
                <a:cs typeface="Trebuchet MS"/>
              </a:rPr>
              <a:t>computers </a:t>
            </a:r>
            <a:r>
              <a:rPr sz="2700" b="1" spc="-175" dirty="0">
                <a:latin typeface="+mn-lt"/>
                <a:cs typeface="Trebuchet MS"/>
              </a:rPr>
              <a:t>connected  </a:t>
            </a:r>
            <a:r>
              <a:rPr sz="2700" b="1" spc="-155" dirty="0">
                <a:latin typeface="+mn-lt"/>
                <a:cs typeface="Trebuchet MS"/>
              </a:rPr>
              <a:t>together </a:t>
            </a:r>
            <a:r>
              <a:rPr sz="2700" spc="-10" dirty="0">
                <a:latin typeface="+mn-lt"/>
                <a:cs typeface="Arial"/>
              </a:rPr>
              <a:t>for </a:t>
            </a:r>
            <a:r>
              <a:rPr sz="2700" spc="-30" dirty="0">
                <a:latin typeface="+mn-lt"/>
                <a:cs typeface="Arial"/>
              </a:rPr>
              <a:t>the </a:t>
            </a:r>
            <a:r>
              <a:rPr sz="2700" spc="-110" dirty="0">
                <a:latin typeface="+mn-lt"/>
                <a:cs typeface="Arial"/>
              </a:rPr>
              <a:t>purpose </a:t>
            </a:r>
            <a:r>
              <a:rPr sz="2700" spc="-5" dirty="0">
                <a:latin typeface="+mn-lt"/>
                <a:cs typeface="Arial"/>
              </a:rPr>
              <a:t>of </a:t>
            </a:r>
            <a:r>
              <a:rPr sz="2700" b="1" spc="-130" dirty="0">
                <a:latin typeface="+mn-lt"/>
                <a:cs typeface="Trebuchet MS"/>
              </a:rPr>
              <a:t>sharing </a:t>
            </a:r>
            <a:r>
              <a:rPr sz="2700" b="1" spc="-170" dirty="0">
                <a:latin typeface="+mn-lt"/>
                <a:cs typeface="Trebuchet MS"/>
              </a:rPr>
              <a:t>resources </a:t>
            </a:r>
            <a:r>
              <a:rPr sz="2700" spc="-135" dirty="0">
                <a:latin typeface="+mn-lt"/>
                <a:cs typeface="Arial"/>
              </a:rPr>
              <a:t>and  </a:t>
            </a:r>
            <a:r>
              <a:rPr sz="2700" b="1" spc="-140" dirty="0">
                <a:latin typeface="+mn-lt"/>
                <a:cs typeface="Trebuchet MS"/>
              </a:rPr>
              <a:t>information</a:t>
            </a:r>
            <a:r>
              <a:rPr sz="2700" b="1" spc="-225" dirty="0">
                <a:latin typeface="+mn-lt"/>
                <a:cs typeface="Trebuchet MS"/>
              </a:rPr>
              <a:t> </a:t>
            </a:r>
            <a:r>
              <a:rPr sz="2700" b="1" spc="-145" dirty="0">
                <a:latin typeface="+mn-lt"/>
                <a:cs typeface="Trebuchet MS"/>
              </a:rPr>
              <a:t>(communication)</a:t>
            </a:r>
            <a:r>
              <a:rPr sz="2700" spc="-145" dirty="0">
                <a:latin typeface="+mn-lt"/>
                <a:cs typeface="Arial"/>
              </a:rPr>
              <a:t>.</a:t>
            </a:r>
            <a:endParaRPr sz="2700" dirty="0">
              <a:latin typeface="+mn-lt"/>
              <a:cs typeface="Arial"/>
            </a:endParaRPr>
          </a:p>
        </p:txBody>
      </p:sp>
      <p:sp>
        <p:nvSpPr>
          <p:cNvPr id="4" name="object 4"/>
          <p:cNvSpPr txBox="1"/>
          <p:nvPr/>
        </p:nvSpPr>
        <p:spPr>
          <a:xfrm>
            <a:off x="3279775" y="3217240"/>
            <a:ext cx="5328920" cy="437515"/>
          </a:xfrm>
          <a:prstGeom prst="rect">
            <a:avLst/>
          </a:prstGeom>
        </p:spPr>
        <p:txBody>
          <a:bodyPr vert="horz" wrap="square" lIns="0" tIns="12700" rIns="0" bIns="0" rtlCol="0">
            <a:spAutoFit/>
          </a:bodyPr>
          <a:lstStyle/>
          <a:p>
            <a:pPr marL="12700">
              <a:lnSpc>
                <a:spcPct val="100000"/>
              </a:lnSpc>
              <a:spcBef>
                <a:spcPts val="100"/>
              </a:spcBef>
              <a:tabLst>
                <a:tab pos="1678305" algn="l"/>
                <a:tab pos="2399030" algn="l"/>
                <a:tab pos="3435985" algn="l"/>
                <a:tab pos="5101590" algn="l"/>
              </a:tabLst>
            </a:pPr>
            <a:r>
              <a:rPr sz="2700" spc="-100" dirty="0">
                <a:latin typeface="+mn-lt"/>
                <a:cs typeface="Arial"/>
              </a:rPr>
              <a:t>n</a:t>
            </a:r>
            <a:r>
              <a:rPr sz="2700" spc="-175" dirty="0">
                <a:latin typeface="+mn-lt"/>
                <a:cs typeface="Arial"/>
              </a:rPr>
              <a:t>e</a:t>
            </a:r>
            <a:r>
              <a:rPr sz="2700" spc="135" dirty="0">
                <a:latin typeface="+mn-lt"/>
                <a:cs typeface="Arial"/>
              </a:rPr>
              <a:t>t</a:t>
            </a:r>
            <a:r>
              <a:rPr sz="2700" spc="-45" dirty="0">
                <a:latin typeface="+mn-lt"/>
                <a:cs typeface="Arial"/>
              </a:rPr>
              <a:t>w</a:t>
            </a:r>
            <a:r>
              <a:rPr sz="2700" spc="-55" dirty="0">
                <a:latin typeface="+mn-lt"/>
                <a:cs typeface="Arial"/>
              </a:rPr>
              <a:t>or</a:t>
            </a:r>
            <a:r>
              <a:rPr sz="2700" spc="-70" dirty="0">
                <a:latin typeface="+mn-lt"/>
                <a:cs typeface="Arial"/>
              </a:rPr>
              <a:t>k</a:t>
            </a:r>
            <a:r>
              <a:rPr sz="2700" spc="-80" dirty="0">
                <a:latin typeface="+mn-lt"/>
                <a:cs typeface="Arial"/>
              </a:rPr>
              <a:t>,</a:t>
            </a:r>
            <a:r>
              <a:rPr sz="2700" dirty="0">
                <a:latin typeface="+mn-lt"/>
                <a:cs typeface="Arial"/>
              </a:rPr>
              <a:t>	</a:t>
            </a:r>
            <a:r>
              <a:rPr sz="2700" spc="-20" dirty="0">
                <a:latin typeface="+mn-lt"/>
                <a:cs typeface="Arial"/>
              </a:rPr>
              <a:t>or</a:t>
            </a:r>
            <a:r>
              <a:rPr sz="2700" dirty="0">
                <a:latin typeface="+mn-lt"/>
                <a:cs typeface="Arial"/>
              </a:rPr>
              <a:t>	</a:t>
            </a:r>
            <a:r>
              <a:rPr sz="2700" spc="-150" dirty="0">
                <a:latin typeface="+mn-lt"/>
                <a:cs typeface="Arial"/>
              </a:rPr>
              <a:t>d</a:t>
            </a:r>
            <a:r>
              <a:rPr sz="2700" spc="-175" dirty="0">
                <a:latin typeface="+mn-lt"/>
                <a:cs typeface="Arial"/>
              </a:rPr>
              <a:t>a</a:t>
            </a:r>
            <a:r>
              <a:rPr sz="2700" spc="110" dirty="0">
                <a:latin typeface="+mn-lt"/>
                <a:cs typeface="Arial"/>
              </a:rPr>
              <a:t>t</a:t>
            </a:r>
            <a:r>
              <a:rPr sz="2700" spc="-210" dirty="0">
                <a:latin typeface="+mn-lt"/>
                <a:cs typeface="Arial"/>
              </a:rPr>
              <a:t>a</a:t>
            </a:r>
            <a:r>
              <a:rPr sz="2700" dirty="0">
                <a:latin typeface="+mn-lt"/>
                <a:cs typeface="Arial"/>
              </a:rPr>
              <a:t>	</a:t>
            </a:r>
            <a:r>
              <a:rPr sz="2700" spc="-125" dirty="0">
                <a:latin typeface="+mn-lt"/>
                <a:cs typeface="Arial"/>
              </a:rPr>
              <a:t>n</a:t>
            </a:r>
            <a:r>
              <a:rPr sz="2700" spc="-140" dirty="0">
                <a:latin typeface="+mn-lt"/>
                <a:cs typeface="Arial"/>
              </a:rPr>
              <a:t>e</a:t>
            </a:r>
            <a:r>
              <a:rPr sz="2700" spc="135" dirty="0">
                <a:latin typeface="+mn-lt"/>
                <a:cs typeface="Arial"/>
              </a:rPr>
              <a:t>t</a:t>
            </a:r>
            <a:r>
              <a:rPr sz="2700" spc="-45" dirty="0">
                <a:latin typeface="+mn-lt"/>
                <a:cs typeface="Arial"/>
              </a:rPr>
              <a:t>w</a:t>
            </a:r>
            <a:r>
              <a:rPr sz="2700" spc="-55" dirty="0">
                <a:latin typeface="+mn-lt"/>
                <a:cs typeface="Arial"/>
              </a:rPr>
              <a:t>or</a:t>
            </a:r>
            <a:r>
              <a:rPr sz="2700" spc="-70" dirty="0">
                <a:latin typeface="+mn-lt"/>
                <a:cs typeface="Arial"/>
              </a:rPr>
              <a:t>k</a:t>
            </a:r>
            <a:r>
              <a:rPr sz="2700" spc="-80" dirty="0">
                <a:latin typeface="+mn-lt"/>
                <a:cs typeface="Arial"/>
              </a:rPr>
              <a:t>,</a:t>
            </a:r>
            <a:r>
              <a:rPr sz="2700" dirty="0">
                <a:latin typeface="+mn-lt"/>
                <a:cs typeface="Arial"/>
              </a:rPr>
              <a:t>	</a:t>
            </a:r>
            <a:r>
              <a:rPr sz="2700" spc="-140" dirty="0">
                <a:latin typeface="+mn-lt"/>
                <a:cs typeface="Arial"/>
              </a:rPr>
              <a:t>is</a:t>
            </a:r>
            <a:endParaRPr sz="2700" dirty="0">
              <a:latin typeface="+mn-lt"/>
              <a:cs typeface="Arial"/>
            </a:endParaRPr>
          </a:p>
        </p:txBody>
      </p:sp>
      <p:sp>
        <p:nvSpPr>
          <p:cNvPr id="5" name="object 5"/>
          <p:cNvSpPr txBox="1"/>
          <p:nvPr/>
        </p:nvSpPr>
        <p:spPr>
          <a:xfrm>
            <a:off x="535940" y="3217240"/>
            <a:ext cx="2348230" cy="807720"/>
          </a:xfrm>
          <a:prstGeom prst="rect">
            <a:avLst/>
          </a:prstGeom>
        </p:spPr>
        <p:txBody>
          <a:bodyPr vert="horz" wrap="square" lIns="0" tIns="59055" rIns="0" bIns="0" rtlCol="0">
            <a:spAutoFit/>
          </a:bodyPr>
          <a:lstStyle/>
          <a:p>
            <a:pPr marL="355600" marR="5080" indent="-342900">
              <a:lnSpc>
                <a:spcPts val="2920"/>
              </a:lnSpc>
              <a:spcBef>
                <a:spcPts val="465"/>
              </a:spcBef>
              <a:buChar char="•"/>
              <a:tabLst>
                <a:tab pos="354965" algn="l"/>
                <a:tab pos="355600" algn="l"/>
                <a:tab pos="975994" algn="l"/>
              </a:tabLst>
            </a:pPr>
            <a:r>
              <a:rPr sz="2700" spc="-240" dirty="0">
                <a:latin typeface="+mn-lt"/>
                <a:cs typeface="Arial"/>
              </a:rPr>
              <a:t>A	c</a:t>
            </a:r>
            <a:r>
              <a:rPr sz="2700" spc="-45" dirty="0">
                <a:latin typeface="+mn-lt"/>
                <a:cs typeface="Arial"/>
              </a:rPr>
              <a:t>ompu</a:t>
            </a:r>
            <a:r>
              <a:rPr sz="2700" spc="-55" dirty="0">
                <a:latin typeface="+mn-lt"/>
                <a:cs typeface="Arial"/>
              </a:rPr>
              <a:t>t</a:t>
            </a:r>
            <a:r>
              <a:rPr sz="2700" spc="-50" dirty="0">
                <a:latin typeface="+mn-lt"/>
                <a:cs typeface="Arial"/>
              </a:rPr>
              <a:t>er  </a:t>
            </a:r>
            <a:r>
              <a:rPr sz="2700" spc="-210" dirty="0">
                <a:latin typeface="+mn-lt"/>
                <a:cs typeface="Arial"/>
              </a:rPr>
              <a:t>a	</a:t>
            </a:r>
            <a:r>
              <a:rPr sz="2700" spc="-55" dirty="0">
                <a:latin typeface="+mn-lt"/>
                <a:cs typeface="Arial"/>
              </a:rPr>
              <a:t>digital</a:t>
            </a:r>
            <a:endParaRPr sz="2700" dirty="0">
              <a:latin typeface="+mn-lt"/>
              <a:cs typeface="Arial"/>
            </a:endParaRPr>
          </a:p>
        </p:txBody>
      </p:sp>
      <p:sp>
        <p:nvSpPr>
          <p:cNvPr id="6" name="object 6"/>
          <p:cNvSpPr txBox="1"/>
          <p:nvPr/>
        </p:nvSpPr>
        <p:spPr>
          <a:xfrm>
            <a:off x="2831719" y="3587877"/>
            <a:ext cx="5777865" cy="436880"/>
          </a:xfrm>
          <a:prstGeom prst="rect">
            <a:avLst/>
          </a:prstGeom>
        </p:spPr>
        <p:txBody>
          <a:bodyPr vert="horz" wrap="square" lIns="0" tIns="12700" rIns="0" bIns="0" rtlCol="0">
            <a:spAutoFit/>
          </a:bodyPr>
          <a:lstStyle/>
          <a:p>
            <a:pPr marL="12700">
              <a:lnSpc>
                <a:spcPct val="100000"/>
              </a:lnSpc>
              <a:spcBef>
                <a:spcPts val="100"/>
              </a:spcBef>
              <a:tabLst>
                <a:tab pos="3310254" algn="l"/>
                <a:tab pos="4937125" algn="l"/>
              </a:tabLst>
            </a:pPr>
            <a:r>
              <a:rPr sz="2700" spc="120" dirty="0">
                <a:latin typeface="+mn-lt"/>
                <a:cs typeface="Arial"/>
              </a:rPr>
              <a:t>t</a:t>
            </a:r>
            <a:r>
              <a:rPr sz="2700" spc="-90" dirty="0">
                <a:latin typeface="+mn-lt"/>
                <a:cs typeface="Arial"/>
              </a:rPr>
              <a:t>el</a:t>
            </a:r>
            <a:r>
              <a:rPr sz="2700" spc="-135" dirty="0">
                <a:latin typeface="+mn-lt"/>
                <a:cs typeface="Arial"/>
              </a:rPr>
              <a:t>e</a:t>
            </a:r>
            <a:r>
              <a:rPr sz="2700" spc="-240" dirty="0">
                <a:latin typeface="+mn-lt"/>
                <a:cs typeface="Arial"/>
              </a:rPr>
              <a:t>c</a:t>
            </a:r>
            <a:r>
              <a:rPr sz="2700" spc="-100" dirty="0">
                <a:latin typeface="+mn-lt"/>
                <a:cs typeface="Arial"/>
              </a:rPr>
              <a:t>ommuni</a:t>
            </a:r>
            <a:r>
              <a:rPr sz="2700" spc="-110" dirty="0">
                <a:latin typeface="+mn-lt"/>
                <a:cs typeface="Arial"/>
              </a:rPr>
              <a:t>c</a:t>
            </a:r>
            <a:r>
              <a:rPr sz="2700" spc="-235" dirty="0">
                <a:latin typeface="+mn-lt"/>
                <a:cs typeface="Arial"/>
              </a:rPr>
              <a:t>a</a:t>
            </a:r>
            <a:r>
              <a:rPr sz="2700" spc="95" dirty="0">
                <a:latin typeface="+mn-lt"/>
                <a:cs typeface="Arial"/>
              </a:rPr>
              <a:t>t</a:t>
            </a:r>
            <a:r>
              <a:rPr sz="2700" spc="60" dirty="0">
                <a:latin typeface="+mn-lt"/>
                <a:cs typeface="Arial"/>
              </a:rPr>
              <a:t>i</a:t>
            </a:r>
            <a:r>
              <a:rPr sz="2700" spc="-165" dirty="0">
                <a:latin typeface="+mn-lt"/>
                <a:cs typeface="Arial"/>
              </a:rPr>
              <a:t>on</a:t>
            </a:r>
            <a:r>
              <a:rPr sz="2700" spc="-145" dirty="0">
                <a:latin typeface="+mn-lt"/>
                <a:cs typeface="Arial"/>
              </a:rPr>
              <a:t>s</a:t>
            </a:r>
            <a:r>
              <a:rPr sz="2700" dirty="0">
                <a:latin typeface="+mn-lt"/>
                <a:cs typeface="Arial"/>
              </a:rPr>
              <a:t>	</a:t>
            </a:r>
            <a:r>
              <a:rPr sz="2700" spc="-100" dirty="0">
                <a:latin typeface="+mn-lt"/>
                <a:cs typeface="Arial"/>
              </a:rPr>
              <a:t>n</a:t>
            </a:r>
            <a:r>
              <a:rPr sz="2700" spc="-175" dirty="0">
                <a:latin typeface="+mn-lt"/>
                <a:cs typeface="Arial"/>
              </a:rPr>
              <a:t>e</a:t>
            </a:r>
            <a:r>
              <a:rPr sz="2700" spc="130" dirty="0">
                <a:latin typeface="+mn-lt"/>
                <a:cs typeface="Arial"/>
              </a:rPr>
              <a:t>t</a:t>
            </a:r>
            <a:r>
              <a:rPr sz="2700" spc="-45" dirty="0">
                <a:latin typeface="+mn-lt"/>
                <a:cs typeface="Arial"/>
              </a:rPr>
              <a:t>w</a:t>
            </a:r>
            <a:r>
              <a:rPr sz="2700" spc="-60" dirty="0">
                <a:latin typeface="+mn-lt"/>
                <a:cs typeface="Arial"/>
              </a:rPr>
              <a:t>ork</a:t>
            </a:r>
            <a:r>
              <a:rPr sz="2700" dirty="0">
                <a:latin typeface="+mn-lt"/>
                <a:cs typeface="Arial"/>
              </a:rPr>
              <a:t>	</a:t>
            </a:r>
            <a:r>
              <a:rPr sz="2700" spc="-35" dirty="0">
                <a:latin typeface="+mn-lt"/>
                <a:cs typeface="Arial"/>
              </a:rPr>
              <a:t>w</a:t>
            </a:r>
            <a:r>
              <a:rPr sz="2700" spc="-95" dirty="0">
                <a:latin typeface="+mn-lt"/>
                <a:cs typeface="Arial"/>
              </a:rPr>
              <a:t>hich</a:t>
            </a:r>
            <a:endParaRPr sz="2700" dirty="0">
              <a:latin typeface="+mn-lt"/>
              <a:cs typeface="Arial"/>
            </a:endParaRPr>
          </a:p>
        </p:txBody>
      </p:sp>
      <p:sp>
        <p:nvSpPr>
          <p:cNvPr id="7" name="object 7"/>
          <p:cNvSpPr txBox="1"/>
          <p:nvPr/>
        </p:nvSpPr>
        <p:spPr>
          <a:xfrm>
            <a:off x="878839" y="3958208"/>
            <a:ext cx="5480685" cy="436880"/>
          </a:xfrm>
          <a:prstGeom prst="rect">
            <a:avLst/>
          </a:prstGeom>
        </p:spPr>
        <p:txBody>
          <a:bodyPr vert="horz" wrap="square" lIns="0" tIns="12700" rIns="0" bIns="0" rtlCol="0">
            <a:spAutoFit/>
          </a:bodyPr>
          <a:lstStyle/>
          <a:p>
            <a:pPr marL="12700">
              <a:lnSpc>
                <a:spcPct val="100000"/>
              </a:lnSpc>
              <a:spcBef>
                <a:spcPts val="100"/>
              </a:spcBef>
              <a:tabLst>
                <a:tab pos="1204595" algn="l"/>
                <a:tab pos="2361565" algn="l"/>
                <a:tab pos="2966720" algn="l"/>
                <a:tab pos="4041140" algn="l"/>
              </a:tabLst>
            </a:pPr>
            <a:r>
              <a:rPr sz="2700" spc="-70" dirty="0">
                <a:latin typeface="+mn-lt"/>
                <a:cs typeface="Arial"/>
              </a:rPr>
              <a:t>al</a:t>
            </a:r>
            <a:r>
              <a:rPr sz="2700" spc="-35" dirty="0">
                <a:latin typeface="+mn-lt"/>
                <a:cs typeface="Arial"/>
              </a:rPr>
              <a:t>l</a:t>
            </a:r>
            <a:r>
              <a:rPr sz="2700" spc="-50" dirty="0">
                <a:latin typeface="+mn-lt"/>
                <a:cs typeface="Arial"/>
              </a:rPr>
              <a:t>o</a:t>
            </a:r>
            <a:r>
              <a:rPr sz="2700" spc="-105" dirty="0">
                <a:latin typeface="+mn-lt"/>
                <a:cs typeface="Arial"/>
              </a:rPr>
              <a:t>w</a:t>
            </a:r>
            <a:r>
              <a:rPr sz="2700" spc="-295" dirty="0">
                <a:latin typeface="+mn-lt"/>
                <a:cs typeface="Arial"/>
              </a:rPr>
              <a:t>s</a:t>
            </a:r>
            <a:r>
              <a:rPr sz="2700" dirty="0">
                <a:latin typeface="+mn-lt"/>
                <a:cs typeface="Arial"/>
              </a:rPr>
              <a:t>	</a:t>
            </a:r>
            <a:r>
              <a:rPr sz="2700" spc="-90" dirty="0">
                <a:latin typeface="+mn-lt"/>
                <a:cs typeface="Arial"/>
              </a:rPr>
              <a:t>n</a:t>
            </a:r>
            <a:r>
              <a:rPr sz="2700" spc="-95" dirty="0">
                <a:latin typeface="+mn-lt"/>
                <a:cs typeface="Arial"/>
              </a:rPr>
              <a:t>o</a:t>
            </a:r>
            <a:r>
              <a:rPr sz="2700" spc="-190" dirty="0">
                <a:latin typeface="+mn-lt"/>
                <a:cs typeface="Arial"/>
              </a:rPr>
              <a:t>de</a:t>
            </a:r>
            <a:r>
              <a:rPr sz="2700" spc="-170" dirty="0">
                <a:latin typeface="+mn-lt"/>
                <a:cs typeface="Arial"/>
              </a:rPr>
              <a:t>s</a:t>
            </a:r>
            <a:r>
              <a:rPr sz="2700" dirty="0">
                <a:latin typeface="+mn-lt"/>
                <a:cs typeface="Arial"/>
              </a:rPr>
              <a:t>	</a:t>
            </a:r>
            <a:r>
              <a:rPr sz="2700" spc="-5" dirty="0">
                <a:latin typeface="+mn-lt"/>
                <a:cs typeface="Arial"/>
              </a:rPr>
              <a:t>t</a:t>
            </a:r>
            <a:r>
              <a:rPr sz="2700" spc="50" dirty="0">
                <a:latin typeface="+mn-lt"/>
                <a:cs typeface="Arial"/>
              </a:rPr>
              <a:t>o</a:t>
            </a:r>
            <a:r>
              <a:rPr sz="2700" dirty="0">
                <a:latin typeface="+mn-lt"/>
                <a:cs typeface="Arial"/>
              </a:rPr>
              <a:t>	</a:t>
            </a:r>
            <a:r>
              <a:rPr sz="2700" spc="-310" dirty="0">
                <a:latin typeface="+mn-lt"/>
                <a:cs typeface="Arial"/>
              </a:rPr>
              <a:t>s</a:t>
            </a:r>
            <a:r>
              <a:rPr sz="2700" spc="-105" dirty="0">
                <a:latin typeface="+mn-lt"/>
                <a:cs typeface="Arial"/>
              </a:rPr>
              <a:t>har</a:t>
            </a:r>
            <a:r>
              <a:rPr sz="2700" spc="-160" dirty="0">
                <a:latin typeface="+mn-lt"/>
                <a:cs typeface="Arial"/>
              </a:rPr>
              <a:t>e</a:t>
            </a:r>
            <a:r>
              <a:rPr sz="2700" dirty="0">
                <a:latin typeface="+mn-lt"/>
                <a:cs typeface="Arial"/>
              </a:rPr>
              <a:t>	</a:t>
            </a:r>
            <a:r>
              <a:rPr sz="2700" spc="-5" dirty="0">
                <a:latin typeface="+mn-lt"/>
                <a:cs typeface="Arial"/>
              </a:rPr>
              <a:t>r</a:t>
            </a:r>
            <a:r>
              <a:rPr sz="2700" spc="-240" dirty="0">
                <a:latin typeface="+mn-lt"/>
                <a:cs typeface="Arial"/>
              </a:rPr>
              <a:t>e</a:t>
            </a:r>
            <a:r>
              <a:rPr sz="2700" spc="-229" dirty="0">
                <a:latin typeface="+mn-lt"/>
                <a:cs typeface="Arial"/>
              </a:rPr>
              <a:t>s</a:t>
            </a:r>
            <a:r>
              <a:rPr sz="2700" spc="-90" dirty="0">
                <a:latin typeface="+mn-lt"/>
                <a:cs typeface="Arial"/>
              </a:rPr>
              <a:t>o</a:t>
            </a:r>
            <a:r>
              <a:rPr sz="2700" spc="-95" dirty="0">
                <a:latin typeface="+mn-lt"/>
                <a:cs typeface="Arial"/>
              </a:rPr>
              <a:t>u</a:t>
            </a:r>
            <a:r>
              <a:rPr sz="2700" spc="-5" dirty="0">
                <a:latin typeface="+mn-lt"/>
                <a:cs typeface="Arial"/>
              </a:rPr>
              <a:t>r</a:t>
            </a:r>
            <a:r>
              <a:rPr sz="2700" spc="-175" dirty="0">
                <a:latin typeface="+mn-lt"/>
                <a:cs typeface="Arial"/>
              </a:rPr>
              <a:t>c</a:t>
            </a:r>
            <a:r>
              <a:rPr sz="2700" spc="-210" dirty="0">
                <a:latin typeface="+mn-lt"/>
                <a:cs typeface="Arial"/>
              </a:rPr>
              <a:t>e</a:t>
            </a:r>
            <a:r>
              <a:rPr sz="2700" spc="-295" dirty="0">
                <a:latin typeface="+mn-lt"/>
                <a:cs typeface="Arial"/>
              </a:rPr>
              <a:t>s</a:t>
            </a:r>
            <a:r>
              <a:rPr sz="2700" spc="-70" dirty="0">
                <a:latin typeface="+mn-lt"/>
                <a:cs typeface="Arial"/>
              </a:rPr>
              <a:t>.</a:t>
            </a:r>
            <a:endParaRPr sz="2700" dirty="0">
              <a:latin typeface="+mn-lt"/>
              <a:cs typeface="Arial"/>
            </a:endParaRPr>
          </a:p>
        </p:txBody>
      </p:sp>
      <p:sp>
        <p:nvSpPr>
          <p:cNvPr id="8" name="object 8"/>
          <p:cNvSpPr txBox="1"/>
          <p:nvPr/>
        </p:nvSpPr>
        <p:spPr>
          <a:xfrm>
            <a:off x="878839" y="4328617"/>
            <a:ext cx="4892675" cy="437515"/>
          </a:xfrm>
          <a:prstGeom prst="rect">
            <a:avLst/>
          </a:prstGeom>
        </p:spPr>
        <p:txBody>
          <a:bodyPr vert="horz" wrap="square" lIns="0" tIns="12700" rIns="0" bIns="0" rtlCol="0">
            <a:spAutoFit/>
          </a:bodyPr>
          <a:lstStyle/>
          <a:p>
            <a:pPr marL="12700">
              <a:lnSpc>
                <a:spcPct val="100000"/>
              </a:lnSpc>
              <a:spcBef>
                <a:spcPts val="100"/>
              </a:spcBef>
              <a:tabLst>
                <a:tab pos="1638935" algn="l"/>
                <a:tab pos="3388360" algn="l"/>
              </a:tabLst>
            </a:pPr>
            <a:r>
              <a:rPr sz="2700" spc="-85" dirty="0">
                <a:latin typeface="+mn-lt"/>
                <a:cs typeface="Arial"/>
              </a:rPr>
              <a:t>networks,	</a:t>
            </a:r>
            <a:r>
              <a:rPr sz="2700" spc="-80" dirty="0">
                <a:latin typeface="+mn-lt"/>
                <a:cs typeface="Arial"/>
              </a:rPr>
              <a:t>networked	</a:t>
            </a:r>
            <a:r>
              <a:rPr sz="2700" spc="-85" dirty="0">
                <a:latin typeface="+mn-lt"/>
                <a:cs typeface="Arial"/>
              </a:rPr>
              <a:t>computing</a:t>
            </a:r>
            <a:endParaRPr sz="2700" dirty="0">
              <a:latin typeface="+mn-lt"/>
              <a:cs typeface="Arial"/>
            </a:endParaRPr>
          </a:p>
        </p:txBody>
      </p:sp>
      <p:sp>
        <p:nvSpPr>
          <p:cNvPr id="9" name="object 9"/>
          <p:cNvSpPr txBox="1"/>
          <p:nvPr/>
        </p:nvSpPr>
        <p:spPr>
          <a:xfrm>
            <a:off x="5997321" y="4328617"/>
            <a:ext cx="1057910" cy="437515"/>
          </a:xfrm>
          <a:prstGeom prst="rect">
            <a:avLst/>
          </a:prstGeom>
        </p:spPr>
        <p:txBody>
          <a:bodyPr vert="horz" wrap="square" lIns="0" tIns="12700" rIns="0" bIns="0" rtlCol="0">
            <a:spAutoFit/>
          </a:bodyPr>
          <a:lstStyle/>
          <a:p>
            <a:pPr marL="12700">
              <a:lnSpc>
                <a:spcPct val="100000"/>
              </a:lnSpc>
              <a:spcBef>
                <a:spcPts val="100"/>
              </a:spcBef>
            </a:pPr>
            <a:r>
              <a:rPr sz="2700" spc="-125" dirty="0">
                <a:latin typeface="+mn-lt"/>
                <a:cs typeface="Arial"/>
              </a:rPr>
              <a:t>d</a:t>
            </a:r>
            <a:r>
              <a:rPr sz="2700" spc="-140" dirty="0">
                <a:latin typeface="+mn-lt"/>
                <a:cs typeface="Arial"/>
              </a:rPr>
              <a:t>e</a:t>
            </a:r>
            <a:r>
              <a:rPr sz="2700" spc="-95" dirty="0">
                <a:latin typeface="+mn-lt"/>
                <a:cs typeface="Arial"/>
              </a:rPr>
              <a:t>vi</a:t>
            </a:r>
            <a:r>
              <a:rPr sz="2700" spc="-140" dirty="0">
                <a:latin typeface="+mn-lt"/>
                <a:cs typeface="Arial"/>
              </a:rPr>
              <a:t>c</a:t>
            </a:r>
            <a:r>
              <a:rPr sz="2700" spc="-225" dirty="0">
                <a:latin typeface="+mn-lt"/>
                <a:cs typeface="Arial"/>
              </a:rPr>
              <a:t>es</a:t>
            </a:r>
            <a:endParaRPr sz="2700" dirty="0">
              <a:latin typeface="+mn-lt"/>
              <a:cs typeface="Arial"/>
            </a:endParaRPr>
          </a:p>
        </p:txBody>
      </p:sp>
      <p:sp>
        <p:nvSpPr>
          <p:cNvPr id="10" name="object 10"/>
          <p:cNvSpPr txBox="1"/>
          <p:nvPr/>
        </p:nvSpPr>
        <p:spPr>
          <a:xfrm>
            <a:off x="6648450" y="3958208"/>
            <a:ext cx="1960245" cy="807720"/>
          </a:xfrm>
          <a:prstGeom prst="rect">
            <a:avLst/>
          </a:prstGeom>
        </p:spPr>
        <p:txBody>
          <a:bodyPr vert="horz" wrap="square" lIns="0" tIns="12700" rIns="0" bIns="0" rtlCol="0">
            <a:spAutoFit/>
          </a:bodyPr>
          <a:lstStyle/>
          <a:p>
            <a:pPr marL="12700">
              <a:lnSpc>
                <a:spcPts val="3080"/>
              </a:lnSpc>
              <a:spcBef>
                <a:spcPts val="100"/>
              </a:spcBef>
              <a:tabLst>
                <a:tab pos="589915" algn="l"/>
              </a:tabLst>
            </a:pPr>
            <a:r>
              <a:rPr sz="2700" spc="-85" dirty="0">
                <a:latin typeface="+mn-lt"/>
                <a:cs typeface="Arial"/>
              </a:rPr>
              <a:t>In	</a:t>
            </a:r>
            <a:r>
              <a:rPr sz="2700" spc="-80" dirty="0">
                <a:latin typeface="+mn-lt"/>
                <a:cs typeface="Arial"/>
              </a:rPr>
              <a:t>computer</a:t>
            </a:r>
            <a:endParaRPr sz="2700" dirty="0">
              <a:latin typeface="+mn-lt"/>
              <a:cs typeface="Arial"/>
            </a:endParaRPr>
          </a:p>
          <a:p>
            <a:pPr marL="643255">
              <a:lnSpc>
                <a:spcPts val="3080"/>
              </a:lnSpc>
            </a:pPr>
            <a:r>
              <a:rPr sz="2700" spc="-185" dirty="0">
                <a:latin typeface="+mn-lt"/>
                <a:cs typeface="Arial"/>
              </a:rPr>
              <a:t>exchange</a:t>
            </a:r>
            <a:endParaRPr sz="2700" dirty="0">
              <a:latin typeface="+mn-lt"/>
              <a:cs typeface="Arial"/>
            </a:endParaRPr>
          </a:p>
        </p:txBody>
      </p:sp>
      <p:sp>
        <p:nvSpPr>
          <p:cNvPr id="11" name="object 11"/>
          <p:cNvSpPr txBox="1"/>
          <p:nvPr/>
        </p:nvSpPr>
        <p:spPr>
          <a:xfrm>
            <a:off x="878839" y="4699254"/>
            <a:ext cx="7729855" cy="436880"/>
          </a:xfrm>
          <a:prstGeom prst="rect">
            <a:avLst/>
          </a:prstGeom>
        </p:spPr>
        <p:txBody>
          <a:bodyPr vert="horz" wrap="square" lIns="0" tIns="12700" rIns="0" bIns="0" rtlCol="0">
            <a:spAutoFit/>
          </a:bodyPr>
          <a:lstStyle/>
          <a:p>
            <a:pPr marL="12700">
              <a:lnSpc>
                <a:spcPct val="100000"/>
              </a:lnSpc>
              <a:spcBef>
                <a:spcPts val="100"/>
              </a:spcBef>
            </a:pPr>
            <a:r>
              <a:rPr sz="2700" spc="-110" dirty="0">
                <a:latin typeface="+mn-lt"/>
                <a:cs typeface="Arial"/>
              </a:rPr>
              <a:t>data </a:t>
            </a:r>
            <a:r>
              <a:rPr sz="2700" spc="15" dirty="0">
                <a:latin typeface="+mn-lt"/>
                <a:cs typeface="Arial"/>
              </a:rPr>
              <a:t>with </a:t>
            </a:r>
            <a:r>
              <a:rPr sz="2700" spc="-170" dirty="0">
                <a:latin typeface="+mn-lt"/>
                <a:cs typeface="Arial"/>
              </a:rPr>
              <a:t>each </a:t>
            </a:r>
            <a:r>
              <a:rPr sz="2700" spc="-30" dirty="0">
                <a:latin typeface="+mn-lt"/>
                <a:cs typeface="Arial"/>
              </a:rPr>
              <a:t>other </a:t>
            </a:r>
            <a:r>
              <a:rPr sz="2700" spc="-140" dirty="0">
                <a:latin typeface="+mn-lt"/>
                <a:cs typeface="Arial"/>
              </a:rPr>
              <a:t>using </a:t>
            </a:r>
            <a:r>
              <a:rPr sz="2700" spc="-210" dirty="0">
                <a:latin typeface="+mn-lt"/>
                <a:cs typeface="Arial"/>
              </a:rPr>
              <a:t>a </a:t>
            </a:r>
            <a:r>
              <a:rPr sz="2700" spc="-110" dirty="0">
                <a:latin typeface="+mn-lt"/>
                <a:cs typeface="Arial"/>
              </a:rPr>
              <a:t>data </a:t>
            </a:r>
            <a:r>
              <a:rPr sz="2700" spc="-50" dirty="0">
                <a:latin typeface="+mn-lt"/>
                <a:cs typeface="Arial"/>
              </a:rPr>
              <a:t>link. </a:t>
            </a:r>
            <a:r>
              <a:rPr sz="2700" spc="-195" dirty="0">
                <a:latin typeface="+mn-lt"/>
                <a:cs typeface="Arial"/>
              </a:rPr>
              <a:t>The</a:t>
            </a:r>
            <a:r>
              <a:rPr sz="2700" spc="-60" dirty="0">
                <a:latin typeface="+mn-lt"/>
                <a:cs typeface="Arial"/>
              </a:rPr>
              <a:t> </a:t>
            </a:r>
            <a:r>
              <a:rPr sz="2700" spc="-110" dirty="0">
                <a:latin typeface="+mn-lt"/>
                <a:cs typeface="Arial"/>
              </a:rPr>
              <a:t>connections</a:t>
            </a:r>
            <a:endParaRPr sz="2700" dirty="0">
              <a:latin typeface="+mn-lt"/>
              <a:cs typeface="Arial"/>
            </a:endParaRPr>
          </a:p>
        </p:txBody>
      </p:sp>
      <p:sp>
        <p:nvSpPr>
          <p:cNvPr id="12" name="object 12"/>
          <p:cNvSpPr txBox="1"/>
          <p:nvPr/>
        </p:nvSpPr>
        <p:spPr>
          <a:xfrm>
            <a:off x="878839" y="5069585"/>
            <a:ext cx="5669280" cy="436880"/>
          </a:xfrm>
          <a:prstGeom prst="rect">
            <a:avLst/>
          </a:prstGeom>
        </p:spPr>
        <p:txBody>
          <a:bodyPr vert="horz" wrap="square" lIns="0" tIns="12700" rIns="0" bIns="0" rtlCol="0">
            <a:spAutoFit/>
          </a:bodyPr>
          <a:lstStyle/>
          <a:p>
            <a:pPr marL="12700">
              <a:lnSpc>
                <a:spcPct val="100000"/>
              </a:lnSpc>
              <a:spcBef>
                <a:spcPts val="100"/>
              </a:spcBef>
              <a:tabLst>
                <a:tab pos="1440815" algn="l"/>
                <a:tab pos="2491105" algn="l"/>
                <a:tab pos="3143250" algn="l"/>
                <a:tab pos="4923790" algn="l"/>
              </a:tabLst>
            </a:pPr>
            <a:r>
              <a:rPr sz="2700" spc="-130" dirty="0">
                <a:latin typeface="+mn-lt"/>
                <a:cs typeface="Arial"/>
              </a:rPr>
              <a:t>b</a:t>
            </a:r>
            <a:r>
              <a:rPr sz="2700" spc="-140" dirty="0">
                <a:latin typeface="+mn-lt"/>
                <a:cs typeface="Arial"/>
              </a:rPr>
              <a:t>e</a:t>
            </a:r>
            <a:r>
              <a:rPr sz="2700" spc="130" dirty="0">
                <a:latin typeface="+mn-lt"/>
                <a:cs typeface="Arial"/>
              </a:rPr>
              <a:t>t</a:t>
            </a:r>
            <a:r>
              <a:rPr sz="2700" spc="-45" dirty="0">
                <a:latin typeface="+mn-lt"/>
                <a:cs typeface="Arial"/>
              </a:rPr>
              <a:t>w</a:t>
            </a:r>
            <a:r>
              <a:rPr sz="2700" spc="-175" dirty="0">
                <a:latin typeface="+mn-lt"/>
                <a:cs typeface="Arial"/>
              </a:rPr>
              <a:t>e</a:t>
            </a:r>
            <a:r>
              <a:rPr sz="2700" spc="-125" dirty="0">
                <a:latin typeface="+mn-lt"/>
                <a:cs typeface="Arial"/>
              </a:rPr>
              <a:t>en</a:t>
            </a:r>
            <a:r>
              <a:rPr sz="2700" dirty="0">
                <a:latin typeface="+mn-lt"/>
                <a:cs typeface="Arial"/>
              </a:rPr>
              <a:t>	</a:t>
            </a:r>
            <a:r>
              <a:rPr sz="2700" spc="-110" dirty="0">
                <a:latin typeface="+mn-lt"/>
                <a:cs typeface="Arial"/>
              </a:rPr>
              <a:t>nod</a:t>
            </a:r>
            <a:r>
              <a:rPr sz="2700" spc="-120" dirty="0">
                <a:latin typeface="+mn-lt"/>
                <a:cs typeface="Arial"/>
              </a:rPr>
              <a:t>e</a:t>
            </a:r>
            <a:r>
              <a:rPr sz="2700" spc="-295" dirty="0">
                <a:latin typeface="+mn-lt"/>
                <a:cs typeface="Arial"/>
              </a:rPr>
              <a:t>s</a:t>
            </a:r>
            <a:r>
              <a:rPr sz="2700" dirty="0">
                <a:latin typeface="+mn-lt"/>
                <a:cs typeface="Arial"/>
              </a:rPr>
              <a:t>	</a:t>
            </a:r>
            <a:r>
              <a:rPr sz="2700" spc="-105" dirty="0">
                <a:latin typeface="+mn-lt"/>
                <a:cs typeface="Arial"/>
              </a:rPr>
              <a:t>a</a:t>
            </a:r>
            <a:r>
              <a:rPr sz="2700" spc="-120" dirty="0">
                <a:latin typeface="+mn-lt"/>
                <a:cs typeface="Arial"/>
              </a:rPr>
              <a:t>r</a:t>
            </a:r>
            <a:r>
              <a:rPr sz="2700" spc="-160" dirty="0">
                <a:latin typeface="+mn-lt"/>
                <a:cs typeface="Arial"/>
              </a:rPr>
              <a:t>e</a:t>
            </a:r>
            <a:r>
              <a:rPr sz="2700" dirty="0">
                <a:latin typeface="+mn-lt"/>
                <a:cs typeface="Arial"/>
              </a:rPr>
              <a:t>	</a:t>
            </a:r>
            <a:r>
              <a:rPr sz="2700" spc="-240" dirty="0">
                <a:latin typeface="+mn-lt"/>
                <a:cs typeface="Arial"/>
              </a:rPr>
              <a:t>e</a:t>
            </a:r>
            <a:r>
              <a:rPr sz="2700" spc="-250" dirty="0">
                <a:latin typeface="+mn-lt"/>
                <a:cs typeface="Arial"/>
              </a:rPr>
              <a:t>s</a:t>
            </a:r>
            <a:r>
              <a:rPr sz="2700" spc="105" dirty="0">
                <a:latin typeface="+mn-lt"/>
                <a:cs typeface="Arial"/>
              </a:rPr>
              <a:t>t</a:t>
            </a:r>
            <a:r>
              <a:rPr sz="2700" spc="-100" dirty="0">
                <a:latin typeface="+mn-lt"/>
                <a:cs typeface="Arial"/>
              </a:rPr>
              <a:t>ablis</a:t>
            </a:r>
            <a:r>
              <a:rPr sz="2700" spc="-155" dirty="0">
                <a:latin typeface="+mn-lt"/>
                <a:cs typeface="Arial"/>
              </a:rPr>
              <a:t>h</a:t>
            </a:r>
            <a:r>
              <a:rPr sz="2700" spc="-125" dirty="0">
                <a:latin typeface="+mn-lt"/>
                <a:cs typeface="Arial"/>
              </a:rPr>
              <a:t>ed</a:t>
            </a:r>
            <a:r>
              <a:rPr sz="2700" dirty="0">
                <a:latin typeface="+mn-lt"/>
                <a:cs typeface="Arial"/>
              </a:rPr>
              <a:t>	</a:t>
            </a:r>
            <a:r>
              <a:rPr sz="2700" spc="-100" dirty="0">
                <a:latin typeface="+mn-lt"/>
                <a:cs typeface="Arial"/>
              </a:rPr>
              <a:t>u</a:t>
            </a:r>
            <a:r>
              <a:rPr sz="2700" spc="-155" dirty="0">
                <a:latin typeface="+mn-lt"/>
                <a:cs typeface="Arial"/>
              </a:rPr>
              <a:t>sing</a:t>
            </a:r>
            <a:endParaRPr sz="2700" dirty="0">
              <a:latin typeface="+mn-lt"/>
              <a:cs typeface="Arial"/>
            </a:endParaRPr>
          </a:p>
        </p:txBody>
      </p:sp>
      <p:sp>
        <p:nvSpPr>
          <p:cNvPr id="13" name="object 13"/>
          <p:cNvSpPr txBox="1"/>
          <p:nvPr/>
        </p:nvSpPr>
        <p:spPr>
          <a:xfrm>
            <a:off x="6729221" y="5069585"/>
            <a:ext cx="1878330" cy="436880"/>
          </a:xfrm>
          <a:prstGeom prst="rect">
            <a:avLst/>
          </a:prstGeom>
        </p:spPr>
        <p:txBody>
          <a:bodyPr vert="horz" wrap="square" lIns="0" tIns="12700" rIns="0" bIns="0" rtlCol="0">
            <a:spAutoFit/>
          </a:bodyPr>
          <a:lstStyle/>
          <a:p>
            <a:pPr marL="12700">
              <a:lnSpc>
                <a:spcPct val="100000"/>
              </a:lnSpc>
              <a:spcBef>
                <a:spcPts val="100"/>
              </a:spcBef>
              <a:tabLst>
                <a:tab pos="1051560" algn="l"/>
              </a:tabLst>
            </a:pPr>
            <a:r>
              <a:rPr sz="2700" spc="-35" dirty="0">
                <a:latin typeface="+mn-lt"/>
                <a:cs typeface="Arial"/>
              </a:rPr>
              <a:t>either	</a:t>
            </a:r>
            <a:r>
              <a:rPr sz="2700" b="1" spc="-165" dirty="0">
                <a:latin typeface="+mn-lt"/>
                <a:cs typeface="Trebuchet MS"/>
              </a:rPr>
              <a:t>wired</a:t>
            </a:r>
            <a:endParaRPr sz="2700" dirty="0">
              <a:latin typeface="+mn-lt"/>
              <a:cs typeface="Trebuchet MS"/>
            </a:endParaRPr>
          </a:p>
        </p:txBody>
      </p:sp>
      <p:sp>
        <p:nvSpPr>
          <p:cNvPr id="14" name="object 14"/>
          <p:cNvSpPr txBox="1"/>
          <p:nvPr/>
        </p:nvSpPr>
        <p:spPr>
          <a:xfrm>
            <a:off x="878839" y="5439867"/>
            <a:ext cx="2623185" cy="436880"/>
          </a:xfrm>
          <a:prstGeom prst="rect">
            <a:avLst/>
          </a:prstGeom>
        </p:spPr>
        <p:txBody>
          <a:bodyPr vert="horz" wrap="square" lIns="0" tIns="12700" rIns="0" bIns="0" rtlCol="0">
            <a:spAutoFit/>
          </a:bodyPr>
          <a:lstStyle/>
          <a:p>
            <a:pPr marL="12700">
              <a:lnSpc>
                <a:spcPct val="100000"/>
              </a:lnSpc>
              <a:spcBef>
                <a:spcPts val="100"/>
              </a:spcBef>
            </a:pPr>
            <a:r>
              <a:rPr sz="2700" b="1" spc="-140" dirty="0">
                <a:latin typeface="Trebuchet MS"/>
                <a:cs typeface="Trebuchet MS"/>
              </a:rPr>
              <a:t>or </a:t>
            </a:r>
            <a:r>
              <a:rPr sz="2700" b="1" spc="-150" dirty="0">
                <a:latin typeface="Trebuchet MS"/>
                <a:cs typeface="Trebuchet MS"/>
              </a:rPr>
              <a:t>wireless</a:t>
            </a:r>
            <a:r>
              <a:rPr sz="2700" b="1" spc="-335" dirty="0">
                <a:latin typeface="Trebuchet MS"/>
                <a:cs typeface="Trebuchet MS"/>
              </a:rPr>
              <a:t> </a:t>
            </a:r>
            <a:r>
              <a:rPr sz="2700" b="1" spc="-130" dirty="0">
                <a:latin typeface="Trebuchet MS"/>
                <a:cs typeface="Trebuchet MS"/>
              </a:rPr>
              <a:t>media</a:t>
            </a:r>
            <a:r>
              <a:rPr sz="2700" spc="-130" dirty="0">
                <a:latin typeface="Arial"/>
                <a:cs typeface="Arial"/>
              </a:rPr>
              <a:t>.</a:t>
            </a:r>
            <a:endParaRPr sz="2700">
              <a:latin typeface="Arial"/>
              <a:cs typeface="Arial"/>
            </a:endParaRPr>
          </a:p>
        </p:txBody>
      </p:sp>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Wide Area </a:t>
            </a:r>
            <a:r>
              <a:rPr lang="en-US" dirty="0" smtClean="0"/>
              <a:t>Networks (WAN)</a:t>
            </a:r>
            <a:endParaRPr lang="en-US" dirty="0"/>
          </a:p>
        </p:txBody>
      </p:sp>
      <p:sp>
        <p:nvSpPr>
          <p:cNvPr id="19459" name="Rectangle 3"/>
          <p:cNvSpPr>
            <a:spLocks noGrp="1" noChangeArrowheads="1"/>
          </p:cNvSpPr>
          <p:nvPr>
            <p:ph idx="1"/>
          </p:nvPr>
        </p:nvSpPr>
        <p:spPr>
          <a:xfrm>
            <a:off x="0" y="912107"/>
            <a:ext cx="9144000" cy="5878159"/>
          </a:xfrm>
        </p:spPr>
        <p:txBody>
          <a:bodyPr>
            <a:normAutofit lnSpcReduction="10000"/>
          </a:bodyPr>
          <a:lstStyle/>
          <a:p>
            <a:pPr algn="just">
              <a:buFont typeface="Arial" pitchFamily="34" charset="0"/>
              <a:buChar char="•"/>
            </a:pPr>
            <a:r>
              <a:rPr lang="en-US" sz="2800" dirty="0" smtClean="0"/>
              <a:t>Subnet consists of two distinct components: </a:t>
            </a:r>
          </a:p>
          <a:p>
            <a:pPr lvl="1" algn="just">
              <a:buFont typeface="Arial" pitchFamily="34" charset="0"/>
              <a:buChar char="•"/>
            </a:pPr>
            <a:r>
              <a:rPr lang="en-US" dirty="0" smtClean="0"/>
              <a:t>transmission lines </a:t>
            </a:r>
          </a:p>
          <a:p>
            <a:pPr lvl="1" algn="just">
              <a:buFont typeface="Arial" pitchFamily="34" charset="0"/>
              <a:buChar char="•"/>
            </a:pPr>
            <a:r>
              <a:rPr lang="en-US" dirty="0" smtClean="0"/>
              <a:t>switching elements </a:t>
            </a:r>
          </a:p>
          <a:p>
            <a:pPr algn="just">
              <a:buFont typeface="Arial" pitchFamily="34" charset="0"/>
              <a:buChar char="•"/>
            </a:pPr>
            <a:r>
              <a:rPr lang="en-US" sz="2800" dirty="0" smtClean="0">
                <a:solidFill>
                  <a:srgbClr val="FF0000"/>
                </a:solidFill>
              </a:rPr>
              <a:t>Transmission lines</a:t>
            </a:r>
            <a:r>
              <a:rPr lang="en-US" sz="2800" dirty="0" smtClean="0"/>
              <a:t> </a:t>
            </a:r>
          </a:p>
          <a:p>
            <a:pPr lvl="1" algn="just">
              <a:buFont typeface="Arial" pitchFamily="34" charset="0"/>
              <a:buChar char="•"/>
            </a:pPr>
            <a:r>
              <a:rPr lang="en-US" dirty="0" smtClean="0"/>
              <a:t>move bits between machines. </a:t>
            </a:r>
          </a:p>
          <a:p>
            <a:pPr lvl="1" algn="just">
              <a:buFont typeface="Arial" pitchFamily="34" charset="0"/>
              <a:buChar char="•"/>
            </a:pPr>
            <a:r>
              <a:rPr lang="en-US" dirty="0" smtClean="0"/>
              <a:t>made of copper wire, optical fiber, or even radio links. </a:t>
            </a:r>
          </a:p>
          <a:p>
            <a:pPr algn="just">
              <a:buFont typeface="Arial" pitchFamily="34" charset="0"/>
              <a:buChar char="•"/>
            </a:pPr>
            <a:r>
              <a:rPr lang="en-US" sz="2800" dirty="0" smtClean="0">
                <a:solidFill>
                  <a:srgbClr val="FF0000"/>
                </a:solidFill>
              </a:rPr>
              <a:t>Switching elements </a:t>
            </a:r>
          </a:p>
          <a:p>
            <a:pPr lvl="1" algn="just">
              <a:buFont typeface="Arial" pitchFamily="34" charset="0"/>
              <a:buChar char="•"/>
            </a:pPr>
            <a:r>
              <a:rPr lang="en-US" dirty="0" smtClean="0"/>
              <a:t>Specialized computers that connect three or more transmission lines. </a:t>
            </a:r>
          </a:p>
          <a:p>
            <a:pPr lvl="1" algn="just">
              <a:buFont typeface="Arial" pitchFamily="34" charset="0"/>
              <a:buChar char="•"/>
            </a:pPr>
            <a:r>
              <a:rPr lang="en-US" dirty="0" smtClean="0"/>
              <a:t>When data arrive on an incoming line, it must choose an outgoing line on which to forward them. </a:t>
            </a:r>
          </a:p>
          <a:p>
            <a:pPr lvl="1" algn="just">
              <a:buFont typeface="Arial" pitchFamily="34" charset="0"/>
              <a:buChar char="•"/>
            </a:pPr>
            <a:r>
              <a:rPr lang="en-US" dirty="0" smtClean="0"/>
              <a:t>Switching elements are also called as </a:t>
            </a:r>
            <a:r>
              <a:rPr lang="en-US" dirty="0" smtClean="0">
                <a:solidFill>
                  <a:srgbClr val="FF0000"/>
                </a:solidFill>
              </a:rPr>
              <a:t>routers</a:t>
            </a:r>
          </a:p>
        </p:txBody>
      </p:sp>
      <p:sp>
        <p:nvSpPr>
          <p:cNvPr id="4" name="Slide Number Placeholder 3"/>
          <p:cNvSpPr>
            <a:spLocks noGrp="1"/>
          </p:cNvSpPr>
          <p:nvPr>
            <p:ph type="sldNum" sz="quarter" idx="12"/>
          </p:nvPr>
        </p:nvSpPr>
        <p:spPr/>
        <p:txBody>
          <a:bodyPr/>
          <a:lstStyle/>
          <a:p>
            <a:fld id="{72A6C05F-EDF5-4737-80F3-12A7E290C31D}" type="slidenum">
              <a:rPr lang="en-US" smtClean="0"/>
              <a:pPr/>
              <a:t>40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2000"/>
                                        <p:tgtEl>
                                          <p:spTgt spid="194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fade">
                                      <p:cBhvr>
                                        <p:cTn id="13" dur="2000"/>
                                        <p:tgtEl>
                                          <p:spTgt spid="1945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Effect transition="in" filter="fade">
                                      <p:cBhvr>
                                        <p:cTn id="18" dur="2000"/>
                                        <p:tgtEl>
                                          <p:spTgt spid="1945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animEffect transition="in" filter="fade">
                                      <p:cBhvr>
                                        <p:cTn id="21" dur="2000"/>
                                        <p:tgtEl>
                                          <p:spTgt spid="1945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459">
                                            <p:txEl>
                                              <p:pRg st="5" end="5"/>
                                            </p:txEl>
                                          </p:spTgt>
                                        </p:tgtEl>
                                        <p:attrNameLst>
                                          <p:attrName>style.visibility</p:attrName>
                                        </p:attrNameLst>
                                      </p:cBhvr>
                                      <p:to>
                                        <p:strVal val="visible"/>
                                      </p:to>
                                    </p:set>
                                    <p:animEffect transition="in" filter="fade">
                                      <p:cBhvr>
                                        <p:cTn id="24" dur="2000"/>
                                        <p:tgtEl>
                                          <p:spTgt spid="1945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animEffect transition="in" filter="fade">
                                      <p:cBhvr>
                                        <p:cTn id="29" dur="2000"/>
                                        <p:tgtEl>
                                          <p:spTgt spid="1945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459">
                                            <p:txEl>
                                              <p:pRg st="7" end="7"/>
                                            </p:txEl>
                                          </p:spTgt>
                                        </p:tgtEl>
                                        <p:attrNameLst>
                                          <p:attrName>style.visibility</p:attrName>
                                        </p:attrNameLst>
                                      </p:cBhvr>
                                      <p:to>
                                        <p:strVal val="visible"/>
                                      </p:to>
                                    </p:set>
                                    <p:animEffect transition="in" filter="fade">
                                      <p:cBhvr>
                                        <p:cTn id="32" dur="2000"/>
                                        <p:tgtEl>
                                          <p:spTgt spid="19459">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animEffect transition="in" filter="fade">
                                      <p:cBhvr>
                                        <p:cTn id="35" dur="2000"/>
                                        <p:tgtEl>
                                          <p:spTgt spid="19459">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459">
                                            <p:txEl>
                                              <p:pRg st="9" end="9"/>
                                            </p:txEl>
                                          </p:spTgt>
                                        </p:tgtEl>
                                        <p:attrNameLst>
                                          <p:attrName>style.visibility</p:attrName>
                                        </p:attrNameLst>
                                      </p:cBhvr>
                                      <p:to>
                                        <p:strVal val="visible"/>
                                      </p:to>
                                    </p:set>
                                    <p:animEffect transition="in" filter="fade">
                                      <p:cBhvr>
                                        <p:cTn id="38" dur="20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Wide Area </a:t>
            </a:r>
            <a:r>
              <a:rPr lang="en-US" dirty="0" smtClean="0"/>
              <a:t>Networks (WAN)</a:t>
            </a:r>
            <a:endParaRPr lang="en-US" dirty="0"/>
          </a:p>
        </p:txBody>
      </p:sp>
      <p:sp>
        <p:nvSpPr>
          <p:cNvPr id="19459" name="Rectangle 3"/>
          <p:cNvSpPr>
            <a:spLocks noGrp="1" noChangeArrowheads="1"/>
          </p:cNvSpPr>
          <p:nvPr>
            <p:ph idx="1"/>
          </p:nvPr>
        </p:nvSpPr>
        <p:spPr/>
        <p:txBody>
          <a:bodyPr/>
          <a:lstStyle/>
          <a:p>
            <a:r>
              <a:rPr lang="en-US" dirty="0"/>
              <a:t>Relation between hosts on LANs and the subnet.</a:t>
            </a:r>
          </a:p>
        </p:txBody>
      </p:sp>
      <p:sp>
        <p:nvSpPr>
          <p:cNvPr id="5" name="Slide Number Placeholder 4"/>
          <p:cNvSpPr>
            <a:spLocks noGrp="1"/>
          </p:cNvSpPr>
          <p:nvPr>
            <p:ph type="sldNum" sz="quarter" idx="12"/>
          </p:nvPr>
        </p:nvSpPr>
        <p:spPr/>
        <p:txBody>
          <a:bodyPr/>
          <a:lstStyle/>
          <a:p>
            <a:fld id="{72A6C05F-EDF5-4737-80F3-12A7E290C31D}" type="slidenum">
              <a:rPr lang="en-US" smtClean="0"/>
              <a:pPr/>
              <a:t>41</a:t>
            </a:fld>
            <a:endParaRPr lang="en-US"/>
          </a:p>
        </p:txBody>
      </p:sp>
      <p:pic>
        <p:nvPicPr>
          <p:cNvPr id="19460" name="Picture 4" descr="1-09"/>
          <p:cNvPicPr>
            <a:picLocks noChangeAspect="1" noChangeArrowheads="1"/>
          </p:cNvPicPr>
          <p:nvPr/>
        </p:nvPicPr>
        <p:blipFill>
          <a:blip r:embed="rId2" cstate="print"/>
          <a:srcRect/>
          <a:stretch>
            <a:fillRect/>
          </a:stretch>
        </p:blipFill>
        <p:spPr bwMode="auto">
          <a:xfrm>
            <a:off x="714375" y="1844675"/>
            <a:ext cx="7808913" cy="320675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Wide Area </a:t>
            </a:r>
            <a:r>
              <a:rPr lang="en-US" dirty="0" smtClean="0"/>
              <a:t>Networks (WAN)</a:t>
            </a:r>
            <a:endParaRPr lang="en-US" dirty="0"/>
          </a:p>
        </p:txBody>
      </p:sp>
      <p:sp>
        <p:nvSpPr>
          <p:cNvPr id="19459" name="Rectangle 3"/>
          <p:cNvSpPr>
            <a:spLocks noGrp="1" noChangeArrowheads="1"/>
          </p:cNvSpPr>
          <p:nvPr>
            <p:ph idx="1"/>
          </p:nvPr>
        </p:nvSpPr>
        <p:spPr>
          <a:xfrm>
            <a:off x="0" y="1284644"/>
            <a:ext cx="9144000" cy="4393671"/>
          </a:xfrm>
        </p:spPr>
        <p:txBody>
          <a:bodyPr/>
          <a:lstStyle/>
          <a:p>
            <a:pPr algn="just">
              <a:buFont typeface="Arial" pitchFamily="34" charset="0"/>
              <a:buChar char="•"/>
            </a:pPr>
            <a:r>
              <a:rPr lang="en-US" sz="2800" dirty="0" smtClean="0">
                <a:solidFill>
                  <a:srgbClr val="FF0000"/>
                </a:solidFill>
              </a:rPr>
              <a:t>Store-and-forward or packet-switched subnet</a:t>
            </a:r>
          </a:p>
          <a:p>
            <a:pPr lvl="1" algn="just">
              <a:buFont typeface="Arial" pitchFamily="34" charset="0"/>
              <a:buChar char="•"/>
            </a:pPr>
            <a:r>
              <a:rPr lang="en-US" dirty="0" smtClean="0"/>
              <a:t>When a packet is sent from one router to another via one or more intermediate routers,</a:t>
            </a:r>
          </a:p>
          <a:p>
            <a:pPr lvl="1" algn="just">
              <a:buFont typeface="Arial" pitchFamily="34" charset="0"/>
              <a:buChar char="•"/>
            </a:pPr>
            <a:r>
              <a:rPr lang="en-US" dirty="0" smtClean="0"/>
              <a:t>the packet is received at each intermediate router in its entirety, </a:t>
            </a:r>
          </a:p>
          <a:p>
            <a:pPr lvl="1" algn="just">
              <a:buFont typeface="Arial" pitchFamily="34" charset="0"/>
              <a:buChar char="•"/>
            </a:pPr>
            <a:r>
              <a:rPr lang="en-US" dirty="0" smtClean="0"/>
              <a:t>stored there until the required output line is free, and then forwarded. </a:t>
            </a:r>
          </a:p>
          <a:p>
            <a:pPr lvl="1" algn="just">
              <a:buFont typeface="Arial" pitchFamily="34" charset="0"/>
              <a:buChar char="•"/>
            </a:pPr>
            <a:r>
              <a:rPr lang="en-US" dirty="0" smtClean="0"/>
              <a:t>When the packets are small and all of the same size, they are often called cells</a:t>
            </a:r>
          </a:p>
        </p:txBody>
      </p:sp>
      <p:sp>
        <p:nvSpPr>
          <p:cNvPr id="4" name="Slide Number Placeholder 3"/>
          <p:cNvSpPr>
            <a:spLocks noGrp="1"/>
          </p:cNvSpPr>
          <p:nvPr>
            <p:ph type="sldNum" sz="quarter" idx="12"/>
          </p:nvPr>
        </p:nvSpPr>
        <p:spPr/>
        <p:txBody>
          <a:bodyPr/>
          <a:lstStyle/>
          <a:p>
            <a:fld id="{72A6C05F-EDF5-4737-80F3-12A7E290C31D}" type="slidenum">
              <a:rPr lang="en-US" smtClean="0"/>
              <a:pPr/>
              <a:t>42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20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fade">
                                      <p:cBhvr>
                                        <p:cTn id="27" dur="2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Wide Area </a:t>
            </a:r>
            <a:r>
              <a:rPr lang="en-US" dirty="0" smtClean="0"/>
              <a:t>Networks</a:t>
            </a:r>
            <a:endParaRPr lang="en-US" dirty="0"/>
          </a:p>
        </p:txBody>
      </p:sp>
      <p:sp>
        <p:nvSpPr>
          <p:cNvPr id="20483" name="Rectangle 3"/>
          <p:cNvSpPr>
            <a:spLocks noGrp="1" noChangeArrowheads="1"/>
          </p:cNvSpPr>
          <p:nvPr>
            <p:ph idx="1"/>
          </p:nvPr>
        </p:nvSpPr>
        <p:spPr>
          <a:xfrm>
            <a:off x="0" y="4346222"/>
            <a:ext cx="9144000" cy="2511778"/>
          </a:xfrm>
        </p:spPr>
        <p:txBody>
          <a:bodyPr>
            <a:normAutofit fontScale="85000" lnSpcReduction="10000"/>
          </a:bodyPr>
          <a:lstStyle/>
          <a:p>
            <a:r>
              <a:rPr lang="en-US" dirty="0"/>
              <a:t>A stream of packets from sender to receiver</a:t>
            </a:r>
            <a:r>
              <a:rPr lang="en-US" dirty="0" smtClean="0"/>
              <a:t>.</a:t>
            </a:r>
          </a:p>
          <a:p>
            <a:pPr algn="just">
              <a:buFont typeface="Arial" pitchFamily="34" charset="0"/>
              <a:buChar char="•"/>
            </a:pPr>
            <a:r>
              <a:rPr lang="en-US" dirty="0" smtClean="0"/>
              <a:t>Routing decisions are made locally. </a:t>
            </a:r>
          </a:p>
          <a:p>
            <a:pPr algn="just">
              <a:buFont typeface="Arial" pitchFamily="34" charset="0"/>
              <a:buChar char="•"/>
            </a:pPr>
            <a:r>
              <a:rPr lang="en-US" dirty="0" smtClean="0"/>
              <a:t>When a packet arrives at router A, it is up to A to decide if this packet should be sent on the line to B or the line to C. </a:t>
            </a:r>
          </a:p>
          <a:p>
            <a:pPr algn="just">
              <a:buFont typeface="Arial" pitchFamily="34" charset="0"/>
              <a:buChar char="•"/>
            </a:pPr>
            <a:r>
              <a:rPr lang="en-US" dirty="0" smtClean="0"/>
              <a:t>How A makes that decision is called the routing algorithm.</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43</a:t>
            </a:fld>
            <a:endParaRPr lang="en-US"/>
          </a:p>
        </p:txBody>
      </p:sp>
      <p:pic>
        <p:nvPicPr>
          <p:cNvPr id="20484" name="Picture 4" descr="1-10"/>
          <p:cNvPicPr>
            <a:picLocks noChangeAspect="1" noChangeArrowheads="1"/>
          </p:cNvPicPr>
          <p:nvPr/>
        </p:nvPicPr>
        <p:blipFill>
          <a:blip r:embed="rId2" cstate="print"/>
          <a:srcRect/>
          <a:stretch>
            <a:fillRect/>
          </a:stretch>
        </p:blipFill>
        <p:spPr bwMode="auto">
          <a:xfrm>
            <a:off x="218899" y="1059385"/>
            <a:ext cx="8731528" cy="314008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2000"/>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20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smtClean="0"/>
              <a:t>Internetworks </a:t>
            </a:r>
            <a:endParaRPr lang="en-US" dirty="0"/>
          </a:p>
        </p:txBody>
      </p:sp>
      <p:sp>
        <p:nvSpPr>
          <p:cNvPr id="25603" name="Rectangle 3"/>
          <p:cNvSpPr>
            <a:spLocks noGrp="1" noChangeArrowheads="1"/>
          </p:cNvSpPr>
          <p:nvPr>
            <p:ph idx="1"/>
          </p:nvPr>
        </p:nvSpPr>
        <p:spPr>
          <a:xfrm>
            <a:off x="0" y="1419225"/>
            <a:ext cx="9144000" cy="5133975"/>
          </a:xfrm>
        </p:spPr>
        <p:txBody>
          <a:bodyPr/>
          <a:lstStyle/>
          <a:p>
            <a:pPr algn="just">
              <a:buFontTx/>
              <a:buChar char="•"/>
            </a:pPr>
            <a:r>
              <a:rPr lang="en-US" sz="2800" dirty="0" smtClean="0"/>
              <a:t>A collection of interconnected networks is called an </a:t>
            </a:r>
            <a:r>
              <a:rPr lang="en-US" sz="2800" dirty="0" smtClean="0">
                <a:solidFill>
                  <a:srgbClr val="FF0000"/>
                </a:solidFill>
              </a:rPr>
              <a:t>internetwork or internet </a:t>
            </a:r>
          </a:p>
          <a:p>
            <a:pPr algn="just">
              <a:buFontTx/>
              <a:buChar char="•"/>
            </a:pPr>
            <a:r>
              <a:rPr lang="en-US" sz="2800" dirty="0" smtClean="0"/>
              <a:t>A common form of internet is a collection of LANs connected by a WAN </a:t>
            </a:r>
          </a:p>
          <a:p>
            <a:pPr algn="just">
              <a:buFontTx/>
              <a:buChar char="•"/>
            </a:pPr>
            <a:r>
              <a:rPr lang="en-US" sz="2800" dirty="0" smtClean="0"/>
              <a:t>If the intermediate system contains only routers, it is a subnet</a:t>
            </a:r>
          </a:p>
          <a:p>
            <a:pPr algn="just">
              <a:buFontTx/>
              <a:buChar char="•"/>
            </a:pPr>
            <a:r>
              <a:rPr lang="en-US" sz="2800" dirty="0" smtClean="0"/>
              <a:t>if it contains both routers and hosts, it is a WAN</a:t>
            </a:r>
          </a:p>
          <a:p>
            <a:pPr algn="just">
              <a:buFontTx/>
              <a:buChar char="•"/>
            </a:pPr>
            <a:r>
              <a:rPr lang="en-US" sz="2800" dirty="0" smtClean="0"/>
              <a:t>An internetwork is formed when distinct networks are interconnected  </a:t>
            </a:r>
            <a:endParaRPr lang="en-US" sz="2800"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44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sz="2800" dirty="0"/>
              <a:t>Network Software</a:t>
            </a:r>
            <a:br>
              <a:rPr lang="en-US" sz="2800" dirty="0"/>
            </a:br>
            <a:r>
              <a:rPr lang="en-US" sz="2800" dirty="0"/>
              <a:t>Protocol Hierarchies</a:t>
            </a:r>
          </a:p>
        </p:txBody>
      </p:sp>
      <p:sp>
        <p:nvSpPr>
          <p:cNvPr id="4" name="Slide Number Placeholder 3"/>
          <p:cNvSpPr>
            <a:spLocks noGrp="1"/>
          </p:cNvSpPr>
          <p:nvPr>
            <p:ph type="sldNum" sz="quarter" idx="12"/>
          </p:nvPr>
        </p:nvSpPr>
        <p:spPr/>
        <p:txBody>
          <a:bodyPr/>
          <a:lstStyle/>
          <a:p>
            <a:fld id="{72A6C05F-EDF5-4737-80F3-12A7E290C31D}" type="slidenum">
              <a:rPr lang="en-US" smtClean="0"/>
              <a:pPr/>
              <a:t>45</a:t>
            </a:fld>
            <a:endParaRPr lang="en-US"/>
          </a:p>
        </p:txBody>
      </p:sp>
      <p:pic>
        <p:nvPicPr>
          <p:cNvPr id="26628" name="Picture 4" descr="1-13"/>
          <p:cNvPicPr>
            <a:picLocks noChangeAspect="1" noChangeArrowheads="1"/>
          </p:cNvPicPr>
          <p:nvPr/>
        </p:nvPicPr>
        <p:blipFill>
          <a:blip r:embed="rId2" cstate="print"/>
          <a:srcRect/>
          <a:stretch>
            <a:fillRect/>
          </a:stretch>
        </p:blipFill>
        <p:spPr bwMode="auto">
          <a:xfrm>
            <a:off x="90312" y="1207563"/>
            <a:ext cx="8884355" cy="551189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824089"/>
          </a:xfrm>
        </p:spPr>
        <p:txBody>
          <a:bodyPr/>
          <a:lstStyle/>
          <a:p>
            <a:r>
              <a:rPr lang="en-US" dirty="0" smtClean="0"/>
              <a:t>Protocol Hierarchies</a:t>
            </a:r>
            <a:endParaRPr lang="en-US" dirty="0"/>
          </a:p>
        </p:txBody>
      </p:sp>
      <p:sp>
        <p:nvSpPr>
          <p:cNvPr id="62467" name="Rectangle 3"/>
          <p:cNvSpPr>
            <a:spLocks noGrp="1" noChangeArrowheads="1"/>
          </p:cNvSpPr>
          <p:nvPr>
            <p:ph idx="1"/>
          </p:nvPr>
        </p:nvSpPr>
        <p:spPr>
          <a:xfrm>
            <a:off x="0" y="925688"/>
            <a:ext cx="9144000" cy="5932312"/>
          </a:xfrm>
        </p:spPr>
        <p:txBody>
          <a:bodyPr>
            <a:normAutofit lnSpcReduction="10000"/>
          </a:bodyPr>
          <a:lstStyle/>
          <a:p>
            <a:pPr algn="just">
              <a:buFontTx/>
              <a:buChar char="•"/>
            </a:pPr>
            <a:r>
              <a:rPr lang="en-US" sz="2800" dirty="0" smtClean="0"/>
              <a:t>To reduce their </a:t>
            </a:r>
            <a:r>
              <a:rPr lang="en-US" sz="2800" dirty="0" smtClean="0">
                <a:solidFill>
                  <a:srgbClr val="FF0000"/>
                </a:solidFill>
              </a:rPr>
              <a:t>design complexity</a:t>
            </a:r>
            <a:r>
              <a:rPr lang="en-US" sz="2800" dirty="0" smtClean="0"/>
              <a:t>, most networks are organized as a stack of layers or levels </a:t>
            </a:r>
          </a:p>
          <a:p>
            <a:pPr algn="just">
              <a:buFontTx/>
              <a:buChar char="•"/>
            </a:pPr>
            <a:r>
              <a:rPr lang="en-US" sz="2800" dirty="0" smtClean="0"/>
              <a:t>Number of layers, name of each layer, contents of each layer, and function of each layer differ from network to network </a:t>
            </a:r>
          </a:p>
          <a:p>
            <a:pPr algn="just">
              <a:buFontTx/>
              <a:buChar char="•"/>
            </a:pPr>
            <a:r>
              <a:rPr lang="en-US" sz="2800" dirty="0" smtClean="0">
                <a:solidFill>
                  <a:srgbClr val="FF0000"/>
                </a:solidFill>
              </a:rPr>
              <a:t>Purpose of each layer</a:t>
            </a:r>
            <a:r>
              <a:rPr lang="en-US" sz="2800" dirty="0" smtClean="0"/>
              <a:t> </a:t>
            </a:r>
          </a:p>
          <a:p>
            <a:pPr lvl="1" algn="just">
              <a:buFontTx/>
              <a:buChar char="•"/>
            </a:pPr>
            <a:r>
              <a:rPr lang="en-US" sz="2400" dirty="0" smtClean="0"/>
              <a:t>to offer certain services to the higher layers, </a:t>
            </a:r>
          </a:p>
          <a:p>
            <a:pPr lvl="1" algn="just">
              <a:buFontTx/>
              <a:buChar char="•"/>
            </a:pPr>
            <a:r>
              <a:rPr lang="en-US" sz="2400" dirty="0" smtClean="0"/>
              <a:t>shielding those layers from the details of how the offered services are actually implemented </a:t>
            </a:r>
          </a:p>
          <a:p>
            <a:pPr algn="just">
              <a:buFontTx/>
              <a:buChar char="•"/>
            </a:pPr>
            <a:r>
              <a:rPr lang="en-US" sz="2800" dirty="0" smtClean="0"/>
              <a:t>The rules and conventions used in this conversation are collectively known as the </a:t>
            </a:r>
            <a:r>
              <a:rPr lang="en-US" sz="2800" dirty="0" smtClean="0">
                <a:solidFill>
                  <a:srgbClr val="FF0000"/>
                </a:solidFill>
              </a:rPr>
              <a:t>layer n protocol </a:t>
            </a:r>
          </a:p>
          <a:p>
            <a:pPr algn="just">
              <a:buFontTx/>
              <a:buChar char="•"/>
            </a:pPr>
            <a:r>
              <a:rPr lang="en-US" sz="2800" dirty="0" smtClean="0">
                <a:solidFill>
                  <a:srgbClr val="FF0000"/>
                </a:solidFill>
              </a:rPr>
              <a:t>Protocol</a:t>
            </a:r>
            <a:r>
              <a:rPr lang="en-US" sz="2800" dirty="0" smtClean="0"/>
              <a:t> is an agreement between the communicating parties on how communication is to proceed </a:t>
            </a:r>
            <a:endParaRPr lang="en-US" sz="2800"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46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20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20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fade">
                                      <p:cBhvr>
                                        <p:cTn id="22" dur="20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fade">
                                      <p:cBhvr>
                                        <p:cTn id="27" dur="2000"/>
                                        <p:tgtEl>
                                          <p:spTgt spid="62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fade">
                                      <p:cBhvr>
                                        <p:cTn id="32" dur="2000"/>
                                        <p:tgtEl>
                                          <p:spTgt spid="624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Effect transition="in" filter="fade">
                                      <p:cBhvr>
                                        <p:cTn id="37" dur="2000"/>
                                        <p:tgtEl>
                                          <p:spTgt spid="624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Protocol Hierarchies</a:t>
            </a:r>
            <a:endParaRPr lang="en-US" dirty="0"/>
          </a:p>
        </p:txBody>
      </p:sp>
      <p:sp>
        <p:nvSpPr>
          <p:cNvPr id="62467" name="Rectangle 3"/>
          <p:cNvSpPr>
            <a:spLocks noGrp="1" noChangeArrowheads="1"/>
          </p:cNvSpPr>
          <p:nvPr>
            <p:ph idx="1"/>
          </p:nvPr>
        </p:nvSpPr>
        <p:spPr>
          <a:xfrm>
            <a:off x="0" y="1275648"/>
            <a:ext cx="9144000" cy="4967112"/>
          </a:xfrm>
        </p:spPr>
        <p:txBody>
          <a:bodyPr/>
          <a:lstStyle/>
          <a:p>
            <a:pPr algn="just">
              <a:buFontTx/>
              <a:buChar char="•"/>
            </a:pPr>
            <a:r>
              <a:rPr lang="en-US" sz="2800" dirty="0" smtClean="0"/>
              <a:t>No data are directly transferred from layer n on one machine to layer n on another machine. </a:t>
            </a:r>
          </a:p>
          <a:p>
            <a:pPr algn="just">
              <a:buFontTx/>
              <a:buChar char="•"/>
            </a:pPr>
            <a:r>
              <a:rPr lang="en-US" sz="2800" dirty="0" smtClean="0"/>
              <a:t>Instead, each layer passes data and control information to the layer immediately below it, until the lowest layer is reached. </a:t>
            </a:r>
          </a:p>
          <a:p>
            <a:pPr algn="just">
              <a:buFontTx/>
              <a:buChar char="•"/>
            </a:pPr>
            <a:r>
              <a:rPr lang="en-US" sz="2800" dirty="0" smtClean="0"/>
              <a:t>Below layer 1 is the physical medium through which actual communication occurs </a:t>
            </a:r>
          </a:p>
          <a:p>
            <a:pPr algn="just">
              <a:buFontTx/>
              <a:buChar char="•"/>
            </a:pPr>
            <a:r>
              <a:rPr lang="en-US" sz="2800" dirty="0" smtClean="0"/>
              <a:t>Between each pair of adjacent layers is an </a:t>
            </a:r>
            <a:r>
              <a:rPr lang="en-US" sz="2800" dirty="0" smtClean="0">
                <a:solidFill>
                  <a:srgbClr val="FF0000"/>
                </a:solidFill>
              </a:rPr>
              <a:t>interface </a:t>
            </a:r>
          </a:p>
          <a:p>
            <a:pPr algn="just">
              <a:buFontTx/>
              <a:buChar char="•"/>
            </a:pPr>
            <a:r>
              <a:rPr lang="en-US" sz="2800" dirty="0" smtClean="0">
                <a:solidFill>
                  <a:srgbClr val="FF0000"/>
                </a:solidFill>
              </a:rPr>
              <a:t>Interface</a:t>
            </a:r>
            <a:r>
              <a:rPr lang="en-US" sz="2800" dirty="0" smtClean="0"/>
              <a:t> defines which primitive operations and services the lower layer makes available to the upper one </a:t>
            </a:r>
            <a:endParaRPr lang="en-US" sz="2800"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47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20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20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fade">
                                      <p:cBhvr>
                                        <p:cTn id="22" dur="20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fade">
                                      <p:cBhvr>
                                        <p:cTn id="27" dur="20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Protocol Hierarchies</a:t>
            </a:r>
            <a:endParaRPr lang="en-US" dirty="0"/>
          </a:p>
        </p:txBody>
      </p:sp>
      <p:sp>
        <p:nvSpPr>
          <p:cNvPr id="62467" name="Rectangle 3"/>
          <p:cNvSpPr>
            <a:spLocks noGrp="1" noChangeArrowheads="1"/>
          </p:cNvSpPr>
          <p:nvPr>
            <p:ph idx="1"/>
          </p:nvPr>
        </p:nvSpPr>
        <p:spPr>
          <a:xfrm>
            <a:off x="0" y="1501421"/>
            <a:ext cx="9144000" cy="4651023"/>
          </a:xfrm>
        </p:spPr>
        <p:txBody>
          <a:bodyPr/>
          <a:lstStyle/>
          <a:p>
            <a:pPr algn="just">
              <a:buFontTx/>
              <a:buChar char="•"/>
            </a:pPr>
            <a:r>
              <a:rPr lang="en-US" sz="2800" dirty="0" smtClean="0"/>
              <a:t>A set of layers and protocols is called a </a:t>
            </a:r>
            <a:r>
              <a:rPr lang="en-US" sz="2800" dirty="0" smtClean="0">
                <a:solidFill>
                  <a:srgbClr val="FF0000"/>
                </a:solidFill>
              </a:rPr>
              <a:t>network architecture </a:t>
            </a:r>
          </a:p>
          <a:p>
            <a:pPr algn="just">
              <a:buFontTx/>
              <a:buChar char="•"/>
            </a:pPr>
            <a:r>
              <a:rPr lang="en-US" sz="2800" dirty="0" smtClean="0"/>
              <a:t>A list of protocols used by a certain system, one protocol per layer, is called a </a:t>
            </a:r>
            <a:r>
              <a:rPr lang="en-US" sz="2800" dirty="0" smtClean="0">
                <a:solidFill>
                  <a:srgbClr val="FF0000"/>
                </a:solidFill>
              </a:rPr>
              <a:t>protocol stack </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72A6C05F-EDF5-4737-80F3-12A7E290C31D}" type="slidenum">
              <a:rPr lang="en-US" smtClean="0"/>
              <a:pPr/>
              <a:t>48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20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699911"/>
          </a:xfrm>
        </p:spPr>
        <p:txBody>
          <a:bodyPr>
            <a:normAutofit fontScale="90000"/>
          </a:bodyPr>
          <a:lstStyle/>
          <a:p>
            <a:r>
              <a:rPr lang="en-US" sz="4000" dirty="0"/>
              <a:t>Protocol </a:t>
            </a:r>
            <a:r>
              <a:rPr lang="en-US" sz="4000" dirty="0" smtClean="0"/>
              <a:t>Hierarchies</a:t>
            </a:r>
            <a:endParaRPr lang="en-US" sz="4000" dirty="0"/>
          </a:p>
        </p:txBody>
      </p:sp>
      <p:sp>
        <p:nvSpPr>
          <p:cNvPr id="28675" name="Rectangle 3"/>
          <p:cNvSpPr>
            <a:spLocks noGrp="1" noChangeArrowheads="1"/>
          </p:cNvSpPr>
          <p:nvPr>
            <p:ph idx="1"/>
          </p:nvPr>
        </p:nvSpPr>
        <p:spPr>
          <a:xfrm>
            <a:off x="-4763" y="5834063"/>
            <a:ext cx="9144000" cy="838200"/>
          </a:xfrm>
        </p:spPr>
        <p:txBody>
          <a:bodyPr>
            <a:normAutofit fontScale="85000" lnSpcReduction="10000"/>
          </a:bodyPr>
          <a:lstStyle/>
          <a:p>
            <a:pPr algn="just"/>
            <a:r>
              <a:rPr lang="en-US" dirty="0" smtClean="0"/>
              <a:t>header &amp; trailer includes control information, such as sequence numbers, sizes, times, and other control fields </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49</a:t>
            </a:fld>
            <a:endParaRPr lang="en-US"/>
          </a:p>
        </p:txBody>
      </p:sp>
      <p:pic>
        <p:nvPicPr>
          <p:cNvPr id="28676" name="Picture 4" descr="1-15"/>
          <p:cNvPicPr>
            <a:picLocks noChangeAspect="1" noChangeArrowheads="1"/>
          </p:cNvPicPr>
          <p:nvPr/>
        </p:nvPicPr>
        <p:blipFill>
          <a:blip r:embed="rId2" cstate="print"/>
          <a:srcRect/>
          <a:stretch>
            <a:fillRect/>
          </a:stretch>
        </p:blipFill>
        <p:spPr bwMode="auto">
          <a:xfrm>
            <a:off x="-1" y="581730"/>
            <a:ext cx="9144001" cy="5285174"/>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3990" y="461594"/>
            <a:ext cx="6658609" cy="697230"/>
          </a:xfrm>
          <a:prstGeom prst="rect">
            <a:avLst/>
          </a:prstGeom>
        </p:spPr>
        <p:txBody>
          <a:bodyPr vert="horz" wrap="square" lIns="0" tIns="13335" rIns="0" bIns="0" rtlCol="0">
            <a:spAutoFit/>
          </a:bodyPr>
          <a:lstStyle/>
          <a:p>
            <a:pPr marL="12700">
              <a:lnSpc>
                <a:spcPct val="100000"/>
              </a:lnSpc>
              <a:spcBef>
                <a:spcPts val="105"/>
              </a:spcBef>
            </a:pPr>
            <a:r>
              <a:rPr sz="4400" b="0" spc="-170" dirty="0">
                <a:latin typeface="Arial"/>
                <a:cs typeface="Arial"/>
              </a:rPr>
              <a:t>Computer </a:t>
            </a:r>
            <a:r>
              <a:rPr sz="4400" b="0" spc="-150" dirty="0">
                <a:latin typeface="Arial"/>
                <a:cs typeface="Arial"/>
              </a:rPr>
              <a:t>Networks</a:t>
            </a:r>
            <a:r>
              <a:rPr sz="4400" b="0" spc="-370" dirty="0">
                <a:latin typeface="Arial"/>
                <a:cs typeface="Arial"/>
              </a:rPr>
              <a:t> </a:t>
            </a:r>
            <a:r>
              <a:rPr sz="4400" b="0" spc="-290" dirty="0">
                <a:latin typeface="Arial"/>
                <a:cs typeface="Arial"/>
              </a:rPr>
              <a:t>Example</a:t>
            </a:r>
            <a:endParaRPr sz="4400">
              <a:latin typeface="Arial"/>
              <a:cs typeface="Arial"/>
            </a:endParaRPr>
          </a:p>
        </p:txBody>
      </p:sp>
      <p:sp>
        <p:nvSpPr>
          <p:cNvPr id="3" name="object 3"/>
          <p:cNvSpPr/>
          <p:nvPr/>
        </p:nvSpPr>
        <p:spPr>
          <a:xfrm>
            <a:off x="1231391" y="1702306"/>
            <a:ext cx="5897880" cy="50977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95400" y="1766036"/>
            <a:ext cx="5715000" cy="491515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76350" y="1746986"/>
            <a:ext cx="5753100" cy="4953635"/>
          </a:xfrm>
          <a:custGeom>
            <a:avLst/>
            <a:gdLst/>
            <a:ahLst/>
            <a:cxnLst/>
            <a:rect l="l" t="t" r="r" b="b"/>
            <a:pathLst>
              <a:path w="5753100" h="4953634">
                <a:moveTo>
                  <a:pt x="0" y="4953254"/>
                </a:moveTo>
                <a:lnTo>
                  <a:pt x="5753100" y="4953254"/>
                </a:lnTo>
                <a:lnTo>
                  <a:pt x="5753100" y="0"/>
                </a:lnTo>
                <a:lnTo>
                  <a:pt x="0" y="0"/>
                </a:lnTo>
                <a:lnTo>
                  <a:pt x="0" y="4953254"/>
                </a:lnTo>
                <a:close/>
              </a:path>
            </a:pathLst>
          </a:custGeom>
          <a:ln w="38100">
            <a:solidFill>
              <a:srgbClr val="000000"/>
            </a:solidFill>
          </a:ln>
        </p:spPr>
        <p:txBody>
          <a:bodyPr wrap="square" lIns="0" tIns="0" rIns="0" bIns="0" rtlCol="0"/>
          <a:lstStyle/>
          <a:p>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Reference Models</a:t>
            </a:r>
          </a:p>
        </p:txBody>
      </p:sp>
      <p:sp>
        <p:nvSpPr>
          <p:cNvPr id="63491" name="Rectangle 3"/>
          <p:cNvSpPr>
            <a:spLocks noGrp="1" noChangeArrowheads="1"/>
          </p:cNvSpPr>
          <p:nvPr>
            <p:ph idx="1"/>
          </p:nvPr>
        </p:nvSpPr>
        <p:spPr>
          <a:xfrm>
            <a:off x="663575" y="1619250"/>
            <a:ext cx="8023225" cy="1558290"/>
          </a:xfrm>
        </p:spPr>
        <p:txBody>
          <a:bodyPr/>
          <a:lstStyle/>
          <a:p>
            <a:pPr algn="l">
              <a:buFontTx/>
              <a:buChar char="•"/>
            </a:pPr>
            <a:r>
              <a:rPr lang="en-US" sz="3200" dirty="0"/>
              <a:t>The OSI Reference Model</a:t>
            </a:r>
          </a:p>
          <a:p>
            <a:pPr algn="l">
              <a:buFontTx/>
              <a:buChar char="•"/>
            </a:pPr>
            <a:r>
              <a:rPr lang="en-US" sz="3200" dirty="0"/>
              <a:t>The TCP/IP Reference Model</a:t>
            </a:r>
          </a:p>
          <a:p>
            <a:pPr algn="l">
              <a:buFontTx/>
              <a:buChar char="•"/>
            </a:pPr>
            <a:endParaRPr lang="en-US" sz="3200"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50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20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51</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880110"/>
            <a:ext cx="8977313" cy="582930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The model is called the </a:t>
            </a:r>
            <a:r>
              <a:rPr lang="en-US" sz="2400" dirty="0" smtClean="0">
                <a:solidFill>
                  <a:srgbClr val="FF0000"/>
                </a:solidFill>
              </a:rPr>
              <a:t>ISO OSI </a:t>
            </a:r>
            <a:r>
              <a:rPr lang="en-US" sz="2400" dirty="0" smtClean="0"/>
              <a:t>(International Organization for Standardization Open Systems Interconnection) Reference Model.</a:t>
            </a:r>
          </a:p>
          <a:p>
            <a:pPr marL="609600" indent="-609600" algn="just">
              <a:spcBef>
                <a:spcPct val="20000"/>
              </a:spcBef>
              <a:buClr>
                <a:schemeClr val="accent2"/>
              </a:buClr>
              <a:buFontTx/>
              <a:buChar char="•"/>
            </a:pPr>
            <a:r>
              <a:rPr lang="en-US" sz="2400" dirty="0" smtClean="0"/>
              <a:t>because it deals with connecting open systems </a:t>
            </a:r>
          </a:p>
          <a:p>
            <a:pPr marL="1066800" lvl="1" indent="-609600" algn="just">
              <a:spcBef>
                <a:spcPct val="20000"/>
              </a:spcBef>
              <a:buClr>
                <a:schemeClr val="accent2"/>
              </a:buClr>
              <a:buFontTx/>
              <a:buChar char="•"/>
            </a:pPr>
            <a:r>
              <a:rPr lang="en-US" sz="2400" dirty="0" err="1" smtClean="0"/>
              <a:t>ie</a:t>
            </a:r>
            <a:r>
              <a:rPr lang="en-US" sz="2400" dirty="0" smtClean="0"/>
              <a:t>, systems that are open for communication with other systems</a:t>
            </a:r>
          </a:p>
          <a:p>
            <a:pPr marL="609600" indent="-609600" algn="just">
              <a:spcBef>
                <a:spcPct val="20000"/>
              </a:spcBef>
              <a:buClr>
                <a:schemeClr val="accent2"/>
              </a:buClr>
              <a:buFontTx/>
              <a:buChar char="•"/>
            </a:pPr>
            <a:r>
              <a:rPr lang="en-US" sz="2400" dirty="0" smtClean="0"/>
              <a:t>OSI model has </a:t>
            </a:r>
            <a:r>
              <a:rPr lang="en-US" sz="2400" dirty="0" smtClean="0">
                <a:solidFill>
                  <a:srgbClr val="FF0000"/>
                </a:solidFill>
              </a:rPr>
              <a:t>seven layers</a:t>
            </a:r>
          </a:p>
          <a:p>
            <a:pPr marL="1981200" lvl="3" indent="-609600" algn="just">
              <a:spcBef>
                <a:spcPct val="20000"/>
              </a:spcBef>
              <a:buClr>
                <a:schemeClr val="accent2"/>
              </a:buClr>
              <a:buFont typeface="+mj-lt"/>
              <a:buAutoNum type="arabicPeriod"/>
            </a:pPr>
            <a:r>
              <a:rPr lang="en-US" sz="2400" dirty="0" smtClean="0"/>
              <a:t>Physical layer</a:t>
            </a:r>
          </a:p>
          <a:p>
            <a:pPr marL="1981200" lvl="3" indent="-609600" algn="just">
              <a:spcBef>
                <a:spcPct val="20000"/>
              </a:spcBef>
              <a:buClr>
                <a:schemeClr val="accent2"/>
              </a:buClr>
              <a:buFont typeface="+mj-lt"/>
              <a:buAutoNum type="arabicPeriod"/>
            </a:pPr>
            <a:r>
              <a:rPr lang="en-US" sz="2400" dirty="0" smtClean="0"/>
              <a:t>Data link layer</a:t>
            </a:r>
          </a:p>
          <a:p>
            <a:pPr marL="1981200" lvl="3" indent="-609600" algn="just">
              <a:spcBef>
                <a:spcPct val="20000"/>
              </a:spcBef>
              <a:buClr>
                <a:schemeClr val="accent2"/>
              </a:buClr>
              <a:buFont typeface="+mj-lt"/>
              <a:buAutoNum type="arabicPeriod"/>
            </a:pPr>
            <a:r>
              <a:rPr lang="en-US" sz="2400" dirty="0" smtClean="0"/>
              <a:t>Network Layer</a:t>
            </a:r>
          </a:p>
          <a:p>
            <a:pPr marL="1981200" lvl="3" indent="-609600" algn="just">
              <a:spcBef>
                <a:spcPct val="20000"/>
              </a:spcBef>
              <a:buClr>
                <a:schemeClr val="accent2"/>
              </a:buClr>
              <a:buFont typeface="+mj-lt"/>
              <a:buAutoNum type="arabicPeriod"/>
            </a:pPr>
            <a:r>
              <a:rPr lang="en-US" sz="2400" dirty="0" smtClean="0"/>
              <a:t>Transport Layer</a:t>
            </a:r>
          </a:p>
          <a:p>
            <a:pPr marL="1981200" lvl="3" indent="-609600" algn="just">
              <a:spcBef>
                <a:spcPct val="20000"/>
              </a:spcBef>
              <a:buClr>
                <a:schemeClr val="accent2"/>
              </a:buClr>
              <a:buFont typeface="+mj-lt"/>
              <a:buAutoNum type="arabicPeriod"/>
            </a:pPr>
            <a:r>
              <a:rPr lang="en-US" sz="2400" dirty="0" smtClean="0"/>
              <a:t>Session Layer</a:t>
            </a:r>
          </a:p>
          <a:p>
            <a:pPr marL="1981200" lvl="3" indent="-609600" algn="just">
              <a:spcBef>
                <a:spcPct val="20000"/>
              </a:spcBef>
              <a:buClr>
                <a:schemeClr val="accent2"/>
              </a:buClr>
              <a:buFont typeface="+mj-lt"/>
              <a:buAutoNum type="arabicPeriod"/>
            </a:pPr>
            <a:r>
              <a:rPr lang="en-US" sz="2400" dirty="0" smtClean="0"/>
              <a:t>Presentation Layer</a:t>
            </a:r>
          </a:p>
          <a:p>
            <a:pPr marL="1981200" lvl="3" indent="-609600" algn="just">
              <a:spcBef>
                <a:spcPct val="20000"/>
              </a:spcBef>
              <a:buClr>
                <a:schemeClr val="accent2"/>
              </a:buClr>
              <a:buFont typeface="+mj-lt"/>
              <a:buAutoNum type="arabicPeriod"/>
            </a:pPr>
            <a:r>
              <a:rPr lang="en-US" sz="2400" dirty="0" smtClean="0"/>
              <a:t>Application Layer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2000"/>
                                        <p:tgtEl>
                                          <p:spTgt spid="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2000"/>
                                        <p:tgtEl>
                                          <p:spTgt spid="8">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2000"/>
                                        <p:tgtEl>
                                          <p:spTgt spid="8">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2000"/>
                                        <p:tgtEl>
                                          <p:spTgt spid="8">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2000"/>
                                        <p:tgtEl>
                                          <p:spTgt spid="8">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fade">
                                      <p:cBhvr>
                                        <p:cTn id="41" dur="2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52</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1154430"/>
            <a:ext cx="8977313" cy="5482344"/>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solidFill>
                  <a:srgbClr val="FF0000"/>
                </a:solidFill>
              </a:rPr>
              <a:t>Principles behind the seven layer design</a:t>
            </a:r>
          </a:p>
          <a:p>
            <a:pPr marL="1066800" lvl="1" indent="-609600" algn="just">
              <a:spcBef>
                <a:spcPct val="20000"/>
              </a:spcBef>
              <a:buClr>
                <a:schemeClr val="accent2"/>
              </a:buClr>
              <a:buFontTx/>
              <a:buChar char="•"/>
            </a:pPr>
            <a:r>
              <a:rPr lang="en-US" sz="2400" dirty="0" smtClean="0"/>
              <a:t>A layer should be created where a different </a:t>
            </a:r>
            <a:r>
              <a:rPr lang="en-US" sz="2400" dirty="0" smtClean="0">
                <a:solidFill>
                  <a:srgbClr val="FF0000"/>
                </a:solidFill>
              </a:rPr>
              <a:t>abstraction (concept)</a:t>
            </a:r>
            <a:r>
              <a:rPr lang="en-US" sz="2400" dirty="0" smtClean="0"/>
              <a:t>. </a:t>
            </a:r>
          </a:p>
          <a:p>
            <a:pPr marL="1066800" lvl="1" indent="-609600" algn="just">
              <a:spcBef>
                <a:spcPct val="20000"/>
              </a:spcBef>
              <a:buClr>
                <a:schemeClr val="accent2"/>
              </a:buClr>
              <a:buFontTx/>
              <a:buChar char="•"/>
            </a:pPr>
            <a:r>
              <a:rPr lang="en-US" sz="2400" dirty="0" smtClean="0"/>
              <a:t>Each layer should perform a well-defined </a:t>
            </a:r>
            <a:r>
              <a:rPr lang="en-US" sz="2400" dirty="0" smtClean="0">
                <a:solidFill>
                  <a:srgbClr val="FF0000"/>
                </a:solidFill>
              </a:rPr>
              <a:t>function</a:t>
            </a:r>
            <a:r>
              <a:rPr lang="en-US" sz="2400" dirty="0" smtClean="0"/>
              <a:t>. </a:t>
            </a:r>
          </a:p>
          <a:p>
            <a:pPr marL="1066800" lvl="1" indent="-609600" algn="just">
              <a:spcBef>
                <a:spcPct val="20000"/>
              </a:spcBef>
              <a:buClr>
                <a:schemeClr val="accent2"/>
              </a:buClr>
              <a:buFontTx/>
              <a:buChar char="•"/>
            </a:pPr>
            <a:r>
              <a:rPr lang="en-US" sz="2400" dirty="0" smtClean="0"/>
              <a:t>The function of each layer should be based on  internationally </a:t>
            </a:r>
            <a:r>
              <a:rPr lang="en-US" sz="2400" dirty="0" smtClean="0">
                <a:solidFill>
                  <a:srgbClr val="FF0000"/>
                </a:solidFill>
              </a:rPr>
              <a:t>Standardized Protocols</a:t>
            </a:r>
          </a:p>
          <a:p>
            <a:pPr marL="1066800" lvl="1" indent="-609600" algn="just">
              <a:spcBef>
                <a:spcPct val="20000"/>
              </a:spcBef>
              <a:buClr>
                <a:schemeClr val="accent2"/>
              </a:buClr>
              <a:buFontTx/>
              <a:buChar char="•"/>
            </a:pPr>
            <a:r>
              <a:rPr lang="en-US" sz="2400" dirty="0" smtClean="0"/>
              <a:t>The layer boundaries should be chosen to minimize the information flow across the </a:t>
            </a:r>
            <a:r>
              <a:rPr lang="en-US" sz="2400" dirty="0" smtClean="0">
                <a:solidFill>
                  <a:srgbClr val="FF0000"/>
                </a:solidFill>
              </a:rPr>
              <a:t>interfaces </a:t>
            </a:r>
          </a:p>
          <a:p>
            <a:pPr marL="1066800" lvl="1" indent="-609600" algn="just">
              <a:spcBef>
                <a:spcPct val="20000"/>
              </a:spcBef>
              <a:buClr>
                <a:schemeClr val="accent2"/>
              </a:buClr>
              <a:buFontTx/>
              <a:buChar char="•"/>
            </a:pPr>
            <a:r>
              <a:rPr lang="en-US" sz="2400" dirty="0" smtClean="0"/>
              <a:t>number of layers should be </a:t>
            </a:r>
          </a:p>
          <a:p>
            <a:pPr marL="1524000" lvl="2" indent="-609600" algn="just">
              <a:spcBef>
                <a:spcPct val="20000"/>
              </a:spcBef>
              <a:buClr>
                <a:schemeClr val="accent2"/>
              </a:buClr>
              <a:buFontTx/>
              <a:buChar char="•"/>
            </a:pPr>
            <a:r>
              <a:rPr lang="en-US" sz="2400" dirty="0" smtClean="0">
                <a:solidFill>
                  <a:srgbClr val="FF0000"/>
                </a:solidFill>
              </a:rPr>
              <a:t>large</a:t>
            </a:r>
            <a:r>
              <a:rPr lang="en-US" sz="2400" dirty="0" smtClean="0"/>
              <a:t> enough that distinct functions need not be thrown together in the same layer out of necessity</a:t>
            </a:r>
          </a:p>
          <a:p>
            <a:pPr marL="1524000" lvl="2" indent="-609600" algn="just">
              <a:spcBef>
                <a:spcPct val="20000"/>
              </a:spcBef>
              <a:buClr>
                <a:schemeClr val="accent2"/>
              </a:buClr>
              <a:buFontTx/>
              <a:buChar char="•"/>
            </a:pPr>
            <a:r>
              <a:rPr lang="en-US" sz="2400" dirty="0" smtClean="0">
                <a:solidFill>
                  <a:srgbClr val="FF0000"/>
                </a:solidFill>
              </a:rPr>
              <a:t>small</a:t>
            </a:r>
            <a:r>
              <a:rPr lang="en-US" sz="2400" dirty="0" smtClean="0"/>
              <a:t> enough that the architecture does not become unmanageable</a:t>
            </a: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2000"/>
                                        <p:tgtEl>
                                          <p:spTgt spid="8">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OSI Reference </a:t>
            </a:r>
            <a:r>
              <a:rPr lang="en-US" dirty="0"/>
              <a:t>Models</a:t>
            </a:r>
          </a:p>
        </p:txBody>
      </p:sp>
      <p:sp>
        <p:nvSpPr>
          <p:cNvPr id="4" name="Slide Number Placeholder 3"/>
          <p:cNvSpPr>
            <a:spLocks noGrp="1"/>
          </p:cNvSpPr>
          <p:nvPr>
            <p:ph type="sldNum" sz="quarter" idx="12"/>
          </p:nvPr>
        </p:nvSpPr>
        <p:spPr/>
        <p:txBody>
          <a:bodyPr/>
          <a:lstStyle/>
          <a:p>
            <a:fld id="{72A6C05F-EDF5-4737-80F3-12A7E290C31D}" type="slidenum">
              <a:rPr lang="en-US" smtClean="0"/>
              <a:pPr/>
              <a:t>53</a:t>
            </a:fld>
            <a:endParaRPr lang="en-US"/>
          </a:p>
        </p:txBody>
      </p:sp>
      <p:pic>
        <p:nvPicPr>
          <p:cNvPr id="33796" name="Picture 4" descr="1-20"/>
          <p:cNvPicPr>
            <a:picLocks noChangeAspect="1" noChangeArrowheads="1"/>
          </p:cNvPicPr>
          <p:nvPr/>
        </p:nvPicPr>
        <p:blipFill>
          <a:blip r:embed="rId2" cstate="print"/>
          <a:srcRect/>
          <a:stretch>
            <a:fillRect/>
          </a:stretch>
        </p:blipFill>
        <p:spPr bwMode="auto">
          <a:xfrm>
            <a:off x="205740" y="1008063"/>
            <a:ext cx="8750935" cy="5697537"/>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54</a:t>
            </a:fld>
            <a:endParaRPr lang="en-US" dirty="0"/>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765810"/>
            <a:ext cx="8977313" cy="595503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Physical Layer</a:t>
            </a:r>
          </a:p>
          <a:p>
            <a:pPr marL="1066800" lvl="1" indent="-609600" algn="just">
              <a:spcBef>
                <a:spcPct val="20000"/>
              </a:spcBef>
              <a:buClr>
                <a:schemeClr val="accent2"/>
              </a:buClr>
              <a:buFontTx/>
              <a:buChar char="•"/>
            </a:pPr>
            <a:r>
              <a:rPr lang="en-US" sz="2200" dirty="0" smtClean="0"/>
              <a:t>concerned with transmitting </a:t>
            </a:r>
            <a:r>
              <a:rPr lang="en-US" sz="2200" dirty="0" smtClean="0">
                <a:solidFill>
                  <a:srgbClr val="FF0000"/>
                </a:solidFill>
              </a:rPr>
              <a:t>raw bits </a:t>
            </a:r>
            <a:r>
              <a:rPr lang="en-US" sz="2200" dirty="0" smtClean="0"/>
              <a:t>over a communication channel </a:t>
            </a:r>
            <a:r>
              <a:rPr lang="en-US" sz="2400" dirty="0" smtClean="0"/>
              <a:t>	</a:t>
            </a:r>
          </a:p>
          <a:p>
            <a:pPr marL="1066800" lvl="1" indent="-609600" algn="just">
              <a:spcBef>
                <a:spcPct val="20000"/>
              </a:spcBef>
              <a:buClr>
                <a:schemeClr val="accent2"/>
              </a:buClr>
              <a:buFontTx/>
              <a:buChar char="•"/>
            </a:pPr>
            <a:r>
              <a:rPr lang="en-US" sz="2200" dirty="0" smtClean="0">
                <a:solidFill>
                  <a:srgbClr val="FF0000"/>
                </a:solidFill>
              </a:rPr>
              <a:t>Design issues </a:t>
            </a:r>
            <a:r>
              <a:rPr lang="en-US" sz="2200" dirty="0" smtClean="0"/>
              <a:t>are</a:t>
            </a:r>
          </a:p>
          <a:p>
            <a:pPr marL="1524000" lvl="2" indent="-609600" algn="just">
              <a:spcBef>
                <a:spcPct val="20000"/>
              </a:spcBef>
              <a:buClr>
                <a:schemeClr val="accent2"/>
              </a:buClr>
              <a:buFont typeface="+mj-lt"/>
              <a:buAutoNum type="arabicPeriod"/>
            </a:pPr>
            <a:r>
              <a:rPr lang="en-US" sz="2200" dirty="0" smtClean="0"/>
              <a:t>when one side sends a </a:t>
            </a:r>
            <a:r>
              <a:rPr lang="en-US" sz="2200" dirty="0" smtClean="0">
                <a:solidFill>
                  <a:srgbClr val="FF0000"/>
                </a:solidFill>
              </a:rPr>
              <a:t>1 bit</a:t>
            </a:r>
            <a:r>
              <a:rPr lang="en-US" sz="2200" dirty="0" smtClean="0"/>
              <a:t>, it is received by the other side as a 1 bit, not as a 0 bit. </a:t>
            </a:r>
          </a:p>
          <a:p>
            <a:pPr marL="1524000" lvl="2" indent="-609600" algn="just">
              <a:spcBef>
                <a:spcPct val="20000"/>
              </a:spcBef>
              <a:buClr>
                <a:schemeClr val="accent2"/>
              </a:buClr>
              <a:buFont typeface="+mj-lt"/>
              <a:buAutoNum type="arabicPeriod"/>
            </a:pPr>
            <a:r>
              <a:rPr lang="en-US" sz="2200" dirty="0" smtClean="0"/>
              <a:t>how many </a:t>
            </a:r>
            <a:r>
              <a:rPr lang="en-US" sz="2200" dirty="0" smtClean="0">
                <a:solidFill>
                  <a:srgbClr val="FF0000"/>
                </a:solidFill>
              </a:rPr>
              <a:t>volts</a:t>
            </a:r>
            <a:r>
              <a:rPr lang="en-US" sz="2200" dirty="0" smtClean="0"/>
              <a:t> should be used to represent a 1 and how many for a 0, </a:t>
            </a:r>
          </a:p>
          <a:p>
            <a:pPr marL="1524000" lvl="2" indent="-609600" algn="just">
              <a:spcBef>
                <a:spcPct val="20000"/>
              </a:spcBef>
              <a:buClr>
                <a:schemeClr val="accent2"/>
              </a:buClr>
              <a:buFont typeface="+mj-lt"/>
              <a:buAutoNum type="arabicPeriod"/>
            </a:pPr>
            <a:r>
              <a:rPr lang="en-US" sz="2200" dirty="0" smtClean="0"/>
              <a:t>how many </a:t>
            </a:r>
            <a:r>
              <a:rPr lang="en-US" sz="2200" dirty="0" smtClean="0">
                <a:solidFill>
                  <a:srgbClr val="FF0000"/>
                </a:solidFill>
              </a:rPr>
              <a:t>nanoseconds</a:t>
            </a:r>
            <a:r>
              <a:rPr lang="en-US" sz="2200" dirty="0" smtClean="0"/>
              <a:t> a bit lasts, </a:t>
            </a:r>
          </a:p>
          <a:p>
            <a:pPr marL="1524000" lvl="2" indent="-609600" algn="just">
              <a:spcBef>
                <a:spcPct val="20000"/>
              </a:spcBef>
              <a:buClr>
                <a:schemeClr val="accent2"/>
              </a:buClr>
              <a:buFont typeface="+mj-lt"/>
              <a:buAutoNum type="arabicPeriod"/>
            </a:pPr>
            <a:r>
              <a:rPr lang="en-US" sz="2200" dirty="0" smtClean="0"/>
              <a:t>whether transmission may proceed simultaneously in both </a:t>
            </a:r>
            <a:r>
              <a:rPr lang="en-US" sz="2200" dirty="0" smtClean="0">
                <a:solidFill>
                  <a:srgbClr val="FF0000"/>
                </a:solidFill>
              </a:rPr>
              <a:t>directions</a:t>
            </a:r>
            <a:r>
              <a:rPr lang="en-US" sz="2200" dirty="0" smtClean="0"/>
              <a:t>, </a:t>
            </a:r>
          </a:p>
          <a:p>
            <a:pPr marL="1524000" lvl="2" indent="-609600" algn="just">
              <a:spcBef>
                <a:spcPct val="20000"/>
              </a:spcBef>
              <a:buClr>
                <a:schemeClr val="accent2"/>
              </a:buClr>
              <a:buFont typeface="+mj-lt"/>
              <a:buAutoNum type="arabicPeriod"/>
            </a:pPr>
            <a:r>
              <a:rPr lang="en-US" sz="2200" dirty="0" smtClean="0"/>
              <a:t>how the initial connection is </a:t>
            </a:r>
            <a:r>
              <a:rPr lang="en-US" sz="2200" dirty="0" smtClean="0">
                <a:solidFill>
                  <a:srgbClr val="FF0000"/>
                </a:solidFill>
              </a:rPr>
              <a:t>established</a:t>
            </a:r>
            <a:r>
              <a:rPr lang="en-US" sz="2200" dirty="0" smtClean="0"/>
              <a:t> and </a:t>
            </a:r>
          </a:p>
          <a:p>
            <a:pPr marL="1524000" lvl="2" indent="-609600" algn="just">
              <a:spcBef>
                <a:spcPct val="20000"/>
              </a:spcBef>
              <a:buClr>
                <a:schemeClr val="accent2"/>
              </a:buClr>
              <a:buFont typeface="+mj-lt"/>
              <a:buAutoNum type="arabicPeriod"/>
            </a:pPr>
            <a:r>
              <a:rPr lang="en-US" sz="2200" dirty="0" smtClean="0"/>
              <a:t>how it is </a:t>
            </a:r>
            <a:r>
              <a:rPr lang="en-US" sz="2200" dirty="0" smtClean="0">
                <a:solidFill>
                  <a:srgbClr val="FF0000"/>
                </a:solidFill>
              </a:rPr>
              <a:t>torn down </a:t>
            </a:r>
            <a:r>
              <a:rPr lang="en-US" sz="2200" dirty="0" smtClean="0"/>
              <a:t>when both sides are finished,  </a:t>
            </a:r>
          </a:p>
          <a:p>
            <a:pPr marL="1524000" lvl="2" indent="-609600" algn="just">
              <a:spcBef>
                <a:spcPct val="20000"/>
              </a:spcBef>
              <a:buClr>
                <a:schemeClr val="accent2"/>
              </a:buClr>
              <a:buFont typeface="+mj-lt"/>
              <a:buAutoNum type="arabicPeriod"/>
            </a:pPr>
            <a:r>
              <a:rPr lang="en-US" sz="2200" dirty="0" smtClean="0"/>
              <a:t>how many </a:t>
            </a:r>
            <a:r>
              <a:rPr lang="en-US" sz="2200" dirty="0" smtClean="0">
                <a:solidFill>
                  <a:srgbClr val="FF0000"/>
                </a:solidFill>
              </a:rPr>
              <a:t>pins</a:t>
            </a:r>
            <a:r>
              <a:rPr lang="en-US" sz="2200" dirty="0" smtClean="0"/>
              <a:t> the network connector has </a:t>
            </a:r>
          </a:p>
          <a:p>
            <a:pPr marL="1524000" lvl="2" indent="-609600" algn="just">
              <a:spcBef>
                <a:spcPct val="20000"/>
              </a:spcBef>
              <a:buClr>
                <a:schemeClr val="accent2"/>
              </a:buClr>
              <a:buFont typeface="+mj-lt"/>
              <a:buAutoNum type="arabicPeriod"/>
            </a:pPr>
            <a:r>
              <a:rPr lang="en-US" sz="2200" dirty="0" smtClean="0"/>
              <a:t>what each pin is </a:t>
            </a:r>
            <a:r>
              <a:rPr lang="en-US" sz="2200" dirty="0" smtClean="0">
                <a:solidFill>
                  <a:srgbClr val="FF0000"/>
                </a:solidFill>
              </a:rPr>
              <a:t>used for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20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20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2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55</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662940"/>
            <a:ext cx="8977313" cy="619506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Physical Layer</a:t>
            </a:r>
          </a:p>
          <a:p>
            <a:pPr marL="1066800" lvl="1" indent="-609600" algn="just">
              <a:spcBef>
                <a:spcPct val="20000"/>
              </a:spcBef>
              <a:buClr>
                <a:schemeClr val="accent2"/>
              </a:buClr>
              <a:buFontTx/>
              <a:buChar char="•"/>
            </a:pPr>
            <a:r>
              <a:rPr lang="en-US" sz="2200" dirty="0" smtClean="0"/>
              <a:t>Design issues deal with </a:t>
            </a:r>
          </a:p>
          <a:p>
            <a:pPr marL="1524000" lvl="2" indent="-609600" algn="just">
              <a:spcBef>
                <a:spcPct val="20000"/>
              </a:spcBef>
              <a:buClr>
                <a:schemeClr val="accent2"/>
              </a:buClr>
              <a:buFontTx/>
              <a:buChar char="•"/>
            </a:pPr>
            <a:r>
              <a:rPr lang="en-US" sz="2200" dirty="0" smtClean="0"/>
              <a:t>Mechanical, electrical, &amp; timing interfaces, and </a:t>
            </a:r>
          </a:p>
          <a:p>
            <a:pPr marL="1524000" lvl="2" indent="-609600" algn="just">
              <a:spcBef>
                <a:spcPct val="20000"/>
              </a:spcBef>
              <a:buClr>
                <a:schemeClr val="accent2"/>
              </a:buClr>
              <a:buFontTx/>
              <a:buChar char="•"/>
            </a:pPr>
            <a:r>
              <a:rPr lang="en-US" sz="2200" dirty="0" smtClean="0"/>
              <a:t>physical transmission medium, which lies below the physical layer</a:t>
            </a:r>
            <a:r>
              <a:rPr lang="en-US" sz="2400" dirty="0" smtClean="0"/>
              <a:t> </a:t>
            </a:r>
          </a:p>
          <a:p>
            <a:pPr marL="609600" indent="-609600" algn="just">
              <a:spcBef>
                <a:spcPct val="20000"/>
              </a:spcBef>
              <a:buClr>
                <a:schemeClr val="accent2"/>
              </a:buClr>
              <a:buFontTx/>
              <a:buChar char="•"/>
            </a:pPr>
            <a:r>
              <a:rPr lang="en-US" sz="2800" i="1" dirty="0" smtClean="0"/>
              <a:t>Data link Layer</a:t>
            </a:r>
          </a:p>
          <a:p>
            <a:pPr marL="1066800" lvl="1" indent="-609600" algn="just">
              <a:spcBef>
                <a:spcPct val="20000"/>
              </a:spcBef>
              <a:buClr>
                <a:schemeClr val="accent2"/>
              </a:buClr>
              <a:buFontTx/>
              <a:buChar char="•"/>
            </a:pPr>
            <a:r>
              <a:rPr lang="en-US" sz="2200" dirty="0" smtClean="0"/>
              <a:t>Main task: </a:t>
            </a:r>
            <a:r>
              <a:rPr lang="en-US" sz="2200" dirty="0" smtClean="0">
                <a:solidFill>
                  <a:srgbClr val="FF0000"/>
                </a:solidFill>
              </a:rPr>
              <a:t>Error Control</a:t>
            </a:r>
          </a:p>
          <a:p>
            <a:pPr marL="1524000" lvl="2" indent="-609600" algn="just">
              <a:spcBef>
                <a:spcPct val="20000"/>
              </a:spcBef>
              <a:buClr>
                <a:schemeClr val="accent2"/>
              </a:buClr>
              <a:buFontTx/>
              <a:buChar char="•"/>
            </a:pPr>
            <a:r>
              <a:rPr lang="en-US" sz="2200" dirty="0" smtClean="0"/>
              <a:t>to transform a raw transmission facility into a line that appears </a:t>
            </a:r>
            <a:r>
              <a:rPr lang="en-US" sz="2200" dirty="0" smtClean="0">
                <a:solidFill>
                  <a:srgbClr val="FF0000"/>
                </a:solidFill>
              </a:rPr>
              <a:t>free of </a:t>
            </a:r>
            <a:r>
              <a:rPr lang="en-US" sz="2200" dirty="0" smtClean="0"/>
              <a:t>undetected transmission </a:t>
            </a:r>
            <a:r>
              <a:rPr lang="en-US" sz="2200" dirty="0" smtClean="0">
                <a:solidFill>
                  <a:srgbClr val="FF0000"/>
                </a:solidFill>
              </a:rPr>
              <a:t>errors</a:t>
            </a:r>
            <a:r>
              <a:rPr lang="en-US" sz="2200" dirty="0" smtClean="0"/>
              <a:t> to the network layer</a:t>
            </a:r>
          </a:p>
          <a:p>
            <a:pPr marL="1524000" lvl="2" indent="-609600" algn="just">
              <a:spcBef>
                <a:spcPct val="20000"/>
              </a:spcBef>
              <a:buClr>
                <a:schemeClr val="accent2"/>
              </a:buClr>
              <a:buFontTx/>
              <a:buChar char="•"/>
            </a:pPr>
            <a:r>
              <a:rPr lang="en-US" sz="2200" dirty="0" smtClean="0"/>
              <a:t>sender break up the input data into </a:t>
            </a:r>
            <a:r>
              <a:rPr lang="en-US" sz="2200" dirty="0" smtClean="0">
                <a:solidFill>
                  <a:srgbClr val="FF0000"/>
                </a:solidFill>
              </a:rPr>
              <a:t>data</a:t>
            </a:r>
            <a:r>
              <a:rPr lang="en-US" sz="2200" dirty="0" smtClean="0"/>
              <a:t> </a:t>
            </a:r>
            <a:r>
              <a:rPr lang="en-US" sz="2200" dirty="0" smtClean="0">
                <a:solidFill>
                  <a:srgbClr val="FF0000"/>
                </a:solidFill>
              </a:rPr>
              <a:t>frames</a:t>
            </a:r>
            <a:r>
              <a:rPr lang="en-US" sz="2200" dirty="0" smtClean="0"/>
              <a:t> (typically a few hundred or a few thousand bytes) and transmit the frames sequentially </a:t>
            </a:r>
            <a:r>
              <a:rPr lang="en-US" sz="2400" dirty="0" smtClean="0"/>
              <a:t>	</a:t>
            </a:r>
          </a:p>
          <a:p>
            <a:pPr marL="1524000" lvl="2" indent="-609600" algn="just">
              <a:spcBef>
                <a:spcPct val="20000"/>
              </a:spcBef>
              <a:buClr>
                <a:schemeClr val="accent2"/>
              </a:buClr>
              <a:buFontTx/>
              <a:buChar char="•"/>
            </a:pPr>
            <a:r>
              <a:rPr lang="en-US" sz="2200" dirty="0" smtClean="0"/>
              <a:t>If the service is </a:t>
            </a:r>
            <a:r>
              <a:rPr lang="en-US" sz="2200" dirty="0" smtClean="0">
                <a:solidFill>
                  <a:srgbClr val="FF0000"/>
                </a:solidFill>
              </a:rPr>
              <a:t>reliable</a:t>
            </a:r>
            <a:r>
              <a:rPr lang="en-US" sz="2200" dirty="0" smtClean="0"/>
              <a:t>, the receiver confirms correct receipt of each frame by sending back an acknowledgement frame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56</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765810"/>
            <a:ext cx="8977313" cy="609219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Data link Layer</a:t>
            </a:r>
          </a:p>
          <a:p>
            <a:pPr marL="1066800" lvl="1" indent="-609600" algn="just">
              <a:spcBef>
                <a:spcPct val="20000"/>
              </a:spcBef>
              <a:buClr>
                <a:schemeClr val="accent2"/>
              </a:buClr>
              <a:buFontTx/>
              <a:buChar char="•"/>
            </a:pPr>
            <a:r>
              <a:rPr lang="en-US" sz="2400" dirty="0" smtClean="0"/>
              <a:t>Another Issue: </a:t>
            </a:r>
            <a:r>
              <a:rPr lang="en-US" sz="2400" dirty="0" smtClean="0">
                <a:solidFill>
                  <a:srgbClr val="FF0000"/>
                </a:solidFill>
              </a:rPr>
              <a:t>Flow control</a:t>
            </a:r>
          </a:p>
          <a:p>
            <a:pPr marL="1524000" lvl="2" indent="-609600" algn="just">
              <a:spcBef>
                <a:spcPct val="20000"/>
              </a:spcBef>
              <a:buClr>
                <a:schemeClr val="accent2"/>
              </a:buClr>
              <a:buFontTx/>
              <a:buChar char="•"/>
            </a:pPr>
            <a:r>
              <a:rPr lang="en-US" sz="2400" dirty="0" smtClean="0"/>
              <a:t>how to keep a fast transmitter from drowning a slow receiver in data </a:t>
            </a:r>
          </a:p>
          <a:p>
            <a:pPr marL="1524000" lvl="2" indent="-609600" algn="just">
              <a:spcBef>
                <a:spcPct val="20000"/>
              </a:spcBef>
              <a:buClr>
                <a:schemeClr val="accent2"/>
              </a:buClr>
              <a:buFontTx/>
              <a:buChar char="•"/>
            </a:pPr>
            <a:r>
              <a:rPr lang="en-US" sz="2400" dirty="0" smtClean="0"/>
              <a:t>traffic regulation mechanism is often needed to let the transmitter know how much buffer space the receiver has 	</a:t>
            </a:r>
          </a:p>
          <a:p>
            <a:pPr marL="1066800" lvl="1" indent="-609600" algn="just">
              <a:spcBef>
                <a:spcPct val="20000"/>
              </a:spcBef>
              <a:buClr>
                <a:schemeClr val="accent2"/>
              </a:buClr>
              <a:buFontTx/>
              <a:buChar char="•"/>
            </a:pPr>
            <a:r>
              <a:rPr lang="en-US" sz="2400" dirty="0" smtClean="0"/>
              <a:t>Additional issue in broadcast networks:</a:t>
            </a:r>
          </a:p>
          <a:p>
            <a:pPr marL="1524000" lvl="2" indent="-609600" algn="just">
              <a:spcBef>
                <a:spcPct val="20000"/>
              </a:spcBef>
              <a:buClr>
                <a:schemeClr val="accent2"/>
              </a:buClr>
              <a:buFontTx/>
              <a:buChar char="•"/>
            </a:pPr>
            <a:r>
              <a:rPr lang="en-US" sz="2400" dirty="0" smtClean="0"/>
              <a:t>how to </a:t>
            </a:r>
            <a:r>
              <a:rPr lang="en-US" sz="2400" dirty="0" smtClean="0">
                <a:solidFill>
                  <a:srgbClr val="FF0000"/>
                </a:solidFill>
              </a:rPr>
              <a:t>control access </a:t>
            </a:r>
            <a:r>
              <a:rPr lang="en-US" sz="2400" dirty="0" smtClean="0"/>
              <a:t>to the </a:t>
            </a:r>
            <a:r>
              <a:rPr lang="en-US" sz="2400" dirty="0" smtClean="0">
                <a:solidFill>
                  <a:srgbClr val="FF0000"/>
                </a:solidFill>
              </a:rPr>
              <a:t>shared</a:t>
            </a:r>
            <a:r>
              <a:rPr lang="en-US" sz="2400" dirty="0" smtClean="0"/>
              <a:t> </a:t>
            </a:r>
            <a:r>
              <a:rPr lang="en-US" sz="2400" dirty="0" smtClean="0">
                <a:solidFill>
                  <a:srgbClr val="FF0000"/>
                </a:solidFill>
              </a:rPr>
              <a:t>channel</a:t>
            </a:r>
          </a:p>
          <a:p>
            <a:pPr marL="1066800" lvl="1" indent="-609600" algn="just">
              <a:spcBef>
                <a:spcPct val="20000"/>
              </a:spcBef>
              <a:buClr>
                <a:schemeClr val="accent2"/>
              </a:buClr>
              <a:buFontTx/>
              <a:buChar char="•"/>
            </a:pPr>
            <a:r>
              <a:rPr lang="en-US" sz="2400" dirty="0" smtClean="0"/>
              <a:t>Data link layer is subdivided into 2 for this purpose</a:t>
            </a:r>
          </a:p>
          <a:p>
            <a:pPr marL="1524000" lvl="2" indent="-609600" algn="just">
              <a:spcBef>
                <a:spcPct val="20000"/>
              </a:spcBef>
              <a:buClr>
                <a:schemeClr val="accent2"/>
              </a:buClr>
              <a:buFontTx/>
              <a:buChar char="•"/>
            </a:pPr>
            <a:r>
              <a:rPr lang="en-US" sz="2400" dirty="0" smtClean="0"/>
              <a:t>Logical Link Control (LLC) sub layer </a:t>
            </a:r>
          </a:p>
          <a:p>
            <a:pPr marL="1524000" lvl="2" indent="-609600" algn="just">
              <a:spcBef>
                <a:spcPct val="20000"/>
              </a:spcBef>
              <a:buClr>
                <a:schemeClr val="accent2"/>
              </a:buClr>
              <a:buFontTx/>
              <a:buChar char="•"/>
            </a:pPr>
            <a:r>
              <a:rPr lang="en-US" sz="2400" dirty="0" smtClean="0"/>
              <a:t>Medium Access Control (MAC) sub layer	</a:t>
            </a:r>
          </a:p>
          <a:p>
            <a:pPr marL="1981200" lvl="3" indent="-609600" algn="just">
              <a:spcBef>
                <a:spcPct val="20000"/>
              </a:spcBef>
              <a:buClr>
                <a:schemeClr val="accent2"/>
              </a:buClr>
              <a:buFontTx/>
              <a:buChar char="•"/>
            </a:pPr>
            <a:r>
              <a:rPr lang="en-US" sz="2400" dirty="0" smtClean="0"/>
              <a:t>MAC handles the broadcast networks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20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57</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765810"/>
            <a:ext cx="8977313" cy="572348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Network Layer</a:t>
            </a:r>
          </a:p>
          <a:p>
            <a:pPr marL="1066800" lvl="1" indent="-609600" algn="just">
              <a:spcBef>
                <a:spcPct val="20000"/>
              </a:spcBef>
              <a:buClr>
                <a:schemeClr val="accent2"/>
              </a:buClr>
              <a:buFontTx/>
              <a:buChar char="•"/>
            </a:pPr>
            <a:r>
              <a:rPr lang="en-US" sz="2400" dirty="0" smtClean="0"/>
              <a:t>controls the operation of the </a:t>
            </a:r>
            <a:r>
              <a:rPr lang="en-US" sz="2400" dirty="0" smtClean="0">
                <a:solidFill>
                  <a:srgbClr val="FF0000"/>
                </a:solidFill>
              </a:rPr>
              <a:t>subnet</a:t>
            </a:r>
            <a:r>
              <a:rPr lang="en-US" sz="2400" dirty="0" smtClean="0"/>
              <a:t> 	</a:t>
            </a:r>
          </a:p>
          <a:p>
            <a:pPr marL="1066800" lvl="1" indent="-609600" algn="just">
              <a:spcBef>
                <a:spcPct val="20000"/>
              </a:spcBef>
              <a:buClr>
                <a:schemeClr val="accent2"/>
              </a:buClr>
              <a:buFontTx/>
              <a:buChar char="•"/>
            </a:pPr>
            <a:r>
              <a:rPr lang="en-US" sz="2400" dirty="0" smtClean="0"/>
              <a:t>design issues 	</a:t>
            </a:r>
          </a:p>
          <a:p>
            <a:pPr marL="1524000" lvl="2" indent="-609600" algn="just">
              <a:spcBef>
                <a:spcPct val="20000"/>
              </a:spcBef>
              <a:buClr>
                <a:schemeClr val="accent2"/>
              </a:buClr>
              <a:buFontTx/>
              <a:buChar char="•"/>
            </a:pPr>
            <a:r>
              <a:rPr lang="en-US" sz="2400" dirty="0" smtClean="0"/>
              <a:t>determining how packets are </a:t>
            </a:r>
            <a:r>
              <a:rPr lang="en-US" sz="2400" dirty="0" smtClean="0">
                <a:solidFill>
                  <a:srgbClr val="FF0000"/>
                </a:solidFill>
              </a:rPr>
              <a:t>routed</a:t>
            </a:r>
            <a:r>
              <a:rPr lang="en-US" sz="2400" dirty="0" smtClean="0"/>
              <a:t> from source to destination 	</a:t>
            </a:r>
          </a:p>
          <a:p>
            <a:pPr marL="1524000" lvl="2" indent="-609600" algn="just">
              <a:spcBef>
                <a:spcPct val="20000"/>
              </a:spcBef>
              <a:buClr>
                <a:schemeClr val="accent2"/>
              </a:buClr>
              <a:buFontTx/>
              <a:buChar char="•"/>
            </a:pPr>
            <a:r>
              <a:rPr lang="en-US" sz="2400" dirty="0" smtClean="0"/>
              <a:t>Routes </a:t>
            </a:r>
          </a:p>
          <a:p>
            <a:pPr marL="1981200" lvl="3" indent="-609600" algn="just">
              <a:spcBef>
                <a:spcPct val="20000"/>
              </a:spcBef>
              <a:buClr>
                <a:schemeClr val="accent2"/>
              </a:buClr>
              <a:buFontTx/>
              <a:buChar char="•"/>
            </a:pPr>
            <a:r>
              <a:rPr lang="en-US" sz="2400" dirty="0" smtClean="0"/>
              <a:t>can be based on </a:t>
            </a:r>
            <a:r>
              <a:rPr lang="en-US" sz="2400" dirty="0" smtClean="0">
                <a:solidFill>
                  <a:srgbClr val="FF0000"/>
                </a:solidFill>
              </a:rPr>
              <a:t>static tables </a:t>
            </a:r>
            <a:r>
              <a:rPr lang="en-US" sz="2400" dirty="0" smtClean="0"/>
              <a:t>that are fixed into the network and are rarely changed 	</a:t>
            </a:r>
          </a:p>
          <a:p>
            <a:pPr marL="1981200" lvl="3" indent="-609600" algn="just">
              <a:spcBef>
                <a:spcPct val="20000"/>
              </a:spcBef>
              <a:buClr>
                <a:schemeClr val="accent2"/>
              </a:buClr>
              <a:buFontTx/>
              <a:buChar char="•"/>
            </a:pPr>
            <a:r>
              <a:rPr lang="en-US" sz="2400" dirty="0" smtClean="0"/>
              <a:t>can be highly </a:t>
            </a:r>
            <a:r>
              <a:rPr lang="en-US" sz="2400" dirty="0" smtClean="0">
                <a:solidFill>
                  <a:srgbClr val="FF0000"/>
                </a:solidFill>
              </a:rPr>
              <a:t>dynamic</a:t>
            </a:r>
            <a:r>
              <a:rPr lang="en-US" sz="2400" dirty="0" smtClean="0"/>
              <a:t>, being determined anew for each packet, to reflect the current network load</a:t>
            </a:r>
          </a:p>
          <a:p>
            <a:pPr marL="1981200" lvl="3" indent="-609600" algn="just">
              <a:spcBef>
                <a:spcPct val="20000"/>
              </a:spcBef>
              <a:buClr>
                <a:schemeClr val="accent2"/>
              </a:buClr>
              <a:buFontTx/>
              <a:buChar char="•"/>
            </a:pPr>
            <a:r>
              <a:rPr lang="en-US" sz="2400" dirty="0" smtClean="0"/>
              <a:t>can also be determined at the </a:t>
            </a:r>
            <a:r>
              <a:rPr lang="en-US" sz="2400" dirty="0" smtClean="0">
                <a:solidFill>
                  <a:srgbClr val="FF0000"/>
                </a:solidFill>
              </a:rPr>
              <a:t>start</a:t>
            </a:r>
            <a:r>
              <a:rPr lang="en-US" sz="2400" dirty="0" smtClean="0"/>
              <a:t> of each conversation (e.g., a login to a remote machine)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58</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1143000"/>
            <a:ext cx="8977313" cy="494919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Network Layer</a:t>
            </a:r>
          </a:p>
          <a:p>
            <a:pPr marL="1066800" lvl="1" indent="-609600" algn="just">
              <a:spcBef>
                <a:spcPct val="20000"/>
              </a:spcBef>
              <a:buClr>
                <a:schemeClr val="accent2"/>
              </a:buClr>
              <a:buFontTx/>
              <a:buChar char="•"/>
            </a:pPr>
            <a:r>
              <a:rPr lang="en-US" sz="2400" dirty="0" smtClean="0">
                <a:solidFill>
                  <a:srgbClr val="FF0000"/>
                </a:solidFill>
              </a:rPr>
              <a:t>Congestion control</a:t>
            </a:r>
          </a:p>
          <a:p>
            <a:pPr marL="1524000" lvl="2" indent="-609600" algn="just">
              <a:spcBef>
                <a:spcPct val="20000"/>
              </a:spcBef>
              <a:buClr>
                <a:schemeClr val="accent2"/>
              </a:buClr>
              <a:buFontTx/>
              <a:buChar char="•"/>
            </a:pPr>
            <a:r>
              <a:rPr lang="en-US" sz="2400" dirty="0" smtClean="0"/>
              <a:t>If too many packets are present in the subnet at the same time, they will get in one another's way creating congestion	</a:t>
            </a:r>
          </a:p>
          <a:p>
            <a:pPr marL="1066800" lvl="1" indent="-609600" algn="just">
              <a:spcBef>
                <a:spcPct val="20000"/>
              </a:spcBef>
              <a:buClr>
                <a:schemeClr val="accent2"/>
              </a:buClr>
              <a:buFontTx/>
              <a:buChar char="•"/>
            </a:pPr>
            <a:r>
              <a:rPr lang="en-US" sz="2400" dirty="0" smtClean="0"/>
              <a:t>Providing </a:t>
            </a:r>
            <a:r>
              <a:rPr lang="en-US" sz="2400" dirty="0" smtClean="0">
                <a:solidFill>
                  <a:srgbClr val="FF0000"/>
                </a:solidFill>
              </a:rPr>
              <a:t>QOS</a:t>
            </a:r>
          </a:p>
          <a:p>
            <a:pPr marL="1524000" lvl="2" indent="-609600" algn="just">
              <a:spcBef>
                <a:spcPct val="20000"/>
              </a:spcBef>
              <a:buClr>
                <a:schemeClr val="accent2"/>
              </a:buClr>
              <a:buFontTx/>
              <a:buChar char="•"/>
            </a:pPr>
            <a:r>
              <a:rPr lang="en-US" sz="2400" dirty="0" smtClean="0"/>
              <a:t>transit time, delay, jitter, error rate, bandwidth, availability, throughput, etc</a:t>
            </a:r>
          </a:p>
          <a:p>
            <a:pPr marL="1066800" lvl="1" indent="-609600" algn="just">
              <a:spcBef>
                <a:spcPct val="20000"/>
              </a:spcBef>
              <a:buClr>
                <a:schemeClr val="accent2"/>
              </a:buClr>
              <a:buFontTx/>
              <a:buChar char="•"/>
            </a:pPr>
            <a:r>
              <a:rPr lang="en-US" sz="2400" dirty="0" smtClean="0"/>
              <a:t>to allow </a:t>
            </a:r>
            <a:r>
              <a:rPr lang="en-US" sz="2400" dirty="0" smtClean="0">
                <a:solidFill>
                  <a:srgbClr val="FF0000"/>
                </a:solidFill>
              </a:rPr>
              <a:t>heterogeneous</a:t>
            </a:r>
            <a:r>
              <a:rPr lang="en-US" sz="2400" dirty="0" smtClean="0"/>
              <a:t> networks (different addressing, protocols, message size, etc) to be interconnected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59</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884903"/>
            <a:ext cx="8977313" cy="5767357"/>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Transport Layer</a:t>
            </a:r>
          </a:p>
          <a:p>
            <a:pPr marL="1066800" lvl="1" indent="-609600" algn="just">
              <a:spcBef>
                <a:spcPct val="20000"/>
              </a:spcBef>
              <a:buClr>
                <a:schemeClr val="accent2"/>
              </a:buClr>
              <a:buFontTx/>
              <a:buChar char="•"/>
            </a:pPr>
            <a:r>
              <a:rPr lang="en-US" sz="2400" dirty="0" smtClean="0"/>
              <a:t>Basic function 	</a:t>
            </a:r>
          </a:p>
          <a:p>
            <a:pPr marL="1524000" lvl="2" indent="-609600" algn="just">
              <a:spcBef>
                <a:spcPct val="20000"/>
              </a:spcBef>
              <a:buClr>
                <a:schemeClr val="accent2"/>
              </a:buClr>
              <a:buFontTx/>
              <a:buChar char="•"/>
            </a:pPr>
            <a:r>
              <a:rPr lang="en-US" sz="2400" dirty="0" smtClean="0"/>
              <a:t>to </a:t>
            </a:r>
            <a:r>
              <a:rPr lang="en-US" sz="2400" dirty="0" smtClean="0">
                <a:solidFill>
                  <a:srgbClr val="FF0000"/>
                </a:solidFill>
              </a:rPr>
              <a:t>accept</a:t>
            </a:r>
            <a:r>
              <a:rPr lang="en-US" sz="2400" dirty="0" smtClean="0"/>
              <a:t> data from above, </a:t>
            </a:r>
          </a:p>
          <a:p>
            <a:pPr marL="1524000" lvl="2" indent="-609600" algn="just">
              <a:spcBef>
                <a:spcPct val="20000"/>
              </a:spcBef>
              <a:buClr>
                <a:schemeClr val="accent2"/>
              </a:buClr>
              <a:buFontTx/>
              <a:buChar char="•"/>
            </a:pPr>
            <a:r>
              <a:rPr lang="en-US" sz="2400" dirty="0" smtClean="0">
                <a:solidFill>
                  <a:srgbClr val="FF0000"/>
                </a:solidFill>
              </a:rPr>
              <a:t>split</a:t>
            </a:r>
            <a:r>
              <a:rPr lang="en-US" sz="2400" dirty="0" smtClean="0"/>
              <a:t> it up into smaller units if needed, </a:t>
            </a:r>
          </a:p>
          <a:p>
            <a:pPr marL="1524000" lvl="2" indent="-609600" algn="just">
              <a:spcBef>
                <a:spcPct val="20000"/>
              </a:spcBef>
              <a:buClr>
                <a:schemeClr val="accent2"/>
              </a:buClr>
              <a:buFontTx/>
              <a:buChar char="•"/>
            </a:pPr>
            <a:r>
              <a:rPr lang="en-US" sz="2400" dirty="0" smtClean="0">
                <a:solidFill>
                  <a:srgbClr val="FF0000"/>
                </a:solidFill>
              </a:rPr>
              <a:t>pass</a:t>
            </a:r>
            <a:r>
              <a:rPr lang="en-US" sz="2400" dirty="0" smtClean="0"/>
              <a:t> these to the network layer, and </a:t>
            </a:r>
          </a:p>
          <a:p>
            <a:pPr marL="1524000" lvl="2" indent="-609600" algn="just">
              <a:spcBef>
                <a:spcPct val="20000"/>
              </a:spcBef>
              <a:buClr>
                <a:schemeClr val="accent2"/>
              </a:buClr>
              <a:buFontTx/>
              <a:buChar char="•"/>
            </a:pPr>
            <a:r>
              <a:rPr lang="en-US" sz="2400" dirty="0" smtClean="0"/>
              <a:t>ensure that all the pieces </a:t>
            </a:r>
            <a:r>
              <a:rPr lang="en-US" sz="2400" dirty="0" smtClean="0">
                <a:solidFill>
                  <a:srgbClr val="FF0000"/>
                </a:solidFill>
              </a:rPr>
              <a:t>arrive correctly </a:t>
            </a:r>
            <a:r>
              <a:rPr lang="en-US" sz="2400" dirty="0" smtClean="0"/>
              <a:t>at the other end. 	</a:t>
            </a:r>
          </a:p>
          <a:p>
            <a:pPr marL="1524000" lvl="2" indent="-609600" algn="just">
              <a:spcBef>
                <a:spcPct val="20000"/>
              </a:spcBef>
              <a:buClr>
                <a:schemeClr val="accent2"/>
              </a:buClr>
              <a:buFontTx/>
              <a:buChar char="•"/>
            </a:pPr>
            <a:r>
              <a:rPr lang="en-US" sz="2400" dirty="0" smtClean="0"/>
              <a:t>All this must be done </a:t>
            </a:r>
            <a:r>
              <a:rPr lang="en-US" sz="2400" dirty="0" smtClean="0">
                <a:solidFill>
                  <a:srgbClr val="FF0000"/>
                </a:solidFill>
              </a:rPr>
              <a:t>efficiently</a:t>
            </a:r>
            <a:r>
              <a:rPr lang="en-US" sz="2400" dirty="0" smtClean="0"/>
              <a:t> in a way that </a:t>
            </a:r>
            <a:r>
              <a:rPr lang="en-US" sz="2400" dirty="0" smtClean="0">
                <a:solidFill>
                  <a:srgbClr val="FF0000"/>
                </a:solidFill>
              </a:rPr>
              <a:t>isolates</a:t>
            </a:r>
            <a:r>
              <a:rPr lang="en-US" sz="2400" dirty="0" smtClean="0"/>
              <a:t> the upper layers from the inevitable changes in the </a:t>
            </a:r>
            <a:r>
              <a:rPr lang="en-US" sz="2400" dirty="0" smtClean="0">
                <a:solidFill>
                  <a:srgbClr val="FF0000"/>
                </a:solidFill>
              </a:rPr>
              <a:t>hardware technology</a:t>
            </a:r>
            <a:r>
              <a:rPr lang="en-US" sz="2400" dirty="0" smtClean="0"/>
              <a:t> 	</a:t>
            </a:r>
          </a:p>
          <a:p>
            <a:pPr marL="1524000" lvl="2" indent="-609600" algn="just">
              <a:spcBef>
                <a:spcPct val="20000"/>
              </a:spcBef>
              <a:buClr>
                <a:schemeClr val="accent2"/>
              </a:buClr>
              <a:buFontTx/>
              <a:buChar char="•"/>
            </a:pPr>
            <a:r>
              <a:rPr lang="en-US" sz="2400" dirty="0" smtClean="0"/>
              <a:t>determines what </a:t>
            </a:r>
            <a:r>
              <a:rPr lang="en-US" sz="2400" dirty="0" smtClean="0">
                <a:solidFill>
                  <a:srgbClr val="FF0000"/>
                </a:solidFill>
              </a:rPr>
              <a:t>type of service </a:t>
            </a:r>
            <a:r>
              <a:rPr lang="en-US" sz="2400" dirty="0" smtClean="0"/>
              <a:t>to provide to the session layer, and, ultimately, to the users of the network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to="" calcmode="lin" valueType="num">
                                      <p:cBhvr>
                                        <p:cTn id="47" dur="1" fill="hold"/>
                                        <p:tgtEl>
                                          <p:spTgt spid="8">
                                            <p:txEl>
                                              <p:pRg st="0" end="0"/>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 to="" calcmode="lin" valueType="num">
                                      <p:cBhvr>
                                        <p:cTn id="50" dur="1" fill="hold"/>
                                        <p:tgtEl>
                                          <p:spTgt spid="8">
                                            <p:txEl>
                                              <p:pRg st="1" end="1"/>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 to="" calcmode="lin" valueType="num">
                                      <p:cBhvr>
                                        <p:cTn id="53" dur="1" fill="hold"/>
                                        <p:tgtEl>
                                          <p:spTgt spid="8">
                                            <p:txEl>
                                              <p:pRg st="2" end="2"/>
                                            </p:txEl>
                                          </p:spTgt>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 to="" calcmode="lin" valueType="num">
                                      <p:cBhvr>
                                        <p:cTn id="56" dur="1" fill="hold"/>
                                        <p:tgtEl>
                                          <p:spTgt spid="8">
                                            <p:txEl>
                                              <p:pRg st="3" end="3"/>
                                            </p:txEl>
                                          </p:spTgt>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 to="" calcmode="lin" valueType="num">
                                      <p:cBhvr>
                                        <p:cTn id="59" dur="1" fill="hold"/>
                                        <p:tgtEl>
                                          <p:spTgt spid="8">
                                            <p:txEl>
                                              <p:pRg st="4" end="4"/>
                                            </p:txEl>
                                          </p:spTgt>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 to="" calcmode="lin" valueType="num">
                                      <p:cBhvr>
                                        <p:cTn id="62" dur="1" fill="hold"/>
                                        <p:tgtEl>
                                          <p:spTgt spid="8">
                                            <p:txEl>
                                              <p:pRg st="5" end="5"/>
                                            </p:txEl>
                                          </p:spTgt>
                                        </p:tgtEl>
                                        <p:attrNameLst>
                                          <p:attrName/>
                                        </p:attrNameLst>
                                      </p:cBhvr>
                                    </p:anim>
                                  </p:childTnLst>
                                </p:cTn>
                              </p:par>
                              <p:par>
                                <p:cTn id="63" presetID="24" presetClass="entr" presetSubtype="0" fill="hold" nodeType="withEffect">
                                  <p:stCondLst>
                                    <p:cond delay="0"/>
                                  </p:stCondLst>
                                  <p:childTnLst>
                                    <p:set>
                                      <p:cBhvr>
                                        <p:cTn id="64" dur="1" fill="hold">
                                          <p:stCondLst>
                                            <p:cond delay="0"/>
                                          </p:stCondLst>
                                        </p:cTn>
                                        <p:tgtEl>
                                          <p:spTgt spid="8">
                                            <p:txEl>
                                              <p:pRg st="6" end="6"/>
                                            </p:txEl>
                                          </p:spTgt>
                                        </p:tgtEl>
                                        <p:attrNameLst>
                                          <p:attrName>style.visibility</p:attrName>
                                        </p:attrNameLst>
                                      </p:cBhvr>
                                      <p:to>
                                        <p:strVal val="visible"/>
                                      </p:to>
                                    </p:set>
                                    <p:anim to="" calcmode="lin" valueType="num">
                                      <p:cBhvr>
                                        <p:cTn id="65" dur="1" fill="hold"/>
                                        <p:tgtEl>
                                          <p:spTgt spid="8">
                                            <p:txEl>
                                              <p:pRg st="6" end="6"/>
                                            </p:txEl>
                                          </p:spTgt>
                                        </p:tgtEl>
                                        <p:attrNameLst>
                                          <p:attrName/>
                                        </p:attrNameLst>
                                      </p:cBhvr>
                                    </p:anim>
                                  </p:childTnLst>
                                </p:cTn>
                              </p:par>
                              <p:par>
                                <p:cTn id="66" presetID="24" presetClass="entr" presetSubtype="0" fill="hold" nodeType="withEffect">
                                  <p:stCondLst>
                                    <p:cond delay="0"/>
                                  </p:stCondLst>
                                  <p:childTnLst>
                                    <p:set>
                                      <p:cBhvr>
                                        <p:cTn id="67" dur="1" fill="hold">
                                          <p:stCondLst>
                                            <p:cond delay="0"/>
                                          </p:stCondLst>
                                        </p:cTn>
                                        <p:tgtEl>
                                          <p:spTgt spid="8">
                                            <p:txEl>
                                              <p:pRg st="7" end="7"/>
                                            </p:txEl>
                                          </p:spTgt>
                                        </p:tgtEl>
                                        <p:attrNameLst>
                                          <p:attrName>style.visibility</p:attrName>
                                        </p:attrNameLst>
                                      </p:cBhvr>
                                      <p:to>
                                        <p:strVal val="visible"/>
                                      </p:to>
                                    </p:set>
                                    <p:anim to="" calcmode="lin" valueType="num">
                                      <p:cBhvr>
                                        <p:cTn id="68" dur="1" fill="hold"/>
                                        <p:tgtEl>
                                          <p:spTgt spid="8">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8764" y="0"/>
            <a:ext cx="6045200" cy="635000"/>
          </a:xfrm>
          <a:prstGeom prst="rect">
            <a:avLst/>
          </a:prstGeom>
        </p:spPr>
        <p:txBody>
          <a:bodyPr vert="horz" wrap="square" lIns="0" tIns="12065" rIns="0" bIns="0" rtlCol="0">
            <a:spAutoFit/>
          </a:bodyPr>
          <a:lstStyle/>
          <a:p>
            <a:pPr marL="12700">
              <a:lnSpc>
                <a:spcPct val="100000"/>
              </a:lnSpc>
              <a:spcBef>
                <a:spcPts val="95"/>
              </a:spcBef>
            </a:pPr>
            <a:r>
              <a:rPr sz="4000" b="0" spc="-160" dirty="0">
                <a:latin typeface="Arial"/>
                <a:cs typeface="Arial"/>
              </a:rPr>
              <a:t>Computer </a:t>
            </a:r>
            <a:r>
              <a:rPr sz="4000" b="0" spc="-145" dirty="0">
                <a:latin typeface="Arial"/>
                <a:cs typeface="Arial"/>
              </a:rPr>
              <a:t>Networks</a:t>
            </a:r>
            <a:r>
              <a:rPr sz="4000" b="0" spc="-305" dirty="0">
                <a:latin typeface="Arial"/>
                <a:cs typeface="Arial"/>
              </a:rPr>
              <a:t> </a:t>
            </a:r>
            <a:r>
              <a:rPr sz="4000" b="0" spc="-265" dirty="0">
                <a:latin typeface="Arial"/>
                <a:cs typeface="Arial"/>
              </a:rPr>
              <a:t>Example</a:t>
            </a:r>
            <a:endParaRPr sz="4000">
              <a:latin typeface="Arial"/>
              <a:cs typeface="Arial"/>
            </a:endParaRPr>
          </a:p>
        </p:txBody>
      </p:sp>
      <p:sp>
        <p:nvSpPr>
          <p:cNvPr id="3" name="object 3"/>
          <p:cNvSpPr/>
          <p:nvPr/>
        </p:nvSpPr>
        <p:spPr>
          <a:xfrm>
            <a:off x="164592" y="545591"/>
            <a:ext cx="8869680" cy="6074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600" y="609549"/>
            <a:ext cx="8686800" cy="58920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9550" y="590499"/>
            <a:ext cx="8724900" cy="5930265"/>
          </a:xfrm>
          <a:custGeom>
            <a:avLst/>
            <a:gdLst/>
            <a:ahLst/>
            <a:cxnLst/>
            <a:rect l="l" t="t" r="r" b="b"/>
            <a:pathLst>
              <a:path w="8724900" h="5930265">
                <a:moveTo>
                  <a:pt x="0" y="5930138"/>
                </a:moveTo>
                <a:lnTo>
                  <a:pt x="8724900" y="5930138"/>
                </a:lnTo>
                <a:lnTo>
                  <a:pt x="8724900" y="0"/>
                </a:lnTo>
                <a:lnTo>
                  <a:pt x="0" y="0"/>
                </a:lnTo>
                <a:lnTo>
                  <a:pt x="0" y="5930138"/>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60</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1143000"/>
            <a:ext cx="8977313" cy="494919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Transport Layer</a:t>
            </a:r>
          </a:p>
          <a:p>
            <a:pPr marL="1066800" lvl="1" indent="-609600" algn="just">
              <a:spcBef>
                <a:spcPct val="20000"/>
              </a:spcBef>
              <a:buClr>
                <a:schemeClr val="accent2"/>
              </a:buClr>
              <a:buFontTx/>
              <a:buChar char="•"/>
            </a:pPr>
            <a:r>
              <a:rPr lang="en-US" sz="2400" dirty="0" smtClean="0"/>
              <a:t>most popular type of transport connection </a:t>
            </a:r>
          </a:p>
          <a:p>
            <a:pPr marL="1524000" lvl="2" indent="-609600" algn="just">
              <a:spcBef>
                <a:spcPct val="20000"/>
              </a:spcBef>
              <a:buClr>
                <a:schemeClr val="accent2"/>
              </a:buClr>
              <a:buFontTx/>
              <a:buChar char="•"/>
            </a:pPr>
            <a:r>
              <a:rPr lang="en-US" sz="2400" dirty="0" smtClean="0">
                <a:solidFill>
                  <a:srgbClr val="FF0000"/>
                </a:solidFill>
              </a:rPr>
              <a:t>error-free point-to-point channel </a:t>
            </a:r>
            <a:r>
              <a:rPr lang="en-US" sz="2400" dirty="0" smtClean="0"/>
              <a:t>that delivers messages or bytes in the order in which they were sent 	</a:t>
            </a:r>
          </a:p>
          <a:p>
            <a:pPr marL="1066800" lvl="1" indent="-609600" algn="just">
              <a:spcBef>
                <a:spcPct val="20000"/>
              </a:spcBef>
              <a:buClr>
                <a:schemeClr val="accent2"/>
              </a:buClr>
              <a:buFontTx/>
              <a:buChar char="•"/>
            </a:pPr>
            <a:r>
              <a:rPr lang="en-US" sz="2400" dirty="0" smtClean="0"/>
              <a:t>other possible kinds of transport service 	</a:t>
            </a:r>
          </a:p>
          <a:p>
            <a:pPr marL="1524000" lvl="2" indent="-609600" algn="just">
              <a:spcBef>
                <a:spcPct val="20000"/>
              </a:spcBef>
              <a:buClr>
                <a:schemeClr val="accent2"/>
              </a:buClr>
              <a:buFontTx/>
              <a:buChar char="•"/>
            </a:pPr>
            <a:r>
              <a:rPr lang="en-US" sz="2400" dirty="0" smtClean="0"/>
              <a:t>transporting of </a:t>
            </a:r>
            <a:r>
              <a:rPr lang="en-US" sz="2400" dirty="0" smtClean="0">
                <a:solidFill>
                  <a:srgbClr val="FF0000"/>
                </a:solidFill>
              </a:rPr>
              <a:t>isolated messages</a:t>
            </a:r>
            <a:r>
              <a:rPr lang="en-US" sz="2400" dirty="0" smtClean="0"/>
              <a:t>, with no guarantee about the order of delivery, and </a:t>
            </a:r>
          </a:p>
          <a:p>
            <a:pPr marL="1524000" lvl="2" indent="-609600" algn="just">
              <a:spcBef>
                <a:spcPct val="20000"/>
              </a:spcBef>
              <a:buClr>
                <a:schemeClr val="accent2"/>
              </a:buClr>
              <a:buFontTx/>
              <a:buChar char="•"/>
            </a:pPr>
            <a:r>
              <a:rPr lang="en-US" sz="2400" dirty="0" smtClean="0"/>
              <a:t>the </a:t>
            </a:r>
            <a:r>
              <a:rPr lang="en-US" sz="2400" dirty="0" smtClean="0">
                <a:solidFill>
                  <a:srgbClr val="FF0000"/>
                </a:solidFill>
              </a:rPr>
              <a:t>broadcasting</a:t>
            </a:r>
            <a:r>
              <a:rPr lang="en-US" sz="2400" dirty="0" smtClean="0"/>
              <a:t> of messages to multiple destinations</a:t>
            </a:r>
          </a:p>
          <a:p>
            <a:pPr marL="1066800" lvl="1" indent="-609600" algn="just">
              <a:spcBef>
                <a:spcPct val="20000"/>
              </a:spcBef>
              <a:buClr>
                <a:schemeClr val="accent2"/>
              </a:buClr>
              <a:buFontTx/>
              <a:buChar char="•"/>
            </a:pPr>
            <a:r>
              <a:rPr lang="en-US" sz="2400" dirty="0" smtClean="0"/>
              <a:t>Type of service is determined when the connection is established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to="" calcmode="lin" valueType="num">
                                      <p:cBhvr>
                                        <p:cTn id="42" dur="1" fill="hold"/>
                                        <p:tgtEl>
                                          <p:spTgt spid="8">
                                            <p:txEl>
                                              <p:pRg st="0" end="0"/>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 to="" calcmode="lin" valueType="num">
                                      <p:cBhvr>
                                        <p:cTn id="45" dur="1" fill="hold"/>
                                        <p:tgtEl>
                                          <p:spTgt spid="8">
                                            <p:txEl>
                                              <p:pRg st="1" end="1"/>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 to="" calcmode="lin" valueType="num">
                                      <p:cBhvr>
                                        <p:cTn id="48" dur="1" fill="hold"/>
                                        <p:tgtEl>
                                          <p:spTgt spid="8">
                                            <p:txEl>
                                              <p:pRg st="2" end="2"/>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 to="" calcmode="lin" valueType="num">
                                      <p:cBhvr>
                                        <p:cTn id="51" dur="1" fill="hold"/>
                                        <p:tgtEl>
                                          <p:spTgt spid="8">
                                            <p:txEl>
                                              <p:pRg st="3" end="3"/>
                                            </p:txEl>
                                          </p:spTgt>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 to="" calcmode="lin" valueType="num">
                                      <p:cBhvr>
                                        <p:cTn id="54" dur="1" fill="hold"/>
                                        <p:tgtEl>
                                          <p:spTgt spid="8">
                                            <p:txEl>
                                              <p:pRg st="4" end="4"/>
                                            </p:txEl>
                                          </p:spTgt>
                                        </p:tgtEl>
                                        <p:attrNameLst>
                                          <p:attrName/>
                                        </p:attrNameLst>
                                      </p:cBhvr>
                                    </p:anim>
                                  </p:childTnLst>
                                </p:cTn>
                              </p:par>
                              <p:par>
                                <p:cTn id="55" presetID="24" presetClass="entr" presetSubtype="0" fill="hold" nodeType="with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 to="" calcmode="lin" valueType="num">
                                      <p:cBhvr>
                                        <p:cTn id="57" dur="1" fill="hold"/>
                                        <p:tgtEl>
                                          <p:spTgt spid="8">
                                            <p:txEl>
                                              <p:pRg st="5" end="5"/>
                                            </p:txEl>
                                          </p:spTgt>
                                        </p:tgtEl>
                                        <p:attrNameLst>
                                          <p:attrName/>
                                        </p:attrNameLst>
                                      </p:cBhvr>
                                    </p:anim>
                                  </p:childTnLst>
                                </p:cTn>
                              </p:par>
                              <p:par>
                                <p:cTn id="58" presetID="24" presetClass="entr" presetSubtype="0" fill="hold" nodeType="with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 to="" calcmode="lin" valueType="num">
                                      <p:cBhvr>
                                        <p:cTn id="60" dur="1" fill="hold"/>
                                        <p:tgtEl>
                                          <p:spTgt spid="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61</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1143000"/>
            <a:ext cx="8977313" cy="548640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Session Layer</a:t>
            </a:r>
          </a:p>
          <a:p>
            <a:pPr marL="1066800" lvl="1" indent="-609600" algn="just">
              <a:spcBef>
                <a:spcPct val="20000"/>
              </a:spcBef>
              <a:buClr>
                <a:schemeClr val="accent2"/>
              </a:buClr>
              <a:buFontTx/>
              <a:buChar char="•"/>
            </a:pPr>
            <a:r>
              <a:rPr lang="en-US" sz="2400" dirty="0" smtClean="0"/>
              <a:t>allows users on different machines to </a:t>
            </a:r>
            <a:r>
              <a:rPr lang="en-US" sz="2400" dirty="0" smtClean="0">
                <a:solidFill>
                  <a:srgbClr val="FF0000"/>
                </a:solidFill>
              </a:rPr>
              <a:t>establish sessions </a:t>
            </a:r>
            <a:r>
              <a:rPr lang="en-US" sz="2400" dirty="0" smtClean="0"/>
              <a:t>between them 	</a:t>
            </a:r>
          </a:p>
          <a:p>
            <a:pPr marL="1066800" lvl="1" indent="-609600" algn="just">
              <a:spcBef>
                <a:spcPct val="20000"/>
              </a:spcBef>
              <a:buClr>
                <a:schemeClr val="accent2"/>
              </a:buClr>
              <a:buFontTx/>
              <a:buChar char="•"/>
            </a:pPr>
            <a:r>
              <a:rPr lang="en-US" sz="2400" dirty="0" smtClean="0"/>
              <a:t>Sessions offer various services, including </a:t>
            </a:r>
          </a:p>
          <a:p>
            <a:pPr marL="1524000" lvl="2" indent="-609600" algn="just">
              <a:spcBef>
                <a:spcPct val="20000"/>
              </a:spcBef>
              <a:buClr>
                <a:schemeClr val="accent2"/>
              </a:buClr>
              <a:buFontTx/>
              <a:buChar char="•"/>
            </a:pPr>
            <a:r>
              <a:rPr lang="en-US" sz="2400" dirty="0" smtClean="0">
                <a:solidFill>
                  <a:srgbClr val="FF0000"/>
                </a:solidFill>
              </a:rPr>
              <a:t>Dialog control</a:t>
            </a:r>
            <a:r>
              <a:rPr lang="en-US" sz="2400" dirty="0" smtClean="0"/>
              <a:t> </a:t>
            </a:r>
          </a:p>
          <a:p>
            <a:pPr marL="1981200" lvl="3" indent="-609600" algn="just">
              <a:spcBef>
                <a:spcPct val="20000"/>
              </a:spcBef>
              <a:buClr>
                <a:schemeClr val="accent2"/>
              </a:buClr>
              <a:buFontTx/>
              <a:buChar char="•"/>
            </a:pPr>
            <a:r>
              <a:rPr lang="en-US" sz="2400" dirty="0" smtClean="0"/>
              <a:t>keeping track of whose </a:t>
            </a:r>
            <a:r>
              <a:rPr lang="en-US" sz="2400" dirty="0" smtClean="0">
                <a:solidFill>
                  <a:srgbClr val="FF0000"/>
                </a:solidFill>
              </a:rPr>
              <a:t>turn</a:t>
            </a:r>
            <a:r>
              <a:rPr lang="en-US" sz="2400" dirty="0" smtClean="0"/>
              <a:t> it is to transmit</a:t>
            </a:r>
          </a:p>
          <a:p>
            <a:pPr marL="1524000" lvl="2" indent="-609600" algn="just">
              <a:spcBef>
                <a:spcPct val="20000"/>
              </a:spcBef>
              <a:buClr>
                <a:schemeClr val="accent2"/>
              </a:buClr>
              <a:buFontTx/>
              <a:buChar char="•"/>
            </a:pPr>
            <a:r>
              <a:rPr lang="en-US" sz="2400" dirty="0" smtClean="0">
                <a:solidFill>
                  <a:srgbClr val="FF0000"/>
                </a:solidFill>
              </a:rPr>
              <a:t>Token management</a:t>
            </a:r>
            <a:r>
              <a:rPr lang="en-US" sz="2400" dirty="0" smtClean="0"/>
              <a:t> </a:t>
            </a:r>
          </a:p>
          <a:p>
            <a:pPr marL="1981200" lvl="3" indent="-609600" algn="just">
              <a:spcBef>
                <a:spcPct val="20000"/>
              </a:spcBef>
              <a:buClr>
                <a:schemeClr val="accent2"/>
              </a:buClr>
              <a:buFontTx/>
              <a:buChar char="•"/>
            </a:pPr>
            <a:r>
              <a:rPr lang="en-US" sz="2400" dirty="0" smtClean="0"/>
              <a:t>preventing two parties from attempting the same critical operation at the same time</a:t>
            </a:r>
          </a:p>
          <a:p>
            <a:pPr marL="1524000" lvl="2" indent="-609600" algn="just">
              <a:spcBef>
                <a:spcPct val="20000"/>
              </a:spcBef>
              <a:buClr>
                <a:schemeClr val="accent2"/>
              </a:buClr>
              <a:buFontTx/>
              <a:buChar char="•"/>
            </a:pPr>
            <a:r>
              <a:rPr lang="en-US" sz="2400" dirty="0" smtClean="0">
                <a:solidFill>
                  <a:srgbClr val="FF0000"/>
                </a:solidFill>
              </a:rPr>
              <a:t>Synchronization</a:t>
            </a:r>
            <a:r>
              <a:rPr lang="en-US" sz="2400" dirty="0" smtClean="0"/>
              <a:t> </a:t>
            </a:r>
          </a:p>
          <a:p>
            <a:pPr marL="1981200" lvl="3" indent="-609600" algn="just">
              <a:spcBef>
                <a:spcPct val="20000"/>
              </a:spcBef>
              <a:buClr>
                <a:schemeClr val="accent2"/>
              </a:buClr>
              <a:buFontTx/>
              <a:buChar char="•"/>
            </a:pPr>
            <a:r>
              <a:rPr lang="en-US" sz="2400" dirty="0" smtClean="0"/>
              <a:t>check pointing long transmissions to allow them to continue from where they were after a crash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2000"/>
                                        <p:tgtEl>
                                          <p:spTgt spid="8">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200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2000"/>
                                        <p:tgtEl>
                                          <p:spTgt spid="8">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62</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1143000"/>
            <a:ext cx="8977313" cy="548640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Presentation Layer</a:t>
            </a:r>
          </a:p>
          <a:p>
            <a:pPr marL="1066800" lvl="1" indent="-609600" algn="just">
              <a:spcBef>
                <a:spcPct val="20000"/>
              </a:spcBef>
              <a:buClr>
                <a:schemeClr val="accent2"/>
              </a:buClr>
              <a:buFontTx/>
              <a:buChar char="•"/>
            </a:pPr>
            <a:r>
              <a:rPr lang="en-US" sz="2400" dirty="0" smtClean="0"/>
              <a:t>concerned with the </a:t>
            </a:r>
            <a:r>
              <a:rPr lang="en-US" sz="2400" i="1" dirty="0" smtClean="0">
                <a:solidFill>
                  <a:srgbClr val="FF0000"/>
                </a:solidFill>
              </a:rPr>
              <a:t>syntax</a:t>
            </a:r>
            <a:r>
              <a:rPr lang="en-US" sz="2400" dirty="0" smtClean="0"/>
              <a:t> and </a:t>
            </a:r>
            <a:r>
              <a:rPr lang="en-US" sz="2400" i="1" dirty="0" smtClean="0">
                <a:solidFill>
                  <a:srgbClr val="FF0000"/>
                </a:solidFill>
              </a:rPr>
              <a:t>semantics</a:t>
            </a:r>
            <a:r>
              <a:rPr lang="en-US" sz="2400" dirty="0" smtClean="0"/>
              <a:t> of the information transmitted 	</a:t>
            </a:r>
          </a:p>
          <a:p>
            <a:pPr marL="1066800" lvl="1" indent="-609600" algn="just">
              <a:spcBef>
                <a:spcPct val="20000"/>
              </a:spcBef>
              <a:buClr>
                <a:schemeClr val="accent2"/>
              </a:buClr>
              <a:buFontTx/>
              <a:buChar char="•"/>
            </a:pPr>
            <a:r>
              <a:rPr lang="en-US" sz="2400" dirty="0" smtClean="0"/>
              <a:t>In order to make it possible for computers with </a:t>
            </a:r>
            <a:r>
              <a:rPr lang="en-US" sz="2400" dirty="0" smtClean="0">
                <a:solidFill>
                  <a:srgbClr val="FF0000"/>
                </a:solidFill>
              </a:rPr>
              <a:t>different data representations</a:t>
            </a:r>
            <a:r>
              <a:rPr lang="en-US" sz="2400" dirty="0" smtClean="0"/>
              <a:t> to communicate </a:t>
            </a:r>
          </a:p>
          <a:p>
            <a:pPr marL="1524000" lvl="2" indent="-609600" algn="just">
              <a:spcBef>
                <a:spcPct val="20000"/>
              </a:spcBef>
              <a:buClr>
                <a:schemeClr val="accent2"/>
              </a:buClr>
              <a:buFontTx/>
              <a:buChar char="•"/>
            </a:pPr>
            <a:r>
              <a:rPr lang="en-US" sz="2400" dirty="0" smtClean="0"/>
              <a:t>the </a:t>
            </a:r>
            <a:r>
              <a:rPr lang="en-US" sz="2400" dirty="0" smtClean="0">
                <a:solidFill>
                  <a:srgbClr val="FF0000"/>
                </a:solidFill>
              </a:rPr>
              <a:t>data structures </a:t>
            </a:r>
            <a:r>
              <a:rPr lang="en-US" sz="2400" dirty="0" smtClean="0"/>
              <a:t>to be exchanged can be defined in an abstract way</a:t>
            </a:r>
          </a:p>
          <a:p>
            <a:pPr marL="1524000" lvl="2" indent="-609600" algn="just">
              <a:spcBef>
                <a:spcPct val="20000"/>
              </a:spcBef>
              <a:buClr>
                <a:schemeClr val="accent2"/>
              </a:buClr>
              <a:buFontTx/>
              <a:buChar char="•"/>
            </a:pPr>
            <a:r>
              <a:rPr lang="en-US" sz="2400" dirty="0" smtClean="0"/>
              <a:t>along with a standard </a:t>
            </a:r>
            <a:r>
              <a:rPr lang="en-US" sz="2400" dirty="0" smtClean="0">
                <a:solidFill>
                  <a:srgbClr val="FF0000"/>
                </a:solidFill>
              </a:rPr>
              <a:t>encoding</a:t>
            </a:r>
            <a:r>
              <a:rPr lang="en-US" sz="2400" dirty="0" smtClean="0"/>
              <a:t> to be used on the wire 	</a:t>
            </a:r>
          </a:p>
          <a:p>
            <a:pPr marL="1066800" lvl="1" indent="-609600" algn="just">
              <a:spcBef>
                <a:spcPct val="20000"/>
              </a:spcBef>
              <a:buClr>
                <a:schemeClr val="accent2"/>
              </a:buClr>
              <a:buFontTx/>
              <a:buChar char="•"/>
            </a:pPr>
            <a:r>
              <a:rPr lang="en-US" sz="2400" dirty="0" smtClean="0"/>
              <a:t>manages these abstract data structures and allows higher-level data structures (e.g., banking records) to be defined and exchanged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OSI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63</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5086" y="707923"/>
            <a:ext cx="8977313" cy="6150077"/>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800" i="1" dirty="0" smtClean="0"/>
              <a:t>Application Layer</a:t>
            </a:r>
          </a:p>
          <a:p>
            <a:pPr marL="1066800" lvl="1" indent="-609600" algn="just">
              <a:spcBef>
                <a:spcPct val="20000"/>
              </a:spcBef>
              <a:buClr>
                <a:schemeClr val="accent2"/>
              </a:buClr>
              <a:buFontTx/>
              <a:buChar char="•"/>
            </a:pPr>
            <a:r>
              <a:rPr lang="en-US" sz="2400" dirty="0" smtClean="0"/>
              <a:t>Contains a variety of </a:t>
            </a:r>
            <a:r>
              <a:rPr lang="en-US" sz="2400" dirty="0" smtClean="0">
                <a:solidFill>
                  <a:srgbClr val="FF0000"/>
                </a:solidFill>
              </a:rPr>
              <a:t>protocols</a:t>
            </a:r>
            <a:r>
              <a:rPr lang="en-US" sz="2400" dirty="0" smtClean="0"/>
              <a:t> that are commonly </a:t>
            </a:r>
            <a:r>
              <a:rPr lang="en-US" sz="2400" dirty="0" smtClean="0">
                <a:solidFill>
                  <a:srgbClr val="FF0000"/>
                </a:solidFill>
              </a:rPr>
              <a:t>needed by users </a:t>
            </a:r>
            <a:r>
              <a:rPr lang="en-US" sz="2400" dirty="0" smtClean="0"/>
              <a:t>	</a:t>
            </a:r>
          </a:p>
          <a:p>
            <a:pPr marL="1066800" lvl="1" indent="-609600" algn="just">
              <a:spcBef>
                <a:spcPct val="20000"/>
              </a:spcBef>
              <a:buClr>
                <a:schemeClr val="accent2"/>
              </a:buClr>
              <a:buFontTx/>
              <a:buChar char="•"/>
            </a:pPr>
            <a:r>
              <a:rPr lang="en-US" sz="2400" dirty="0" smtClean="0"/>
              <a:t>Widely-used application protocol </a:t>
            </a:r>
          </a:p>
          <a:p>
            <a:pPr marL="1524000" lvl="2" indent="-609600" algn="just">
              <a:spcBef>
                <a:spcPct val="20000"/>
              </a:spcBef>
              <a:buClr>
                <a:schemeClr val="accent2"/>
              </a:buClr>
              <a:buFontTx/>
              <a:buChar char="•"/>
            </a:pPr>
            <a:r>
              <a:rPr lang="en-US" sz="2400" dirty="0" smtClean="0"/>
              <a:t>HTTP (Hyper Text Transfer Protocol) </a:t>
            </a:r>
          </a:p>
          <a:p>
            <a:pPr marL="1981200" lvl="3" indent="-609600" algn="just">
              <a:spcBef>
                <a:spcPct val="20000"/>
              </a:spcBef>
              <a:buClr>
                <a:schemeClr val="accent2"/>
              </a:buClr>
              <a:buFontTx/>
              <a:buChar char="•"/>
            </a:pPr>
            <a:r>
              <a:rPr lang="en-US" sz="2400" dirty="0" smtClean="0"/>
              <a:t>basis for the World Wide Web 	</a:t>
            </a:r>
          </a:p>
          <a:p>
            <a:pPr marL="1981200" lvl="3" indent="-609600" algn="just">
              <a:spcBef>
                <a:spcPct val="20000"/>
              </a:spcBef>
              <a:buClr>
                <a:schemeClr val="accent2"/>
              </a:buClr>
              <a:buFontTx/>
              <a:buChar char="•"/>
            </a:pPr>
            <a:r>
              <a:rPr lang="en-US" sz="2400" dirty="0" smtClean="0"/>
              <a:t>When a browser wants a Web page, it sends the name of the page it wants to server using HTTP</a:t>
            </a:r>
          </a:p>
          <a:p>
            <a:pPr marL="1981200" lvl="3" indent="-609600" algn="just">
              <a:spcBef>
                <a:spcPct val="20000"/>
              </a:spcBef>
              <a:buClr>
                <a:schemeClr val="accent2"/>
              </a:buClr>
              <a:buFontTx/>
              <a:buChar char="•"/>
            </a:pPr>
            <a:r>
              <a:rPr lang="en-US" sz="2400" dirty="0" smtClean="0"/>
              <a:t>server then sends the page back </a:t>
            </a:r>
          </a:p>
          <a:p>
            <a:pPr marL="1066800" lvl="1" indent="-609600" algn="just">
              <a:spcBef>
                <a:spcPct val="20000"/>
              </a:spcBef>
              <a:buClr>
                <a:schemeClr val="accent2"/>
              </a:buClr>
              <a:buFontTx/>
              <a:buChar char="•"/>
            </a:pPr>
            <a:r>
              <a:rPr lang="en-US" sz="2400" dirty="0" smtClean="0"/>
              <a:t>Other application protocols</a:t>
            </a:r>
          </a:p>
          <a:p>
            <a:pPr marL="1981200" lvl="3" indent="-609600" algn="just">
              <a:spcBef>
                <a:spcPct val="20000"/>
              </a:spcBef>
              <a:buClr>
                <a:schemeClr val="accent2"/>
              </a:buClr>
              <a:buFontTx/>
              <a:buChar char="•"/>
            </a:pPr>
            <a:r>
              <a:rPr lang="en-US" sz="2400" dirty="0" smtClean="0"/>
              <a:t>File transfer (FTP)</a:t>
            </a:r>
          </a:p>
          <a:p>
            <a:pPr marL="1981200" lvl="3" indent="-609600" algn="just">
              <a:spcBef>
                <a:spcPct val="20000"/>
              </a:spcBef>
              <a:buClr>
                <a:schemeClr val="accent2"/>
              </a:buClr>
              <a:buFontTx/>
              <a:buChar char="•"/>
            </a:pPr>
            <a:r>
              <a:rPr lang="en-US" sz="2400" dirty="0" smtClean="0"/>
              <a:t>Electronic mail (SMTP)</a:t>
            </a:r>
          </a:p>
          <a:p>
            <a:pPr marL="1981200" lvl="3" indent="-609600" algn="just">
              <a:spcBef>
                <a:spcPct val="20000"/>
              </a:spcBef>
              <a:buClr>
                <a:schemeClr val="accent2"/>
              </a:buClr>
              <a:buFontTx/>
              <a:buChar char="•"/>
            </a:pPr>
            <a:r>
              <a:rPr lang="en-US" sz="2400" dirty="0" smtClean="0"/>
              <a:t>Domain Name System (DNS)</a:t>
            </a:r>
          </a:p>
          <a:p>
            <a:pPr marL="1981200" lvl="3" indent="-609600" algn="just">
              <a:spcBef>
                <a:spcPct val="20000"/>
              </a:spcBef>
              <a:buClr>
                <a:schemeClr val="accent2"/>
              </a:buClr>
              <a:buFontTx/>
              <a:buChar char="•"/>
            </a:pPr>
            <a:r>
              <a:rPr lang="en-US" sz="2400" dirty="0" smtClean="0"/>
              <a:t>Network News Transfer Protocol (NNTP)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2000"/>
                                        <p:tgtEl>
                                          <p:spTgt spid="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20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2000"/>
                                        <p:tgtEl>
                                          <p:spTgt spid="8">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2000"/>
                                        <p:tgtEl>
                                          <p:spTgt spid="8">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TCP/IP Reference </a:t>
            </a:r>
            <a:r>
              <a:rPr lang="en-US" dirty="0"/>
              <a:t>Models </a:t>
            </a:r>
          </a:p>
        </p:txBody>
      </p:sp>
      <p:sp>
        <p:nvSpPr>
          <p:cNvPr id="4" name="Slide Number Placeholder 3"/>
          <p:cNvSpPr>
            <a:spLocks noGrp="1"/>
          </p:cNvSpPr>
          <p:nvPr>
            <p:ph type="sldNum" sz="quarter" idx="12"/>
          </p:nvPr>
        </p:nvSpPr>
        <p:spPr/>
        <p:txBody>
          <a:bodyPr/>
          <a:lstStyle/>
          <a:p>
            <a:fld id="{72A6C05F-EDF5-4737-80F3-12A7E290C31D}" type="slidenum">
              <a:rPr lang="en-US" smtClean="0"/>
              <a:pPr/>
              <a:t>64</a:t>
            </a:fld>
            <a:endParaRPr lang="en-US"/>
          </a:p>
        </p:txBody>
      </p:sp>
      <p:pic>
        <p:nvPicPr>
          <p:cNvPr id="34820" name="Picture 4" descr="1-21"/>
          <p:cNvPicPr>
            <a:picLocks noChangeAspect="1" noChangeArrowheads="1"/>
          </p:cNvPicPr>
          <p:nvPr/>
        </p:nvPicPr>
        <p:blipFill>
          <a:blip r:embed="rId2" cstate="print"/>
          <a:srcRect/>
          <a:stretch>
            <a:fillRect/>
          </a:stretch>
        </p:blipFill>
        <p:spPr bwMode="auto">
          <a:xfrm>
            <a:off x="377508" y="1042353"/>
            <a:ext cx="8549322" cy="5082508"/>
          </a:xfrm>
          <a:prstGeom prst="rect">
            <a:avLst/>
          </a:prstGeo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65</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68580" y="720090"/>
            <a:ext cx="8977313" cy="613791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Reference model used in the ARPANET (grandparent of all WAN) and its successor, the worldwide Internet 	</a:t>
            </a:r>
          </a:p>
          <a:p>
            <a:pPr marL="609600" indent="-609600" algn="just">
              <a:spcBef>
                <a:spcPct val="20000"/>
              </a:spcBef>
              <a:buClr>
                <a:schemeClr val="accent2"/>
              </a:buClr>
              <a:buFontTx/>
              <a:buChar char="•"/>
            </a:pPr>
            <a:r>
              <a:rPr lang="en-US" sz="2400" b="1" i="1" dirty="0" smtClean="0"/>
              <a:t>ARPANET  (</a:t>
            </a:r>
            <a:r>
              <a:rPr lang="en-US" sz="2400" dirty="0" smtClean="0"/>
              <a:t>Advanced Research Projects Agency Network</a:t>
            </a:r>
            <a:r>
              <a:rPr lang="en-US" sz="2400" b="1" i="1" dirty="0" smtClean="0"/>
              <a:t>)</a:t>
            </a:r>
          </a:p>
          <a:p>
            <a:pPr marL="1066800" lvl="1" indent="-609600" algn="just">
              <a:spcBef>
                <a:spcPct val="20000"/>
              </a:spcBef>
              <a:buClr>
                <a:schemeClr val="accent2"/>
              </a:buClr>
              <a:buFontTx/>
              <a:buChar char="•"/>
            </a:pPr>
            <a:r>
              <a:rPr lang="en-US" sz="2400" dirty="0" smtClean="0"/>
              <a:t>Research network sponsored by the </a:t>
            </a:r>
            <a:r>
              <a:rPr lang="en-US" sz="2400" dirty="0" err="1" smtClean="0"/>
              <a:t>DoD</a:t>
            </a:r>
            <a:r>
              <a:rPr lang="en-US" sz="2400" dirty="0" smtClean="0"/>
              <a:t> (U.S. Department of Defense) 	</a:t>
            </a:r>
          </a:p>
          <a:p>
            <a:pPr marL="1066800" lvl="1" indent="-609600" algn="just">
              <a:spcBef>
                <a:spcPct val="20000"/>
              </a:spcBef>
              <a:buClr>
                <a:schemeClr val="accent2"/>
              </a:buClr>
              <a:buFontTx/>
              <a:buChar char="•"/>
            </a:pPr>
            <a:r>
              <a:rPr lang="en-US" sz="2400" dirty="0" smtClean="0"/>
              <a:t>Connected hundreds of Universities and Government installations, using </a:t>
            </a:r>
            <a:r>
              <a:rPr lang="en-US" sz="2400" dirty="0" smtClean="0">
                <a:solidFill>
                  <a:srgbClr val="FF0000"/>
                </a:solidFill>
              </a:rPr>
              <a:t>leased telephone lines </a:t>
            </a:r>
          </a:p>
          <a:p>
            <a:pPr marL="1066800" lvl="1" indent="-609600" algn="just">
              <a:spcBef>
                <a:spcPct val="20000"/>
              </a:spcBef>
              <a:buClr>
                <a:schemeClr val="accent2"/>
              </a:buClr>
              <a:buFontTx/>
              <a:buChar char="•"/>
            </a:pPr>
            <a:r>
              <a:rPr lang="en-US" sz="2400" dirty="0" smtClean="0"/>
              <a:t>When </a:t>
            </a:r>
            <a:r>
              <a:rPr lang="en-US" sz="2400" dirty="0" smtClean="0">
                <a:solidFill>
                  <a:srgbClr val="FF0000"/>
                </a:solidFill>
              </a:rPr>
              <a:t>satellite and radio networks </a:t>
            </a:r>
            <a:r>
              <a:rPr lang="en-US" sz="2400" dirty="0" smtClean="0"/>
              <a:t>were added later, the existing protocols had trouble interworking with them</a:t>
            </a:r>
          </a:p>
          <a:p>
            <a:pPr marL="1066800" lvl="1" indent="-609600" algn="just">
              <a:spcBef>
                <a:spcPct val="20000"/>
              </a:spcBef>
              <a:buClr>
                <a:schemeClr val="accent2"/>
              </a:buClr>
              <a:buFontTx/>
              <a:buChar char="•"/>
            </a:pPr>
            <a:r>
              <a:rPr lang="en-US" sz="2400" dirty="0" smtClean="0"/>
              <a:t>So, a new reference architecture was needed </a:t>
            </a:r>
          </a:p>
          <a:p>
            <a:pPr marL="1066800" lvl="1" indent="-609600" algn="just">
              <a:spcBef>
                <a:spcPct val="20000"/>
              </a:spcBef>
              <a:buClr>
                <a:schemeClr val="accent2"/>
              </a:buClr>
              <a:buFontTx/>
              <a:buChar char="•"/>
            </a:pPr>
            <a:r>
              <a:rPr lang="en-US" sz="2400" dirty="0" smtClean="0"/>
              <a:t>Thus, the ability to connect multiple networks in a seamless way was one of the </a:t>
            </a:r>
            <a:r>
              <a:rPr lang="en-US" sz="2400" dirty="0" smtClean="0">
                <a:solidFill>
                  <a:srgbClr val="FF0000"/>
                </a:solidFill>
              </a:rPr>
              <a:t>major design goals </a:t>
            </a:r>
            <a:r>
              <a:rPr lang="en-US" sz="2400" dirty="0" smtClean="0"/>
              <a:t>from the very beginning</a:t>
            </a:r>
          </a:p>
          <a:p>
            <a:pPr marL="1066800" lvl="1" indent="-609600" algn="just">
              <a:spcBef>
                <a:spcPct val="20000"/>
              </a:spcBef>
              <a:buClr>
                <a:schemeClr val="accent2"/>
              </a:buClr>
              <a:buFontTx/>
              <a:buChar char="•"/>
            </a:pPr>
            <a:r>
              <a:rPr lang="en-US" sz="2400" dirty="0" smtClean="0"/>
              <a:t>This architecture later became known as the TCP/IP Reference Model, after its two primary protocols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2000"/>
                                        <p:tgtEl>
                                          <p:spTgt spid="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2000"/>
                                        <p:tgtEl>
                                          <p:spTgt spid="8">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66</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0" y="1051560"/>
            <a:ext cx="8977313" cy="566928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dirty="0" smtClean="0"/>
              <a:t>Another major goal  </a:t>
            </a:r>
          </a:p>
          <a:p>
            <a:pPr marL="1066800" lvl="1" indent="-609600" algn="just">
              <a:spcBef>
                <a:spcPct val="20000"/>
              </a:spcBef>
              <a:buClr>
                <a:schemeClr val="accent2"/>
              </a:buClr>
              <a:buFontTx/>
              <a:buChar char="•"/>
            </a:pPr>
            <a:r>
              <a:rPr lang="en-US" sz="2400" dirty="0" smtClean="0"/>
              <a:t>network must be able to </a:t>
            </a:r>
            <a:r>
              <a:rPr lang="en-US" sz="2400" dirty="0" smtClean="0">
                <a:solidFill>
                  <a:srgbClr val="FF0000"/>
                </a:solidFill>
              </a:rPr>
              <a:t>survive</a:t>
            </a:r>
            <a:r>
              <a:rPr lang="en-US" sz="2400" dirty="0" smtClean="0"/>
              <a:t> loss of subnet hardware, with existing conversations not being broken off. </a:t>
            </a:r>
          </a:p>
          <a:p>
            <a:pPr marL="1066800" lvl="1" indent="-609600" algn="just">
              <a:spcBef>
                <a:spcPct val="20000"/>
              </a:spcBef>
              <a:buClr>
                <a:schemeClr val="accent2"/>
              </a:buClr>
              <a:buFontTx/>
              <a:buChar char="•"/>
            </a:pPr>
            <a:r>
              <a:rPr lang="en-US" sz="2400" dirty="0" err="1" smtClean="0"/>
              <a:t>ie</a:t>
            </a:r>
            <a:r>
              <a:rPr lang="en-US" sz="2400" dirty="0" smtClean="0"/>
              <a:t>, </a:t>
            </a:r>
            <a:r>
              <a:rPr lang="en-US" sz="2400" dirty="0" err="1" smtClean="0"/>
              <a:t>DoD</a:t>
            </a:r>
            <a:r>
              <a:rPr lang="en-US" sz="2400" dirty="0" smtClean="0"/>
              <a:t> wanted connections to remain intact as long as the source and destination machines were functioning </a:t>
            </a:r>
          </a:p>
          <a:p>
            <a:pPr marL="1524000" lvl="2" indent="-609600" algn="just">
              <a:spcBef>
                <a:spcPct val="20000"/>
              </a:spcBef>
              <a:buClr>
                <a:schemeClr val="accent2"/>
              </a:buClr>
              <a:buFontTx/>
              <a:buChar char="•"/>
            </a:pPr>
            <a:r>
              <a:rPr lang="en-US" sz="2400" dirty="0" smtClean="0"/>
              <a:t>even if some of the machines or transmission lines in between were suddenly put out of operation. </a:t>
            </a:r>
          </a:p>
          <a:p>
            <a:pPr marL="1066800" lvl="1" indent="-609600" algn="just">
              <a:spcBef>
                <a:spcPct val="20000"/>
              </a:spcBef>
              <a:buClr>
                <a:schemeClr val="accent2"/>
              </a:buClr>
              <a:buFontTx/>
              <a:buChar char="•"/>
            </a:pPr>
            <a:r>
              <a:rPr lang="en-US" sz="2400" dirty="0" smtClean="0"/>
              <a:t>Also, a </a:t>
            </a:r>
            <a:r>
              <a:rPr lang="en-US" sz="2400" dirty="0" smtClean="0">
                <a:solidFill>
                  <a:srgbClr val="FF0000"/>
                </a:solidFill>
              </a:rPr>
              <a:t>flexible</a:t>
            </a:r>
            <a:r>
              <a:rPr lang="en-US" sz="2400" dirty="0" smtClean="0"/>
              <a:t> architecture was needed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20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67</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0" y="1051560"/>
            <a:ext cx="8977313" cy="566928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Host-to-Network Layer 	</a:t>
            </a:r>
          </a:p>
          <a:p>
            <a:pPr marL="1066800" lvl="1" indent="-609600" algn="just">
              <a:spcBef>
                <a:spcPct val="20000"/>
              </a:spcBef>
              <a:buClr>
                <a:schemeClr val="accent2"/>
              </a:buClr>
              <a:buFontTx/>
              <a:buChar char="•"/>
            </a:pPr>
            <a:r>
              <a:rPr lang="en-US" sz="2400" dirty="0" smtClean="0"/>
              <a:t>host has to </a:t>
            </a:r>
            <a:r>
              <a:rPr lang="en-US" sz="2400" dirty="0" smtClean="0">
                <a:solidFill>
                  <a:srgbClr val="FF0000"/>
                </a:solidFill>
              </a:rPr>
              <a:t>connect</a:t>
            </a:r>
            <a:r>
              <a:rPr lang="en-US" sz="2400" dirty="0" smtClean="0"/>
              <a:t> to the network using some protocol so that it can send IP packets to it</a:t>
            </a:r>
          </a:p>
          <a:p>
            <a:pPr marL="1066800" lvl="1" indent="-609600" algn="just">
              <a:spcBef>
                <a:spcPct val="20000"/>
              </a:spcBef>
              <a:buClr>
                <a:schemeClr val="accent2"/>
              </a:buClr>
              <a:buFontTx/>
              <a:buChar char="•"/>
            </a:pPr>
            <a:r>
              <a:rPr lang="en-US" sz="2400" dirty="0" smtClean="0"/>
              <a:t>protocol is not defined and varies from host to host and network to network </a:t>
            </a:r>
          </a:p>
          <a:p>
            <a:pPr marL="609600" indent="-609600" algn="just">
              <a:spcBef>
                <a:spcPct val="20000"/>
              </a:spcBef>
              <a:buClr>
                <a:schemeClr val="accent2"/>
              </a:buClr>
              <a:buFontTx/>
              <a:buChar char="•"/>
            </a:pPr>
            <a:r>
              <a:rPr lang="en-US" sz="2400" b="1" i="1" dirty="0" smtClean="0"/>
              <a:t>Internet Layer 	</a:t>
            </a:r>
          </a:p>
          <a:p>
            <a:pPr marL="1066800" lvl="1" indent="-609600" algn="just">
              <a:spcBef>
                <a:spcPct val="20000"/>
              </a:spcBef>
              <a:buClr>
                <a:schemeClr val="accent2"/>
              </a:buClr>
              <a:buFontTx/>
              <a:buChar char="•"/>
            </a:pPr>
            <a:r>
              <a:rPr lang="en-US" sz="2400" dirty="0" smtClean="0"/>
              <a:t>All requirements of </a:t>
            </a:r>
            <a:r>
              <a:rPr lang="en-US" sz="2400" dirty="0" err="1" smtClean="0"/>
              <a:t>DoD</a:t>
            </a:r>
            <a:r>
              <a:rPr lang="en-US" sz="2400" dirty="0" smtClean="0"/>
              <a:t> led to the choice of a </a:t>
            </a:r>
            <a:r>
              <a:rPr lang="en-US" sz="2400" dirty="0" smtClean="0">
                <a:solidFill>
                  <a:srgbClr val="FF0000"/>
                </a:solidFill>
              </a:rPr>
              <a:t>packet-switching</a:t>
            </a:r>
            <a:r>
              <a:rPr lang="en-US" sz="2400" dirty="0" smtClean="0"/>
              <a:t> network based on a </a:t>
            </a:r>
            <a:r>
              <a:rPr lang="en-US" sz="2400" dirty="0" smtClean="0">
                <a:solidFill>
                  <a:srgbClr val="FF0000"/>
                </a:solidFill>
              </a:rPr>
              <a:t>connectionless</a:t>
            </a:r>
            <a:r>
              <a:rPr lang="en-US" sz="2400" dirty="0" smtClean="0"/>
              <a:t> internetwork layer</a:t>
            </a:r>
          </a:p>
          <a:p>
            <a:pPr marL="1066800" lvl="1" indent="-609600" algn="just">
              <a:spcBef>
                <a:spcPct val="20000"/>
              </a:spcBef>
              <a:buClr>
                <a:schemeClr val="accent2"/>
              </a:buClr>
              <a:buFontTx/>
              <a:buChar char="•"/>
            </a:pPr>
            <a:r>
              <a:rPr lang="en-US" sz="2400" dirty="0" smtClean="0"/>
              <a:t>This layer is called the </a:t>
            </a:r>
            <a:r>
              <a:rPr lang="en-US" sz="2400" dirty="0" smtClean="0">
                <a:solidFill>
                  <a:srgbClr val="FF0000"/>
                </a:solidFill>
              </a:rPr>
              <a:t>internet</a:t>
            </a:r>
            <a:r>
              <a:rPr lang="en-US" sz="2400" dirty="0" smtClean="0"/>
              <a:t> layer, because it is the key player that holds the whole architecture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2000"/>
                                        <p:tgtEl>
                                          <p:spTgt spid="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68</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80010" y="1143000"/>
            <a:ext cx="8977313" cy="492633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Internet Layer 	</a:t>
            </a:r>
          </a:p>
          <a:p>
            <a:pPr marL="1066800" lvl="1" indent="-609600" algn="just">
              <a:spcBef>
                <a:spcPct val="20000"/>
              </a:spcBef>
              <a:buClr>
                <a:schemeClr val="accent2"/>
              </a:buClr>
              <a:buFontTx/>
              <a:buChar char="•"/>
            </a:pPr>
            <a:r>
              <a:rPr lang="en-US" sz="2400" dirty="0" smtClean="0"/>
              <a:t>Job is to permit hosts to </a:t>
            </a:r>
            <a:r>
              <a:rPr lang="en-US" sz="2400" dirty="0" smtClean="0">
                <a:solidFill>
                  <a:srgbClr val="FF0000"/>
                </a:solidFill>
              </a:rPr>
              <a:t>inject</a:t>
            </a:r>
            <a:r>
              <a:rPr lang="en-US" sz="2400" dirty="0" smtClean="0"/>
              <a:t> packets into any network and have them travel </a:t>
            </a:r>
            <a:r>
              <a:rPr lang="en-US" sz="2400" dirty="0" smtClean="0">
                <a:solidFill>
                  <a:srgbClr val="FF0000"/>
                </a:solidFill>
              </a:rPr>
              <a:t>independently</a:t>
            </a:r>
            <a:r>
              <a:rPr lang="en-US" sz="2400" dirty="0" smtClean="0"/>
              <a:t> to the destination on a different network</a:t>
            </a:r>
          </a:p>
          <a:p>
            <a:pPr marL="1066800" lvl="1" indent="-609600" algn="just">
              <a:spcBef>
                <a:spcPct val="20000"/>
              </a:spcBef>
              <a:buClr>
                <a:schemeClr val="accent2"/>
              </a:buClr>
              <a:buFontTx/>
              <a:buChar char="•"/>
            </a:pPr>
            <a:r>
              <a:rPr lang="en-US" sz="2400" dirty="0" smtClean="0"/>
              <a:t>They may even arrive in a </a:t>
            </a:r>
            <a:r>
              <a:rPr lang="en-US" sz="2400" dirty="0" smtClean="0">
                <a:solidFill>
                  <a:srgbClr val="FF0000"/>
                </a:solidFill>
              </a:rPr>
              <a:t>different order </a:t>
            </a:r>
            <a:r>
              <a:rPr lang="en-US" sz="2400" dirty="0" smtClean="0"/>
              <a:t>than they were sent</a:t>
            </a:r>
          </a:p>
          <a:p>
            <a:pPr marL="1066800" lvl="1" indent="-609600" algn="just">
              <a:spcBef>
                <a:spcPct val="20000"/>
              </a:spcBef>
              <a:buClr>
                <a:schemeClr val="accent2"/>
              </a:buClr>
              <a:buFontTx/>
              <a:buChar char="•"/>
            </a:pPr>
            <a:r>
              <a:rPr lang="en-US" sz="2400" dirty="0" smtClean="0"/>
              <a:t>it is the job of higher layers to </a:t>
            </a:r>
            <a:r>
              <a:rPr lang="en-US" sz="2400" dirty="0" smtClean="0">
                <a:solidFill>
                  <a:srgbClr val="FF0000"/>
                </a:solidFill>
              </a:rPr>
              <a:t>rearrange</a:t>
            </a:r>
            <a:r>
              <a:rPr lang="en-US" sz="2400" dirty="0" smtClean="0"/>
              <a:t> them, if in-order delivery is desired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69</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80010" y="914400"/>
            <a:ext cx="8977313" cy="416052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Internet Layer 	</a:t>
            </a:r>
          </a:p>
          <a:p>
            <a:pPr marL="1066800" lvl="1" indent="-609600" algn="just">
              <a:spcBef>
                <a:spcPct val="20000"/>
              </a:spcBef>
              <a:buClr>
                <a:schemeClr val="accent2"/>
              </a:buClr>
              <a:buFontTx/>
              <a:buChar char="•"/>
            </a:pPr>
            <a:r>
              <a:rPr lang="en-US" sz="2400" dirty="0" smtClean="0"/>
              <a:t>Internet layer defines an official </a:t>
            </a:r>
            <a:r>
              <a:rPr lang="en-US" sz="2400" dirty="0" smtClean="0">
                <a:solidFill>
                  <a:srgbClr val="FF0000"/>
                </a:solidFill>
              </a:rPr>
              <a:t>packet format </a:t>
            </a:r>
            <a:r>
              <a:rPr lang="en-US" sz="2400" dirty="0" smtClean="0"/>
              <a:t>and protocol called </a:t>
            </a:r>
            <a:r>
              <a:rPr lang="en-US" sz="2400" dirty="0" smtClean="0">
                <a:solidFill>
                  <a:srgbClr val="FF0000"/>
                </a:solidFill>
              </a:rPr>
              <a:t>IP</a:t>
            </a:r>
            <a:r>
              <a:rPr lang="en-US" sz="2400" dirty="0" smtClean="0"/>
              <a:t> (Internet Protocol). </a:t>
            </a:r>
          </a:p>
          <a:p>
            <a:pPr marL="1066800" lvl="1" indent="-609600" algn="just">
              <a:spcBef>
                <a:spcPct val="20000"/>
              </a:spcBef>
              <a:buClr>
                <a:schemeClr val="accent2"/>
              </a:buClr>
              <a:buFontTx/>
              <a:buChar char="•"/>
            </a:pPr>
            <a:r>
              <a:rPr lang="en-US" sz="2400" dirty="0" smtClean="0"/>
              <a:t>The job of the internet layer is to deliver IP packets where they are supposed to go. </a:t>
            </a:r>
          </a:p>
          <a:p>
            <a:pPr marL="1066800" lvl="1" indent="-609600" algn="just">
              <a:spcBef>
                <a:spcPct val="20000"/>
              </a:spcBef>
              <a:buClr>
                <a:schemeClr val="accent2"/>
              </a:buClr>
              <a:buFontTx/>
              <a:buChar char="•"/>
            </a:pPr>
            <a:r>
              <a:rPr lang="en-US" sz="2400" dirty="0" smtClean="0">
                <a:solidFill>
                  <a:srgbClr val="FF0000"/>
                </a:solidFill>
              </a:rPr>
              <a:t>Packet routing </a:t>
            </a:r>
            <a:r>
              <a:rPr lang="en-US" sz="2400" dirty="0" smtClean="0"/>
              <a:t>&amp; avoiding </a:t>
            </a:r>
            <a:r>
              <a:rPr lang="en-US" sz="2400" dirty="0" smtClean="0">
                <a:solidFill>
                  <a:srgbClr val="FF0000"/>
                </a:solidFill>
              </a:rPr>
              <a:t>congestion</a:t>
            </a:r>
            <a:r>
              <a:rPr lang="en-US" sz="2400" dirty="0" smtClean="0"/>
              <a:t> are the major issue here</a:t>
            </a:r>
          </a:p>
          <a:p>
            <a:pPr marL="1066800" lvl="1" indent="-609600" algn="just">
              <a:spcBef>
                <a:spcPct val="20000"/>
              </a:spcBef>
              <a:buClr>
                <a:schemeClr val="accent2"/>
              </a:buClr>
              <a:buFontTx/>
              <a:buChar char="•"/>
            </a:pPr>
            <a:r>
              <a:rPr lang="en-US" sz="2400" dirty="0" smtClean="0"/>
              <a:t>For these reasons, it is reasonable to say that the TCP/IP internet layer is similar in functionality to the OSI network layer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20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Uses of Computer Networks</a:t>
            </a:r>
          </a:p>
        </p:txBody>
      </p:sp>
      <p:sp>
        <p:nvSpPr>
          <p:cNvPr id="60419" name="Rectangle 3"/>
          <p:cNvSpPr>
            <a:spLocks noGrp="1" noChangeArrowheads="1"/>
          </p:cNvSpPr>
          <p:nvPr>
            <p:ph idx="1"/>
          </p:nvPr>
        </p:nvSpPr>
        <p:spPr>
          <a:xfrm>
            <a:off x="914400" y="1741643"/>
            <a:ext cx="7426036" cy="3959253"/>
          </a:xfrm>
        </p:spPr>
        <p:txBody>
          <a:bodyPr/>
          <a:lstStyle/>
          <a:p>
            <a:pPr lvl="1" algn="just">
              <a:buFontTx/>
              <a:buChar char="•"/>
            </a:pPr>
            <a:r>
              <a:rPr lang="en-US" sz="3600" dirty="0" smtClean="0"/>
              <a:t>Business Applications 		    or </a:t>
            </a:r>
          </a:p>
          <a:p>
            <a:pPr lvl="1" algn="just">
              <a:buNone/>
            </a:pPr>
            <a:r>
              <a:rPr lang="en-US" sz="3600" dirty="0" smtClean="0"/>
              <a:t>		Networks for companies</a:t>
            </a:r>
          </a:p>
          <a:p>
            <a:pPr lvl="1" algn="just">
              <a:buFontTx/>
              <a:buChar char="•"/>
            </a:pPr>
            <a:r>
              <a:rPr lang="en-US" sz="3600" dirty="0" smtClean="0"/>
              <a:t>Home applications                     or </a:t>
            </a:r>
          </a:p>
          <a:p>
            <a:pPr lvl="1" algn="just">
              <a:buNone/>
            </a:pPr>
            <a:r>
              <a:rPr lang="en-US" sz="3600" dirty="0" smtClean="0"/>
              <a:t>	       Networks for People</a:t>
            </a:r>
          </a:p>
          <a:p>
            <a:pPr lvl="1" algn="just">
              <a:buFontTx/>
              <a:buChar char="•"/>
            </a:pPr>
            <a:r>
              <a:rPr lang="en-US" sz="3600" dirty="0" smtClean="0"/>
              <a:t>Mobile Network Users</a:t>
            </a:r>
          </a:p>
          <a:p>
            <a:pPr lvl="1" algn="just">
              <a:buFontTx/>
              <a:buChar char="•"/>
            </a:pPr>
            <a:r>
              <a:rPr lang="en-US" sz="3600" dirty="0" smtClean="0"/>
              <a:t>Social Issues</a:t>
            </a:r>
          </a:p>
          <a:p>
            <a:pPr lvl="1" algn="just">
              <a:buNone/>
            </a:pPr>
            <a:endParaRPr lang="en-US" sz="3600" dirty="0" smtClean="0"/>
          </a:p>
        </p:txBody>
      </p:sp>
      <p:sp>
        <p:nvSpPr>
          <p:cNvPr id="4" name="Slide Number Placeholder 3"/>
          <p:cNvSpPr>
            <a:spLocks noGrp="1"/>
          </p:cNvSpPr>
          <p:nvPr>
            <p:ph type="sldNum" sz="quarter" idx="12"/>
          </p:nvPr>
        </p:nvSpPr>
        <p:spPr/>
        <p:txBody>
          <a:bodyPr/>
          <a:lstStyle/>
          <a:p>
            <a:fld id="{72A6C05F-EDF5-4737-80F3-12A7E290C31D}" type="slidenum">
              <a:rPr lang="en-US" smtClean="0"/>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20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20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fade">
                                      <p:cBhvr>
                                        <p:cTn id="22" dur="20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fade">
                                      <p:cBhvr>
                                        <p:cTn id="27" dur="20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fade">
                                      <p:cBhvr>
                                        <p:cTn id="32" dur="20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70</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80010" y="914400"/>
            <a:ext cx="8977313" cy="578358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Transport Layer 	</a:t>
            </a:r>
          </a:p>
          <a:p>
            <a:pPr marL="1066800" lvl="1" indent="-609600" algn="just">
              <a:spcBef>
                <a:spcPct val="20000"/>
              </a:spcBef>
              <a:buClr>
                <a:schemeClr val="accent2"/>
              </a:buClr>
              <a:buFontTx/>
              <a:buChar char="•"/>
            </a:pPr>
            <a:r>
              <a:rPr lang="en-US" sz="2400" dirty="0" smtClean="0"/>
              <a:t>designed to allow peer entities on the source and destination hosts to carry on a conversation </a:t>
            </a:r>
          </a:p>
          <a:p>
            <a:pPr marL="1066800" lvl="1" indent="-609600" algn="just">
              <a:spcBef>
                <a:spcPct val="20000"/>
              </a:spcBef>
              <a:buClr>
                <a:schemeClr val="accent2"/>
              </a:buClr>
              <a:buFontTx/>
              <a:buChar char="•"/>
            </a:pPr>
            <a:r>
              <a:rPr lang="en-US" sz="2400" dirty="0" smtClean="0"/>
              <a:t>Two end-to-end transport protocols 	</a:t>
            </a:r>
          </a:p>
          <a:p>
            <a:pPr marL="1524000" lvl="2" indent="-609600" algn="just">
              <a:spcBef>
                <a:spcPct val="20000"/>
              </a:spcBef>
              <a:buClr>
                <a:schemeClr val="accent2"/>
              </a:buClr>
              <a:buFontTx/>
              <a:buChar char="•"/>
            </a:pPr>
            <a:r>
              <a:rPr lang="en-US" sz="2400" dirty="0" smtClean="0"/>
              <a:t>TCP (Transmission Control Protocol)</a:t>
            </a:r>
          </a:p>
          <a:p>
            <a:pPr marL="1524000" lvl="2" indent="-609600" algn="just">
              <a:spcBef>
                <a:spcPct val="20000"/>
              </a:spcBef>
              <a:buClr>
                <a:schemeClr val="accent2"/>
              </a:buClr>
              <a:buFontTx/>
              <a:buChar char="•"/>
            </a:pPr>
            <a:r>
              <a:rPr lang="en-US" sz="2400" dirty="0" smtClean="0"/>
              <a:t>UDP (User Datagram Protocol) 	</a:t>
            </a:r>
          </a:p>
          <a:p>
            <a:pPr marL="1066800" lvl="1" indent="-609600" algn="just">
              <a:spcBef>
                <a:spcPct val="20000"/>
              </a:spcBef>
              <a:buClr>
                <a:schemeClr val="accent2"/>
              </a:buClr>
              <a:buFontTx/>
              <a:buChar char="•"/>
            </a:pPr>
            <a:r>
              <a:rPr lang="en-US" sz="2400" b="1" i="1" dirty="0" smtClean="0"/>
              <a:t>TCP</a:t>
            </a:r>
            <a:r>
              <a:rPr lang="en-US" sz="2400" dirty="0" smtClean="0"/>
              <a:t> </a:t>
            </a:r>
          </a:p>
          <a:p>
            <a:pPr marL="1524000" lvl="2" indent="-609600" algn="just">
              <a:spcBef>
                <a:spcPct val="20000"/>
              </a:spcBef>
              <a:buClr>
                <a:schemeClr val="accent2"/>
              </a:buClr>
              <a:buFontTx/>
              <a:buChar char="•"/>
            </a:pPr>
            <a:r>
              <a:rPr lang="en-US" sz="2400" dirty="0" smtClean="0">
                <a:solidFill>
                  <a:srgbClr val="FF0000"/>
                </a:solidFill>
              </a:rPr>
              <a:t>Reliable connection-oriented</a:t>
            </a:r>
            <a:r>
              <a:rPr lang="en-US" sz="2400" dirty="0" smtClean="0"/>
              <a:t> protocol </a:t>
            </a:r>
          </a:p>
          <a:p>
            <a:pPr marL="1524000" lvl="2" indent="-609600" algn="just">
              <a:spcBef>
                <a:spcPct val="20000"/>
              </a:spcBef>
              <a:buClr>
                <a:schemeClr val="accent2"/>
              </a:buClr>
              <a:buFontTx/>
              <a:buChar char="•"/>
            </a:pPr>
            <a:r>
              <a:rPr lang="en-US" sz="2400" dirty="0" smtClean="0"/>
              <a:t>allows a byte stream originating on one machine to be delivered </a:t>
            </a:r>
            <a:r>
              <a:rPr lang="en-US" sz="2400" dirty="0" smtClean="0">
                <a:solidFill>
                  <a:srgbClr val="FF0000"/>
                </a:solidFill>
              </a:rPr>
              <a:t>without error </a:t>
            </a:r>
            <a:r>
              <a:rPr lang="en-US" sz="2400" dirty="0" smtClean="0"/>
              <a:t>on any other machine in the internet. </a:t>
            </a:r>
          </a:p>
          <a:p>
            <a:pPr marL="1524000" lvl="2" indent="-609600" algn="just">
              <a:spcBef>
                <a:spcPct val="20000"/>
              </a:spcBef>
              <a:buClr>
                <a:schemeClr val="accent2"/>
              </a:buClr>
              <a:buFontTx/>
              <a:buChar char="•"/>
            </a:pPr>
            <a:r>
              <a:rPr lang="en-US" sz="2400" dirty="0" smtClean="0"/>
              <a:t>It </a:t>
            </a:r>
            <a:r>
              <a:rPr lang="en-US" sz="2400" dirty="0" smtClean="0">
                <a:solidFill>
                  <a:srgbClr val="FF0000"/>
                </a:solidFill>
              </a:rPr>
              <a:t>fragments</a:t>
            </a:r>
            <a:r>
              <a:rPr lang="en-US" sz="2400" dirty="0" smtClean="0"/>
              <a:t> the incoming byte stream into discrete messages and passes each one on to the internet layer.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20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2000"/>
                                        <p:tgtEl>
                                          <p:spTgt spid="8">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2000"/>
                                        <p:tgtEl>
                                          <p:spTgt spid="8">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2000"/>
                                        <p:tgtEl>
                                          <p:spTgt spid="8">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71</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80010" y="1074420"/>
            <a:ext cx="8977313" cy="393192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Transport Layer 	</a:t>
            </a:r>
          </a:p>
          <a:p>
            <a:pPr marL="1066800" lvl="1" indent="-609600" algn="just">
              <a:spcBef>
                <a:spcPct val="20000"/>
              </a:spcBef>
              <a:buClr>
                <a:schemeClr val="accent2"/>
              </a:buClr>
              <a:buFontTx/>
              <a:buChar char="•"/>
            </a:pPr>
            <a:r>
              <a:rPr lang="en-US" sz="2400" b="1" i="1" dirty="0" smtClean="0"/>
              <a:t>TCP</a:t>
            </a:r>
            <a:r>
              <a:rPr lang="en-US" sz="2400" dirty="0" smtClean="0"/>
              <a:t> </a:t>
            </a:r>
          </a:p>
          <a:p>
            <a:pPr marL="1524000" lvl="2" indent="-609600" algn="just">
              <a:spcBef>
                <a:spcPct val="20000"/>
              </a:spcBef>
              <a:buClr>
                <a:schemeClr val="accent2"/>
              </a:buClr>
              <a:buFontTx/>
              <a:buChar char="•"/>
            </a:pPr>
            <a:r>
              <a:rPr lang="en-US" sz="2400" dirty="0" smtClean="0"/>
              <a:t>At the destination, the receiving TCP process </a:t>
            </a:r>
            <a:r>
              <a:rPr lang="en-US" sz="2400" dirty="0" smtClean="0">
                <a:solidFill>
                  <a:srgbClr val="FF0000"/>
                </a:solidFill>
              </a:rPr>
              <a:t>reassembles</a:t>
            </a:r>
            <a:r>
              <a:rPr lang="en-US" sz="2400" dirty="0" smtClean="0"/>
              <a:t> the received messages into the output stream </a:t>
            </a:r>
          </a:p>
          <a:p>
            <a:pPr marL="1524000" lvl="2" indent="-609600" algn="just">
              <a:spcBef>
                <a:spcPct val="20000"/>
              </a:spcBef>
              <a:buClr>
                <a:schemeClr val="accent2"/>
              </a:buClr>
              <a:buFontTx/>
              <a:buChar char="•"/>
            </a:pPr>
            <a:r>
              <a:rPr lang="en-US" sz="2400" dirty="0" smtClean="0"/>
              <a:t>TCP also handles </a:t>
            </a:r>
            <a:r>
              <a:rPr lang="en-US" sz="2400" dirty="0" smtClean="0">
                <a:solidFill>
                  <a:srgbClr val="FF0000"/>
                </a:solidFill>
              </a:rPr>
              <a:t>flow control </a:t>
            </a:r>
            <a:r>
              <a:rPr lang="en-US" sz="2400" dirty="0" smtClean="0"/>
              <a:t>to make sure a fast sender cannot swamp a slow receiver with more messages than it can handle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72</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80010" y="1097280"/>
            <a:ext cx="8977313" cy="428625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Transport Layer 	</a:t>
            </a:r>
          </a:p>
          <a:p>
            <a:pPr marL="1066800" lvl="1" indent="-609600" algn="just">
              <a:spcBef>
                <a:spcPct val="20000"/>
              </a:spcBef>
              <a:buClr>
                <a:schemeClr val="accent2"/>
              </a:buClr>
              <a:buFontTx/>
              <a:buChar char="•"/>
            </a:pPr>
            <a:r>
              <a:rPr lang="en-US" sz="2400" b="1" i="1" dirty="0" smtClean="0"/>
              <a:t>UDP</a:t>
            </a:r>
            <a:r>
              <a:rPr lang="en-US" sz="2400" dirty="0" smtClean="0"/>
              <a:t> </a:t>
            </a:r>
          </a:p>
          <a:p>
            <a:pPr marL="1524000" lvl="2" indent="-609600" algn="just">
              <a:spcBef>
                <a:spcPct val="20000"/>
              </a:spcBef>
              <a:buClr>
                <a:schemeClr val="accent2"/>
              </a:buClr>
              <a:buFontTx/>
              <a:buChar char="•"/>
            </a:pPr>
            <a:r>
              <a:rPr lang="en-US" sz="2400" dirty="0" smtClean="0">
                <a:solidFill>
                  <a:srgbClr val="FF0000"/>
                </a:solidFill>
              </a:rPr>
              <a:t>Unreliable connectionless </a:t>
            </a:r>
            <a:r>
              <a:rPr lang="en-US" sz="2400" dirty="0" smtClean="0"/>
              <a:t>protocol </a:t>
            </a:r>
          </a:p>
          <a:p>
            <a:pPr marL="1524000" lvl="2" indent="-609600" algn="just">
              <a:spcBef>
                <a:spcPct val="20000"/>
              </a:spcBef>
              <a:buClr>
                <a:schemeClr val="accent2"/>
              </a:buClr>
              <a:buFontTx/>
              <a:buChar char="•"/>
            </a:pPr>
            <a:r>
              <a:rPr lang="en-US" sz="2400" dirty="0" smtClean="0"/>
              <a:t>for applications that do not want TCP's sequencing or flow control and wish to provide their own</a:t>
            </a:r>
          </a:p>
          <a:p>
            <a:pPr marL="1524000" lvl="2" indent="-609600" algn="just">
              <a:spcBef>
                <a:spcPct val="20000"/>
              </a:spcBef>
              <a:buClr>
                <a:schemeClr val="accent2"/>
              </a:buClr>
              <a:buFontTx/>
              <a:buChar char="•"/>
            </a:pPr>
            <a:r>
              <a:rPr lang="en-US" sz="2400" dirty="0" smtClean="0"/>
              <a:t>also widely used for </a:t>
            </a:r>
            <a:r>
              <a:rPr lang="en-US" sz="2400" dirty="0" smtClean="0">
                <a:solidFill>
                  <a:srgbClr val="FF0000"/>
                </a:solidFill>
              </a:rPr>
              <a:t>one-shot</a:t>
            </a:r>
            <a:r>
              <a:rPr lang="en-US" sz="2400" dirty="0" smtClean="0"/>
              <a:t>, client-server-type request-reply queries and </a:t>
            </a:r>
          </a:p>
          <a:p>
            <a:pPr marL="1524000" lvl="2" indent="-609600" algn="just">
              <a:spcBef>
                <a:spcPct val="20000"/>
              </a:spcBef>
              <a:buClr>
                <a:schemeClr val="accent2"/>
              </a:buClr>
              <a:buFontTx/>
              <a:buChar char="•"/>
            </a:pPr>
            <a:r>
              <a:rPr lang="en-US" sz="2400" dirty="0" smtClean="0"/>
              <a:t>applications in which </a:t>
            </a:r>
            <a:r>
              <a:rPr lang="en-US" sz="2400" dirty="0" smtClean="0">
                <a:solidFill>
                  <a:srgbClr val="FF0000"/>
                </a:solidFill>
              </a:rPr>
              <a:t>prompt delivery</a:t>
            </a:r>
            <a:r>
              <a:rPr lang="en-US" sz="2400" dirty="0" smtClean="0"/>
              <a:t> is more important than accurate delivery, such as transmitting speech or video	</a:t>
            </a:r>
          </a:p>
          <a:p>
            <a:pPr marL="1524000" lvl="2" indent="-609600" algn="just">
              <a:spcBef>
                <a:spcPct val="20000"/>
              </a:spcBef>
              <a:buClr>
                <a:schemeClr val="accent2"/>
              </a:buClr>
              <a:buFontTx/>
              <a:buChar char="•"/>
            </a:pPr>
            <a:endParaRPr lang="en-US" sz="2400" dirty="0" smtClean="0"/>
          </a:p>
          <a:p>
            <a:pPr marL="1524000" lvl="2" indent="-609600" algn="just">
              <a:spcBef>
                <a:spcPct val="20000"/>
              </a:spcBef>
              <a:buClr>
                <a:schemeClr val="accent2"/>
              </a:buClr>
              <a:buFontTx/>
              <a:buChar char="•"/>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73</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91440" y="834390"/>
            <a:ext cx="8977313" cy="576072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Application Layer	</a:t>
            </a:r>
          </a:p>
          <a:p>
            <a:pPr marL="1524000" lvl="2" indent="-609600" algn="just">
              <a:spcBef>
                <a:spcPct val="20000"/>
              </a:spcBef>
              <a:buClr>
                <a:schemeClr val="accent2"/>
              </a:buClr>
              <a:buFontTx/>
              <a:buChar char="•"/>
            </a:pPr>
            <a:r>
              <a:rPr lang="en-US" sz="2400" dirty="0" smtClean="0"/>
              <a:t>TCP/IP model does not have session or presentation layers 	</a:t>
            </a:r>
          </a:p>
          <a:p>
            <a:pPr marL="1524000" lvl="2" indent="-609600" algn="just">
              <a:spcBef>
                <a:spcPct val="20000"/>
              </a:spcBef>
              <a:buClr>
                <a:schemeClr val="accent2"/>
              </a:buClr>
              <a:buFontTx/>
              <a:buChar char="•"/>
            </a:pPr>
            <a:r>
              <a:rPr lang="en-US" sz="2400" dirty="0" smtClean="0"/>
              <a:t>Because they are of little use to most applications</a:t>
            </a:r>
          </a:p>
          <a:p>
            <a:pPr marL="1524000" lvl="2" indent="-609600" algn="just">
              <a:spcBef>
                <a:spcPct val="20000"/>
              </a:spcBef>
              <a:buClr>
                <a:schemeClr val="accent2"/>
              </a:buClr>
              <a:buFontTx/>
              <a:buChar char="•"/>
            </a:pPr>
            <a:r>
              <a:rPr lang="en-US" sz="2400" dirty="0" smtClean="0"/>
              <a:t>contains all the higher-level protocols like	</a:t>
            </a:r>
          </a:p>
          <a:p>
            <a:pPr marL="1981200" lvl="3" indent="-609600" algn="just">
              <a:spcBef>
                <a:spcPct val="20000"/>
              </a:spcBef>
              <a:buClr>
                <a:schemeClr val="accent2"/>
              </a:buClr>
              <a:buFontTx/>
              <a:buChar char="•"/>
            </a:pPr>
            <a:r>
              <a:rPr lang="en-US" sz="2400" dirty="0" smtClean="0"/>
              <a:t>virtual terminal (TELNET)</a:t>
            </a:r>
          </a:p>
          <a:p>
            <a:pPr marL="1981200" lvl="3" indent="-609600" algn="just">
              <a:spcBef>
                <a:spcPct val="20000"/>
              </a:spcBef>
              <a:buClr>
                <a:schemeClr val="accent2"/>
              </a:buClr>
              <a:buFontTx/>
              <a:buChar char="•"/>
            </a:pPr>
            <a:r>
              <a:rPr lang="en-US" sz="2400" dirty="0" smtClean="0"/>
              <a:t>file transfer (FTP)</a:t>
            </a:r>
          </a:p>
          <a:p>
            <a:pPr marL="1981200" lvl="3" indent="-609600" algn="just">
              <a:spcBef>
                <a:spcPct val="20000"/>
              </a:spcBef>
              <a:buClr>
                <a:schemeClr val="accent2"/>
              </a:buClr>
              <a:buFontTx/>
              <a:buChar char="•"/>
            </a:pPr>
            <a:r>
              <a:rPr lang="en-US" sz="2400" dirty="0" smtClean="0"/>
              <a:t>electronic mail (SMTP)</a:t>
            </a:r>
          </a:p>
          <a:p>
            <a:pPr marL="1981200" lvl="3" indent="-609600" algn="just">
              <a:spcBef>
                <a:spcPct val="20000"/>
              </a:spcBef>
              <a:buClr>
                <a:schemeClr val="accent2"/>
              </a:buClr>
              <a:buFontTx/>
              <a:buChar char="•"/>
            </a:pPr>
            <a:r>
              <a:rPr lang="en-US" sz="2400" dirty="0" smtClean="0"/>
              <a:t>Domain Name System (DNS)</a:t>
            </a:r>
          </a:p>
          <a:p>
            <a:pPr marL="1981200" lvl="3" indent="-609600" algn="just">
              <a:spcBef>
                <a:spcPct val="20000"/>
              </a:spcBef>
              <a:buClr>
                <a:schemeClr val="accent2"/>
              </a:buClr>
              <a:buFontTx/>
              <a:buChar char="•"/>
            </a:pPr>
            <a:r>
              <a:rPr lang="en-US" sz="2400" dirty="0" smtClean="0"/>
              <a:t>Network News Transfer Protocol (NNTP) </a:t>
            </a:r>
          </a:p>
          <a:p>
            <a:pPr marL="1981200" lvl="3" indent="-609600" algn="just">
              <a:spcBef>
                <a:spcPct val="20000"/>
              </a:spcBef>
              <a:buClr>
                <a:schemeClr val="accent2"/>
              </a:buClr>
              <a:buFontTx/>
              <a:buChar char="•"/>
            </a:pPr>
            <a:r>
              <a:rPr lang="en-US" sz="2400" dirty="0" smtClean="0"/>
              <a:t>Hyper Text Transfer Protocol (HTTP)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20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2000"/>
                                        <p:tgtEl>
                                          <p:spTgt spid="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2000"/>
                                        <p:tgtEl>
                                          <p:spTgt spid="8">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2000"/>
                                        <p:tgtEl>
                                          <p:spTgt spid="8">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2000"/>
                                        <p:tgtEl>
                                          <p:spTgt spid="8">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74</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91440" y="742950"/>
            <a:ext cx="8977313" cy="585216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Application Layer	</a:t>
            </a:r>
          </a:p>
          <a:p>
            <a:pPr marL="1524000" lvl="2" indent="-609600" algn="just">
              <a:spcBef>
                <a:spcPct val="20000"/>
              </a:spcBef>
              <a:buClr>
                <a:schemeClr val="accent2"/>
              </a:buClr>
              <a:buFontTx/>
              <a:buChar char="•"/>
            </a:pPr>
            <a:r>
              <a:rPr lang="en-US" sz="2400" dirty="0" smtClean="0"/>
              <a:t>TELNET</a:t>
            </a:r>
          </a:p>
          <a:p>
            <a:pPr marL="1981200" lvl="3" indent="-609600" algn="just">
              <a:spcBef>
                <a:spcPct val="20000"/>
              </a:spcBef>
              <a:buClr>
                <a:schemeClr val="accent2"/>
              </a:buClr>
              <a:buFontTx/>
              <a:buChar char="•"/>
            </a:pPr>
            <a:r>
              <a:rPr lang="en-US" sz="2400" dirty="0" smtClean="0"/>
              <a:t>virtual terminal protocol allows a user on one machine to </a:t>
            </a:r>
            <a:r>
              <a:rPr lang="en-US" sz="2400" dirty="0" smtClean="0">
                <a:solidFill>
                  <a:srgbClr val="FF0000"/>
                </a:solidFill>
              </a:rPr>
              <a:t>log onto a distant machine </a:t>
            </a:r>
            <a:r>
              <a:rPr lang="en-US" sz="2400" dirty="0" smtClean="0"/>
              <a:t>and work there </a:t>
            </a:r>
          </a:p>
          <a:p>
            <a:pPr marL="1981200" lvl="3" indent="-609600" algn="just">
              <a:spcBef>
                <a:spcPct val="20000"/>
              </a:spcBef>
              <a:buClr>
                <a:schemeClr val="accent2"/>
              </a:buClr>
            </a:pPr>
            <a:endParaRPr lang="en-US" sz="2400" dirty="0" smtClean="0"/>
          </a:p>
          <a:p>
            <a:pPr marL="1524000" lvl="2" indent="-609600" algn="just">
              <a:spcBef>
                <a:spcPct val="20000"/>
              </a:spcBef>
              <a:buClr>
                <a:schemeClr val="accent2"/>
              </a:buClr>
              <a:buFontTx/>
              <a:buChar char="•"/>
            </a:pPr>
            <a:r>
              <a:rPr lang="en-US" sz="2400" dirty="0" smtClean="0"/>
              <a:t>FTP (File Transfer Protocol )</a:t>
            </a:r>
          </a:p>
          <a:p>
            <a:pPr marL="1981200" lvl="3" indent="-609600" algn="just">
              <a:spcBef>
                <a:spcPct val="20000"/>
              </a:spcBef>
              <a:buClr>
                <a:schemeClr val="accent2"/>
              </a:buClr>
              <a:buFontTx/>
              <a:buChar char="•"/>
            </a:pPr>
            <a:r>
              <a:rPr lang="en-US" sz="2400" dirty="0" smtClean="0"/>
              <a:t>provides a way to </a:t>
            </a:r>
            <a:r>
              <a:rPr lang="en-US" sz="2400" dirty="0" smtClean="0">
                <a:solidFill>
                  <a:srgbClr val="FF0000"/>
                </a:solidFill>
              </a:rPr>
              <a:t>move data efficiently </a:t>
            </a:r>
            <a:r>
              <a:rPr lang="en-US" sz="2400" dirty="0" smtClean="0"/>
              <a:t>from one machine to another </a:t>
            </a:r>
          </a:p>
          <a:p>
            <a:pPr marL="1981200" lvl="3" indent="-609600" algn="just">
              <a:spcBef>
                <a:spcPct val="20000"/>
              </a:spcBef>
              <a:buClr>
                <a:schemeClr val="accent2"/>
              </a:buClr>
            </a:pPr>
            <a:endParaRPr lang="en-US" sz="2400" dirty="0" smtClean="0"/>
          </a:p>
          <a:p>
            <a:pPr marL="1524000" lvl="2" indent="-609600" algn="just">
              <a:spcBef>
                <a:spcPct val="20000"/>
              </a:spcBef>
              <a:buClr>
                <a:schemeClr val="accent2"/>
              </a:buClr>
              <a:buFontTx/>
              <a:buChar char="•"/>
            </a:pPr>
            <a:r>
              <a:rPr lang="en-US" sz="2400" dirty="0" smtClean="0"/>
              <a:t>SMTP (Simple Mail Transfer Protocol)</a:t>
            </a:r>
          </a:p>
          <a:p>
            <a:pPr marL="1981200" lvl="3" indent="-609600" algn="just">
              <a:spcBef>
                <a:spcPct val="20000"/>
              </a:spcBef>
              <a:buClr>
                <a:schemeClr val="accent2"/>
              </a:buClr>
              <a:buFontTx/>
              <a:buChar char="•"/>
            </a:pPr>
            <a:r>
              <a:rPr lang="en-US" sz="2400" dirty="0" smtClean="0"/>
              <a:t>Electronic mail was originally just a kind of file transfer, but later a specialized protocol (SMTP) was developed for it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2000"/>
                                        <p:tgtEl>
                                          <p:spTgt spid="8">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20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2000"/>
                                        <p:tgtEl>
                                          <p:spTgt spid="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8933"/>
          </a:xfrm>
        </p:spPr>
        <p:txBody>
          <a:bodyPr/>
          <a:lstStyle/>
          <a:p>
            <a:r>
              <a:rPr lang="en-US" dirty="0" smtClean="0"/>
              <a:t>TCP/IP Reference Model</a:t>
            </a:r>
            <a:endParaRPr lang="en-US" dirty="0"/>
          </a:p>
        </p:txBody>
      </p:sp>
      <p:sp>
        <p:nvSpPr>
          <p:cNvPr id="5" name="Slide Number Placeholder 4"/>
          <p:cNvSpPr>
            <a:spLocks noGrp="1"/>
          </p:cNvSpPr>
          <p:nvPr>
            <p:ph type="sldNum" sz="quarter" idx="12"/>
          </p:nvPr>
        </p:nvSpPr>
        <p:spPr/>
        <p:txBody>
          <a:bodyPr/>
          <a:lstStyle/>
          <a:p>
            <a:fld id="{72A6C05F-EDF5-4737-80F3-12A7E290C31D}" type="slidenum">
              <a:rPr lang="en-US" smtClean="0"/>
              <a:pPr/>
              <a:t>75</a:t>
            </a:fld>
            <a:endParaRPr lang="en-US"/>
          </a:p>
        </p:txBody>
      </p:sp>
      <p:sp>
        <p:nvSpPr>
          <p:cNvPr id="6" name="Rectangle 5"/>
          <p:cNvSpPr>
            <a:spLocks noChangeArrowheads="1"/>
          </p:cNvSpPr>
          <p:nvPr/>
        </p:nvSpPr>
        <p:spPr bwMode="auto">
          <a:xfrm>
            <a:off x="79023" y="869246"/>
            <a:ext cx="8977313" cy="5926665"/>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endParaRPr lang="en-US" sz="2400" dirty="0" smtClean="0"/>
          </a:p>
        </p:txBody>
      </p:sp>
      <p:sp>
        <p:nvSpPr>
          <p:cNvPr id="8" name="Rectangle 7"/>
          <p:cNvSpPr>
            <a:spLocks noChangeArrowheads="1"/>
          </p:cNvSpPr>
          <p:nvPr/>
        </p:nvSpPr>
        <p:spPr bwMode="auto">
          <a:xfrm>
            <a:off x="91440" y="742950"/>
            <a:ext cx="8977313" cy="5852160"/>
          </a:xfrm>
          <a:prstGeom prst="rect">
            <a:avLst/>
          </a:prstGeom>
          <a:noFill/>
          <a:ln w="9525">
            <a:noFill/>
            <a:miter lim="800000"/>
            <a:headEnd/>
            <a:tailEnd/>
          </a:ln>
          <a:effectLst/>
        </p:spPr>
        <p:txBody>
          <a:bodyPr/>
          <a:lstStyle/>
          <a:p>
            <a:pPr marL="609600" indent="-609600" algn="just">
              <a:spcBef>
                <a:spcPct val="20000"/>
              </a:spcBef>
              <a:buClr>
                <a:schemeClr val="accent2"/>
              </a:buClr>
              <a:buFontTx/>
              <a:buChar char="•"/>
            </a:pPr>
            <a:r>
              <a:rPr lang="en-US" sz="2400" b="1" i="1" dirty="0" smtClean="0"/>
              <a:t>Application Layer	</a:t>
            </a:r>
          </a:p>
          <a:p>
            <a:pPr marL="1524000" lvl="2" indent="-609600" algn="just">
              <a:spcBef>
                <a:spcPct val="20000"/>
              </a:spcBef>
              <a:buClr>
                <a:schemeClr val="accent2"/>
              </a:buClr>
              <a:buFontTx/>
              <a:buChar char="•"/>
            </a:pPr>
            <a:r>
              <a:rPr lang="en-US" sz="2400" dirty="0" smtClean="0"/>
              <a:t>DNS (Domain Name System) </a:t>
            </a:r>
          </a:p>
          <a:p>
            <a:pPr marL="1981200" lvl="3" indent="-609600" algn="just">
              <a:spcBef>
                <a:spcPct val="20000"/>
              </a:spcBef>
              <a:buClr>
                <a:schemeClr val="accent2"/>
              </a:buClr>
              <a:buFontTx/>
              <a:buChar char="•"/>
            </a:pPr>
            <a:r>
              <a:rPr lang="en-US" sz="2400" dirty="0" smtClean="0"/>
              <a:t>for mapping host names onto their network addresses </a:t>
            </a:r>
          </a:p>
          <a:p>
            <a:pPr marL="1981200" lvl="3" indent="-609600" algn="just">
              <a:spcBef>
                <a:spcPct val="20000"/>
              </a:spcBef>
              <a:buClr>
                <a:schemeClr val="accent2"/>
              </a:buClr>
            </a:pPr>
            <a:endParaRPr lang="en-US" sz="2400" dirty="0" smtClean="0"/>
          </a:p>
          <a:p>
            <a:pPr marL="1524000" lvl="2" indent="-609600" algn="just">
              <a:spcBef>
                <a:spcPct val="20000"/>
              </a:spcBef>
              <a:buClr>
                <a:schemeClr val="accent2"/>
              </a:buClr>
              <a:buFontTx/>
              <a:buChar char="•"/>
            </a:pPr>
            <a:r>
              <a:rPr lang="en-US" sz="2400" dirty="0" smtClean="0"/>
              <a:t>NNTP (Network News Transfer Protocol )</a:t>
            </a:r>
          </a:p>
          <a:p>
            <a:pPr marL="1981200" lvl="3" indent="-609600" algn="just">
              <a:spcBef>
                <a:spcPct val="20000"/>
              </a:spcBef>
              <a:buClr>
                <a:schemeClr val="accent2"/>
              </a:buClr>
              <a:buFontTx/>
              <a:buChar char="•"/>
            </a:pPr>
            <a:r>
              <a:rPr lang="en-US" sz="2400" dirty="0" smtClean="0"/>
              <a:t>protocol for moving USENET news articles around</a:t>
            </a:r>
          </a:p>
          <a:p>
            <a:pPr marL="1981200" lvl="3" indent="-609600" algn="just">
              <a:spcBef>
                <a:spcPct val="20000"/>
              </a:spcBef>
              <a:buClr>
                <a:schemeClr val="accent2"/>
              </a:buClr>
              <a:buFontTx/>
              <a:buChar char="•"/>
            </a:pPr>
            <a:r>
              <a:rPr lang="en-US" sz="2400" dirty="0" smtClean="0"/>
              <a:t>USENET (worldwide distributed Internet discussion system) </a:t>
            </a:r>
          </a:p>
          <a:p>
            <a:pPr marL="1981200" lvl="3" indent="-609600" algn="just">
              <a:spcBef>
                <a:spcPct val="20000"/>
              </a:spcBef>
              <a:buClr>
                <a:schemeClr val="accent2"/>
              </a:buClr>
            </a:pPr>
            <a:r>
              <a:rPr lang="en-US" sz="2400" dirty="0" smtClean="0"/>
              <a:t>	</a:t>
            </a:r>
          </a:p>
          <a:p>
            <a:pPr marL="1524000" lvl="2" indent="-609600" algn="just">
              <a:spcBef>
                <a:spcPct val="20000"/>
              </a:spcBef>
              <a:buClr>
                <a:schemeClr val="accent2"/>
              </a:buClr>
              <a:buFontTx/>
              <a:buChar char="•"/>
            </a:pPr>
            <a:r>
              <a:rPr lang="en-US" sz="2400" dirty="0" smtClean="0"/>
              <a:t>HTTP (Hyper Text Transfer Protocol )</a:t>
            </a:r>
          </a:p>
          <a:p>
            <a:pPr marL="1981200" lvl="3" indent="-609600" algn="just">
              <a:spcBef>
                <a:spcPct val="20000"/>
              </a:spcBef>
              <a:buClr>
                <a:schemeClr val="accent2"/>
              </a:buClr>
              <a:buFontTx/>
              <a:buChar char="•"/>
            </a:pPr>
            <a:r>
              <a:rPr lang="en-US" sz="2400" dirty="0" smtClean="0"/>
              <a:t>protocol for fetching pages on the World Wide Web 	(WWW)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2000"/>
                                        <p:tgtEl>
                                          <p:spTgt spid="8">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2000"/>
                                        <p:tgtEl>
                                          <p:spTgt spid="8">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20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2000"/>
                                        <p:tgtEl>
                                          <p:spTgt spid="8">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fade">
                                      <p:cBhvr>
                                        <p:cTn id="34"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Reference </a:t>
            </a:r>
            <a:r>
              <a:rPr lang="en-US" dirty="0" smtClean="0"/>
              <a:t>Models</a:t>
            </a:r>
            <a:endParaRPr lang="en-US" dirty="0"/>
          </a:p>
        </p:txBody>
      </p:sp>
      <p:sp>
        <p:nvSpPr>
          <p:cNvPr id="35843" name="Rectangle 3"/>
          <p:cNvSpPr>
            <a:spLocks noGrp="1" noChangeArrowheads="1"/>
          </p:cNvSpPr>
          <p:nvPr>
            <p:ph idx="1"/>
          </p:nvPr>
        </p:nvSpPr>
        <p:spPr>
          <a:xfrm>
            <a:off x="0" y="896303"/>
            <a:ext cx="9144000" cy="838200"/>
          </a:xfrm>
        </p:spPr>
        <p:txBody>
          <a:bodyPr/>
          <a:lstStyle/>
          <a:p>
            <a:r>
              <a:rPr lang="en-US" dirty="0"/>
              <a:t>Protocols and networks in the TCP/IP model initially.</a:t>
            </a:r>
          </a:p>
        </p:txBody>
      </p:sp>
      <p:sp>
        <p:nvSpPr>
          <p:cNvPr id="6" name="Slide Number Placeholder 5"/>
          <p:cNvSpPr>
            <a:spLocks noGrp="1"/>
          </p:cNvSpPr>
          <p:nvPr>
            <p:ph type="sldNum" sz="quarter" idx="12"/>
          </p:nvPr>
        </p:nvSpPr>
        <p:spPr/>
        <p:txBody>
          <a:bodyPr/>
          <a:lstStyle/>
          <a:p>
            <a:fld id="{72A6C05F-EDF5-4737-80F3-12A7E290C31D}" type="slidenum">
              <a:rPr lang="en-US" smtClean="0"/>
              <a:pPr/>
              <a:t>76</a:t>
            </a:fld>
            <a:endParaRPr lang="en-US"/>
          </a:p>
        </p:txBody>
      </p:sp>
      <p:pic>
        <p:nvPicPr>
          <p:cNvPr id="35844" name="Picture 4" descr="1-22"/>
          <p:cNvPicPr>
            <a:picLocks noChangeAspect="1" noChangeArrowheads="1"/>
          </p:cNvPicPr>
          <p:nvPr/>
        </p:nvPicPr>
        <p:blipFill>
          <a:blip r:embed="rId2" cstate="print"/>
          <a:srcRect/>
          <a:stretch>
            <a:fillRect/>
          </a:stretch>
        </p:blipFill>
        <p:spPr bwMode="auto">
          <a:xfrm>
            <a:off x="546100" y="1738313"/>
            <a:ext cx="7940675" cy="3279775"/>
          </a:xfrm>
          <a:prstGeom prst="rect">
            <a:avLst/>
          </a:prstGeom>
          <a:noFill/>
        </p:spPr>
      </p:pic>
      <p:sp>
        <p:nvSpPr>
          <p:cNvPr id="5" name="TextBox 4"/>
          <p:cNvSpPr txBox="1"/>
          <p:nvPr/>
        </p:nvSpPr>
        <p:spPr>
          <a:xfrm>
            <a:off x="880110" y="5509260"/>
            <a:ext cx="7109460" cy="646331"/>
          </a:xfrm>
          <a:prstGeom prst="rect">
            <a:avLst/>
          </a:prstGeom>
          <a:noFill/>
        </p:spPr>
        <p:txBody>
          <a:bodyPr wrap="square" rtlCol="0">
            <a:spAutoFit/>
          </a:bodyPr>
          <a:lstStyle/>
          <a:p>
            <a:pPr algn="just"/>
            <a:r>
              <a:rPr lang="en-US" dirty="0" smtClean="0"/>
              <a:t>ARPANET - Advanced Research Projects Agency Network</a:t>
            </a:r>
          </a:p>
          <a:p>
            <a:pPr algn="just"/>
            <a:r>
              <a:rPr lang="en-US" dirty="0" smtClean="0"/>
              <a:t>SATNET – Sustainable Agriculture Trainers Network</a:t>
            </a:r>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Comparison</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77</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858982" y="1600200"/>
            <a:ext cx="7495309" cy="5077691"/>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0271"/>
          </a:xfrm>
        </p:spPr>
        <p:txBody>
          <a:bodyPr>
            <a:normAutofit fontScale="90000"/>
          </a:bodyPr>
          <a:lstStyle/>
          <a:p>
            <a:endParaRPr lang="en-IN" dirty="0"/>
          </a:p>
        </p:txBody>
      </p:sp>
      <p:sp>
        <p:nvSpPr>
          <p:cNvPr id="3" name="Content Placeholder 2"/>
          <p:cNvSpPr>
            <a:spLocks noGrp="1"/>
          </p:cNvSpPr>
          <p:nvPr>
            <p:ph idx="1"/>
          </p:nvPr>
        </p:nvSpPr>
        <p:spPr>
          <a:xfrm>
            <a:off x="457200" y="609600"/>
            <a:ext cx="8229600" cy="5915891"/>
          </a:xfrm>
        </p:spPr>
        <p:txBody>
          <a:bodyPr>
            <a:normAutofit fontScale="77500" lnSpcReduction="20000"/>
          </a:bodyPr>
          <a:lstStyle/>
          <a:p>
            <a:r>
              <a:rPr lang="en-IN" dirty="0" smtClean="0"/>
              <a:t>A data communications system has five components </a:t>
            </a:r>
          </a:p>
          <a:p>
            <a:r>
              <a:rPr lang="en-IN" b="1" dirty="0" smtClean="0"/>
              <a:t>Message</a:t>
            </a:r>
          </a:p>
          <a:p>
            <a:r>
              <a:rPr lang="en-IN" dirty="0" smtClean="0"/>
              <a:t>The message is the information (data) to be communicated. </a:t>
            </a:r>
          </a:p>
          <a:p>
            <a:r>
              <a:rPr lang="en-IN" dirty="0" smtClean="0"/>
              <a:t>Popular forms of information include text, numbers, pictures, audio, and video. </a:t>
            </a:r>
          </a:p>
          <a:p>
            <a:pPr>
              <a:buNone/>
            </a:pPr>
            <a:endParaRPr lang="en-IN" dirty="0" smtClean="0"/>
          </a:p>
          <a:p>
            <a:r>
              <a:rPr lang="en-IN" b="1" dirty="0" smtClean="0"/>
              <a:t>Sender</a:t>
            </a:r>
          </a:p>
          <a:p>
            <a:r>
              <a:rPr lang="en-IN" dirty="0" smtClean="0"/>
              <a:t>The sender is the device that sends the data message. </a:t>
            </a:r>
          </a:p>
          <a:p>
            <a:r>
              <a:rPr lang="en-IN" dirty="0" smtClean="0"/>
              <a:t>It can be a  computer, workstation, telephone handset, video camera, and so on. </a:t>
            </a:r>
          </a:p>
          <a:p>
            <a:pPr>
              <a:buNone/>
            </a:pPr>
            <a:endParaRPr lang="en-IN" dirty="0" smtClean="0"/>
          </a:p>
          <a:p>
            <a:r>
              <a:rPr lang="en-IN" b="1" dirty="0" smtClean="0"/>
              <a:t>Receiver. </a:t>
            </a:r>
          </a:p>
          <a:p>
            <a:r>
              <a:rPr lang="en-IN" dirty="0" smtClean="0"/>
              <a:t>The receiver is the device that receives the message. </a:t>
            </a:r>
          </a:p>
          <a:p>
            <a:r>
              <a:rPr lang="en-IN" dirty="0" smtClean="0"/>
              <a:t>It can be a computer, workstation, telephone handset, television, and so on. </a:t>
            </a:r>
          </a:p>
          <a:p>
            <a:pPr>
              <a:buNone/>
            </a:pPr>
            <a:endParaRPr lang="en-IN" dirty="0" smtClean="0"/>
          </a:p>
        </p:txBody>
      </p:sp>
      <p:sp>
        <p:nvSpPr>
          <p:cNvPr id="4" name="Slide Number Placeholder 3"/>
          <p:cNvSpPr>
            <a:spLocks noGrp="1"/>
          </p:cNvSpPr>
          <p:nvPr>
            <p:ph type="sldNum" sz="quarter" idx="12"/>
          </p:nvPr>
        </p:nvSpPr>
        <p:spPr/>
        <p:txBody>
          <a:bodyPr/>
          <a:lstStyle/>
          <a:p>
            <a:fld id="{72A6C05F-EDF5-4737-80F3-12A7E290C31D}" type="slidenum">
              <a:rPr lang="en-US" smtClean="0"/>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3507"/>
          </a:xfrm>
        </p:spPr>
        <p:txBody>
          <a:bodyPr>
            <a:normAutofit fontScale="90000"/>
          </a:bodyPr>
          <a:lstStyle/>
          <a:p>
            <a:endParaRPr lang="en-IN" dirty="0"/>
          </a:p>
        </p:txBody>
      </p:sp>
      <p:sp>
        <p:nvSpPr>
          <p:cNvPr id="3" name="Content Placeholder 2"/>
          <p:cNvSpPr>
            <a:spLocks noGrp="1"/>
          </p:cNvSpPr>
          <p:nvPr>
            <p:ph idx="1"/>
          </p:nvPr>
        </p:nvSpPr>
        <p:spPr>
          <a:xfrm>
            <a:off x="457200" y="969818"/>
            <a:ext cx="8229600" cy="5156345"/>
          </a:xfrm>
        </p:spPr>
        <p:txBody>
          <a:bodyPr>
            <a:normAutofit fontScale="77500" lnSpcReduction="20000"/>
          </a:bodyPr>
          <a:lstStyle/>
          <a:p>
            <a:r>
              <a:rPr lang="en-IN" b="1" dirty="0" smtClean="0"/>
              <a:t>Transmission medium</a:t>
            </a:r>
          </a:p>
          <a:p>
            <a:r>
              <a:rPr lang="en-IN" dirty="0" smtClean="0"/>
              <a:t>The transmission medium is the physical path by  which a message travels from sender to receiver. </a:t>
            </a:r>
          </a:p>
          <a:p>
            <a:r>
              <a:rPr lang="en-IN" dirty="0" smtClean="0"/>
              <a:t>Some examples of  transmission media include twisted-pair wire, coaxial cable, </a:t>
            </a:r>
            <a:r>
              <a:rPr lang="en-IN" dirty="0" err="1" smtClean="0"/>
              <a:t>fiber</a:t>
            </a:r>
            <a:r>
              <a:rPr lang="en-IN" dirty="0" smtClean="0"/>
              <a:t>-optic cable, and radio waves. </a:t>
            </a:r>
          </a:p>
          <a:p>
            <a:endParaRPr lang="en-IN" dirty="0" smtClean="0"/>
          </a:p>
          <a:p>
            <a:r>
              <a:rPr lang="en-IN" b="1" dirty="0" smtClean="0"/>
              <a:t>Protocol. </a:t>
            </a:r>
          </a:p>
          <a:p>
            <a:r>
              <a:rPr lang="en-IN" dirty="0" smtClean="0"/>
              <a:t>A protocol is a set of rules that govern data communications.</a:t>
            </a:r>
          </a:p>
          <a:p>
            <a:r>
              <a:rPr lang="en-IN" dirty="0" smtClean="0"/>
              <a:t> It  represents an agreement between the communicating devices. Without a protocol, two devices may be connected but not communicating, just as a  person speaking French cannot be understood by a person who speaks only  Japanese. </a:t>
            </a:r>
          </a:p>
          <a:p>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Uses of Computer Networks</a:t>
            </a:r>
          </a:p>
        </p:txBody>
      </p:sp>
      <p:sp>
        <p:nvSpPr>
          <p:cNvPr id="60419" name="Rectangle 3"/>
          <p:cNvSpPr>
            <a:spLocks noGrp="1" noChangeArrowheads="1"/>
          </p:cNvSpPr>
          <p:nvPr>
            <p:ph idx="1"/>
          </p:nvPr>
        </p:nvSpPr>
        <p:spPr>
          <a:xfrm>
            <a:off x="139453" y="953463"/>
            <a:ext cx="8949128" cy="5710572"/>
          </a:xfrm>
        </p:spPr>
        <p:txBody>
          <a:bodyPr/>
          <a:lstStyle/>
          <a:p>
            <a:pPr algn="l">
              <a:buFontTx/>
              <a:buChar char="•"/>
            </a:pPr>
            <a:r>
              <a:rPr lang="en-US" sz="3200" dirty="0"/>
              <a:t>Business </a:t>
            </a:r>
            <a:r>
              <a:rPr lang="en-US" sz="3200" dirty="0" smtClean="0"/>
              <a:t>Applications</a:t>
            </a:r>
          </a:p>
          <a:p>
            <a:pPr lvl="2"/>
            <a:r>
              <a:rPr lang="en-US" sz="3200" dirty="0" smtClean="0"/>
              <a:t>Resource Sharing</a:t>
            </a:r>
          </a:p>
          <a:p>
            <a:pPr lvl="3"/>
            <a:r>
              <a:rPr lang="en-US" sz="2400" dirty="0" smtClean="0"/>
              <a:t>programs, equipment, data etc</a:t>
            </a:r>
          </a:p>
          <a:p>
            <a:pPr lvl="2"/>
            <a:r>
              <a:rPr lang="en-US" sz="3200" dirty="0" smtClean="0"/>
              <a:t>High reliability</a:t>
            </a:r>
          </a:p>
          <a:p>
            <a:pPr lvl="3"/>
            <a:r>
              <a:rPr lang="en-US" sz="2400" dirty="0" smtClean="0"/>
              <a:t>alternative sources of supply</a:t>
            </a:r>
          </a:p>
          <a:p>
            <a:pPr lvl="2"/>
            <a:r>
              <a:rPr lang="en-US" sz="3200" dirty="0" smtClean="0"/>
              <a:t>Saving money </a:t>
            </a:r>
          </a:p>
          <a:p>
            <a:pPr lvl="3"/>
            <a:r>
              <a:rPr lang="en-US" sz="2400" dirty="0" smtClean="0"/>
              <a:t>by having client server model</a:t>
            </a:r>
          </a:p>
          <a:p>
            <a:pPr lvl="2"/>
            <a:r>
              <a:rPr lang="en-US" sz="3200" dirty="0" smtClean="0"/>
              <a:t>Scalability</a:t>
            </a:r>
          </a:p>
          <a:p>
            <a:pPr lvl="3"/>
            <a:r>
              <a:rPr lang="en-US" sz="2400" dirty="0" smtClean="0"/>
              <a:t>Ability to increase system performance</a:t>
            </a:r>
          </a:p>
          <a:p>
            <a:pPr lvl="2"/>
            <a:r>
              <a:rPr lang="en-US" sz="3200" dirty="0" smtClean="0"/>
              <a:t>Powerful Communication medium </a:t>
            </a:r>
          </a:p>
          <a:p>
            <a:pPr lvl="3"/>
            <a:r>
              <a:rPr lang="en-US" sz="2400" dirty="0" smtClean="0"/>
              <a:t>online documents, human to human communication</a:t>
            </a:r>
            <a:endParaRPr lang="en-US" sz="2400" dirty="0"/>
          </a:p>
        </p:txBody>
      </p:sp>
      <p:sp>
        <p:nvSpPr>
          <p:cNvPr id="4" name="Slide Number Placeholder 3"/>
          <p:cNvSpPr>
            <a:spLocks noGrp="1"/>
          </p:cNvSpPr>
          <p:nvPr>
            <p:ph type="sldNum" sz="quarter" idx="12"/>
          </p:nvPr>
        </p:nvSpPr>
        <p:spPr>
          <a:xfrm>
            <a:off x="6996560" y="6248400"/>
            <a:ext cx="1905000" cy="457200"/>
          </a:xfrm>
        </p:spPr>
        <p:txBody>
          <a:bodyPr/>
          <a:lstStyle/>
          <a:p>
            <a:fld id="{72A6C05F-EDF5-4737-80F3-12A7E290C31D}" type="slidenum">
              <a:rPr lang="en-US" smtClean="0"/>
              <a:pPr/>
              <a:t>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20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20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fade">
                                      <p:cBhvr>
                                        <p:cTn id="22" dur="20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fade">
                                      <p:cBhvr>
                                        <p:cTn id="27" dur="20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fade">
                                      <p:cBhvr>
                                        <p:cTn id="32" dur="2000"/>
                                        <p:tgtEl>
                                          <p:spTgt spid="604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419">
                                            <p:txEl>
                                              <p:pRg st="6" end="6"/>
                                            </p:txEl>
                                          </p:spTgt>
                                        </p:tgtEl>
                                        <p:attrNameLst>
                                          <p:attrName>style.visibility</p:attrName>
                                        </p:attrNameLst>
                                      </p:cBhvr>
                                      <p:to>
                                        <p:strVal val="visible"/>
                                      </p:to>
                                    </p:set>
                                    <p:animEffect transition="in" filter="fade">
                                      <p:cBhvr>
                                        <p:cTn id="37" dur="2000"/>
                                        <p:tgtEl>
                                          <p:spTgt spid="604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419">
                                            <p:txEl>
                                              <p:pRg st="7" end="7"/>
                                            </p:txEl>
                                          </p:spTgt>
                                        </p:tgtEl>
                                        <p:attrNameLst>
                                          <p:attrName>style.visibility</p:attrName>
                                        </p:attrNameLst>
                                      </p:cBhvr>
                                      <p:to>
                                        <p:strVal val="visible"/>
                                      </p:to>
                                    </p:set>
                                    <p:animEffect transition="in" filter="fade">
                                      <p:cBhvr>
                                        <p:cTn id="42" dur="2000"/>
                                        <p:tgtEl>
                                          <p:spTgt spid="604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0419">
                                            <p:txEl>
                                              <p:pRg st="8" end="8"/>
                                            </p:txEl>
                                          </p:spTgt>
                                        </p:tgtEl>
                                        <p:attrNameLst>
                                          <p:attrName>style.visibility</p:attrName>
                                        </p:attrNameLst>
                                      </p:cBhvr>
                                      <p:to>
                                        <p:strVal val="visible"/>
                                      </p:to>
                                    </p:set>
                                    <p:animEffect transition="in" filter="fade">
                                      <p:cBhvr>
                                        <p:cTn id="47" dur="2000"/>
                                        <p:tgtEl>
                                          <p:spTgt spid="604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0419">
                                            <p:txEl>
                                              <p:pRg st="9" end="9"/>
                                            </p:txEl>
                                          </p:spTgt>
                                        </p:tgtEl>
                                        <p:attrNameLst>
                                          <p:attrName>style.visibility</p:attrName>
                                        </p:attrNameLst>
                                      </p:cBhvr>
                                      <p:to>
                                        <p:strVal val="visible"/>
                                      </p:to>
                                    </p:set>
                                    <p:animEffect transition="in" filter="fade">
                                      <p:cBhvr>
                                        <p:cTn id="52" dur="2000"/>
                                        <p:tgtEl>
                                          <p:spTgt spid="604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419">
                                            <p:txEl>
                                              <p:pRg st="10" end="10"/>
                                            </p:txEl>
                                          </p:spTgt>
                                        </p:tgtEl>
                                        <p:attrNameLst>
                                          <p:attrName>style.visibility</p:attrName>
                                        </p:attrNameLst>
                                      </p:cBhvr>
                                      <p:to>
                                        <p:strVal val="visible"/>
                                      </p:to>
                                    </p:set>
                                    <p:animEffect transition="in" filter="fade">
                                      <p:cBhvr>
                                        <p:cTn id="57" dur="2000"/>
                                        <p:tgtEl>
                                          <p:spTgt spid="604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72A6C05F-EDF5-4737-80F3-12A7E290C31D}" type="slidenum">
              <a:rPr lang="en-US" smtClean="0"/>
              <a:pPr/>
              <a:t>80</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787236"/>
            <a:ext cx="8229600" cy="3130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Data </a:t>
            </a:r>
            <a:r>
              <a:rPr lang="en-IN" b="1" dirty="0" err="1" smtClean="0"/>
              <a:t>RepresentationText</a:t>
            </a:r>
            <a:r>
              <a:rPr lang="en-IN" b="1" dirty="0" smtClean="0"/>
              <a:t> </a:t>
            </a:r>
          </a:p>
          <a:p>
            <a:r>
              <a:rPr lang="en-IN" dirty="0" smtClean="0"/>
              <a:t>Numbers </a:t>
            </a:r>
          </a:p>
          <a:p>
            <a:r>
              <a:rPr lang="en-IN" dirty="0" smtClean="0"/>
              <a:t>Images </a:t>
            </a:r>
          </a:p>
          <a:p>
            <a:r>
              <a:rPr lang="en-IN" dirty="0" smtClean="0"/>
              <a:t>Audio </a:t>
            </a:r>
          </a:p>
          <a:p>
            <a:r>
              <a:rPr lang="en-IN" dirty="0" smtClean="0"/>
              <a:t>Video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37289"/>
          </a:xfrm>
        </p:spPr>
        <p:txBody>
          <a:bodyPr>
            <a:normAutofit fontScale="90000"/>
          </a:bodyPr>
          <a:lstStyle/>
          <a:p>
            <a:pPr algn="just"/>
            <a:r>
              <a:rPr lang="en-IN" sz="3100" dirty="0" smtClean="0"/>
              <a:t/>
            </a:r>
            <a:br>
              <a:rPr lang="en-IN" sz="3100" dirty="0" smtClean="0"/>
            </a:br>
            <a:r>
              <a:rPr lang="en-IN" sz="3100" dirty="0" smtClean="0"/>
              <a:t>Data Flow </a:t>
            </a:r>
            <a:br>
              <a:rPr lang="en-IN" sz="3100" dirty="0" smtClean="0"/>
            </a:br>
            <a:r>
              <a:rPr lang="en-IN" sz="3100" dirty="0" smtClean="0"/>
              <a:t>Communication between two devices can be simplex, half-duplex, or full-duplex </a:t>
            </a:r>
            <a:br>
              <a:rPr lang="en-IN" sz="3100" dirty="0" smtClean="0"/>
            </a:br>
            <a:r>
              <a:rPr lang="en-IN" sz="3100" dirty="0" smtClean="0"/>
              <a:t>as shown in Figure</a:t>
            </a:r>
            <a:r>
              <a:rPr lang="en-IN" dirty="0" smtClean="0"/>
              <a:t/>
            </a:r>
            <a:br>
              <a:rPr lang="en-IN" dirty="0" smtClean="0"/>
            </a:br>
            <a:r>
              <a:rPr lang="en-IN" dirty="0" smtClean="0"/>
              <a:t>.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82</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402818"/>
            <a:ext cx="8229600" cy="3219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5689"/>
          </a:xfrm>
        </p:spPr>
        <p:txBody>
          <a:bodyPr>
            <a:normAutofit fontScale="90000"/>
          </a:bodyPr>
          <a:lstStyle/>
          <a:p>
            <a:endParaRPr lang="en-IN" dirty="0"/>
          </a:p>
        </p:txBody>
      </p:sp>
      <p:sp>
        <p:nvSpPr>
          <p:cNvPr id="3" name="Content Placeholder 2"/>
          <p:cNvSpPr>
            <a:spLocks noGrp="1"/>
          </p:cNvSpPr>
          <p:nvPr>
            <p:ph idx="1"/>
          </p:nvPr>
        </p:nvSpPr>
        <p:spPr>
          <a:xfrm>
            <a:off x="457200" y="789709"/>
            <a:ext cx="8229600" cy="5832763"/>
          </a:xfrm>
        </p:spPr>
        <p:txBody>
          <a:bodyPr>
            <a:normAutofit fontScale="55000" lnSpcReduction="20000"/>
          </a:bodyPr>
          <a:lstStyle/>
          <a:p>
            <a:pPr algn="just"/>
            <a:r>
              <a:rPr lang="en-IN" b="1" i="1" dirty="0" smtClean="0"/>
              <a:t>Simplex </a:t>
            </a:r>
          </a:p>
          <a:p>
            <a:pPr algn="just"/>
            <a:r>
              <a:rPr lang="en-IN" dirty="0" smtClean="0"/>
              <a:t>In simplex mode, the communication is unidirectional, as on a one  way street. </a:t>
            </a:r>
          </a:p>
          <a:p>
            <a:pPr algn="just"/>
            <a:r>
              <a:rPr lang="en-IN" dirty="0" smtClean="0"/>
              <a:t>Only one of the two devices on a link can transmit; the other can only receive (Figure a). </a:t>
            </a:r>
          </a:p>
          <a:p>
            <a:pPr algn="just"/>
            <a:r>
              <a:rPr lang="en-IN" dirty="0" smtClean="0"/>
              <a:t>Keyboards and traditional monitors are examples of  simplex devices. </a:t>
            </a:r>
          </a:p>
          <a:p>
            <a:pPr algn="just"/>
            <a:endParaRPr lang="en-IN" b="1" i="1" dirty="0" smtClean="0"/>
          </a:p>
          <a:p>
            <a:pPr algn="just"/>
            <a:r>
              <a:rPr lang="en-IN" b="1" i="1" dirty="0" smtClean="0"/>
              <a:t>Half-Duplex </a:t>
            </a:r>
          </a:p>
          <a:p>
            <a:pPr algn="just"/>
            <a:r>
              <a:rPr lang="en-IN" dirty="0" smtClean="0"/>
              <a:t>In half-duplex mode, each station can both transmit and receive, but not at the </a:t>
            </a:r>
          </a:p>
          <a:p>
            <a:pPr algn="just"/>
            <a:r>
              <a:rPr lang="en-IN" dirty="0" smtClean="0"/>
              <a:t>same time. </a:t>
            </a:r>
          </a:p>
          <a:p>
            <a:pPr algn="just"/>
            <a:r>
              <a:rPr lang="en-IN" dirty="0" smtClean="0"/>
              <a:t>When one device is sending, the other can only receive, and vice </a:t>
            </a:r>
          </a:p>
          <a:p>
            <a:pPr algn="just"/>
            <a:r>
              <a:rPr lang="en-IN" dirty="0" smtClean="0"/>
              <a:t>versa (Figure b). </a:t>
            </a:r>
          </a:p>
          <a:p>
            <a:pPr algn="just"/>
            <a:r>
              <a:rPr lang="en-IN" dirty="0" smtClean="0"/>
              <a:t>Walkie-talkies and CB (citizens band) radios are both half  duplex systems. </a:t>
            </a:r>
          </a:p>
          <a:p>
            <a:pPr algn="just"/>
            <a:endParaRPr lang="en-IN" b="1" i="1" dirty="0" smtClean="0"/>
          </a:p>
          <a:p>
            <a:pPr algn="just"/>
            <a:r>
              <a:rPr lang="en-IN" b="1" i="1" dirty="0" smtClean="0"/>
              <a:t>Full-Duplex </a:t>
            </a:r>
          </a:p>
          <a:p>
            <a:pPr algn="just"/>
            <a:r>
              <a:rPr lang="en-IN" dirty="0" smtClean="0"/>
              <a:t>In full-duplex, both stations can transmit and receive simultaneously (Figure c). </a:t>
            </a:r>
          </a:p>
          <a:p>
            <a:pPr algn="just"/>
            <a:r>
              <a:rPr lang="en-IN" dirty="0" smtClean="0"/>
              <a:t>One common example of full-duplex communication is the telephone network. </a:t>
            </a:r>
          </a:p>
          <a:p>
            <a:pPr algn="just"/>
            <a:r>
              <a:rPr lang="en-IN" dirty="0" smtClean="0"/>
              <a:t>When two people are communicating by a telephone line, both can talk and </a:t>
            </a:r>
          </a:p>
          <a:p>
            <a:pPr algn="just"/>
            <a:r>
              <a:rPr lang="en-IN" dirty="0" smtClean="0"/>
              <a:t>listen at the same time. T</a:t>
            </a:r>
          </a:p>
          <a:p>
            <a:pPr algn="just"/>
            <a:r>
              <a:rPr lang="en-IN" dirty="0" smtClean="0"/>
              <a:t>he full-duplex mode is used when communication in </a:t>
            </a:r>
          </a:p>
          <a:p>
            <a:pPr algn="just"/>
            <a:r>
              <a:rPr lang="en-IN" dirty="0" smtClean="0"/>
              <a:t>both directions is required all the time.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83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blinds(horizontal)">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blinds(horizontal)">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blinds(horizontal)">
                                      <p:cBhvr>
                                        <p:cTn id="67" dur="500"/>
                                        <p:tgtEl>
                                          <p:spTgt spid="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blinds(horizontal)">
                                      <p:cBhvr>
                                        <p:cTn id="72" dur="500"/>
                                        <p:tgtEl>
                                          <p:spTgt spid="3">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Effect transition="in" filter="blinds(horizontal)">
                                      <p:cBhvr>
                                        <p:cTn id="77" dur="500"/>
                                        <p:tgtEl>
                                          <p:spTgt spid="3">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17" end="17"/>
                                            </p:txEl>
                                          </p:spTgt>
                                        </p:tgtEl>
                                        <p:attrNameLst>
                                          <p:attrName>style.visibility</p:attrName>
                                        </p:attrNameLst>
                                      </p:cBhvr>
                                      <p:to>
                                        <p:strVal val="visible"/>
                                      </p:to>
                                    </p:set>
                                    <p:animEffect transition="in" filter="blinds(horizontal)">
                                      <p:cBhvr>
                                        <p:cTn id="82" dur="500"/>
                                        <p:tgtEl>
                                          <p:spTgt spid="3">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xEl>
                                              <p:pRg st="18" end="18"/>
                                            </p:txEl>
                                          </p:spTgt>
                                        </p:tgtEl>
                                        <p:attrNameLst>
                                          <p:attrName>style.visibility</p:attrName>
                                        </p:attrNameLst>
                                      </p:cBhvr>
                                      <p:to>
                                        <p:strVal val="visible"/>
                                      </p:to>
                                    </p:set>
                                    <p:animEffect transition="in" filter="blinds(horizontal)">
                                      <p:cBhvr>
                                        <p:cTn id="8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307"/>
          </a:xfrm>
        </p:spPr>
        <p:txBody>
          <a:bodyPr/>
          <a:lstStyle/>
          <a:p>
            <a:r>
              <a:rPr lang="en-IN" b="1" dirty="0" smtClean="0"/>
              <a:t>Network Criteria </a:t>
            </a:r>
            <a:endParaRPr lang="en-IN" dirty="0"/>
          </a:p>
        </p:txBody>
      </p:sp>
      <p:sp>
        <p:nvSpPr>
          <p:cNvPr id="3" name="Content Placeholder 2"/>
          <p:cNvSpPr>
            <a:spLocks noGrp="1"/>
          </p:cNvSpPr>
          <p:nvPr>
            <p:ph idx="1"/>
          </p:nvPr>
        </p:nvSpPr>
        <p:spPr>
          <a:xfrm>
            <a:off x="457200" y="1136073"/>
            <a:ext cx="8229600" cy="5555671"/>
          </a:xfrm>
        </p:spPr>
        <p:txBody>
          <a:bodyPr>
            <a:normAutofit fontScale="85000" lnSpcReduction="20000"/>
          </a:bodyPr>
          <a:lstStyle/>
          <a:p>
            <a:pPr algn="just"/>
            <a:r>
              <a:rPr lang="en-IN" dirty="0" smtClean="0"/>
              <a:t>A network must be able to meet a certain number of criteria. The most  important of these are performance, reliability, and security. </a:t>
            </a:r>
          </a:p>
          <a:p>
            <a:pPr algn="just"/>
            <a:r>
              <a:rPr lang="en-IN" b="1" i="1" dirty="0" smtClean="0"/>
              <a:t>Performance </a:t>
            </a:r>
          </a:p>
          <a:p>
            <a:pPr algn="just"/>
            <a:r>
              <a:rPr lang="en-IN" dirty="0" smtClean="0"/>
              <a:t>Performance can be measured in many ways, including transit time and  response time. </a:t>
            </a:r>
          </a:p>
          <a:p>
            <a:pPr algn="just"/>
            <a:r>
              <a:rPr lang="en-IN" dirty="0" smtClean="0"/>
              <a:t>Transit time is the amount of time required for a message to  travel from one device to another. </a:t>
            </a:r>
          </a:p>
          <a:p>
            <a:pPr algn="just"/>
            <a:r>
              <a:rPr lang="en-IN" dirty="0" smtClean="0"/>
              <a:t>Response time is the elapsed time between an inquiry and a response. </a:t>
            </a:r>
          </a:p>
          <a:p>
            <a:pPr algn="just"/>
            <a:r>
              <a:rPr lang="en-IN" dirty="0" smtClean="0"/>
              <a:t>The performance of a network depends on a number  of factors, including the number of users, the type of transmission medium, the  capabilities of the connected hardware, and the efficiency of the software. </a:t>
            </a:r>
          </a:p>
        </p:txBody>
      </p:sp>
      <p:sp>
        <p:nvSpPr>
          <p:cNvPr id="4" name="Slide Number Placeholder 3"/>
          <p:cNvSpPr>
            <a:spLocks noGrp="1"/>
          </p:cNvSpPr>
          <p:nvPr>
            <p:ph type="sldNum" sz="quarter" idx="12"/>
          </p:nvPr>
        </p:nvSpPr>
        <p:spPr/>
        <p:txBody>
          <a:bodyPr/>
          <a:lstStyle/>
          <a:p>
            <a:fld id="{72A6C05F-EDF5-4737-80F3-12A7E290C31D}" type="slidenum">
              <a:rPr lang="en-US" smtClean="0"/>
              <a:pPr/>
              <a:t>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9544"/>
          </a:xfrm>
        </p:spPr>
        <p:txBody>
          <a:bodyPr>
            <a:normAutofit fontScale="90000"/>
          </a:bodyPr>
          <a:lstStyle/>
          <a:p>
            <a:endParaRPr lang="en-IN" dirty="0"/>
          </a:p>
        </p:txBody>
      </p:sp>
      <p:sp>
        <p:nvSpPr>
          <p:cNvPr id="3" name="Content Placeholder 2"/>
          <p:cNvSpPr>
            <a:spLocks noGrp="1"/>
          </p:cNvSpPr>
          <p:nvPr>
            <p:ph idx="1"/>
          </p:nvPr>
        </p:nvSpPr>
        <p:spPr>
          <a:xfrm>
            <a:off x="457200" y="720436"/>
            <a:ext cx="8229600" cy="5846619"/>
          </a:xfrm>
        </p:spPr>
        <p:txBody>
          <a:bodyPr>
            <a:normAutofit fontScale="77500" lnSpcReduction="20000"/>
          </a:bodyPr>
          <a:lstStyle/>
          <a:p>
            <a:pPr algn="just"/>
            <a:r>
              <a:rPr lang="en-IN" dirty="0" smtClean="0"/>
              <a:t>Performance is often evaluated by two networking metrics: </a:t>
            </a:r>
            <a:r>
              <a:rPr lang="en-IN" b="1" dirty="0" smtClean="0"/>
              <a:t>throughput and  delay</a:t>
            </a:r>
          </a:p>
          <a:p>
            <a:pPr algn="just"/>
            <a:r>
              <a:rPr lang="en-IN" dirty="0" smtClean="0"/>
              <a:t>.We often need more throughput and less delay. </a:t>
            </a:r>
          </a:p>
          <a:p>
            <a:pPr algn="just"/>
            <a:r>
              <a:rPr lang="en-IN" dirty="0" smtClean="0"/>
              <a:t>If we  try  to send more data to the network, we  may increase throughput but we increase the delay because of traffic  congestion in the network. </a:t>
            </a:r>
          </a:p>
          <a:p>
            <a:pPr algn="just"/>
            <a:r>
              <a:rPr lang="en-IN" b="1" i="1" dirty="0" smtClean="0"/>
              <a:t>Reliability: </a:t>
            </a:r>
          </a:p>
          <a:p>
            <a:pPr algn="just"/>
            <a:r>
              <a:rPr lang="en-IN" dirty="0" smtClean="0"/>
              <a:t>In addition to accuracy of delivery, network reliability is measured  by the frequency of failure, the time it takes a link to recover from a failure, and  the network's robustness in a catastrophe. </a:t>
            </a:r>
          </a:p>
          <a:p>
            <a:pPr algn="just"/>
            <a:r>
              <a:rPr lang="en-IN" b="1" i="1" dirty="0" smtClean="0"/>
              <a:t>Security: </a:t>
            </a:r>
          </a:p>
          <a:p>
            <a:pPr algn="just"/>
            <a:r>
              <a:rPr lang="en-IN" dirty="0" smtClean="0"/>
              <a:t>Network  security issues include protecting data from unauthorized  access, protecting data from damage and development, and implementing  policies and procedures for recovery from breaches and data losses. </a:t>
            </a:r>
          </a:p>
          <a:p>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85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035"/>
          </a:xfrm>
        </p:spPr>
        <p:txBody>
          <a:bodyPr>
            <a:normAutofit fontScale="90000"/>
          </a:bodyPr>
          <a:lstStyle/>
          <a:p>
            <a:r>
              <a:rPr lang="en-IN" b="1" dirty="0" smtClean="0"/>
              <a:t/>
            </a:r>
            <a:br>
              <a:rPr lang="en-IN" b="1" dirty="0" smtClean="0"/>
            </a:br>
            <a:r>
              <a:rPr lang="en-IN" b="1" dirty="0" smtClean="0"/>
              <a:t>Physical Structures </a:t>
            </a:r>
            <a:br>
              <a:rPr lang="en-IN" b="1" dirty="0" smtClean="0"/>
            </a:br>
            <a:endParaRPr lang="en-IN" dirty="0"/>
          </a:p>
        </p:txBody>
      </p:sp>
      <p:sp>
        <p:nvSpPr>
          <p:cNvPr id="3" name="Content Placeholder 2"/>
          <p:cNvSpPr>
            <a:spLocks noGrp="1"/>
          </p:cNvSpPr>
          <p:nvPr>
            <p:ph idx="1"/>
          </p:nvPr>
        </p:nvSpPr>
        <p:spPr>
          <a:xfrm>
            <a:off x="457200" y="1108364"/>
            <a:ext cx="8229600" cy="5569527"/>
          </a:xfrm>
        </p:spPr>
        <p:txBody>
          <a:bodyPr>
            <a:normAutofit fontScale="77500" lnSpcReduction="20000"/>
          </a:bodyPr>
          <a:lstStyle/>
          <a:p>
            <a:pPr algn="just"/>
            <a:r>
              <a:rPr lang="en-IN" b="1" i="1" dirty="0" smtClean="0"/>
              <a:t>Type of Connection </a:t>
            </a:r>
          </a:p>
          <a:p>
            <a:pPr algn="just"/>
            <a:r>
              <a:rPr lang="en-IN" dirty="0" smtClean="0"/>
              <a:t>A network is two or more devices connected through links. </a:t>
            </a:r>
          </a:p>
          <a:p>
            <a:pPr algn="just"/>
            <a:r>
              <a:rPr lang="en-IN" dirty="0" smtClean="0"/>
              <a:t>A link is a  communications pathway that transfers data from one device to another. </a:t>
            </a:r>
          </a:p>
          <a:p>
            <a:pPr algn="just"/>
            <a:r>
              <a:rPr lang="en-IN" dirty="0" smtClean="0"/>
              <a:t>There are two possible types of connections: point-to-point and multipoint. </a:t>
            </a:r>
          </a:p>
          <a:p>
            <a:pPr algn="just"/>
            <a:r>
              <a:rPr lang="en-IN" b="1" dirty="0" smtClean="0"/>
              <a:t>Point-to-Point </a:t>
            </a:r>
          </a:p>
          <a:p>
            <a:pPr algn="just"/>
            <a:r>
              <a:rPr lang="en-IN" dirty="0" smtClean="0"/>
              <a:t>A point-to-point connection provides a dedicated link between  two devices. </a:t>
            </a:r>
          </a:p>
          <a:p>
            <a:pPr algn="just"/>
            <a:r>
              <a:rPr lang="en-IN" dirty="0" smtClean="0"/>
              <a:t>The entire capacity of the link is reserved for transmission  between those two devices.</a:t>
            </a:r>
          </a:p>
          <a:p>
            <a:pPr algn="just"/>
            <a:r>
              <a:rPr lang="en-IN" dirty="0" smtClean="0"/>
              <a:t> Most point-to-point connections use an actual  length of wire or cable to connect the two ends, but other options, such as  microwave or satellite links, are also possible </a:t>
            </a:r>
          </a:p>
        </p:txBody>
      </p:sp>
      <p:sp>
        <p:nvSpPr>
          <p:cNvPr id="4" name="Slide Number Placeholder 3"/>
          <p:cNvSpPr>
            <a:spLocks noGrp="1"/>
          </p:cNvSpPr>
          <p:nvPr>
            <p:ph type="sldNum" sz="quarter" idx="12"/>
          </p:nvPr>
        </p:nvSpPr>
        <p:spPr/>
        <p:txBody>
          <a:bodyPr/>
          <a:lstStyle/>
          <a:p>
            <a:fld id="{72A6C05F-EDF5-4737-80F3-12A7E290C31D}" type="slidenum">
              <a:rPr lang="en-US" smtClean="0"/>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b="1" dirty="0" smtClean="0"/>
              <a:t>Multipoint </a:t>
            </a:r>
          </a:p>
          <a:p>
            <a:pPr algn="just"/>
            <a:r>
              <a:rPr lang="en-IN" dirty="0" smtClean="0"/>
              <a:t>A multipoint (also called multi-drop) connection is one in which  more than two specific devices share a single link </a:t>
            </a:r>
          </a:p>
          <a:p>
            <a:pPr algn="just"/>
            <a:r>
              <a:rPr lang="en-IN" dirty="0" smtClean="0"/>
              <a:t>In a multipoint environment, the capacity of the channel is shared, either  spatially or temporally. </a:t>
            </a:r>
          </a:p>
          <a:p>
            <a:pPr algn="just"/>
            <a:r>
              <a:rPr lang="en-IN" dirty="0" smtClean="0"/>
              <a:t>If  several devices can use the link simultaneously, it is a  </a:t>
            </a:r>
            <a:r>
              <a:rPr lang="en-IN" i="1" dirty="0" smtClean="0"/>
              <a:t>spatially shared  </a:t>
            </a:r>
            <a:r>
              <a:rPr lang="en-IN" dirty="0" smtClean="0"/>
              <a:t>connection. If users must take turns, it is a </a:t>
            </a:r>
            <a:r>
              <a:rPr lang="en-IN" i="1" dirty="0" smtClean="0"/>
              <a:t>timeshared  </a:t>
            </a:r>
            <a:r>
              <a:rPr lang="en-IN" dirty="0" smtClean="0"/>
              <a:t>connection.</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72A6C05F-EDF5-4737-80F3-12A7E290C31D}" type="slidenum">
              <a:rPr lang="en-US" smtClean="0"/>
              <a:pPr/>
              <a:t>88</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674994" y="1600200"/>
            <a:ext cx="779401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smtClean="0"/>
              <a:t>Physical Topology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smtClean="0"/>
              <a:t>The term </a:t>
            </a:r>
            <a:r>
              <a:rPr lang="en-IN" i="1" dirty="0" smtClean="0"/>
              <a:t>physical topology  </a:t>
            </a:r>
            <a:r>
              <a:rPr lang="en-IN" dirty="0" smtClean="0"/>
              <a:t>refers to the way in which a network is laid out  physically. </a:t>
            </a:r>
          </a:p>
          <a:p>
            <a:pPr algn="just"/>
            <a:r>
              <a:rPr lang="en-IN" dirty="0" smtClean="0"/>
              <a:t>Two or more devices connect to a link; two or more links form a topology. </a:t>
            </a:r>
          </a:p>
          <a:p>
            <a:pPr algn="just"/>
            <a:r>
              <a:rPr lang="en-IN" dirty="0" smtClean="0"/>
              <a:t>The topology of a network is the geometric representation of the relationship of all  the links and linking devices (usually called nodes) to one another. </a:t>
            </a:r>
          </a:p>
          <a:p>
            <a:pPr algn="just"/>
            <a:r>
              <a:rPr lang="en-IN" dirty="0" smtClean="0"/>
              <a:t>There are four basic topologies possible: mesh, star, bus, and ring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1318" y="245110"/>
            <a:ext cx="6745605" cy="635000"/>
          </a:xfrm>
          <a:prstGeom prst="rect">
            <a:avLst/>
          </a:prstGeom>
        </p:spPr>
        <p:txBody>
          <a:bodyPr vert="horz" wrap="square" lIns="0" tIns="12065" rIns="0" bIns="0" rtlCol="0">
            <a:spAutoFit/>
          </a:bodyPr>
          <a:lstStyle/>
          <a:p>
            <a:pPr marL="12700">
              <a:lnSpc>
                <a:spcPct val="100000"/>
              </a:lnSpc>
              <a:spcBef>
                <a:spcPts val="95"/>
              </a:spcBef>
            </a:pPr>
            <a:r>
              <a:rPr sz="4000" b="0" spc="-685" dirty="0">
                <a:latin typeface="Arial"/>
                <a:cs typeface="Arial"/>
              </a:rPr>
              <a:t>USES </a:t>
            </a:r>
            <a:r>
              <a:rPr lang="en-IN" sz="4000" b="0" spc="-685" dirty="0" smtClean="0">
                <a:latin typeface="Arial"/>
                <a:cs typeface="Arial"/>
              </a:rPr>
              <a:t> </a:t>
            </a:r>
            <a:r>
              <a:rPr sz="4000" b="0" spc="-540" dirty="0" smtClean="0">
                <a:latin typeface="Arial"/>
                <a:cs typeface="Arial"/>
              </a:rPr>
              <a:t>OF </a:t>
            </a:r>
            <a:r>
              <a:rPr lang="en-IN" sz="4000" b="0" spc="-540" dirty="0" smtClean="0">
                <a:latin typeface="Arial"/>
                <a:cs typeface="Arial"/>
              </a:rPr>
              <a:t> </a:t>
            </a:r>
            <a:r>
              <a:rPr sz="4000" b="0" spc="-505" dirty="0" smtClean="0">
                <a:latin typeface="Arial"/>
                <a:cs typeface="Arial"/>
              </a:rPr>
              <a:t>COMPUTER</a:t>
            </a:r>
            <a:r>
              <a:rPr sz="4000" b="0" spc="-500" dirty="0" smtClean="0">
                <a:latin typeface="Arial"/>
                <a:cs typeface="Arial"/>
              </a:rPr>
              <a:t> </a:t>
            </a:r>
            <a:r>
              <a:rPr sz="4000" b="0" spc="-555" dirty="0">
                <a:latin typeface="Arial"/>
                <a:cs typeface="Arial"/>
              </a:rPr>
              <a:t>NETWORKS</a:t>
            </a:r>
            <a:endParaRPr sz="4000" dirty="0">
              <a:latin typeface="Arial"/>
              <a:cs typeface="Arial"/>
            </a:endParaRPr>
          </a:p>
        </p:txBody>
      </p:sp>
      <p:sp>
        <p:nvSpPr>
          <p:cNvPr id="3" name="object 3"/>
          <p:cNvSpPr txBox="1"/>
          <p:nvPr/>
        </p:nvSpPr>
        <p:spPr>
          <a:xfrm>
            <a:off x="307340" y="990879"/>
            <a:ext cx="8581390" cy="1728470"/>
          </a:xfrm>
          <a:prstGeom prst="rect">
            <a:avLst/>
          </a:prstGeom>
        </p:spPr>
        <p:txBody>
          <a:bodyPr vert="horz" wrap="square" lIns="0" tIns="98425" rIns="0" bIns="0" rtlCol="0">
            <a:spAutoFit/>
          </a:bodyPr>
          <a:lstStyle/>
          <a:p>
            <a:pPr marL="527685" indent="-514984">
              <a:lnSpc>
                <a:spcPct val="100000"/>
              </a:lnSpc>
              <a:spcBef>
                <a:spcPts val="775"/>
              </a:spcBef>
              <a:buAutoNum type="arabicParenR"/>
              <a:tabLst>
                <a:tab pos="527685" algn="l"/>
                <a:tab pos="528320" algn="l"/>
              </a:tabLst>
            </a:pPr>
            <a:r>
              <a:rPr sz="2800" spc="-204" dirty="0">
                <a:latin typeface="+mn-lt"/>
                <a:cs typeface="Arial"/>
              </a:rPr>
              <a:t>Business</a:t>
            </a:r>
            <a:r>
              <a:rPr sz="2800" spc="-125" dirty="0">
                <a:latin typeface="+mn-lt"/>
                <a:cs typeface="Arial"/>
              </a:rPr>
              <a:t> </a:t>
            </a:r>
            <a:r>
              <a:rPr sz="2800" spc="-100" dirty="0">
                <a:latin typeface="+mn-lt"/>
                <a:cs typeface="Arial"/>
              </a:rPr>
              <a:t>Applications</a:t>
            </a:r>
            <a:endParaRPr sz="2800" dirty="0">
              <a:latin typeface="+mn-lt"/>
              <a:cs typeface="Arial"/>
            </a:endParaRPr>
          </a:p>
          <a:p>
            <a:pPr marL="884555" lvl="1" indent="-356870">
              <a:lnSpc>
                <a:spcPct val="100000"/>
              </a:lnSpc>
              <a:spcBef>
                <a:spcPts val="675"/>
              </a:spcBef>
              <a:buFont typeface="Arial"/>
              <a:buAutoNum type="alphaLcParenR"/>
              <a:tabLst>
                <a:tab pos="885190" algn="l"/>
              </a:tabLst>
            </a:pPr>
            <a:r>
              <a:rPr sz="2800" b="1" spc="-185" dirty="0">
                <a:latin typeface="+mn-lt"/>
                <a:cs typeface="Trebuchet MS"/>
              </a:rPr>
              <a:t>Resource</a:t>
            </a:r>
            <a:r>
              <a:rPr sz="2800" b="1" spc="-200" dirty="0">
                <a:latin typeface="+mn-lt"/>
                <a:cs typeface="Trebuchet MS"/>
              </a:rPr>
              <a:t> </a:t>
            </a:r>
            <a:r>
              <a:rPr sz="2800" b="1" spc="-140" dirty="0">
                <a:latin typeface="+mn-lt"/>
                <a:cs typeface="Trebuchet MS"/>
              </a:rPr>
              <a:t>Sharing</a:t>
            </a:r>
            <a:endParaRPr sz="2800" dirty="0">
              <a:latin typeface="+mn-lt"/>
              <a:cs typeface="Trebuchet MS"/>
            </a:endParaRPr>
          </a:p>
          <a:p>
            <a:pPr marL="527685" marR="5080" indent="682625">
              <a:lnSpc>
                <a:spcPct val="100000"/>
              </a:lnSpc>
              <a:spcBef>
                <a:spcPts val="535"/>
              </a:spcBef>
            </a:pPr>
            <a:r>
              <a:rPr sz="2000" b="1" spc="-65" dirty="0">
                <a:latin typeface="+mn-lt"/>
                <a:cs typeface="Trebuchet MS"/>
              </a:rPr>
              <a:t>In </a:t>
            </a:r>
            <a:r>
              <a:rPr sz="2000" b="1" spc="-80" dirty="0">
                <a:latin typeface="+mn-lt"/>
                <a:cs typeface="Trebuchet MS"/>
              </a:rPr>
              <a:t>a </a:t>
            </a:r>
            <a:r>
              <a:rPr sz="2000" b="1" spc="-90" dirty="0">
                <a:latin typeface="+mn-lt"/>
                <a:cs typeface="Trebuchet MS"/>
              </a:rPr>
              <a:t>Web </a:t>
            </a:r>
            <a:r>
              <a:rPr sz="2000" b="1" spc="-114" dirty="0">
                <a:latin typeface="+mn-lt"/>
                <a:cs typeface="Trebuchet MS"/>
              </a:rPr>
              <a:t>application, </a:t>
            </a:r>
            <a:r>
              <a:rPr sz="2000" b="1" spc="-105" dirty="0">
                <a:latin typeface="+mn-lt"/>
                <a:cs typeface="Trebuchet MS"/>
              </a:rPr>
              <a:t>in </a:t>
            </a:r>
            <a:r>
              <a:rPr sz="2000" b="1" spc="-125" dirty="0">
                <a:latin typeface="+mn-lt"/>
                <a:cs typeface="Trebuchet MS"/>
              </a:rPr>
              <a:t>which </a:t>
            </a:r>
            <a:r>
              <a:rPr sz="2000" b="1" spc="-120" dirty="0">
                <a:latin typeface="+mn-lt"/>
                <a:cs typeface="Trebuchet MS"/>
              </a:rPr>
              <a:t>the </a:t>
            </a:r>
            <a:r>
              <a:rPr sz="2000" b="1" spc="-130" dirty="0">
                <a:latin typeface="+mn-lt"/>
                <a:cs typeface="Trebuchet MS"/>
              </a:rPr>
              <a:t>server </a:t>
            </a:r>
            <a:r>
              <a:rPr sz="2000" b="1" spc="-125" dirty="0">
                <a:latin typeface="+mn-lt"/>
                <a:cs typeface="Trebuchet MS"/>
              </a:rPr>
              <a:t>generates </a:t>
            </a:r>
            <a:r>
              <a:rPr sz="2000" b="1" spc="-90" dirty="0">
                <a:latin typeface="+mn-lt"/>
                <a:cs typeface="Trebuchet MS"/>
              </a:rPr>
              <a:t>Web </a:t>
            </a:r>
            <a:r>
              <a:rPr sz="2000" b="1" spc="-95" dirty="0">
                <a:latin typeface="+mn-lt"/>
                <a:cs typeface="Trebuchet MS"/>
              </a:rPr>
              <a:t>pages based  </a:t>
            </a:r>
            <a:r>
              <a:rPr sz="2000" b="1" spc="-80" dirty="0">
                <a:latin typeface="+mn-lt"/>
                <a:cs typeface="Trebuchet MS"/>
              </a:rPr>
              <a:t>on</a:t>
            </a:r>
            <a:r>
              <a:rPr sz="2000" b="1" spc="-165" dirty="0">
                <a:latin typeface="+mn-lt"/>
                <a:cs typeface="Trebuchet MS"/>
              </a:rPr>
              <a:t> </a:t>
            </a:r>
            <a:r>
              <a:rPr sz="2000" b="1" spc="-90" dirty="0">
                <a:latin typeface="+mn-lt"/>
                <a:cs typeface="Trebuchet MS"/>
              </a:rPr>
              <a:t>its</a:t>
            </a:r>
            <a:r>
              <a:rPr sz="2000" b="1" spc="-165" dirty="0">
                <a:latin typeface="+mn-lt"/>
                <a:cs typeface="Trebuchet MS"/>
              </a:rPr>
              <a:t> </a:t>
            </a:r>
            <a:r>
              <a:rPr sz="2000" b="1" spc="-100" dirty="0">
                <a:latin typeface="+mn-lt"/>
                <a:cs typeface="Trebuchet MS"/>
              </a:rPr>
              <a:t>database</a:t>
            </a:r>
            <a:r>
              <a:rPr sz="2000" b="1" spc="-145" dirty="0">
                <a:latin typeface="+mn-lt"/>
                <a:cs typeface="Trebuchet MS"/>
              </a:rPr>
              <a:t> </a:t>
            </a:r>
            <a:r>
              <a:rPr sz="2000" b="1" spc="-105" dirty="0">
                <a:latin typeface="+mn-lt"/>
                <a:cs typeface="Trebuchet MS"/>
              </a:rPr>
              <a:t>in</a:t>
            </a:r>
            <a:r>
              <a:rPr sz="2000" b="1" spc="-160" dirty="0">
                <a:latin typeface="+mn-lt"/>
                <a:cs typeface="Trebuchet MS"/>
              </a:rPr>
              <a:t> </a:t>
            </a:r>
            <a:r>
              <a:rPr sz="2000" b="1" spc="-105" dirty="0">
                <a:latin typeface="+mn-lt"/>
                <a:cs typeface="Trebuchet MS"/>
              </a:rPr>
              <a:t>response</a:t>
            </a:r>
            <a:r>
              <a:rPr sz="2000" b="1" spc="-155" dirty="0">
                <a:latin typeface="+mn-lt"/>
                <a:cs typeface="Trebuchet MS"/>
              </a:rPr>
              <a:t> </a:t>
            </a:r>
            <a:r>
              <a:rPr sz="2000" b="1" spc="-90" dirty="0">
                <a:latin typeface="+mn-lt"/>
                <a:cs typeface="Trebuchet MS"/>
              </a:rPr>
              <a:t>to</a:t>
            </a:r>
            <a:r>
              <a:rPr sz="2000" b="1" spc="-160" dirty="0">
                <a:latin typeface="+mn-lt"/>
                <a:cs typeface="Trebuchet MS"/>
              </a:rPr>
              <a:t> </a:t>
            </a:r>
            <a:r>
              <a:rPr sz="2000" b="1" spc="-130" dirty="0">
                <a:latin typeface="+mn-lt"/>
                <a:cs typeface="Trebuchet MS"/>
              </a:rPr>
              <a:t>client</a:t>
            </a:r>
            <a:r>
              <a:rPr sz="2000" b="1" spc="-170" dirty="0">
                <a:latin typeface="+mn-lt"/>
                <a:cs typeface="Trebuchet MS"/>
              </a:rPr>
              <a:t> </a:t>
            </a:r>
            <a:r>
              <a:rPr sz="2000" b="1" spc="-114" dirty="0">
                <a:latin typeface="+mn-lt"/>
                <a:cs typeface="Trebuchet MS"/>
              </a:rPr>
              <a:t>requests</a:t>
            </a:r>
            <a:r>
              <a:rPr sz="2000" b="1" spc="-145" dirty="0">
                <a:latin typeface="+mn-lt"/>
                <a:cs typeface="Trebuchet MS"/>
              </a:rPr>
              <a:t> </a:t>
            </a:r>
            <a:r>
              <a:rPr sz="2000" b="1" spc="-105" dirty="0">
                <a:latin typeface="+mn-lt"/>
                <a:cs typeface="Trebuchet MS"/>
              </a:rPr>
              <a:t>that</a:t>
            </a:r>
            <a:r>
              <a:rPr sz="2000" b="1" spc="-170" dirty="0">
                <a:latin typeface="+mn-lt"/>
                <a:cs typeface="Trebuchet MS"/>
              </a:rPr>
              <a:t> </a:t>
            </a:r>
            <a:r>
              <a:rPr sz="2000" b="1" spc="-114" dirty="0">
                <a:latin typeface="+mn-lt"/>
                <a:cs typeface="Trebuchet MS"/>
              </a:rPr>
              <a:t>may</a:t>
            </a:r>
            <a:r>
              <a:rPr sz="2000" b="1" spc="-155" dirty="0">
                <a:latin typeface="+mn-lt"/>
                <a:cs typeface="Trebuchet MS"/>
              </a:rPr>
              <a:t> </a:t>
            </a:r>
            <a:r>
              <a:rPr sz="2000" b="1" spc="-110" dirty="0">
                <a:latin typeface="+mn-lt"/>
                <a:cs typeface="Trebuchet MS"/>
              </a:rPr>
              <a:t>update</a:t>
            </a:r>
            <a:r>
              <a:rPr sz="2000" b="1" spc="-160" dirty="0">
                <a:latin typeface="+mn-lt"/>
                <a:cs typeface="Trebuchet MS"/>
              </a:rPr>
              <a:t> </a:t>
            </a:r>
            <a:r>
              <a:rPr sz="2000" b="1" spc="-120" dirty="0">
                <a:latin typeface="+mn-lt"/>
                <a:cs typeface="Trebuchet MS"/>
              </a:rPr>
              <a:t>the</a:t>
            </a:r>
            <a:r>
              <a:rPr sz="2000" b="1" spc="-150" dirty="0">
                <a:latin typeface="+mn-lt"/>
                <a:cs typeface="Trebuchet MS"/>
              </a:rPr>
              <a:t> </a:t>
            </a:r>
            <a:r>
              <a:rPr sz="2000" b="1" spc="-90" dirty="0">
                <a:latin typeface="+mn-lt"/>
                <a:cs typeface="Trebuchet MS"/>
              </a:rPr>
              <a:t>database</a:t>
            </a:r>
            <a:r>
              <a:rPr sz="2000" spc="-90" dirty="0">
                <a:latin typeface="Arial"/>
                <a:cs typeface="Arial"/>
              </a:rPr>
              <a:t>.</a:t>
            </a:r>
            <a:endParaRPr sz="2000" dirty="0">
              <a:latin typeface="Arial"/>
              <a:cs typeface="Arial"/>
            </a:endParaRPr>
          </a:p>
        </p:txBody>
      </p:sp>
      <p:sp>
        <p:nvSpPr>
          <p:cNvPr id="4" name="object 4"/>
          <p:cNvSpPr/>
          <p:nvPr/>
        </p:nvSpPr>
        <p:spPr>
          <a:xfrm>
            <a:off x="926591" y="2831592"/>
            <a:ext cx="6507480" cy="38069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90600" y="2895612"/>
            <a:ext cx="6324600" cy="36243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71550" y="2876562"/>
            <a:ext cx="6362700" cy="3662679"/>
          </a:xfrm>
          <a:custGeom>
            <a:avLst/>
            <a:gdLst/>
            <a:ahLst/>
            <a:cxnLst/>
            <a:rect l="l" t="t" r="r" b="b"/>
            <a:pathLst>
              <a:path w="6362700" h="3662679">
                <a:moveTo>
                  <a:pt x="0" y="3662426"/>
                </a:moveTo>
                <a:lnTo>
                  <a:pt x="6362700" y="3662426"/>
                </a:lnTo>
                <a:lnTo>
                  <a:pt x="6362700" y="0"/>
                </a:lnTo>
                <a:lnTo>
                  <a:pt x="0" y="0"/>
                </a:lnTo>
                <a:lnTo>
                  <a:pt x="0" y="3662426"/>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fld id="{72A6C05F-EDF5-4737-80F3-12A7E290C31D}" type="slidenum">
              <a:rPr lang="en-US" smtClean="0"/>
              <a:pPr/>
              <a:t>90</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2470991"/>
            <a:ext cx="8229600" cy="278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MESH: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91</a:t>
            </a:fld>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500227" y="1600200"/>
            <a:ext cx="614354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8817"/>
          </a:xfrm>
        </p:spPr>
        <p:txBody>
          <a:bodyPr>
            <a:normAutofit fontScale="90000"/>
          </a:bodyPr>
          <a:lstStyle/>
          <a:p>
            <a:endParaRPr lang="en-IN" dirty="0"/>
          </a:p>
        </p:txBody>
      </p:sp>
      <p:sp>
        <p:nvSpPr>
          <p:cNvPr id="3" name="Content Placeholder 2"/>
          <p:cNvSpPr>
            <a:spLocks noGrp="1"/>
          </p:cNvSpPr>
          <p:nvPr>
            <p:ph idx="1"/>
          </p:nvPr>
        </p:nvSpPr>
        <p:spPr>
          <a:xfrm>
            <a:off x="457200" y="817418"/>
            <a:ext cx="8229600" cy="6040582"/>
          </a:xfrm>
        </p:spPr>
        <p:txBody>
          <a:bodyPr>
            <a:normAutofit fontScale="77500" lnSpcReduction="20000"/>
          </a:bodyPr>
          <a:lstStyle/>
          <a:p>
            <a:pPr algn="just"/>
            <a:r>
              <a:rPr lang="en-IN" dirty="0" smtClean="0"/>
              <a:t>A mesh topology is the one where every node is connected to every other node  in the network. </a:t>
            </a:r>
          </a:p>
          <a:p>
            <a:pPr algn="just"/>
            <a:r>
              <a:rPr lang="en-IN" dirty="0" smtClean="0"/>
              <a:t>A mesh topology can be a  </a:t>
            </a:r>
            <a:r>
              <a:rPr lang="en-IN" b="1" dirty="0" smtClean="0"/>
              <a:t>full mesh topology  </a:t>
            </a:r>
            <a:r>
              <a:rPr lang="en-IN" dirty="0" smtClean="0"/>
              <a:t>or a  </a:t>
            </a:r>
            <a:r>
              <a:rPr lang="en-IN" b="1" dirty="0" smtClean="0"/>
              <a:t>partially connected  mesh topology</a:t>
            </a:r>
            <a:endParaRPr lang="en-IN" dirty="0" smtClean="0"/>
          </a:p>
          <a:p>
            <a:pPr algn="just"/>
            <a:r>
              <a:rPr lang="en-IN" dirty="0" smtClean="0"/>
              <a:t>In a  </a:t>
            </a:r>
            <a:r>
              <a:rPr lang="en-IN" i="1" dirty="0" smtClean="0"/>
              <a:t>full mesh topology </a:t>
            </a:r>
            <a:r>
              <a:rPr lang="en-IN" dirty="0" smtClean="0"/>
              <a:t>every computer in the network has a connection to  each of the other computers in that network. </a:t>
            </a:r>
          </a:p>
          <a:p>
            <a:pPr algn="just"/>
            <a:r>
              <a:rPr lang="en-IN" dirty="0" smtClean="0"/>
              <a:t>The number of connections in this network can be calculated using the following formula (</a:t>
            </a:r>
            <a:r>
              <a:rPr lang="en-IN" b="1" i="1" dirty="0" smtClean="0"/>
              <a:t>n  </a:t>
            </a:r>
            <a:r>
              <a:rPr lang="en-IN" dirty="0" smtClean="0"/>
              <a:t>is the number of computers in the network):  </a:t>
            </a:r>
            <a:r>
              <a:rPr lang="en-IN" b="1" dirty="0" smtClean="0"/>
              <a:t>n(n-1)/2 </a:t>
            </a:r>
          </a:p>
          <a:p>
            <a:pPr algn="just"/>
            <a:r>
              <a:rPr lang="en-IN" dirty="0" smtClean="0"/>
              <a:t>In a </a:t>
            </a:r>
            <a:r>
              <a:rPr lang="en-IN" i="1" dirty="0" smtClean="0"/>
              <a:t>partially connected mesh topology </a:t>
            </a:r>
            <a:r>
              <a:rPr lang="en-IN" dirty="0" smtClean="0"/>
              <a:t>at least two of the computers in the network have connections to multiple other computers in that network.</a:t>
            </a:r>
          </a:p>
          <a:p>
            <a:pPr algn="just"/>
            <a:r>
              <a:rPr lang="en-IN" dirty="0" smtClean="0"/>
              <a:t> It is an  inexpensive way to implement redundancy in a network. In the event that one  of the primary computers or connections in the network fails, the rest of the  network continues to operate normally.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Advantages of a mesh topology </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smtClean="0"/>
              <a:t>Can handle high amounts of traffic, because multiple devices can transmit data simultaneously. </a:t>
            </a:r>
          </a:p>
          <a:p>
            <a:pPr algn="just">
              <a:buNone/>
            </a:pPr>
            <a:endParaRPr lang="en-IN" dirty="0" smtClean="0"/>
          </a:p>
          <a:p>
            <a:pPr algn="just"/>
            <a:r>
              <a:rPr lang="en-IN" dirty="0" smtClean="0"/>
              <a:t>A failure of one device does not cause a break in the network or transmission  of data. </a:t>
            </a:r>
          </a:p>
          <a:p>
            <a:pPr algn="just">
              <a:buNone/>
            </a:pPr>
            <a:endParaRPr lang="en-IN" dirty="0" smtClean="0"/>
          </a:p>
          <a:p>
            <a:pPr algn="just"/>
            <a:r>
              <a:rPr lang="en-IN" dirty="0" smtClean="0"/>
              <a:t>Adding additional devices does not disrupt data transmission between other devices.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Disadvantages of a mesh topology </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smtClean="0"/>
              <a:t>The cost to implement is higher than other network topologies, making it a  less desirable option. </a:t>
            </a:r>
          </a:p>
          <a:p>
            <a:pPr algn="just">
              <a:buNone/>
            </a:pPr>
            <a:endParaRPr lang="en-IN" dirty="0" smtClean="0"/>
          </a:p>
          <a:p>
            <a:pPr algn="just"/>
            <a:r>
              <a:rPr lang="en-IN" dirty="0" smtClean="0"/>
              <a:t>Building and maintaining the topology is difficult and time consuming. </a:t>
            </a:r>
          </a:p>
          <a:p>
            <a:pPr algn="just">
              <a:buNone/>
            </a:pPr>
            <a:endParaRPr lang="en-IN" dirty="0" smtClean="0"/>
          </a:p>
          <a:p>
            <a:pPr algn="just"/>
            <a:r>
              <a:rPr lang="en-IN" dirty="0" smtClean="0"/>
              <a:t>The chance of redundant connections is high, which adds to the high costs and potential for reduced efficiency.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STAR: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95</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762000" y="1848644"/>
            <a:ext cx="762000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r>
              <a:rPr lang="en-IN" b="1" dirty="0" smtClean="0"/>
              <a:t>A star </a:t>
            </a:r>
            <a:r>
              <a:rPr lang="en-IN" b="1" dirty="0" err="1" smtClean="0"/>
              <a:t>networkstar</a:t>
            </a:r>
            <a:r>
              <a:rPr lang="en-IN" b="1" dirty="0" smtClean="0"/>
              <a:t> topology </a:t>
            </a:r>
            <a:r>
              <a:rPr lang="en-IN" dirty="0" smtClean="0"/>
              <a:t>is one of the most common network setups. In this configuration, every node connects to a central network device, like a </a:t>
            </a:r>
            <a:r>
              <a:rPr lang="en-IN" dirty="0" err="1" smtClean="0"/>
              <a:t>hubswitch</a:t>
            </a:r>
            <a:r>
              <a:rPr lang="en-IN" dirty="0" smtClean="0"/>
              <a:t>, or computer. </a:t>
            </a:r>
          </a:p>
          <a:p>
            <a:pPr algn="just"/>
            <a:r>
              <a:rPr lang="en-IN" dirty="0" smtClean="0"/>
              <a:t>The central network device acts as a server and the peripheral devices act as clients</a:t>
            </a:r>
          </a:p>
          <a:p>
            <a:pPr algn="just"/>
            <a:r>
              <a:rPr lang="en-IN" dirty="0" smtClean="0"/>
              <a:t> Depending on the type of network card used in each computer of the star topology, a coaxial cable or a RJ-45 network cable is used to connect computers together.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Advantages of star topology </a:t>
            </a:r>
            <a:br>
              <a:rPr lang="en-IN" dirty="0" smtClean="0"/>
            </a:b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Centralized management of the network, through the use of the central computer, hub, or switch. </a:t>
            </a:r>
          </a:p>
          <a:p>
            <a:pPr>
              <a:buNone/>
            </a:pPr>
            <a:endParaRPr lang="en-IN" dirty="0" smtClean="0"/>
          </a:p>
          <a:p>
            <a:r>
              <a:rPr lang="en-IN" dirty="0" smtClean="0"/>
              <a:t>Easy to add another computer to the network. </a:t>
            </a:r>
          </a:p>
          <a:p>
            <a:pPr>
              <a:buNone/>
            </a:pPr>
            <a:endParaRPr lang="en-IN" dirty="0" smtClean="0"/>
          </a:p>
          <a:p>
            <a:r>
              <a:rPr lang="en-IN" dirty="0" smtClean="0"/>
              <a:t>If one computer on the network fails, the rest of the network continues to function normally. </a:t>
            </a:r>
          </a:p>
          <a:p>
            <a:r>
              <a:rPr lang="en-IN" dirty="0" smtClean="0"/>
              <a:t>The star topology is used in local-area networks (LANs), High-speed LANs often use a star topology with a central hub</a:t>
            </a:r>
          </a:p>
          <a:p>
            <a:pPr>
              <a:buNone/>
            </a:pP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IN" dirty="0" smtClean="0"/>
              <a:t>Disadvantages of star topology  </a:t>
            </a:r>
          </a:p>
          <a:p>
            <a:r>
              <a:rPr lang="en-IN" dirty="0" smtClean="0"/>
              <a:t>Can have a higher cost to implement, especially when using a switch or </a:t>
            </a:r>
          </a:p>
          <a:p>
            <a:r>
              <a:rPr lang="en-IN" dirty="0" smtClean="0"/>
              <a:t>router as the central network device. </a:t>
            </a:r>
          </a:p>
          <a:p>
            <a:r>
              <a:rPr lang="en-IN" dirty="0" smtClean="0"/>
              <a:t> </a:t>
            </a:r>
          </a:p>
          <a:p>
            <a:r>
              <a:rPr lang="en-IN" dirty="0" smtClean="0"/>
              <a:t>The central network device determines the performance and number of </a:t>
            </a:r>
          </a:p>
          <a:p>
            <a:r>
              <a:rPr lang="en-IN" dirty="0" smtClean="0"/>
              <a:t>nodes the network can handle. </a:t>
            </a:r>
          </a:p>
          <a:p>
            <a:r>
              <a:rPr lang="en-IN" dirty="0" smtClean="0"/>
              <a:t> </a:t>
            </a:r>
          </a:p>
          <a:p>
            <a:r>
              <a:rPr lang="en-IN" dirty="0" smtClean="0"/>
              <a:t>If the central computer, hub, or switch fails, the entire network goes down </a:t>
            </a:r>
          </a:p>
          <a:p>
            <a:r>
              <a:rPr lang="en-IN" dirty="0" smtClean="0"/>
              <a:t>and all computers are disconnected from the network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BUS: </a:t>
            </a:r>
            <a:endParaRPr lang="en-IN" dirty="0"/>
          </a:p>
        </p:txBody>
      </p:sp>
      <p:sp>
        <p:nvSpPr>
          <p:cNvPr id="4" name="Slide Number Placeholder 3"/>
          <p:cNvSpPr>
            <a:spLocks noGrp="1"/>
          </p:cNvSpPr>
          <p:nvPr>
            <p:ph type="sldNum" sz="quarter" idx="12"/>
          </p:nvPr>
        </p:nvSpPr>
        <p:spPr/>
        <p:txBody>
          <a:bodyPr/>
          <a:lstStyle/>
          <a:p>
            <a:fld id="{72A6C05F-EDF5-4737-80F3-12A7E290C31D}" type="slidenum">
              <a:rPr lang="en-US" smtClean="0"/>
              <a:pPr/>
              <a:t>99</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999795"/>
            <a:ext cx="8229600" cy="1726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10492</TotalTime>
  <Words>7933</Words>
  <Application>Microsoft Office PowerPoint</Application>
  <PresentationFormat>On-screen Show (4:3)</PresentationFormat>
  <Paragraphs>1142</Paragraphs>
  <Slides>168</Slides>
  <Notes>2</Notes>
  <HiddenSlides>0</HiddenSlides>
  <MMClips>0</MMClips>
  <ScaleCrop>false</ScaleCrop>
  <HeadingPairs>
    <vt:vector size="4" baseType="variant">
      <vt:variant>
        <vt:lpstr>Theme</vt:lpstr>
      </vt:variant>
      <vt:variant>
        <vt:i4>1</vt:i4>
      </vt:variant>
      <vt:variant>
        <vt:lpstr>Slide Titles</vt:lpstr>
      </vt:variant>
      <vt:variant>
        <vt:i4>168</vt:i4>
      </vt:variant>
    </vt:vector>
  </HeadingPairs>
  <TitlesOfParts>
    <vt:vector size="169" baseType="lpstr">
      <vt:lpstr>Office Theme</vt:lpstr>
      <vt:lpstr> Andrew S Tanenbaum 4th Edition </vt:lpstr>
      <vt:lpstr>Syllabus</vt:lpstr>
      <vt:lpstr>Introduction</vt:lpstr>
      <vt:lpstr>Computer Networks</vt:lpstr>
      <vt:lpstr>Computer Networks Example</vt:lpstr>
      <vt:lpstr>Computer Networks Example</vt:lpstr>
      <vt:lpstr>Uses of Computer Networks</vt:lpstr>
      <vt:lpstr>Uses of Computer Networks</vt:lpstr>
      <vt:lpstr>USES  OF  COMPUTER NETWORKS</vt:lpstr>
      <vt:lpstr>USES OF COMPUTER NETWORKS cont.</vt:lpstr>
      <vt:lpstr>Business Applications of Networks</vt:lpstr>
      <vt:lpstr>Home Network Applications</vt:lpstr>
      <vt:lpstr>Home Network Applications</vt:lpstr>
      <vt:lpstr>Home Network Applications</vt:lpstr>
      <vt:lpstr>Mobile Network Users</vt:lpstr>
      <vt:lpstr>Social Issues</vt:lpstr>
      <vt:lpstr>Slide 17</vt:lpstr>
      <vt:lpstr>Slide 18</vt:lpstr>
      <vt:lpstr>NETWORK HARDWARE cont.</vt:lpstr>
      <vt:lpstr>Slide 20</vt:lpstr>
      <vt:lpstr>Slide 21</vt:lpstr>
      <vt:lpstr>Network Hardware</vt:lpstr>
      <vt:lpstr>Slide 23</vt:lpstr>
      <vt:lpstr>Network Hardware</vt:lpstr>
      <vt:lpstr>LAN</vt:lpstr>
      <vt:lpstr>Wired LAN</vt:lpstr>
      <vt:lpstr>Wireless LAN</vt:lpstr>
      <vt:lpstr>LAN</vt:lpstr>
      <vt:lpstr>LAN</vt:lpstr>
      <vt:lpstr>LAN</vt:lpstr>
      <vt:lpstr>LAN</vt:lpstr>
      <vt:lpstr>LAN</vt:lpstr>
      <vt:lpstr>LAN</vt:lpstr>
      <vt:lpstr>LAN</vt:lpstr>
      <vt:lpstr>LAN</vt:lpstr>
      <vt:lpstr>Metropolitan Area Networks (MAN)</vt:lpstr>
      <vt:lpstr>Metropolitan Area Network</vt:lpstr>
      <vt:lpstr>Metropolitan Area Network cont.</vt:lpstr>
      <vt:lpstr>Wide Area Networks (WAN)</vt:lpstr>
      <vt:lpstr>Wide Area Networks (WAN)</vt:lpstr>
      <vt:lpstr>Wide Area Networks (WAN)</vt:lpstr>
      <vt:lpstr>Wide Area Networks (WAN)</vt:lpstr>
      <vt:lpstr>Wide Area Networks</vt:lpstr>
      <vt:lpstr>Internetworks </vt:lpstr>
      <vt:lpstr>Network Software Protocol Hierarchies</vt:lpstr>
      <vt:lpstr>Protocol Hierarchies</vt:lpstr>
      <vt:lpstr>Protocol Hierarchies</vt:lpstr>
      <vt:lpstr>Protocol Hierarchies</vt:lpstr>
      <vt:lpstr>Protocol Hierarchies</vt:lpstr>
      <vt:lpstr>Reference Models</vt:lpstr>
      <vt:lpstr>OSI Reference Model</vt:lpstr>
      <vt:lpstr>OSI Reference Model</vt:lpstr>
      <vt:lpstr>OSI Reference Models</vt:lpstr>
      <vt:lpstr>OSI Reference Model</vt:lpstr>
      <vt:lpstr>OSI Reference Model</vt:lpstr>
      <vt:lpstr>OSI Reference Model</vt:lpstr>
      <vt:lpstr>OSI Reference Model</vt:lpstr>
      <vt:lpstr>OSI Reference Model</vt:lpstr>
      <vt:lpstr>OSI Reference Model</vt:lpstr>
      <vt:lpstr>OSI Reference Model</vt:lpstr>
      <vt:lpstr>OSI Reference Model</vt:lpstr>
      <vt:lpstr>OSI Reference Model</vt:lpstr>
      <vt:lpstr>OSI Reference Model</vt:lpstr>
      <vt:lpstr>TCP/IP Reference Models </vt:lpstr>
      <vt:lpstr>TCP/IP Reference Model</vt:lpstr>
      <vt:lpstr>TCP/IP Reference Model</vt:lpstr>
      <vt:lpstr>TCP/IP Reference Model</vt:lpstr>
      <vt:lpstr>TCP/IP Reference Model</vt:lpstr>
      <vt:lpstr>TCP/IP Reference Model</vt:lpstr>
      <vt:lpstr>TCP/IP Reference Model</vt:lpstr>
      <vt:lpstr>TCP/IP Reference Model</vt:lpstr>
      <vt:lpstr>TCP/IP Reference Model</vt:lpstr>
      <vt:lpstr>TCP/IP Reference Model</vt:lpstr>
      <vt:lpstr>TCP/IP Reference Model</vt:lpstr>
      <vt:lpstr>TCP/IP Reference Model</vt:lpstr>
      <vt:lpstr>Reference Models</vt:lpstr>
      <vt:lpstr>Comparison</vt:lpstr>
      <vt:lpstr>Slide 78</vt:lpstr>
      <vt:lpstr>Slide 79</vt:lpstr>
      <vt:lpstr>Slide 80</vt:lpstr>
      <vt:lpstr>Slide 81</vt:lpstr>
      <vt:lpstr> Data Flow  Communication between two devices can be simplex, half-duplex, or full-duplex  as shown in Figure . </vt:lpstr>
      <vt:lpstr>Slide 83</vt:lpstr>
      <vt:lpstr>Network Criteria </vt:lpstr>
      <vt:lpstr>Slide 85</vt:lpstr>
      <vt:lpstr> Physical Structures  </vt:lpstr>
      <vt:lpstr>Slide 87</vt:lpstr>
      <vt:lpstr>Slide 88</vt:lpstr>
      <vt:lpstr>Physical Topology </vt:lpstr>
      <vt:lpstr>Slide 90</vt:lpstr>
      <vt:lpstr>MESH: </vt:lpstr>
      <vt:lpstr>Slide 92</vt:lpstr>
      <vt:lpstr>Advantages of a mesh topology </vt:lpstr>
      <vt:lpstr>Disadvantages of a mesh topology </vt:lpstr>
      <vt:lpstr>STAR: </vt:lpstr>
      <vt:lpstr>Slide 96</vt:lpstr>
      <vt:lpstr>Advantages of star topology  </vt:lpstr>
      <vt:lpstr>Slide 98</vt:lpstr>
      <vt:lpstr>BUS: </vt:lpstr>
      <vt:lpstr>Slide 100</vt:lpstr>
      <vt:lpstr>Disadvantages of bus topology  </vt:lpstr>
      <vt:lpstr>RING:</vt:lpstr>
      <vt:lpstr>Slide 103</vt:lpstr>
      <vt:lpstr>Advantages of ring topology  </vt:lpstr>
      <vt:lpstr>Disadvantages of ring topology</vt:lpstr>
      <vt:lpstr>Hybrid Topology  </vt:lpstr>
      <vt:lpstr>Slide 107</vt:lpstr>
      <vt:lpstr>Classes of transmission media: </vt:lpstr>
      <vt:lpstr>Slide 109</vt:lpstr>
      <vt:lpstr>Slide 110</vt:lpstr>
      <vt:lpstr>Physical Description: </vt:lpstr>
      <vt:lpstr>Unshielded Versus Shielded Twisted-Pair Cable </vt:lpstr>
      <vt:lpstr>Slide 113</vt:lpstr>
      <vt:lpstr>Slide 114</vt:lpstr>
      <vt:lpstr>Coaxial Cable  </vt:lpstr>
      <vt:lpstr>Slide 116</vt:lpstr>
      <vt:lpstr>Slide 117</vt:lpstr>
      <vt:lpstr>OPTICAL FIBER </vt:lpstr>
      <vt:lpstr>Physical Description: </vt:lpstr>
      <vt:lpstr>Slide 120</vt:lpstr>
      <vt:lpstr>Advantages of Optical Fiber:  </vt:lpstr>
      <vt:lpstr>Disadvantages of Optical Fiber:  </vt:lpstr>
      <vt:lpstr>Transmission characteristics: </vt:lpstr>
      <vt:lpstr>Fiber Optic cable Connectors: </vt:lpstr>
      <vt:lpstr>Slide 125</vt:lpstr>
      <vt:lpstr>Slide 126</vt:lpstr>
      <vt:lpstr>Propagation Modes </vt:lpstr>
      <vt:lpstr>Slide 128</vt:lpstr>
      <vt:lpstr>Slide 129</vt:lpstr>
      <vt:lpstr>Slide 130</vt:lpstr>
      <vt:lpstr>Slide 131</vt:lpstr>
      <vt:lpstr>Slide 132</vt:lpstr>
      <vt:lpstr>Slide 133</vt:lpstr>
      <vt:lpstr>WIRELESS TRANSMISSION </vt:lpstr>
      <vt:lpstr>Antennas: </vt:lpstr>
      <vt:lpstr>Parabolic Reflective Antenna: </vt:lpstr>
      <vt:lpstr>Slide 137</vt:lpstr>
      <vt:lpstr>Antenna Gain:</vt:lpstr>
      <vt:lpstr>Terrestrial Microwave: </vt:lpstr>
      <vt:lpstr>Applications: </vt:lpstr>
      <vt:lpstr>Satellite Microwave: </vt:lpstr>
      <vt:lpstr>Slide 142</vt:lpstr>
      <vt:lpstr>Slide 143</vt:lpstr>
      <vt:lpstr>Transmission Characteristics: </vt:lpstr>
      <vt:lpstr>WIRELESS PROPOGATION </vt:lpstr>
      <vt:lpstr> Ground Wave Propagation: </vt:lpstr>
      <vt:lpstr>Slide 147</vt:lpstr>
      <vt:lpstr>Sky Wave Propagation: </vt:lpstr>
      <vt:lpstr>Slide 149</vt:lpstr>
      <vt:lpstr>Line-of-Sight Propogation: </vt:lpstr>
      <vt:lpstr>Connection-Oriented Services</vt:lpstr>
      <vt:lpstr>Connection-Oriented Services</vt:lpstr>
      <vt:lpstr>Connectionless Services</vt:lpstr>
      <vt:lpstr>Connection-Oriented Services</vt:lpstr>
      <vt:lpstr>Connection-Oriented Services</vt:lpstr>
      <vt:lpstr>Connection-Oriented Services</vt:lpstr>
      <vt:lpstr>Connectionless Services</vt:lpstr>
      <vt:lpstr>Connection-Oriented and Connectionless Services</vt:lpstr>
      <vt:lpstr>Interfaces &amp; Services</vt:lpstr>
      <vt:lpstr>Interfaces &amp; Services</vt:lpstr>
      <vt:lpstr>Service Primitives</vt:lpstr>
      <vt:lpstr>Service Primitives</vt:lpstr>
      <vt:lpstr>Service Primitives </vt:lpstr>
      <vt:lpstr>Service Primitives</vt:lpstr>
      <vt:lpstr>Service Primitives</vt:lpstr>
      <vt:lpstr>Service Primitives</vt:lpstr>
      <vt:lpstr>Service Primitives</vt:lpstr>
      <vt:lpstr>Slide 168</vt:lpstr>
    </vt:vector>
  </TitlesOfParts>
  <Company>East Texas Data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Steve Armstrong</dc:creator>
  <cp:lastModifiedBy>Niyuktha</cp:lastModifiedBy>
  <cp:revision>559</cp:revision>
  <dcterms:created xsi:type="dcterms:W3CDTF">2002-06-28T19:04:26Z</dcterms:created>
  <dcterms:modified xsi:type="dcterms:W3CDTF">2021-12-09T03:49:43Z</dcterms:modified>
</cp:coreProperties>
</file>