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2"/>
  </p:notesMasterIdLst>
  <p:sldIdLst>
    <p:sldId id="256" r:id="rId2"/>
    <p:sldId id="405" r:id="rId3"/>
    <p:sldId id="257" r:id="rId4"/>
    <p:sldId id="258" r:id="rId5"/>
    <p:sldId id="259" r:id="rId6"/>
    <p:sldId id="302" r:id="rId7"/>
    <p:sldId id="303" r:id="rId8"/>
    <p:sldId id="306" r:id="rId9"/>
    <p:sldId id="304" r:id="rId10"/>
    <p:sldId id="305" r:id="rId11"/>
    <p:sldId id="307" r:id="rId12"/>
    <p:sldId id="309" r:id="rId13"/>
    <p:sldId id="310" r:id="rId14"/>
    <p:sldId id="311" r:id="rId15"/>
    <p:sldId id="312" r:id="rId16"/>
    <p:sldId id="313" r:id="rId17"/>
    <p:sldId id="263" r:id="rId18"/>
    <p:sldId id="314" r:id="rId19"/>
    <p:sldId id="315" r:id="rId20"/>
    <p:sldId id="316" r:id="rId21"/>
    <p:sldId id="317" r:id="rId22"/>
    <p:sldId id="264" r:id="rId23"/>
    <p:sldId id="320" r:id="rId24"/>
    <p:sldId id="321" r:id="rId25"/>
    <p:sldId id="322" r:id="rId26"/>
    <p:sldId id="265" r:id="rId27"/>
    <p:sldId id="323" r:id="rId28"/>
    <p:sldId id="324" r:id="rId29"/>
    <p:sldId id="325" r:id="rId30"/>
    <p:sldId id="326" r:id="rId31"/>
    <p:sldId id="327" r:id="rId32"/>
    <p:sldId id="328" r:id="rId33"/>
    <p:sldId id="329" r:id="rId34"/>
    <p:sldId id="330" r:id="rId35"/>
    <p:sldId id="331" r:id="rId36"/>
    <p:sldId id="332" r:id="rId37"/>
    <p:sldId id="333" r:id="rId38"/>
    <p:sldId id="266" r:id="rId39"/>
    <p:sldId id="334" r:id="rId40"/>
    <p:sldId id="335" r:id="rId41"/>
    <p:sldId id="336" r:id="rId42"/>
    <p:sldId id="337" r:id="rId43"/>
    <p:sldId id="338" r:id="rId44"/>
    <p:sldId id="339" r:id="rId45"/>
    <p:sldId id="340" r:id="rId46"/>
    <p:sldId id="341" r:id="rId47"/>
    <p:sldId id="267" r:id="rId48"/>
    <p:sldId id="342" r:id="rId49"/>
    <p:sldId id="268" r:id="rId50"/>
    <p:sldId id="343" r:id="rId51"/>
    <p:sldId id="344" r:id="rId52"/>
    <p:sldId id="269" r:id="rId53"/>
    <p:sldId id="345" r:id="rId54"/>
    <p:sldId id="346" r:id="rId55"/>
    <p:sldId id="348" r:id="rId56"/>
    <p:sldId id="349" r:id="rId57"/>
    <p:sldId id="350" r:id="rId58"/>
    <p:sldId id="352" r:id="rId59"/>
    <p:sldId id="351" r:id="rId60"/>
    <p:sldId id="354" r:id="rId61"/>
    <p:sldId id="355" r:id="rId62"/>
    <p:sldId id="356" r:id="rId63"/>
    <p:sldId id="273" r:id="rId64"/>
    <p:sldId id="274" r:id="rId65"/>
    <p:sldId id="275" r:id="rId66"/>
    <p:sldId id="358" r:id="rId67"/>
    <p:sldId id="359" r:id="rId68"/>
    <p:sldId id="360" r:id="rId69"/>
    <p:sldId id="361" r:id="rId70"/>
    <p:sldId id="276" r:id="rId71"/>
    <p:sldId id="362" r:id="rId72"/>
    <p:sldId id="363" r:id="rId73"/>
    <p:sldId id="357" r:id="rId74"/>
    <p:sldId id="277" r:id="rId75"/>
    <p:sldId id="364" r:id="rId76"/>
    <p:sldId id="279" r:id="rId77"/>
    <p:sldId id="365" r:id="rId78"/>
    <p:sldId id="367" r:id="rId79"/>
    <p:sldId id="370" r:id="rId80"/>
    <p:sldId id="371" r:id="rId81"/>
    <p:sldId id="280" r:id="rId82"/>
    <p:sldId id="372" r:id="rId83"/>
    <p:sldId id="366" r:id="rId84"/>
    <p:sldId id="373" r:id="rId85"/>
    <p:sldId id="374" r:id="rId86"/>
    <p:sldId id="375" r:id="rId87"/>
    <p:sldId id="285" r:id="rId88"/>
    <p:sldId id="376" r:id="rId89"/>
    <p:sldId id="382" r:id="rId90"/>
    <p:sldId id="377" r:id="rId91"/>
    <p:sldId id="378" r:id="rId92"/>
    <p:sldId id="379" r:id="rId93"/>
    <p:sldId id="380" r:id="rId94"/>
    <p:sldId id="381" r:id="rId95"/>
    <p:sldId id="295" r:id="rId96"/>
    <p:sldId id="383" r:id="rId97"/>
    <p:sldId id="384" r:id="rId98"/>
    <p:sldId id="385" r:id="rId99"/>
    <p:sldId id="386" r:id="rId100"/>
    <p:sldId id="387" r:id="rId101"/>
    <p:sldId id="388" r:id="rId102"/>
    <p:sldId id="389" r:id="rId103"/>
    <p:sldId id="390" r:id="rId104"/>
    <p:sldId id="391" r:id="rId105"/>
    <p:sldId id="298" r:id="rId106"/>
    <p:sldId id="392" r:id="rId107"/>
    <p:sldId id="393" r:id="rId108"/>
    <p:sldId id="394" r:id="rId109"/>
    <p:sldId id="395" r:id="rId110"/>
    <p:sldId id="403" r:id="rId111"/>
    <p:sldId id="396" r:id="rId112"/>
    <p:sldId id="299" r:id="rId113"/>
    <p:sldId id="397" r:id="rId114"/>
    <p:sldId id="398" r:id="rId115"/>
    <p:sldId id="399" r:id="rId116"/>
    <p:sldId id="300" r:id="rId117"/>
    <p:sldId id="400" r:id="rId118"/>
    <p:sldId id="404" r:id="rId119"/>
    <p:sldId id="301" r:id="rId120"/>
    <p:sldId id="401" r:id="rId121"/>
    <p:sldId id="402" r:id="rId122"/>
    <p:sldId id="406" r:id="rId123"/>
    <p:sldId id="407" r:id="rId124"/>
    <p:sldId id="408" r:id="rId125"/>
    <p:sldId id="409" r:id="rId126"/>
    <p:sldId id="410" r:id="rId127"/>
    <p:sldId id="411" r:id="rId128"/>
    <p:sldId id="412" r:id="rId129"/>
    <p:sldId id="413" r:id="rId130"/>
    <p:sldId id="414" r:id="rId131"/>
    <p:sldId id="415" r:id="rId132"/>
    <p:sldId id="416" r:id="rId133"/>
    <p:sldId id="417" r:id="rId134"/>
    <p:sldId id="418" r:id="rId135"/>
    <p:sldId id="419" r:id="rId136"/>
    <p:sldId id="420" r:id="rId137"/>
    <p:sldId id="421" r:id="rId138"/>
    <p:sldId id="422" r:id="rId139"/>
    <p:sldId id="423" r:id="rId140"/>
    <p:sldId id="424" r:id="rId141"/>
    <p:sldId id="425" r:id="rId142"/>
    <p:sldId id="426" r:id="rId143"/>
    <p:sldId id="427" r:id="rId144"/>
    <p:sldId id="428" r:id="rId145"/>
    <p:sldId id="429" r:id="rId146"/>
    <p:sldId id="430" r:id="rId147"/>
    <p:sldId id="431" r:id="rId148"/>
    <p:sldId id="432" r:id="rId149"/>
    <p:sldId id="433" r:id="rId150"/>
    <p:sldId id="434" r:id="rId151"/>
    <p:sldId id="435" r:id="rId152"/>
    <p:sldId id="436" r:id="rId153"/>
    <p:sldId id="437" r:id="rId154"/>
    <p:sldId id="438" r:id="rId155"/>
    <p:sldId id="439" r:id="rId156"/>
    <p:sldId id="440" r:id="rId157"/>
    <p:sldId id="441" r:id="rId158"/>
    <p:sldId id="442" r:id="rId159"/>
    <p:sldId id="443" r:id="rId160"/>
    <p:sldId id="444" r:id="rId161"/>
    <p:sldId id="445" r:id="rId162"/>
    <p:sldId id="446" r:id="rId163"/>
    <p:sldId id="447" r:id="rId164"/>
    <p:sldId id="448" r:id="rId165"/>
    <p:sldId id="449" r:id="rId166"/>
    <p:sldId id="450" r:id="rId167"/>
    <p:sldId id="451" r:id="rId168"/>
    <p:sldId id="452" r:id="rId169"/>
    <p:sldId id="453" r:id="rId170"/>
    <p:sldId id="454" r:id="rId171"/>
    <p:sldId id="455" r:id="rId172"/>
    <p:sldId id="456" r:id="rId173"/>
    <p:sldId id="457" r:id="rId174"/>
    <p:sldId id="458" r:id="rId175"/>
    <p:sldId id="459" r:id="rId176"/>
    <p:sldId id="460" r:id="rId177"/>
    <p:sldId id="461" r:id="rId178"/>
    <p:sldId id="462" r:id="rId179"/>
    <p:sldId id="463" r:id="rId180"/>
    <p:sldId id="464" r:id="rId181"/>
    <p:sldId id="465" r:id="rId182"/>
    <p:sldId id="466" r:id="rId183"/>
    <p:sldId id="467" r:id="rId184"/>
    <p:sldId id="468" r:id="rId185"/>
    <p:sldId id="469" r:id="rId186"/>
    <p:sldId id="470" r:id="rId187"/>
    <p:sldId id="471" r:id="rId188"/>
    <p:sldId id="472" r:id="rId189"/>
    <p:sldId id="473" r:id="rId190"/>
    <p:sldId id="474" r:id="rId191"/>
    <p:sldId id="475" r:id="rId192"/>
    <p:sldId id="476" r:id="rId193"/>
    <p:sldId id="477" r:id="rId194"/>
    <p:sldId id="478" r:id="rId195"/>
    <p:sldId id="479" r:id="rId196"/>
    <p:sldId id="480" r:id="rId197"/>
    <p:sldId id="481" r:id="rId198"/>
    <p:sldId id="482" r:id="rId199"/>
    <p:sldId id="483" r:id="rId200"/>
    <p:sldId id="484" r:id="rId201"/>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120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tableStyles" Target="tableStyle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5A538D-B0FC-4E89-B7DF-B757D522CC68}" type="datetimeFigureOut">
              <a:rPr lang="en-US" smtClean="0"/>
              <a:pPr/>
              <a:t>6/8/2022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9210C-7BD1-452F-BCFA-6143FD2B6794}" type="slidenum">
              <a:rPr lang="en-US" smtClean="0"/>
              <a:pPr/>
              <a:t>‹#›</a:t>
            </a:fld>
            <a:endParaRPr lang="en-US"/>
          </a:p>
        </p:txBody>
      </p:sp>
    </p:spTree>
    <p:extLst>
      <p:ext uri="{BB962C8B-B14F-4D97-AF65-F5344CB8AC3E}">
        <p14:creationId xmlns:p14="http://schemas.microsoft.com/office/powerpoint/2010/main" val="2933006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49210C-7BD1-452F-BCFA-6143FD2B6794}" type="slidenum">
              <a:rPr lang="en-US" smtClean="0"/>
              <a:pPr/>
              <a:t>50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49210C-7BD1-452F-BCFA-6143FD2B6794}" type="slidenum">
              <a:rPr lang="en-US" smtClean="0"/>
              <a:pPr/>
              <a:t>60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49210C-7BD1-452F-BCFA-6143FD2B6794}" type="slidenum">
              <a:rPr lang="en-US" smtClean="0"/>
              <a:pPr/>
              <a:t>61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49210C-7BD1-452F-BCFA-6143FD2B6794}" type="slidenum">
              <a:rPr lang="en-US" smtClean="0"/>
              <a:pPr/>
              <a:t>62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EF73226-FCE2-41F0-82EE-36BD8EDC0E3E}" type="slidenum">
              <a:rPr lang="en-US" smtClean="0"/>
              <a:pPr>
                <a:defRPr/>
              </a:pPr>
              <a:t>122</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54FDAA4-F244-4529-9C55-C1BBDB962254}" type="slidenum">
              <a:rPr lang="en-US" smtClean="0"/>
              <a:pPr>
                <a:defRPr/>
              </a:pPr>
              <a:t>123</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AB1A5F8-E817-4788-A3DA-E28B2DC5274C}" type="slidenum">
              <a:rPr lang="en-US" smtClean="0"/>
              <a:pPr>
                <a:defRPr/>
              </a:pPr>
              <a:t>124</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AC1B4CE-DABC-42B1-BEB2-43D2D9AF290A}" type="slidenum">
              <a:rPr lang="en-US" smtClean="0"/>
              <a:pPr>
                <a:defRPr/>
              </a:pPr>
              <a:t>125</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C3984A4-A7FC-452D-88DA-17CDF02F6913}" type="slidenum">
              <a:rPr lang="en-US" smtClean="0"/>
              <a:pPr>
                <a:defRPr/>
              </a:pPr>
              <a:t>126</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098BCF6-A4B0-4ADB-9AFC-7CD8CB048E72}" type="slidenum">
              <a:rPr lang="en-US" smtClean="0"/>
              <a:pPr>
                <a:defRPr/>
              </a:pPr>
              <a:t>127</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EE00E31-ABD3-42FB-89B2-831141451500}" type="slidenum">
              <a:rPr lang="en-US" smtClean="0"/>
              <a:pPr>
                <a:defRPr/>
              </a:pPr>
              <a:t>128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49210C-7BD1-452F-BCFA-6143FD2B6794}" type="slidenum">
              <a:rPr lang="en-US" smtClean="0"/>
              <a:pPr/>
              <a:t>51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797A9A3-C7E2-45AC-ADA0-6F0E8BF9DB46}" type="slidenum">
              <a:rPr lang="en-US" smtClean="0"/>
              <a:pPr>
                <a:defRPr/>
              </a:pPr>
              <a:t>129</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37AAF21-5500-4F2C-B28F-DD9F03F89F17}" type="slidenum">
              <a:rPr lang="en-US" smtClean="0"/>
              <a:pPr>
                <a:defRPr/>
              </a:pPr>
              <a:t>130</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C4C07C0-32E0-4BC7-AB7D-622F6CC66DF8}" type="slidenum">
              <a:rPr lang="en-US" smtClean="0"/>
              <a:pPr>
                <a:defRPr/>
              </a:pPr>
              <a:t>131</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6A8EEF-F3C6-4BF3-8CCB-69C6A36DE691}" type="slidenum">
              <a:rPr lang="en-US" smtClean="0"/>
              <a:pPr>
                <a:defRPr/>
              </a:pPr>
              <a:t>132</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331A5C3-31C5-4968-B85E-93A46611AADA}" type="slidenum">
              <a:rPr lang="en-US" smtClean="0"/>
              <a:pPr>
                <a:defRPr/>
              </a:pPr>
              <a:t>133</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FD93264-7415-4C23-80CC-2A171BFC56AF}" type="slidenum">
              <a:rPr lang="en-US" smtClean="0"/>
              <a:pPr>
                <a:defRPr/>
              </a:pPr>
              <a:t>134</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322DAA8-3F63-40A6-8990-1FD2052842C2}" type="slidenum">
              <a:rPr lang="en-US" smtClean="0"/>
              <a:pPr>
                <a:defRPr/>
              </a:pPr>
              <a:t>135</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D4BDC03-EF1B-4067-8D7B-6A1AC4BE3ED0}" type="slidenum">
              <a:rPr lang="en-US" smtClean="0"/>
              <a:pPr>
                <a:defRPr/>
              </a:pPr>
              <a:t>136</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B78CA09-7047-493F-8AA2-45BD79816B70}" type="slidenum">
              <a:rPr lang="en-US" smtClean="0"/>
              <a:pPr>
                <a:defRPr/>
              </a:pPr>
              <a:t>137</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99AF42-42DC-4DE4-84FA-9D4A2B343F25}" type="slidenum">
              <a:rPr lang="en-US" smtClean="0"/>
              <a:pPr>
                <a:defRPr/>
              </a:pPr>
              <a:t>138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49210C-7BD1-452F-BCFA-6143FD2B6794}" type="slidenum">
              <a:rPr lang="en-US" smtClean="0"/>
              <a:pPr/>
              <a:t>53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79E5B5C-35EF-4298-B786-A18D9C4056CD}" type="slidenum">
              <a:rPr lang="en-US" smtClean="0"/>
              <a:pPr>
                <a:defRPr/>
              </a:pPr>
              <a:t>139</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F07970B-9F53-4587-AD81-7460496510A5}" type="slidenum">
              <a:rPr lang="en-US" smtClean="0"/>
              <a:pPr>
                <a:defRPr/>
              </a:pPr>
              <a:t>140</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1E04007-FB96-4DFC-8245-0C991F3357EE}" type="slidenum">
              <a:rPr lang="en-US" smtClean="0"/>
              <a:pPr>
                <a:defRPr/>
              </a:pPr>
              <a:t>141</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8466380-5B73-45C6-BD65-7B2DF1DA32DC}" type="slidenum">
              <a:rPr lang="en-US" smtClean="0"/>
              <a:pPr>
                <a:defRPr/>
              </a:pPr>
              <a:t>142</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8207997-36A0-48F4-A045-60526D3F06DD}" type="slidenum">
              <a:rPr lang="en-US" smtClean="0"/>
              <a:pPr>
                <a:defRPr/>
              </a:pPr>
              <a:t>143</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62198AA-4739-440E-9B78-358576020B0B}" type="slidenum">
              <a:rPr lang="en-US" smtClean="0"/>
              <a:pPr>
                <a:defRPr/>
              </a:pPr>
              <a:t>144</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A77E279-932E-4E65-8AA6-9B54C5056629}" type="slidenum">
              <a:rPr lang="en-US" smtClean="0"/>
              <a:pPr>
                <a:defRPr/>
              </a:pPr>
              <a:t>145</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0E86EDA-301A-435D-AFD6-E01427DCE8D7}" type="slidenum">
              <a:rPr lang="en-US" smtClean="0"/>
              <a:pPr>
                <a:defRPr/>
              </a:pPr>
              <a:t>146</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A10BEB0-4504-4224-802B-FDEBFD9DBAFB}" type="slidenum">
              <a:rPr lang="en-US" smtClean="0"/>
              <a:pPr>
                <a:defRPr/>
              </a:pPr>
              <a:t>147</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33EFB51-CCBF-4870-ABDE-DA902A9918DE}" type="slidenum">
              <a:rPr lang="en-US" smtClean="0"/>
              <a:pPr>
                <a:defRPr/>
              </a:pPr>
              <a:t>148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49210C-7BD1-452F-BCFA-6143FD2B6794}" type="slidenum">
              <a:rPr lang="en-US" smtClean="0"/>
              <a:pPr/>
              <a:t>54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3A50552-376C-4228-895F-BFEA7EA6F9D0}" type="slidenum">
              <a:rPr lang="en-US" smtClean="0"/>
              <a:pPr>
                <a:defRPr/>
              </a:pPr>
              <a:t>149</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84B8080-7322-4C49-91C9-5374120CEA57}" type="slidenum">
              <a:rPr lang="en-US" smtClean="0"/>
              <a:pPr>
                <a:defRPr/>
              </a:pPr>
              <a:t>150</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2E47E1C-7388-4AB9-B01C-C56B8388A88C}" type="slidenum">
              <a:rPr lang="en-US" smtClean="0"/>
              <a:pPr>
                <a:defRPr/>
              </a:pPr>
              <a:t>151</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E9DA1BE-3A27-462E-8F79-CC21FAF7EAEA}" type="slidenum">
              <a:rPr lang="en-US" smtClean="0"/>
              <a:pPr>
                <a:defRPr/>
              </a:pPr>
              <a:t>152</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C55D80A-1917-48EE-B6B9-606AEEE176FD}" type="slidenum">
              <a:rPr lang="en-US" smtClean="0"/>
              <a:pPr>
                <a:defRPr/>
              </a:pPr>
              <a:t>153</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5A55F73-E5CD-4110-907B-F7665729F78D}" type="slidenum">
              <a:rPr lang="en-US" smtClean="0"/>
              <a:pPr>
                <a:defRPr/>
              </a:pPr>
              <a:t>154</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6040A77-545E-46BB-B6C7-D23723F5E14E}" type="slidenum">
              <a:rPr lang="en-US" smtClean="0"/>
              <a:pPr>
                <a:defRPr/>
              </a:pPr>
              <a:t>155</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3714E89-706E-4B97-98D6-ED770B6F15A2}" type="slidenum">
              <a:rPr lang="en-US" smtClean="0"/>
              <a:pPr>
                <a:defRPr/>
              </a:pPr>
              <a:t>156</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CFA17BC-BE1C-437D-9439-B5445D55D6D2}" type="slidenum">
              <a:rPr lang="en-US" smtClean="0"/>
              <a:pPr>
                <a:defRPr/>
              </a:pPr>
              <a:t>157</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051326F-F5BF-497C-A0C3-3BB17B619B82}" type="slidenum">
              <a:rPr lang="en-US" smtClean="0"/>
              <a:pPr>
                <a:defRPr/>
              </a:pPr>
              <a:t>158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49210C-7BD1-452F-BCFA-6143FD2B6794}" type="slidenum">
              <a:rPr lang="en-US" smtClean="0"/>
              <a:pPr/>
              <a:t>55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8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A86377C-D207-427B-BCF4-6CEC07B7187E}" type="slidenum">
              <a:rPr lang="en-US" smtClean="0"/>
              <a:pPr>
                <a:defRPr/>
              </a:pPr>
              <a:t>159</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9CCB3CC-CEA1-43D4-91FC-04E808AEBBB6}" type="slidenum">
              <a:rPr lang="en-US" smtClean="0"/>
              <a:pPr>
                <a:defRPr/>
              </a:pPr>
              <a:t>160</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ECA4D98-452A-475A-A21E-EF06F9625CEB}" type="slidenum">
              <a:rPr lang="en-US" smtClean="0"/>
              <a:pPr>
                <a:defRPr/>
              </a:pPr>
              <a:t>161</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E728783-A472-43B7-9F6A-3FF45B929F5E}" type="slidenum">
              <a:rPr lang="en-US" smtClean="0"/>
              <a:pPr>
                <a:defRPr/>
              </a:pPr>
              <a:t>162</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FC48C23-93C2-44DC-9B3E-AABB8945F9DC}" type="slidenum">
              <a:rPr lang="en-US" smtClean="0"/>
              <a:pPr>
                <a:defRPr/>
              </a:pPr>
              <a:t>163</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B333044-EF18-4F55-851A-0BDB87C580B5}" type="slidenum">
              <a:rPr lang="en-US" smtClean="0"/>
              <a:pPr>
                <a:defRPr/>
              </a:pPr>
              <a:t>164</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9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5B9977B-E611-4970-9CB0-BBD11D6887F3}" type="slidenum">
              <a:rPr lang="en-US" smtClean="0"/>
              <a:pPr>
                <a:defRPr/>
              </a:pPr>
              <a:t>165</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0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670C93A-19F5-44CF-A17C-265B76FB1EE0}" type="slidenum">
              <a:rPr lang="en-US" smtClean="0"/>
              <a:pPr>
                <a:defRPr/>
              </a:pPr>
              <a:t>166</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426ACB1-691E-40C3-8ED5-1714A67E010E}" type="slidenum">
              <a:rPr lang="en-US" smtClean="0"/>
              <a:pPr>
                <a:defRPr/>
              </a:pPr>
              <a:t>167</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9AAD0D8-F0E9-4C40-AF33-764762FA9D77}" type="slidenum">
              <a:rPr lang="en-US" smtClean="0"/>
              <a:pPr>
                <a:defRPr/>
              </a:pPr>
              <a:t>168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49210C-7BD1-452F-BCFA-6143FD2B6794}" type="slidenum">
              <a:rPr lang="en-US" smtClean="0"/>
              <a:pPr/>
              <a:t>56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8955BE4-EF8A-472B-A094-8516852E9631}" type="slidenum">
              <a:rPr lang="en-US" smtClean="0"/>
              <a:pPr>
                <a:defRPr/>
              </a:pPr>
              <a:t>169</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C38CD0D-6E16-4611-8BC1-383AA771D81F}" type="slidenum">
              <a:rPr lang="en-US" smtClean="0"/>
              <a:pPr>
                <a:defRPr/>
              </a:pPr>
              <a:t>170</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5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BC3647F-62DA-4652-B24F-505549D61BD1}" type="slidenum">
              <a:rPr lang="en-US" smtClean="0"/>
              <a:pPr>
                <a:defRPr/>
              </a:pPr>
              <a:t>171</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6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814A26C-8E68-4C5A-B3F8-6DE177F75625}" type="slidenum">
              <a:rPr lang="en-US" smtClean="0"/>
              <a:pPr>
                <a:defRPr/>
              </a:pPr>
              <a:t>172</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7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C1DA7EB-C245-4389-85F5-13D76D053254}" type="slidenum">
              <a:rPr lang="en-US" smtClean="0"/>
              <a:pPr>
                <a:defRPr/>
              </a:pPr>
              <a:t>173</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8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9294F2E-8B30-4C91-B16A-9541F56770B8}" type="slidenum">
              <a:rPr lang="en-US" smtClean="0"/>
              <a:pPr>
                <a:defRPr/>
              </a:pPr>
              <a:t>174</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5C98690-E419-4F73-B6FF-D2C581429EA2}" type="slidenum">
              <a:rPr lang="en-US" smtClean="0"/>
              <a:pPr>
                <a:defRPr/>
              </a:pPr>
              <a:t>175</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0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35AD541-CB4C-4493-B2CB-E42D05361E55}" type="slidenum">
              <a:rPr lang="en-US" smtClean="0"/>
              <a:pPr>
                <a:defRPr/>
              </a:pPr>
              <a:t>176</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1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56EADCC-190C-4044-8A8C-E346CBC5D074}" type="slidenum">
              <a:rPr lang="en-US" smtClean="0"/>
              <a:pPr>
                <a:defRPr/>
              </a:pPr>
              <a:t>177</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2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3934F1B-6E12-46AA-A66A-CB4254C495EC}" type="slidenum">
              <a:rPr lang="en-US" smtClean="0"/>
              <a:pPr>
                <a:defRPr/>
              </a:pPr>
              <a:t>178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49210C-7BD1-452F-BCFA-6143FD2B6794}" type="slidenum">
              <a:rPr lang="en-US" smtClean="0"/>
              <a:pPr/>
              <a:t>57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D87CBD-C69D-47C0-BCCA-35BDFF03A660}" type="slidenum">
              <a:rPr lang="en-US" smtClean="0"/>
              <a:pPr>
                <a:defRPr/>
              </a:pPr>
              <a:t>179</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4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68AF912-18E5-47EE-A397-D2077466635B}" type="slidenum">
              <a:rPr lang="en-US" smtClean="0"/>
              <a:pPr>
                <a:defRPr/>
              </a:pPr>
              <a:t>180</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5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DE0D796-D8D8-4163-B7A1-D747B4255A05}" type="slidenum">
              <a:rPr lang="en-US" smtClean="0"/>
              <a:pPr>
                <a:defRPr/>
              </a:pPr>
              <a:t>181</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6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8A0434-3303-4949-93C8-09531EE52D39}" type="slidenum">
              <a:rPr lang="en-US" smtClean="0"/>
              <a:pPr>
                <a:defRPr/>
              </a:pPr>
              <a:t>182</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7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7D3DCE0-5669-41D3-AAB8-5E9ED2C9991B}" type="slidenum">
              <a:rPr lang="en-US" smtClean="0"/>
              <a:pPr>
                <a:defRPr/>
              </a:pPr>
              <a:t>183</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8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AEA4DFA-B0BF-4B7A-A392-149870462370}" type="slidenum">
              <a:rPr lang="en-US" smtClean="0"/>
              <a:pPr>
                <a:defRPr/>
              </a:pPr>
              <a:t>184</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9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071EF77-C1ED-48A5-9D0B-AE2042C395E4}" type="slidenum">
              <a:rPr lang="en-US" smtClean="0"/>
              <a:pPr>
                <a:defRPr/>
              </a:pPr>
              <a:t>185</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0F8A5B-8CF3-4FB8-A3D2-31E817652180}" type="slidenum">
              <a:rPr lang="en-US" smtClean="0"/>
              <a:pPr>
                <a:defRPr/>
              </a:pPr>
              <a:t>186</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1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5E0AFC1-6EB5-456B-A06C-B34AA5AB6E14}" type="slidenum">
              <a:rPr lang="en-US" smtClean="0"/>
              <a:pPr>
                <a:defRPr/>
              </a:pPr>
              <a:t>187</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2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A026C3B-CCF0-42A1-9903-E397AE19E865}" type="slidenum">
              <a:rPr lang="en-US" smtClean="0"/>
              <a:pPr>
                <a:defRPr/>
              </a:pPr>
              <a:t>188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49210C-7BD1-452F-BCFA-6143FD2B6794}" type="slidenum">
              <a:rPr lang="en-US" smtClean="0"/>
              <a:pPr/>
              <a:t>58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3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D211B0C-B827-4BBB-9551-D81645795E9E}" type="slidenum">
              <a:rPr lang="en-US" smtClean="0"/>
              <a:pPr>
                <a:defRPr/>
              </a:pPr>
              <a:t>189</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4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BAACA55-B683-4ABF-93FC-D32DAD783AD1}" type="slidenum">
              <a:rPr lang="en-US" smtClean="0"/>
              <a:pPr>
                <a:defRPr/>
              </a:pPr>
              <a:t>190</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5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230382C-D3A6-4673-B032-7252CA9BAC3F}" type="slidenum">
              <a:rPr lang="en-US" smtClean="0"/>
              <a:pPr>
                <a:defRPr/>
              </a:pPr>
              <a:t>191</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6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2956312-7E8E-494E-8373-A5A68BA40681}" type="slidenum">
              <a:rPr lang="en-US" smtClean="0"/>
              <a:pPr>
                <a:defRPr/>
              </a:pPr>
              <a:t>192</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7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465D1F2-B58B-4CC0-A489-1051F617E671}" type="slidenum">
              <a:rPr lang="en-US" smtClean="0"/>
              <a:pPr>
                <a:defRPr/>
              </a:pPr>
              <a:t>193</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13F543E-A232-4B7C-9830-83C9AB79B904}" type="slidenum">
              <a:rPr lang="en-US" smtClean="0"/>
              <a:pPr>
                <a:defRPr/>
              </a:pPr>
              <a:t>194</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9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C87A64A-CB2D-424A-838F-75A6586FB5FC}" type="slidenum">
              <a:rPr lang="en-US" smtClean="0"/>
              <a:pPr>
                <a:defRPr/>
              </a:pPr>
              <a:t>195</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0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8649440-E268-4E27-8804-38C90F438DFE}" type="slidenum">
              <a:rPr lang="en-US" smtClean="0"/>
              <a:pPr>
                <a:defRPr/>
              </a:pPr>
              <a:t>196</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2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CD4E719-1D08-40D4-BDCD-35AC208066B0}" type="slidenum">
              <a:rPr lang="en-US" smtClean="0"/>
              <a:pPr>
                <a:defRPr/>
              </a:pPr>
              <a:t>197</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8087124-3A07-432A-84ED-7607B1B19225}" type="slidenum">
              <a:rPr lang="en-US" smtClean="0"/>
              <a:pPr>
                <a:defRPr/>
              </a:pPr>
              <a:t>198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49210C-7BD1-452F-BCFA-6143FD2B6794}" type="slidenum">
              <a:rPr lang="en-US" smtClean="0"/>
              <a:pPr/>
              <a:t>59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4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92AC285-7486-4D08-B808-97314B7EDB25}" type="slidenum">
              <a:rPr lang="en-US" smtClean="0"/>
              <a:pPr>
                <a:defRPr/>
              </a:pPr>
              <a:t>199</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5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82DAF4A-2C41-4A5A-96C4-40A0D24CD0A4}" type="slidenum">
              <a:rPr lang="en-US" smtClean="0"/>
              <a:pPr>
                <a:defRPr/>
              </a:pPr>
              <a:t>200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6010F8-D738-49C1-9A8F-0094E812E5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040466-C1E8-4B94-A995-D57D694095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ABD251-2DC6-4472-89C2-7BE34DEF15A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1DD258-A623-490B-8242-C077DDB146D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5AB78C-8FA7-4560-BB1F-5ECD8A6F763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5715000"/>
            <a:ext cx="4495800" cy="83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5715000"/>
            <a:ext cx="4495800" cy="83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B62AE9-12C0-43FE-9D5B-BC856B7EAD3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C11263-621D-4B61-8579-5EEDC3EC11F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6DE4DC-01A7-419F-A6FE-A8A647F051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215111-2A30-45BA-BDED-136296A13D9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B61AE3-D07B-4E8B-8FBF-712374572E4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7B07D1-2B95-41DD-8988-5D5695E7937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0" y="5715000"/>
            <a:ext cx="9144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atin typeface="+mn-lt"/>
              </a:defRPr>
            </a:lvl1pPr>
          </a:lstStyle>
          <a:p>
            <a:pPr>
              <a:defRPr/>
            </a:pPr>
            <a:endParaRPr 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D8562CBF-A6FE-4AA9-A81A-0D31CA104C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Times New Roman" pitchFamily="18" charset="0"/>
        </a:defRPr>
      </a:lvl2pPr>
      <a:lvl3pPr algn="ctr" rtl="0" eaLnBrk="0" fontAlgn="base" hangingPunct="0">
        <a:spcBef>
          <a:spcPct val="0"/>
        </a:spcBef>
        <a:spcAft>
          <a:spcPct val="0"/>
        </a:spcAft>
        <a:defRPr sz="4400">
          <a:solidFill>
            <a:srgbClr val="FF0000"/>
          </a:solidFill>
          <a:latin typeface="Times New Roman" pitchFamily="18" charset="0"/>
        </a:defRPr>
      </a:lvl3pPr>
      <a:lvl4pPr algn="ctr" rtl="0" eaLnBrk="0" fontAlgn="base" hangingPunct="0">
        <a:spcBef>
          <a:spcPct val="0"/>
        </a:spcBef>
        <a:spcAft>
          <a:spcPct val="0"/>
        </a:spcAft>
        <a:defRPr sz="4400">
          <a:solidFill>
            <a:srgbClr val="FF0000"/>
          </a:solidFill>
          <a:latin typeface="Times New Roman" pitchFamily="18" charset="0"/>
        </a:defRPr>
      </a:lvl4pPr>
      <a:lvl5pPr algn="ctr" rtl="0" eaLnBrk="0" fontAlgn="base" hangingPunct="0">
        <a:spcBef>
          <a:spcPct val="0"/>
        </a:spcBef>
        <a:spcAft>
          <a:spcPct val="0"/>
        </a:spcAft>
        <a:defRPr sz="4400">
          <a:solidFill>
            <a:srgbClr val="FF0000"/>
          </a:solidFill>
          <a:latin typeface="Times New Roman" pitchFamily="18" charset="0"/>
        </a:defRPr>
      </a:lvl5pPr>
      <a:lvl6pPr marL="457200" algn="ctr" rtl="0" fontAlgn="base">
        <a:spcBef>
          <a:spcPct val="0"/>
        </a:spcBef>
        <a:spcAft>
          <a:spcPct val="0"/>
        </a:spcAft>
        <a:defRPr sz="4400">
          <a:solidFill>
            <a:srgbClr val="FF0000"/>
          </a:solidFill>
          <a:latin typeface="Times New Roman" pitchFamily="18" charset="0"/>
        </a:defRPr>
      </a:lvl6pPr>
      <a:lvl7pPr marL="914400" algn="ctr" rtl="0" fontAlgn="base">
        <a:spcBef>
          <a:spcPct val="0"/>
        </a:spcBef>
        <a:spcAft>
          <a:spcPct val="0"/>
        </a:spcAft>
        <a:defRPr sz="4400">
          <a:solidFill>
            <a:srgbClr val="FF0000"/>
          </a:solidFill>
          <a:latin typeface="Times New Roman" pitchFamily="18" charset="0"/>
        </a:defRPr>
      </a:lvl7pPr>
      <a:lvl8pPr marL="1371600" algn="ctr" rtl="0" fontAlgn="base">
        <a:spcBef>
          <a:spcPct val="0"/>
        </a:spcBef>
        <a:spcAft>
          <a:spcPct val="0"/>
        </a:spcAft>
        <a:defRPr sz="4400">
          <a:solidFill>
            <a:srgbClr val="FF0000"/>
          </a:solidFill>
          <a:latin typeface="Times New Roman" pitchFamily="18" charset="0"/>
        </a:defRPr>
      </a:lvl8pPr>
      <a:lvl9pPr marL="1828800" algn="ctr" rtl="0" fontAlgn="base">
        <a:spcBef>
          <a:spcPct val="0"/>
        </a:spcBef>
        <a:spcAft>
          <a:spcPct val="0"/>
        </a:spcAft>
        <a:defRPr sz="4400">
          <a:solidFill>
            <a:srgbClr val="FF0000"/>
          </a:solidFill>
          <a:latin typeface="Times New Roman" pitchFamily="18" charset="0"/>
        </a:defRPr>
      </a:lvl9pPr>
    </p:titleStyle>
    <p:bodyStyle>
      <a:lvl1pPr marL="609600" indent="-609600" algn="l" rtl="0" eaLnBrk="0" fontAlgn="base" hangingPunct="0">
        <a:spcBef>
          <a:spcPct val="20000"/>
        </a:spcBef>
        <a:spcAft>
          <a:spcPct val="0"/>
        </a:spcAft>
        <a:buClr>
          <a:schemeClr val="accent2"/>
        </a:buClr>
        <a:buAutoNum type="alphaLcParenR"/>
        <a:defRPr sz="2400">
          <a:solidFill>
            <a:schemeClr val="tx1"/>
          </a:solidFill>
          <a:latin typeface="+mn-lt"/>
          <a:ea typeface="+mn-ea"/>
          <a:cs typeface="+mn-cs"/>
        </a:defRPr>
      </a:lvl1pPr>
      <a:lvl2pPr marL="990600" indent="-533400" algn="l" rtl="0" eaLnBrk="0" fontAlgn="base" hangingPunct="0">
        <a:spcBef>
          <a:spcPct val="20000"/>
        </a:spcBef>
        <a:spcAft>
          <a:spcPct val="0"/>
        </a:spcAft>
        <a:buClr>
          <a:schemeClr val="accent2"/>
        </a:buClr>
        <a:buChar char="–"/>
        <a:defRPr sz="2000">
          <a:solidFill>
            <a:schemeClr val="tx1"/>
          </a:solidFill>
          <a:latin typeface="+mn-lt"/>
        </a:defRPr>
      </a:lvl2pPr>
      <a:lvl3pPr marL="1371600" indent="-457200" algn="l" rtl="0" eaLnBrk="0" fontAlgn="base" hangingPunct="0">
        <a:spcBef>
          <a:spcPct val="20000"/>
        </a:spcBef>
        <a:spcAft>
          <a:spcPct val="0"/>
        </a:spcAft>
        <a:buClr>
          <a:schemeClr val="accent2"/>
        </a:buClr>
        <a:buChar char="•"/>
        <a:defRPr sz="2400">
          <a:solidFill>
            <a:schemeClr val="tx1"/>
          </a:solidFill>
          <a:latin typeface="+mn-lt"/>
        </a:defRPr>
      </a:lvl3pPr>
      <a:lvl4pPr marL="1752600" indent="-381000" algn="l" rtl="0" eaLnBrk="0" fontAlgn="base" hangingPunct="0">
        <a:spcBef>
          <a:spcPct val="20000"/>
        </a:spcBef>
        <a:spcAft>
          <a:spcPct val="0"/>
        </a:spcAft>
        <a:buClr>
          <a:schemeClr val="accent2"/>
        </a:buClr>
        <a:buChar char="–"/>
        <a:defRPr sz="2000">
          <a:solidFill>
            <a:schemeClr val="tx1"/>
          </a:solidFill>
          <a:latin typeface="+mn-lt"/>
        </a:defRPr>
      </a:lvl4pPr>
      <a:lvl5pPr marL="2209800" indent="-381000" algn="l" rtl="0" eaLnBrk="0" fontAlgn="base" hangingPunct="0">
        <a:spcBef>
          <a:spcPct val="20000"/>
        </a:spcBef>
        <a:spcAft>
          <a:spcPct val="0"/>
        </a:spcAft>
        <a:buClr>
          <a:schemeClr val="accent2"/>
        </a:buClr>
        <a:buChar char="»"/>
        <a:defRPr sz="2000">
          <a:solidFill>
            <a:schemeClr val="tx1"/>
          </a:solidFill>
          <a:latin typeface="+mn-lt"/>
        </a:defRPr>
      </a:lvl5pPr>
      <a:lvl6pPr marL="2667000" indent="-381000" algn="l" rtl="0" fontAlgn="base">
        <a:spcBef>
          <a:spcPct val="20000"/>
        </a:spcBef>
        <a:spcAft>
          <a:spcPct val="0"/>
        </a:spcAft>
        <a:buClr>
          <a:schemeClr val="accent2"/>
        </a:buClr>
        <a:buChar char="»"/>
        <a:defRPr sz="2000">
          <a:solidFill>
            <a:schemeClr val="tx1"/>
          </a:solidFill>
          <a:latin typeface="+mn-lt"/>
        </a:defRPr>
      </a:lvl6pPr>
      <a:lvl7pPr marL="3124200" indent="-381000" algn="l" rtl="0" fontAlgn="base">
        <a:spcBef>
          <a:spcPct val="20000"/>
        </a:spcBef>
        <a:spcAft>
          <a:spcPct val="0"/>
        </a:spcAft>
        <a:buClr>
          <a:schemeClr val="accent2"/>
        </a:buClr>
        <a:buChar char="»"/>
        <a:defRPr sz="2000">
          <a:solidFill>
            <a:schemeClr val="tx1"/>
          </a:solidFill>
          <a:latin typeface="+mn-lt"/>
        </a:defRPr>
      </a:lvl7pPr>
      <a:lvl8pPr marL="3581400" indent="-381000" algn="l" rtl="0" fontAlgn="base">
        <a:spcBef>
          <a:spcPct val="20000"/>
        </a:spcBef>
        <a:spcAft>
          <a:spcPct val="0"/>
        </a:spcAft>
        <a:buClr>
          <a:schemeClr val="accent2"/>
        </a:buClr>
        <a:buChar char="»"/>
        <a:defRPr sz="2000">
          <a:solidFill>
            <a:schemeClr val="tx1"/>
          </a:solidFill>
          <a:latin typeface="+mn-lt"/>
        </a:defRPr>
      </a:lvl8pPr>
      <a:lvl9pPr marL="4038600" indent="-381000" algn="l" rtl="0" fontAlgn="base">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hyperlink" Target="http://ecomputernotes.com/images/Control-Frame-in-Token-Bus.jpg"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90222" y="2166938"/>
            <a:ext cx="7772400" cy="1470025"/>
          </a:xfrm>
        </p:spPr>
        <p:txBody>
          <a:bodyPr/>
          <a:lstStyle/>
          <a:p>
            <a:pPr eaLnBrk="1" hangingPunct="1"/>
            <a:r>
              <a:rPr lang="en-US" sz="4800" dirty="0" smtClean="0"/>
              <a:t>Module II</a:t>
            </a:r>
            <a:br>
              <a:rPr lang="en-US" sz="4800" dirty="0" smtClean="0"/>
            </a:br>
            <a:r>
              <a:rPr lang="en-US" sz="4800" dirty="0" smtClean="0"/>
              <a:t>The Data Link Layer</a:t>
            </a:r>
            <a:br>
              <a:rPr lang="en-US" sz="4800" dirty="0" smtClean="0"/>
            </a:br>
            <a:r>
              <a:rPr lang="en-US" sz="4800" dirty="0" smtClean="0"/>
              <a:t>(DLL)</a:t>
            </a:r>
            <a:endParaRPr lang="en-US" dirty="0" smtClean="0"/>
          </a:p>
        </p:txBody>
      </p:sp>
      <p:sp>
        <p:nvSpPr>
          <p:cNvPr id="3" name="Slide Number Placeholder 2"/>
          <p:cNvSpPr>
            <a:spLocks noGrp="1"/>
          </p:cNvSpPr>
          <p:nvPr>
            <p:ph type="sldNum" sz="quarter" idx="12"/>
          </p:nvPr>
        </p:nvSpPr>
        <p:spPr/>
        <p:txBody>
          <a:bodyPr/>
          <a:lstStyle/>
          <a:p>
            <a:pPr>
              <a:defRPr/>
            </a:pPr>
            <a:fld id="{626010F8-D738-49C1-9A8F-0094E812E57B}"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5467" y="90310"/>
            <a:ext cx="9008533" cy="496712"/>
          </a:xfrm>
        </p:spPr>
        <p:txBody>
          <a:bodyPr>
            <a:normAutofit fontScale="90000"/>
          </a:bodyPr>
          <a:lstStyle/>
          <a:p>
            <a:r>
              <a:rPr lang="en-US" dirty="0" smtClean="0"/>
              <a:t/>
            </a:r>
            <a:br>
              <a:rPr lang="en-US" dirty="0" smtClean="0"/>
            </a:br>
            <a:r>
              <a:rPr lang="en-US" dirty="0" smtClean="0"/>
              <a:t> </a:t>
            </a:r>
            <a:r>
              <a:rPr lang="en-US" sz="4400" dirty="0" smtClean="0"/>
              <a:t>Services provided to the Network Layer</a:t>
            </a:r>
            <a:endParaRPr lang="en-US" sz="4400" dirty="0"/>
          </a:p>
        </p:txBody>
      </p:sp>
      <p:sp>
        <p:nvSpPr>
          <p:cNvPr id="7" name="Content Placeholder 2"/>
          <p:cNvSpPr>
            <a:spLocks noGrp="1"/>
          </p:cNvSpPr>
          <p:nvPr>
            <p:ph idx="1"/>
          </p:nvPr>
        </p:nvSpPr>
        <p:spPr>
          <a:xfrm>
            <a:off x="191911" y="993422"/>
            <a:ext cx="8760178" cy="5331178"/>
          </a:xfrm>
        </p:spPr>
        <p:txBody>
          <a:bodyPr/>
          <a:lstStyle/>
          <a:p>
            <a:pPr marL="468313" lvl="2" algn="just"/>
            <a:r>
              <a:rPr lang="en-US" sz="2800" dirty="0" smtClean="0"/>
              <a:t>Acknowledged connection-oriented service</a:t>
            </a:r>
          </a:p>
          <a:p>
            <a:pPr marL="849313" lvl="3" algn="just"/>
            <a:r>
              <a:rPr lang="en-US" sz="2400" dirty="0" smtClean="0"/>
              <a:t>Source and destination machines </a:t>
            </a:r>
            <a:r>
              <a:rPr lang="en-US" sz="2400" dirty="0" smtClean="0">
                <a:solidFill>
                  <a:srgbClr val="FF0000"/>
                </a:solidFill>
              </a:rPr>
              <a:t>establish a connection </a:t>
            </a:r>
            <a:r>
              <a:rPr lang="en-US" sz="2400" dirty="0" smtClean="0"/>
              <a:t>before any data are transferred. </a:t>
            </a:r>
          </a:p>
          <a:p>
            <a:pPr marL="849313" lvl="3" algn="just"/>
            <a:r>
              <a:rPr lang="en-US" sz="2400" dirty="0" smtClean="0"/>
              <a:t>Each frame sent over the connection is </a:t>
            </a:r>
            <a:r>
              <a:rPr lang="en-US" sz="2400" dirty="0" smtClean="0">
                <a:solidFill>
                  <a:srgbClr val="FF0000"/>
                </a:solidFill>
              </a:rPr>
              <a:t>numbered</a:t>
            </a:r>
          </a:p>
          <a:p>
            <a:pPr marL="849313" lvl="3" algn="just"/>
            <a:r>
              <a:rPr lang="en-US" sz="2400" dirty="0" smtClean="0"/>
              <a:t>DLL </a:t>
            </a:r>
            <a:r>
              <a:rPr lang="en-US" sz="2400" dirty="0" smtClean="0">
                <a:solidFill>
                  <a:srgbClr val="FF0000"/>
                </a:solidFill>
              </a:rPr>
              <a:t>guarantees</a:t>
            </a:r>
            <a:r>
              <a:rPr lang="en-US" sz="2400" dirty="0" smtClean="0"/>
              <a:t> that each frame sent is indeed </a:t>
            </a:r>
            <a:r>
              <a:rPr lang="en-US" sz="2400" dirty="0" smtClean="0">
                <a:solidFill>
                  <a:srgbClr val="FF0000"/>
                </a:solidFill>
              </a:rPr>
              <a:t>received</a:t>
            </a:r>
            <a:r>
              <a:rPr lang="en-US" sz="2400" dirty="0" smtClean="0"/>
              <a:t>. </a:t>
            </a:r>
          </a:p>
          <a:p>
            <a:pPr marL="849313" lvl="3" algn="just"/>
            <a:r>
              <a:rPr lang="en-US" sz="2400" dirty="0" smtClean="0"/>
              <a:t>it also guarantees that each frame is received </a:t>
            </a:r>
            <a:r>
              <a:rPr lang="en-US" sz="2400" dirty="0" smtClean="0">
                <a:solidFill>
                  <a:srgbClr val="FF0000"/>
                </a:solidFill>
              </a:rPr>
              <a:t>exactly once</a:t>
            </a:r>
            <a:r>
              <a:rPr lang="en-US" sz="2400" dirty="0" smtClean="0"/>
              <a:t> and that all frames are received in the right order. </a:t>
            </a:r>
          </a:p>
          <a:p>
            <a:pPr marL="849313" lvl="3" algn="just"/>
            <a:r>
              <a:rPr lang="en-US" sz="2400" dirty="0" smtClean="0"/>
              <a:t>With connectionless service, it is conceivable that a </a:t>
            </a:r>
            <a:r>
              <a:rPr lang="en-US" sz="2400" dirty="0" smtClean="0">
                <a:solidFill>
                  <a:srgbClr val="FF0000"/>
                </a:solidFill>
              </a:rPr>
              <a:t>lost acknowledgement</a:t>
            </a:r>
            <a:r>
              <a:rPr lang="en-US" sz="2400" dirty="0" smtClean="0"/>
              <a:t> causes a packet to be sent several times and thus received several times </a:t>
            </a:r>
            <a:endParaRPr lang="en-US" sz="2400" dirty="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to="" calcmode="lin" valueType="num">
                                      <p:cBhvr>
                                        <p:cTn id="12" dur="1" fill="hold"/>
                                        <p:tgtEl>
                                          <p:spTgt spid="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to="" calcmode="lin" valueType="num">
                                      <p:cBhvr>
                                        <p:cTn id="17" dur="1" fill="hold"/>
                                        <p:tgtEl>
                                          <p:spTgt spid="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to="" calcmode="lin" valueType="num">
                                      <p:cBhvr>
                                        <p:cTn id="22" dur="1" fill="hold"/>
                                        <p:tgtEl>
                                          <p:spTgt spid="7">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to="" calcmode="lin" valueType="num">
                                      <p:cBhvr>
                                        <p:cTn id="27" dur="1" fill="hold"/>
                                        <p:tgtEl>
                                          <p:spTgt spid="7">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to="" calcmode="lin" valueType="num">
                                      <p:cBhvr>
                                        <p:cTn id="32" dur="1" fill="hold"/>
                                        <p:tgtEl>
                                          <p:spTgt spid="7">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4000" dirty="0" smtClean="0"/>
              <a:t>HDLC</a:t>
            </a:r>
          </a:p>
        </p:txBody>
      </p:sp>
      <p:sp>
        <p:nvSpPr>
          <p:cNvPr id="5" name="Rectangle 3"/>
          <p:cNvSpPr txBox="1">
            <a:spLocks noChangeArrowheads="1"/>
          </p:cNvSpPr>
          <p:nvPr/>
        </p:nvSpPr>
        <p:spPr bwMode="auto">
          <a:xfrm>
            <a:off x="0" y="583690"/>
            <a:ext cx="9144000" cy="62743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Ø"/>
            </a:pPr>
            <a:r>
              <a:rPr lang="en-US" sz="2400" dirty="0" smtClean="0"/>
              <a:t> Various kinds of </a:t>
            </a:r>
            <a:r>
              <a:rPr lang="en-US" sz="2400" dirty="0" smtClean="0">
                <a:solidFill>
                  <a:srgbClr val="FF0000"/>
                </a:solidFill>
              </a:rPr>
              <a:t>Supervisory frames </a:t>
            </a:r>
            <a:r>
              <a:rPr lang="en-US" sz="2400" dirty="0" smtClean="0"/>
              <a:t>are distinguished by the Type field. </a:t>
            </a:r>
          </a:p>
          <a:p>
            <a:pPr lvl="1" algn="just">
              <a:buFont typeface="Wingdings" pitchFamily="2" charset="2"/>
              <a:buChar char="Ø"/>
            </a:pPr>
            <a:r>
              <a:rPr lang="en-US" sz="2400" dirty="0" smtClean="0"/>
              <a:t> </a:t>
            </a:r>
            <a:r>
              <a:rPr lang="en-US" sz="2400" dirty="0" smtClean="0">
                <a:solidFill>
                  <a:srgbClr val="FF0000"/>
                </a:solidFill>
              </a:rPr>
              <a:t>Type 0 </a:t>
            </a:r>
          </a:p>
          <a:p>
            <a:pPr lvl="2" algn="just">
              <a:buFont typeface="Wingdings" pitchFamily="2" charset="2"/>
              <a:buChar char="Ø"/>
            </a:pPr>
            <a:r>
              <a:rPr lang="en-US" sz="2400" dirty="0" smtClean="0"/>
              <a:t> an </a:t>
            </a:r>
            <a:r>
              <a:rPr lang="en-US" sz="2400" dirty="0" smtClean="0">
                <a:solidFill>
                  <a:srgbClr val="FF0000"/>
                </a:solidFill>
              </a:rPr>
              <a:t>acknowledgement frame </a:t>
            </a:r>
            <a:r>
              <a:rPr lang="en-US" sz="2400" dirty="0" smtClean="0"/>
              <a:t>(officially called </a:t>
            </a:r>
            <a:r>
              <a:rPr lang="en-US" sz="2400" dirty="0" smtClean="0">
                <a:solidFill>
                  <a:srgbClr val="FF0000"/>
                </a:solidFill>
              </a:rPr>
              <a:t>RECEIVE READY</a:t>
            </a:r>
            <a:r>
              <a:rPr lang="en-US" sz="2400" dirty="0" smtClean="0"/>
              <a:t>) used to indicate the next frame expected. </a:t>
            </a:r>
          </a:p>
          <a:p>
            <a:pPr lvl="2" algn="just">
              <a:buFont typeface="Wingdings" pitchFamily="2" charset="2"/>
              <a:buChar char="Ø"/>
            </a:pPr>
            <a:r>
              <a:rPr lang="en-US" sz="2400" dirty="0" smtClean="0"/>
              <a:t> This frame is used when there is no reverse traffic to use for piggybacking</a:t>
            </a:r>
          </a:p>
          <a:p>
            <a:pPr lvl="1" algn="just">
              <a:buFont typeface="Wingdings" pitchFamily="2" charset="2"/>
              <a:buChar char="Ø"/>
            </a:pPr>
            <a:r>
              <a:rPr lang="en-US" sz="2400" dirty="0" smtClean="0"/>
              <a:t> </a:t>
            </a:r>
            <a:r>
              <a:rPr lang="en-US" sz="2400" dirty="0" smtClean="0">
                <a:solidFill>
                  <a:srgbClr val="FF0000"/>
                </a:solidFill>
              </a:rPr>
              <a:t>Type 1 </a:t>
            </a:r>
          </a:p>
          <a:p>
            <a:pPr lvl="2" algn="just">
              <a:buFont typeface="Wingdings" pitchFamily="2" charset="2"/>
              <a:buChar char="Ø"/>
            </a:pPr>
            <a:r>
              <a:rPr lang="en-US" sz="2400" dirty="0" smtClean="0"/>
              <a:t> a </a:t>
            </a:r>
            <a:r>
              <a:rPr lang="en-US" sz="2400" dirty="0" smtClean="0">
                <a:solidFill>
                  <a:srgbClr val="FF0000"/>
                </a:solidFill>
              </a:rPr>
              <a:t>negative acknowledgement frame </a:t>
            </a:r>
            <a:r>
              <a:rPr lang="en-US" sz="2400" dirty="0" smtClean="0"/>
              <a:t>(officially called </a:t>
            </a:r>
            <a:r>
              <a:rPr lang="en-US" sz="2400" dirty="0" smtClean="0">
                <a:solidFill>
                  <a:srgbClr val="FF0000"/>
                </a:solidFill>
              </a:rPr>
              <a:t>REJECT</a:t>
            </a:r>
            <a:r>
              <a:rPr lang="en-US" sz="2400" dirty="0" smtClean="0"/>
              <a:t>). </a:t>
            </a:r>
          </a:p>
          <a:p>
            <a:pPr lvl="2" algn="just">
              <a:buFont typeface="Wingdings" pitchFamily="2" charset="2"/>
              <a:buChar char="Ø"/>
            </a:pPr>
            <a:r>
              <a:rPr lang="en-US" sz="2400" dirty="0" smtClean="0"/>
              <a:t> It is used to indicate that a transmission error has been detected. </a:t>
            </a:r>
          </a:p>
          <a:p>
            <a:pPr lvl="2" algn="just">
              <a:buFont typeface="Wingdings" pitchFamily="2" charset="2"/>
              <a:buChar char="Ø"/>
            </a:pPr>
            <a:r>
              <a:rPr lang="en-US" sz="2400" dirty="0" smtClean="0"/>
              <a:t> The Next field indicates the first frame in sequence not received correctly (i.e., the frame to be retransmitted). </a:t>
            </a:r>
          </a:p>
          <a:p>
            <a:pPr lvl="2" algn="just">
              <a:buFont typeface="Wingdings" pitchFamily="2" charset="2"/>
              <a:buChar char="Ø"/>
            </a:pPr>
            <a:r>
              <a:rPr lang="en-US" sz="2400" dirty="0" smtClean="0"/>
              <a:t> The sender is required to retransmit all outstanding frames starting at Next. </a:t>
            </a:r>
          </a:p>
          <a:p>
            <a:pPr lvl="2" algn="just">
              <a:buFont typeface="Wingdings" pitchFamily="2" charset="2"/>
              <a:buChar char="Ø"/>
            </a:pPr>
            <a:r>
              <a:rPr lang="en-US" sz="2400" dirty="0" smtClean="0"/>
              <a:t> This strategy is similar to Go back n</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
            <a:ext cx="9144000" cy="508000"/>
          </a:xfrm>
        </p:spPr>
        <p:txBody>
          <a:bodyPr/>
          <a:lstStyle/>
          <a:p>
            <a:pPr eaLnBrk="1" hangingPunct="1"/>
            <a:r>
              <a:rPr lang="en-US" sz="4000" dirty="0" smtClean="0"/>
              <a:t>HDLC</a:t>
            </a:r>
          </a:p>
        </p:txBody>
      </p:sp>
      <p:sp>
        <p:nvSpPr>
          <p:cNvPr id="5" name="Rectangle 3"/>
          <p:cNvSpPr txBox="1">
            <a:spLocks noChangeArrowheads="1"/>
          </p:cNvSpPr>
          <p:nvPr/>
        </p:nvSpPr>
        <p:spPr bwMode="auto">
          <a:xfrm>
            <a:off x="0" y="459514"/>
            <a:ext cx="9144000" cy="62347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Ø"/>
            </a:pPr>
            <a:r>
              <a:rPr lang="en-US" sz="2400" dirty="0" smtClean="0"/>
              <a:t> </a:t>
            </a:r>
            <a:r>
              <a:rPr lang="en-US" sz="2400" dirty="0" smtClean="0">
                <a:solidFill>
                  <a:srgbClr val="FF0000"/>
                </a:solidFill>
              </a:rPr>
              <a:t>Type 2 </a:t>
            </a:r>
          </a:p>
          <a:p>
            <a:pPr lvl="1" algn="just">
              <a:buFont typeface="Wingdings" pitchFamily="2" charset="2"/>
              <a:buChar char="Ø"/>
            </a:pPr>
            <a:r>
              <a:rPr lang="en-US" sz="2400" dirty="0" smtClean="0"/>
              <a:t> </a:t>
            </a:r>
            <a:r>
              <a:rPr lang="en-US" sz="2400" dirty="0" smtClean="0">
                <a:solidFill>
                  <a:srgbClr val="FF0000"/>
                </a:solidFill>
              </a:rPr>
              <a:t>RECEIVE NOT READY</a:t>
            </a:r>
            <a:r>
              <a:rPr lang="en-US" sz="2400" dirty="0" smtClean="0"/>
              <a:t>. </a:t>
            </a:r>
          </a:p>
          <a:p>
            <a:pPr lvl="1" algn="just">
              <a:buFont typeface="Wingdings" pitchFamily="2" charset="2"/>
              <a:buChar char="Ø"/>
            </a:pPr>
            <a:r>
              <a:rPr lang="en-US" sz="2400" dirty="0" smtClean="0"/>
              <a:t> It acknowledges all frames up to without including Next</a:t>
            </a:r>
          </a:p>
          <a:p>
            <a:pPr lvl="1" algn="just">
              <a:buFont typeface="Wingdings" pitchFamily="2" charset="2"/>
              <a:buChar char="Ø"/>
            </a:pPr>
            <a:r>
              <a:rPr lang="en-US" sz="2400" dirty="0" smtClean="0"/>
              <a:t>it tells the sender to stop sending. </a:t>
            </a:r>
          </a:p>
          <a:p>
            <a:pPr lvl="1" algn="just">
              <a:buFont typeface="Wingdings" pitchFamily="2" charset="2"/>
              <a:buChar char="Ø"/>
            </a:pPr>
            <a:r>
              <a:rPr lang="en-US" sz="2400" dirty="0" smtClean="0"/>
              <a:t> RECEIVE NOT READY is intended to signal certain temporary problems with the receiver, such as a shortage of buffers</a:t>
            </a:r>
          </a:p>
          <a:p>
            <a:pPr lvl="1" algn="just">
              <a:buFont typeface="Wingdings" pitchFamily="2" charset="2"/>
              <a:buChar char="Ø"/>
            </a:pPr>
            <a:r>
              <a:rPr lang="en-US" sz="2400" dirty="0" smtClean="0"/>
              <a:t> When the condition has been repaired, the receiver sends a RECEIVE READY, REJECT, or certain control frames </a:t>
            </a:r>
          </a:p>
          <a:p>
            <a:pPr algn="just">
              <a:buFont typeface="Wingdings" pitchFamily="2" charset="2"/>
              <a:buChar char="Ø"/>
            </a:pPr>
            <a:r>
              <a:rPr lang="en-US" sz="2400" dirty="0" smtClean="0"/>
              <a:t> </a:t>
            </a:r>
            <a:r>
              <a:rPr lang="en-US" sz="2400" dirty="0" smtClean="0">
                <a:solidFill>
                  <a:srgbClr val="FF0000"/>
                </a:solidFill>
              </a:rPr>
              <a:t>Type 3</a:t>
            </a:r>
            <a:r>
              <a:rPr lang="en-US" sz="2400" dirty="0" smtClean="0"/>
              <a:t> </a:t>
            </a:r>
          </a:p>
          <a:p>
            <a:pPr lvl="1" algn="just">
              <a:buFont typeface="Wingdings" pitchFamily="2" charset="2"/>
              <a:buChar char="Ø"/>
            </a:pPr>
            <a:r>
              <a:rPr lang="en-US" sz="2400" dirty="0" smtClean="0"/>
              <a:t> </a:t>
            </a:r>
            <a:r>
              <a:rPr lang="en-US" sz="2400" dirty="0" smtClean="0">
                <a:solidFill>
                  <a:srgbClr val="FF0000"/>
                </a:solidFill>
              </a:rPr>
              <a:t>SELECTIVE REJECT</a:t>
            </a:r>
            <a:r>
              <a:rPr lang="en-US" sz="2400" dirty="0" smtClean="0"/>
              <a:t>. </a:t>
            </a:r>
          </a:p>
          <a:p>
            <a:pPr lvl="1" algn="just">
              <a:buFont typeface="Wingdings" pitchFamily="2" charset="2"/>
              <a:buChar char="Ø"/>
            </a:pPr>
            <a:r>
              <a:rPr lang="en-US" sz="2400" dirty="0" smtClean="0"/>
              <a:t> It calls for retransmission of only the frame specified. </a:t>
            </a:r>
          </a:p>
          <a:p>
            <a:pPr lvl="1" algn="just">
              <a:buFont typeface="Wingdings" pitchFamily="2" charset="2"/>
              <a:buChar char="Ø"/>
            </a:pPr>
            <a:r>
              <a:rPr lang="en-US" sz="2400" dirty="0" smtClean="0"/>
              <a:t> Similar to selective repeat protocol</a:t>
            </a:r>
          </a:p>
          <a:p>
            <a:pPr lvl="1" algn="just">
              <a:buFont typeface="Wingdings" pitchFamily="2" charset="2"/>
              <a:buChar char="Ø"/>
            </a:pPr>
            <a:r>
              <a:rPr lang="en-US" sz="2400" dirty="0" smtClean="0"/>
              <a:t> most useful when the sender's window size is half the sequence space size, or less. </a:t>
            </a:r>
          </a:p>
          <a:p>
            <a:pPr lvl="1" algn="just">
              <a:buFont typeface="Wingdings" pitchFamily="2" charset="2"/>
              <a:buChar char="Ø"/>
            </a:pPr>
            <a:r>
              <a:rPr lang="en-US" sz="2400" dirty="0" smtClean="0"/>
              <a:t>HDLC and ADCCP allow this frame type, but SDLC and LAPB do not allow it and type 3 frames are undefined</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101</a:t>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4000" dirty="0" smtClean="0"/>
              <a:t>HDLC</a:t>
            </a:r>
          </a:p>
        </p:txBody>
      </p:sp>
      <p:sp>
        <p:nvSpPr>
          <p:cNvPr id="5" name="Rectangle 3"/>
          <p:cNvSpPr txBox="1">
            <a:spLocks noChangeArrowheads="1"/>
          </p:cNvSpPr>
          <p:nvPr/>
        </p:nvSpPr>
        <p:spPr bwMode="auto">
          <a:xfrm>
            <a:off x="0" y="583691"/>
            <a:ext cx="9144000" cy="59977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Ø"/>
            </a:pPr>
            <a:r>
              <a:rPr lang="en-US" sz="2400" dirty="0" smtClean="0"/>
              <a:t> </a:t>
            </a:r>
            <a:r>
              <a:rPr lang="en-US" sz="2400" dirty="0" smtClean="0">
                <a:solidFill>
                  <a:srgbClr val="FF0000"/>
                </a:solidFill>
              </a:rPr>
              <a:t>Unnumbered frame </a:t>
            </a:r>
          </a:p>
          <a:p>
            <a:pPr lvl="1" algn="just">
              <a:buFont typeface="Wingdings" pitchFamily="2" charset="2"/>
              <a:buChar char="Ø"/>
            </a:pPr>
            <a:r>
              <a:rPr lang="en-US" sz="2400" dirty="0" smtClean="0"/>
              <a:t> sometimes used for control purposes </a:t>
            </a:r>
          </a:p>
          <a:p>
            <a:pPr lvl="1" algn="just">
              <a:buFont typeface="Wingdings" pitchFamily="2" charset="2"/>
              <a:buChar char="Ø"/>
            </a:pPr>
            <a:r>
              <a:rPr lang="en-US" sz="2400" dirty="0" smtClean="0"/>
              <a:t>but can also carry data when unreliable connectionless service is called for </a:t>
            </a:r>
          </a:p>
          <a:p>
            <a:pPr lvl="1" algn="just"/>
            <a:endParaRPr lang="en-US" sz="2400" dirty="0" smtClean="0"/>
          </a:p>
          <a:p>
            <a:pPr algn="just">
              <a:buFont typeface="Wingdings" pitchFamily="2" charset="2"/>
              <a:buChar char="Ø"/>
            </a:pPr>
            <a:r>
              <a:rPr lang="en-US" sz="2400" dirty="0" smtClean="0"/>
              <a:t>All the protocols provide commands like, </a:t>
            </a:r>
          </a:p>
          <a:p>
            <a:pPr lvl="1" algn="just">
              <a:buFont typeface="Wingdings" pitchFamily="2" charset="2"/>
              <a:buChar char="Ø"/>
            </a:pPr>
            <a:r>
              <a:rPr lang="en-US" sz="2400" dirty="0" smtClean="0"/>
              <a:t> </a:t>
            </a:r>
            <a:r>
              <a:rPr lang="en-US" sz="2400" dirty="0" smtClean="0">
                <a:solidFill>
                  <a:srgbClr val="FF0000"/>
                </a:solidFill>
              </a:rPr>
              <a:t>DISC (</a:t>
            </a:r>
            <a:r>
              <a:rPr lang="en-US" sz="2400" dirty="0" err="1" smtClean="0">
                <a:solidFill>
                  <a:srgbClr val="FF0000"/>
                </a:solidFill>
              </a:rPr>
              <a:t>DISConnect</a:t>
            </a:r>
            <a:r>
              <a:rPr lang="en-US" sz="2400" dirty="0" smtClean="0">
                <a:solidFill>
                  <a:srgbClr val="FF0000"/>
                </a:solidFill>
              </a:rPr>
              <a:t>), </a:t>
            </a:r>
            <a:r>
              <a:rPr lang="en-US" sz="2400" dirty="0" smtClean="0"/>
              <a:t>that allows a machine to announce that it is going down (e.g., for preventive maintenance). </a:t>
            </a:r>
          </a:p>
          <a:p>
            <a:pPr lvl="1" algn="just">
              <a:buFont typeface="Wingdings" pitchFamily="2" charset="2"/>
              <a:buChar char="Ø"/>
            </a:pPr>
            <a:r>
              <a:rPr lang="en-US" sz="2400" dirty="0" smtClean="0"/>
              <a:t> </a:t>
            </a:r>
            <a:r>
              <a:rPr lang="en-US" sz="2400" dirty="0" smtClean="0">
                <a:solidFill>
                  <a:srgbClr val="FF0000"/>
                </a:solidFill>
              </a:rPr>
              <a:t>SNRM (Set Normal Response Mode), </a:t>
            </a:r>
            <a:r>
              <a:rPr lang="en-US" sz="2400" dirty="0" smtClean="0"/>
              <a:t>that allows a machine that has just come back on-line to announce its presence and force all the sequence numbers back to zero. </a:t>
            </a:r>
          </a:p>
          <a:p>
            <a:pPr lvl="1" algn="just">
              <a:buFont typeface="Wingdings" pitchFamily="2" charset="2"/>
              <a:buChar char="Ø"/>
            </a:pPr>
            <a:r>
              <a:rPr lang="en-US" sz="2400" dirty="0" smtClean="0">
                <a:solidFill>
                  <a:srgbClr val="FF0000"/>
                </a:solidFill>
              </a:rPr>
              <a:t>SABM (Set Asynchronous Balanced Mode)</a:t>
            </a:r>
            <a:r>
              <a:rPr lang="en-US" sz="2400" dirty="0" smtClean="0"/>
              <a:t>, which resets the line and declares both parties to be equals. </a:t>
            </a:r>
          </a:p>
          <a:p>
            <a:pPr lvl="1" algn="just">
              <a:buFont typeface="Wingdings" pitchFamily="2" charset="2"/>
              <a:buChar char="Ø"/>
            </a:pPr>
            <a:r>
              <a:rPr lang="en-US" sz="2400" dirty="0" smtClean="0"/>
              <a:t>They also have commands </a:t>
            </a:r>
            <a:r>
              <a:rPr lang="en-US" sz="2400" dirty="0" smtClean="0">
                <a:solidFill>
                  <a:srgbClr val="FF0000"/>
                </a:solidFill>
              </a:rPr>
              <a:t>SABME and SNRME</a:t>
            </a:r>
            <a:r>
              <a:rPr lang="en-US" sz="2400" dirty="0" smtClean="0"/>
              <a:t>, except that they enable an </a:t>
            </a:r>
            <a:r>
              <a:rPr lang="en-US" sz="2400" dirty="0" smtClean="0">
                <a:solidFill>
                  <a:srgbClr val="FF0000"/>
                </a:solidFill>
              </a:rPr>
              <a:t>extended</a:t>
            </a:r>
            <a:r>
              <a:rPr lang="en-US" sz="2400" dirty="0" smtClean="0"/>
              <a:t> frame format that uses 7-bit sequence numbers instead of 3-bit sequence numbers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4000" dirty="0" smtClean="0"/>
              <a:t>HDLC</a:t>
            </a:r>
          </a:p>
        </p:txBody>
      </p:sp>
      <p:sp>
        <p:nvSpPr>
          <p:cNvPr id="5" name="Rectangle 3"/>
          <p:cNvSpPr txBox="1">
            <a:spLocks noChangeArrowheads="1"/>
          </p:cNvSpPr>
          <p:nvPr/>
        </p:nvSpPr>
        <p:spPr bwMode="auto">
          <a:xfrm>
            <a:off x="0" y="583691"/>
            <a:ext cx="9144000" cy="59977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Ø"/>
            </a:pPr>
            <a:r>
              <a:rPr lang="en-US" sz="2400" dirty="0" smtClean="0">
                <a:solidFill>
                  <a:srgbClr val="FF0000"/>
                </a:solidFill>
              </a:rPr>
              <a:t>FRMR (</a:t>
            </a:r>
            <a:r>
              <a:rPr lang="en-US" sz="2400" dirty="0" err="1" smtClean="0">
                <a:solidFill>
                  <a:srgbClr val="FF0000"/>
                </a:solidFill>
              </a:rPr>
              <a:t>FRaMe</a:t>
            </a:r>
            <a:r>
              <a:rPr lang="en-US" sz="2400" dirty="0" smtClean="0">
                <a:solidFill>
                  <a:srgbClr val="FF0000"/>
                </a:solidFill>
              </a:rPr>
              <a:t> Reject)</a:t>
            </a:r>
            <a:r>
              <a:rPr lang="en-US" sz="2400" dirty="0" smtClean="0"/>
              <a:t> :</a:t>
            </a:r>
          </a:p>
          <a:p>
            <a:pPr lvl="1" algn="just">
              <a:buFont typeface="Wingdings" pitchFamily="2" charset="2"/>
              <a:buChar char="Ø"/>
            </a:pPr>
            <a:r>
              <a:rPr lang="en-US" sz="2400" dirty="0" smtClean="0"/>
              <a:t> used to indicate that a frame with a correct checksum but impossible semantics arrived </a:t>
            </a:r>
          </a:p>
          <a:p>
            <a:pPr lvl="1" algn="just">
              <a:buFont typeface="Wingdings" pitchFamily="2" charset="2"/>
              <a:buChar char="Ø"/>
            </a:pPr>
            <a:r>
              <a:rPr lang="en-US" sz="2400" dirty="0" smtClean="0"/>
              <a:t> </a:t>
            </a:r>
            <a:r>
              <a:rPr lang="en-US" sz="2400" dirty="0" smtClean="0">
                <a:solidFill>
                  <a:srgbClr val="FF0000"/>
                </a:solidFill>
              </a:rPr>
              <a:t>Examples of impossible semantics </a:t>
            </a:r>
          </a:p>
          <a:p>
            <a:pPr lvl="2" algn="just">
              <a:buFont typeface="Wingdings" pitchFamily="2" charset="2"/>
              <a:buChar char="Ø"/>
            </a:pPr>
            <a:r>
              <a:rPr lang="en-US" sz="2400" dirty="0" smtClean="0"/>
              <a:t> type 3 Supervisory frame in LAPB, </a:t>
            </a:r>
          </a:p>
          <a:p>
            <a:pPr lvl="2" algn="just">
              <a:buFont typeface="Wingdings" pitchFamily="2" charset="2"/>
              <a:buChar char="Ø"/>
            </a:pPr>
            <a:r>
              <a:rPr lang="en-US" sz="2400" dirty="0" smtClean="0"/>
              <a:t> a frame shorter than 32 bits, </a:t>
            </a:r>
          </a:p>
          <a:p>
            <a:pPr lvl="2" algn="just">
              <a:buFont typeface="Wingdings" pitchFamily="2" charset="2"/>
              <a:buChar char="Ø"/>
            </a:pPr>
            <a:r>
              <a:rPr lang="en-US" sz="2400" dirty="0" smtClean="0"/>
              <a:t> an illegal control frame, and </a:t>
            </a:r>
          </a:p>
          <a:p>
            <a:pPr lvl="2" algn="just">
              <a:buFont typeface="Wingdings" pitchFamily="2" charset="2"/>
              <a:buChar char="Ø"/>
            </a:pPr>
            <a:r>
              <a:rPr lang="en-US" sz="2400" dirty="0" smtClean="0"/>
              <a:t> an acknowledgement of a frame that was outside the 	window</a:t>
            </a:r>
          </a:p>
          <a:p>
            <a:pPr lvl="1" algn="just">
              <a:buFont typeface="Wingdings" pitchFamily="2" charset="2"/>
              <a:buChar char="Ø"/>
            </a:pPr>
            <a:r>
              <a:rPr lang="en-US" sz="2400" dirty="0" smtClean="0"/>
              <a:t> FRMR frames contain a 24-bit data field </a:t>
            </a:r>
          </a:p>
          <a:p>
            <a:pPr lvl="2" algn="just">
              <a:buFont typeface="Wingdings" pitchFamily="2" charset="2"/>
              <a:buChar char="Ø"/>
            </a:pPr>
            <a:r>
              <a:rPr lang="en-US" sz="2400" dirty="0" smtClean="0"/>
              <a:t>  which tells what was wrong with the frame. </a:t>
            </a:r>
          </a:p>
          <a:p>
            <a:pPr lvl="2" algn="just">
              <a:buFont typeface="Wingdings" pitchFamily="2" charset="2"/>
              <a:buChar char="Ø"/>
            </a:pPr>
            <a:r>
              <a:rPr lang="en-US" sz="2400" dirty="0" smtClean="0"/>
              <a:t> data include </a:t>
            </a:r>
          </a:p>
          <a:p>
            <a:pPr lvl="3" algn="just">
              <a:buFont typeface="Wingdings" pitchFamily="2" charset="2"/>
              <a:buChar char="Ø"/>
            </a:pPr>
            <a:r>
              <a:rPr lang="en-US" sz="2400" dirty="0" smtClean="0"/>
              <a:t> the control field of the bad frame, </a:t>
            </a:r>
          </a:p>
          <a:p>
            <a:pPr lvl="3" algn="just">
              <a:buFont typeface="Wingdings" pitchFamily="2" charset="2"/>
              <a:buChar char="Ø"/>
            </a:pPr>
            <a:r>
              <a:rPr lang="en-US" sz="2400" dirty="0" smtClean="0"/>
              <a:t> the window parameters, and </a:t>
            </a:r>
          </a:p>
          <a:p>
            <a:pPr lvl="3" algn="just">
              <a:buFont typeface="Wingdings" pitchFamily="2" charset="2"/>
              <a:buChar char="Ø"/>
            </a:pPr>
            <a:r>
              <a:rPr lang="en-US" sz="2400" dirty="0" smtClean="0"/>
              <a:t> a collection of bits used to signal specific errors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4000" dirty="0" smtClean="0"/>
              <a:t>HDLC</a:t>
            </a:r>
          </a:p>
        </p:txBody>
      </p:sp>
      <p:sp>
        <p:nvSpPr>
          <p:cNvPr id="5" name="Rectangle 3"/>
          <p:cNvSpPr txBox="1">
            <a:spLocks noChangeArrowheads="1"/>
          </p:cNvSpPr>
          <p:nvPr/>
        </p:nvSpPr>
        <p:spPr bwMode="auto">
          <a:xfrm>
            <a:off x="0" y="1080407"/>
            <a:ext cx="9144000" cy="41350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Ø"/>
            </a:pPr>
            <a:r>
              <a:rPr lang="en-US" sz="2400" dirty="0" smtClean="0"/>
              <a:t> Control frames can be lost or damaged, just like data frames </a:t>
            </a:r>
          </a:p>
          <a:p>
            <a:pPr algn="just">
              <a:buFont typeface="Wingdings" pitchFamily="2" charset="2"/>
              <a:buChar char="Ø"/>
            </a:pPr>
            <a:r>
              <a:rPr lang="en-US" sz="2400" dirty="0" smtClean="0"/>
              <a:t> So they must be acknowledged too. </a:t>
            </a:r>
          </a:p>
          <a:p>
            <a:pPr algn="just">
              <a:buFont typeface="Wingdings" pitchFamily="2" charset="2"/>
              <a:buChar char="Ø"/>
            </a:pPr>
            <a:r>
              <a:rPr lang="en-US" sz="2400" dirty="0" smtClean="0"/>
              <a:t> A </a:t>
            </a:r>
            <a:r>
              <a:rPr lang="en-US" sz="2400" dirty="0" smtClean="0">
                <a:solidFill>
                  <a:srgbClr val="FF0000"/>
                </a:solidFill>
              </a:rPr>
              <a:t>special control frame,</a:t>
            </a:r>
            <a:r>
              <a:rPr lang="en-US" sz="2400" dirty="0" smtClean="0"/>
              <a:t> called </a:t>
            </a:r>
            <a:r>
              <a:rPr lang="en-US" sz="2400" dirty="0" smtClean="0">
                <a:solidFill>
                  <a:srgbClr val="FF0000"/>
                </a:solidFill>
              </a:rPr>
              <a:t>UA (Unnumbered Acknowledgement) </a:t>
            </a:r>
            <a:r>
              <a:rPr lang="en-US" sz="2400" dirty="0" smtClean="0"/>
              <a:t>is provided for this purpose.</a:t>
            </a:r>
          </a:p>
          <a:p>
            <a:pPr algn="just">
              <a:buFont typeface="Wingdings" pitchFamily="2" charset="2"/>
              <a:buChar char="Ø"/>
            </a:pPr>
            <a:r>
              <a:rPr lang="en-US" sz="2400" dirty="0" smtClean="0"/>
              <a:t> The remaining control frames deal with initialization, polling, and status reporting. </a:t>
            </a:r>
          </a:p>
          <a:p>
            <a:pPr algn="just">
              <a:buFont typeface="Wingdings" pitchFamily="2" charset="2"/>
              <a:buChar char="Ø"/>
            </a:pPr>
            <a:r>
              <a:rPr lang="en-US" sz="2400" dirty="0" smtClean="0"/>
              <a:t> There is also a control frame that may contain arbitrary information, </a:t>
            </a:r>
            <a:r>
              <a:rPr lang="en-US" sz="2400" dirty="0" smtClean="0">
                <a:solidFill>
                  <a:srgbClr val="FF0000"/>
                </a:solidFill>
              </a:rPr>
              <a:t>UI (Unnumbered Information)</a:t>
            </a:r>
            <a:r>
              <a:rPr lang="en-US" sz="2400" dirty="0" smtClean="0"/>
              <a:t>. </a:t>
            </a:r>
          </a:p>
          <a:p>
            <a:pPr lvl="1" algn="just">
              <a:buFont typeface="Wingdings" pitchFamily="2" charset="2"/>
              <a:buChar char="Ø"/>
            </a:pPr>
            <a:r>
              <a:rPr lang="en-US" sz="2400" dirty="0" smtClean="0"/>
              <a:t> These data are not passed to the network layer but are for the receiving data link layer itself.</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The Data Link Layer in the Internet</a:t>
            </a:r>
          </a:p>
        </p:txBody>
      </p:sp>
      <p:sp>
        <p:nvSpPr>
          <p:cNvPr id="45059" name="Rectangle 3"/>
          <p:cNvSpPr>
            <a:spLocks noGrp="1" noChangeArrowheads="1"/>
          </p:cNvSpPr>
          <p:nvPr>
            <p:ph type="body" idx="1"/>
          </p:nvPr>
        </p:nvSpPr>
        <p:spPr/>
        <p:txBody>
          <a:bodyPr/>
          <a:lstStyle/>
          <a:p>
            <a:pPr algn="ctr" eaLnBrk="1" hangingPunct="1">
              <a:buFontTx/>
              <a:buNone/>
            </a:pPr>
            <a:r>
              <a:rPr lang="en-US" dirty="0" smtClean="0"/>
              <a:t>A home personal computer acting as an internet host.</a:t>
            </a:r>
          </a:p>
        </p:txBody>
      </p:sp>
      <p:pic>
        <p:nvPicPr>
          <p:cNvPr id="45060" name="Picture 4" descr="3-26"/>
          <p:cNvPicPr>
            <a:picLocks noChangeAspect="1" noChangeArrowheads="1"/>
          </p:cNvPicPr>
          <p:nvPr/>
        </p:nvPicPr>
        <p:blipFill>
          <a:blip r:embed="rId2" cstate="print"/>
          <a:srcRect/>
          <a:stretch>
            <a:fillRect/>
          </a:stretch>
        </p:blipFill>
        <p:spPr bwMode="auto">
          <a:xfrm>
            <a:off x="110418" y="1239485"/>
            <a:ext cx="8945839" cy="393082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31DD258-A623-490B-8242-C077DDB146DD}" type="slidenum">
              <a:rPr lang="en-US" smtClean="0"/>
              <a:pPr>
                <a:defRPr/>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4000" dirty="0" smtClean="0"/>
              <a:t>PPP</a:t>
            </a:r>
          </a:p>
        </p:txBody>
      </p:sp>
      <p:sp>
        <p:nvSpPr>
          <p:cNvPr id="5" name="Rectangle 3"/>
          <p:cNvSpPr txBox="1">
            <a:spLocks noChangeArrowheads="1"/>
          </p:cNvSpPr>
          <p:nvPr/>
        </p:nvSpPr>
        <p:spPr bwMode="auto">
          <a:xfrm>
            <a:off x="0" y="654757"/>
            <a:ext cx="9144000" cy="6062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Ø"/>
            </a:pPr>
            <a:r>
              <a:rPr lang="en-US" sz="2400" dirty="0" smtClean="0"/>
              <a:t> Internet needs a point-to-point protocol for a variety of purposes, including router-to-router traffic and home user-to-ISP traffic  </a:t>
            </a:r>
          </a:p>
          <a:p>
            <a:pPr algn="just"/>
            <a:endParaRPr lang="en-US" sz="2400" dirty="0" smtClean="0"/>
          </a:p>
          <a:p>
            <a:pPr algn="just">
              <a:buFont typeface="Wingdings" pitchFamily="2" charset="2"/>
              <a:buChar char="Ø"/>
            </a:pPr>
            <a:r>
              <a:rPr lang="en-US" sz="2400" dirty="0" smtClean="0"/>
              <a:t> PPP handles </a:t>
            </a:r>
          </a:p>
          <a:p>
            <a:pPr lvl="1" algn="just">
              <a:buFont typeface="Wingdings" pitchFamily="2" charset="2"/>
              <a:buChar char="Ø"/>
            </a:pPr>
            <a:r>
              <a:rPr lang="en-US" sz="2400" dirty="0" smtClean="0"/>
              <a:t> framing</a:t>
            </a:r>
          </a:p>
          <a:p>
            <a:pPr lvl="1" algn="just">
              <a:buFont typeface="Wingdings" pitchFamily="2" charset="2"/>
              <a:buChar char="Ø"/>
            </a:pPr>
            <a:r>
              <a:rPr lang="en-US" sz="2400" dirty="0" smtClean="0"/>
              <a:t> error detection</a:t>
            </a:r>
          </a:p>
          <a:p>
            <a:pPr lvl="1" algn="just">
              <a:buFont typeface="Wingdings" pitchFamily="2" charset="2"/>
              <a:buChar char="Ø"/>
            </a:pPr>
            <a:r>
              <a:rPr lang="en-US" sz="2400" dirty="0" smtClean="0"/>
              <a:t> supports multiple protocols</a:t>
            </a:r>
          </a:p>
          <a:p>
            <a:pPr lvl="1" algn="just">
              <a:buFont typeface="Wingdings" pitchFamily="2" charset="2"/>
              <a:buChar char="Ø"/>
            </a:pPr>
            <a:r>
              <a:rPr lang="en-US" sz="2400" dirty="0" smtClean="0"/>
              <a:t> allows IP addresses to be negotiated at connection time</a:t>
            </a:r>
          </a:p>
          <a:p>
            <a:pPr lvl="1" algn="just">
              <a:buFont typeface="Wingdings" pitchFamily="2" charset="2"/>
              <a:buChar char="Ø"/>
            </a:pPr>
            <a:r>
              <a:rPr lang="en-US" sz="2400" dirty="0" smtClean="0"/>
              <a:t> permits authentication, etc</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4000" dirty="0" smtClean="0"/>
              <a:t>PPP</a:t>
            </a:r>
          </a:p>
        </p:txBody>
      </p:sp>
      <p:sp>
        <p:nvSpPr>
          <p:cNvPr id="5" name="Rectangle 3"/>
          <p:cNvSpPr txBox="1">
            <a:spLocks noChangeArrowheads="1"/>
          </p:cNvSpPr>
          <p:nvPr/>
        </p:nvSpPr>
        <p:spPr bwMode="auto">
          <a:xfrm>
            <a:off x="0" y="654757"/>
            <a:ext cx="9144000" cy="6062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Ø"/>
            </a:pPr>
            <a:r>
              <a:rPr lang="en-US" sz="2400" dirty="0" smtClean="0"/>
              <a:t> PPP provides three features: </a:t>
            </a:r>
          </a:p>
          <a:p>
            <a:pPr algn="just"/>
            <a:r>
              <a:rPr lang="en-US" sz="2000" dirty="0" smtClean="0"/>
              <a:t>1)</a:t>
            </a:r>
            <a:endParaRPr lang="en-US" sz="1600" dirty="0" smtClean="0"/>
          </a:p>
          <a:p>
            <a:pPr marL="914400" lvl="1" indent="-457200" algn="just">
              <a:buFont typeface="Wingdings" pitchFamily="2" charset="2"/>
              <a:buChar char="§"/>
            </a:pPr>
            <a:r>
              <a:rPr lang="en-US" sz="2400" dirty="0" smtClean="0"/>
              <a:t>A </a:t>
            </a:r>
            <a:r>
              <a:rPr lang="en-US" sz="2400" dirty="0" smtClean="0">
                <a:solidFill>
                  <a:srgbClr val="FF0000"/>
                </a:solidFill>
              </a:rPr>
              <a:t>framing method </a:t>
            </a:r>
            <a:r>
              <a:rPr lang="en-US" sz="2400" dirty="0" smtClean="0"/>
              <a:t>that unambiguously define the end of one frame and the start of the next one. </a:t>
            </a:r>
          </a:p>
          <a:p>
            <a:pPr marL="914400" lvl="1" indent="-457200" algn="just">
              <a:buFont typeface="Wingdings" pitchFamily="2" charset="2"/>
              <a:buChar char="§"/>
            </a:pPr>
            <a:r>
              <a:rPr lang="en-US" sz="2400" dirty="0" smtClean="0"/>
              <a:t>The frame format also handles error detection.</a:t>
            </a:r>
          </a:p>
          <a:p>
            <a:pPr marL="457200" indent="-457200" algn="just"/>
            <a:r>
              <a:rPr lang="en-US" sz="2000" dirty="0" smtClean="0"/>
              <a:t>2)	</a:t>
            </a:r>
          </a:p>
          <a:p>
            <a:pPr lvl="1" algn="just">
              <a:buFont typeface="Wingdings" pitchFamily="2" charset="2"/>
              <a:buChar char="§"/>
            </a:pPr>
            <a:r>
              <a:rPr lang="en-US" sz="2400" dirty="0" smtClean="0"/>
              <a:t> 	A protocol for bringing lines up, testing them, negotiating 	options, and bringing them down again gracefully when 	they are no longer needed. </a:t>
            </a:r>
          </a:p>
          <a:p>
            <a:pPr lvl="1" algn="just">
              <a:buFont typeface="Wingdings" pitchFamily="2" charset="2"/>
              <a:buChar char="§"/>
            </a:pPr>
            <a:r>
              <a:rPr lang="en-US" sz="2400" dirty="0" smtClean="0"/>
              <a:t> 	This protocol is called </a:t>
            </a:r>
            <a:r>
              <a:rPr lang="en-US" sz="2400" dirty="0" smtClean="0">
                <a:solidFill>
                  <a:srgbClr val="FF0000"/>
                </a:solidFill>
              </a:rPr>
              <a:t>LCP</a:t>
            </a:r>
            <a:r>
              <a:rPr lang="en-US" sz="2400" dirty="0" smtClean="0"/>
              <a:t> (Link Control Protocol). </a:t>
            </a:r>
          </a:p>
          <a:p>
            <a:pPr lvl="1" algn="just">
              <a:buFont typeface="Wingdings" pitchFamily="2" charset="2"/>
              <a:buChar char="§"/>
            </a:pPr>
            <a:r>
              <a:rPr lang="en-US" sz="2400" dirty="0" smtClean="0"/>
              <a:t> 	It supports synchronous and asynchronous circuits and 	byte-oriented and bit-oriented encodings. </a:t>
            </a:r>
          </a:p>
          <a:p>
            <a:pPr algn="just"/>
            <a:r>
              <a:rPr lang="en-US" sz="2000" dirty="0" smtClean="0"/>
              <a:t>3)</a:t>
            </a:r>
          </a:p>
          <a:p>
            <a:pPr lvl="1" algn="just">
              <a:buFont typeface="Wingdings" pitchFamily="2" charset="2"/>
              <a:buChar char="§"/>
            </a:pPr>
            <a:r>
              <a:rPr lang="en-US" sz="2400" dirty="0" smtClean="0"/>
              <a:t> 	A way to negotiate network-layer options in a way that is 	independent of the network layer protocol to be used. </a:t>
            </a:r>
          </a:p>
          <a:p>
            <a:pPr lvl="1" algn="just">
              <a:buFont typeface="Wingdings" pitchFamily="2" charset="2"/>
              <a:buChar char="§"/>
            </a:pPr>
            <a:r>
              <a:rPr lang="en-US" sz="2400" dirty="0" smtClean="0"/>
              <a:t> 	The method chosen is to have a different </a:t>
            </a:r>
            <a:r>
              <a:rPr lang="en-US" sz="2400" dirty="0" smtClean="0">
                <a:solidFill>
                  <a:srgbClr val="FF0000"/>
                </a:solidFill>
              </a:rPr>
              <a:t>NCP</a:t>
            </a:r>
            <a:r>
              <a:rPr lang="en-US" sz="2400" dirty="0" smtClean="0"/>
              <a:t> (Network 	Control Protocol) for each network layer supported.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4000" dirty="0" smtClean="0"/>
              <a:t>PPP</a:t>
            </a:r>
          </a:p>
        </p:txBody>
      </p:sp>
      <p:sp>
        <p:nvSpPr>
          <p:cNvPr id="5" name="Rectangle 3"/>
          <p:cNvSpPr txBox="1">
            <a:spLocks noChangeArrowheads="1"/>
          </p:cNvSpPr>
          <p:nvPr/>
        </p:nvSpPr>
        <p:spPr bwMode="auto">
          <a:xfrm>
            <a:off x="0" y="722491"/>
            <a:ext cx="9144000" cy="4741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Ø"/>
            </a:pPr>
            <a:r>
              <a:rPr lang="en-US" sz="2400" dirty="0" smtClean="0"/>
              <a:t> Consider the </a:t>
            </a:r>
            <a:r>
              <a:rPr lang="en-US" sz="2400" dirty="0" smtClean="0">
                <a:solidFill>
                  <a:srgbClr val="FF0000"/>
                </a:solidFill>
              </a:rPr>
              <a:t>typical scenario </a:t>
            </a:r>
            <a:r>
              <a:rPr lang="en-US" sz="2400" dirty="0" smtClean="0"/>
              <a:t>of a home user calling up an Internet service provider to make a home PC a temporary Internet host.</a:t>
            </a:r>
          </a:p>
          <a:p>
            <a:pPr algn="just"/>
            <a:r>
              <a:rPr lang="en-US" sz="2400" dirty="0" smtClean="0"/>
              <a:t> </a:t>
            </a:r>
          </a:p>
          <a:p>
            <a:pPr algn="just">
              <a:buFont typeface="Wingdings" pitchFamily="2" charset="2"/>
              <a:buChar char="Ø"/>
            </a:pPr>
            <a:r>
              <a:rPr lang="en-US" sz="2400" dirty="0" smtClean="0"/>
              <a:t> The PC first </a:t>
            </a:r>
            <a:r>
              <a:rPr lang="en-US" sz="2400" dirty="0" smtClean="0">
                <a:solidFill>
                  <a:srgbClr val="FF0000"/>
                </a:solidFill>
              </a:rPr>
              <a:t>calls the provider's router via a modem</a:t>
            </a:r>
            <a:r>
              <a:rPr lang="en-US" sz="2400" dirty="0" smtClean="0"/>
              <a:t>. </a:t>
            </a:r>
          </a:p>
          <a:p>
            <a:pPr algn="just"/>
            <a:endParaRPr lang="en-US" sz="2400" dirty="0" smtClean="0"/>
          </a:p>
          <a:p>
            <a:pPr algn="just">
              <a:buFont typeface="Wingdings" pitchFamily="2" charset="2"/>
              <a:buChar char="Ø"/>
            </a:pPr>
            <a:r>
              <a:rPr lang="en-US" sz="2400" dirty="0" smtClean="0"/>
              <a:t> After the router's modem has answered the call and established a physical connection, the PC sends the router a series of </a:t>
            </a:r>
            <a:r>
              <a:rPr lang="en-US" sz="2400" dirty="0" smtClean="0">
                <a:solidFill>
                  <a:srgbClr val="FF0000"/>
                </a:solidFill>
              </a:rPr>
              <a:t>LCP packets </a:t>
            </a:r>
            <a:r>
              <a:rPr lang="en-US" sz="2400" dirty="0" smtClean="0"/>
              <a:t>in the payload field of one or more PPP frames. </a:t>
            </a:r>
          </a:p>
          <a:p>
            <a:pPr algn="just"/>
            <a:endParaRPr lang="en-US" sz="2400" dirty="0" smtClean="0"/>
          </a:p>
          <a:p>
            <a:pPr algn="just">
              <a:buFont typeface="Wingdings" pitchFamily="2" charset="2"/>
              <a:buChar char="Ø"/>
            </a:pPr>
            <a:r>
              <a:rPr lang="en-US" sz="2400" dirty="0" smtClean="0"/>
              <a:t> These packets and their responses select the </a:t>
            </a:r>
            <a:r>
              <a:rPr lang="en-US" sz="2400" dirty="0" smtClean="0">
                <a:solidFill>
                  <a:srgbClr val="FF0000"/>
                </a:solidFill>
              </a:rPr>
              <a:t>PPP parameters </a:t>
            </a:r>
            <a:r>
              <a:rPr lang="en-US" sz="2400" dirty="0" smtClean="0"/>
              <a:t>to be used</a:t>
            </a:r>
          </a:p>
          <a:p>
            <a:pPr algn="just"/>
            <a:endParaRPr lang="en-US" sz="2400" dirty="0" smtClean="0"/>
          </a:p>
          <a:p>
            <a:pPr algn="just">
              <a:buFont typeface="Wingdings" pitchFamily="2" charset="2"/>
              <a:buChar char="Ø"/>
            </a:pPr>
            <a:r>
              <a:rPr lang="en-US" sz="2400" dirty="0" smtClean="0"/>
              <a:t> Once the parameters have been agreed upon, a series of </a:t>
            </a:r>
            <a:r>
              <a:rPr lang="en-US" sz="2400" dirty="0" smtClean="0">
                <a:solidFill>
                  <a:srgbClr val="FF0000"/>
                </a:solidFill>
              </a:rPr>
              <a:t>NCP packets</a:t>
            </a:r>
            <a:r>
              <a:rPr lang="en-US" sz="2400" dirty="0" smtClean="0"/>
              <a:t> are sent to configure the network layer.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4000" dirty="0" smtClean="0"/>
              <a:t>PPP</a:t>
            </a:r>
          </a:p>
        </p:txBody>
      </p:sp>
      <p:sp>
        <p:nvSpPr>
          <p:cNvPr id="5" name="Rectangle 3"/>
          <p:cNvSpPr txBox="1">
            <a:spLocks noChangeArrowheads="1"/>
          </p:cNvSpPr>
          <p:nvPr/>
        </p:nvSpPr>
        <p:spPr bwMode="auto">
          <a:xfrm>
            <a:off x="0" y="654757"/>
            <a:ext cx="9144000" cy="6062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Ø"/>
            </a:pPr>
            <a:r>
              <a:rPr lang="en-US" sz="2400" dirty="0" smtClean="0"/>
              <a:t>Typically, the PC wants to run a TCP/IP protocol stack, so it </a:t>
            </a:r>
            <a:r>
              <a:rPr lang="en-US" sz="2400" dirty="0" smtClean="0">
                <a:solidFill>
                  <a:srgbClr val="FF0000"/>
                </a:solidFill>
              </a:rPr>
              <a:t>needs an IP address</a:t>
            </a:r>
            <a:r>
              <a:rPr lang="en-US" sz="2400" dirty="0" smtClean="0"/>
              <a:t>. </a:t>
            </a:r>
          </a:p>
          <a:p>
            <a:pPr algn="just"/>
            <a:endParaRPr lang="en-US" sz="2400" dirty="0" smtClean="0"/>
          </a:p>
          <a:p>
            <a:pPr algn="just">
              <a:buFont typeface="Wingdings" pitchFamily="2" charset="2"/>
              <a:buChar char="Ø"/>
            </a:pPr>
            <a:r>
              <a:rPr lang="en-US" sz="2400" dirty="0" smtClean="0"/>
              <a:t> There are not enough IP addresses to go around </a:t>
            </a:r>
          </a:p>
          <a:p>
            <a:pPr algn="just"/>
            <a:endParaRPr lang="en-US" sz="2400" dirty="0" smtClean="0"/>
          </a:p>
          <a:p>
            <a:pPr algn="just">
              <a:buFont typeface="Wingdings" pitchFamily="2" charset="2"/>
              <a:buChar char="Ø"/>
            </a:pPr>
            <a:r>
              <a:rPr lang="en-US" sz="2400" dirty="0" smtClean="0"/>
              <a:t> So normally each Internet provider gets a block of them and then </a:t>
            </a:r>
            <a:r>
              <a:rPr lang="en-US" sz="2400" dirty="0" smtClean="0">
                <a:solidFill>
                  <a:srgbClr val="FF0000"/>
                </a:solidFill>
              </a:rPr>
              <a:t>dynamically assigns </a:t>
            </a:r>
            <a:r>
              <a:rPr lang="en-US" sz="2400" dirty="0" smtClean="0"/>
              <a:t>one to each newly attached PC for the duration of its login session. </a:t>
            </a:r>
          </a:p>
          <a:p>
            <a:pPr algn="just"/>
            <a:endParaRPr lang="en-US" sz="2400" dirty="0" smtClean="0"/>
          </a:p>
          <a:p>
            <a:pPr algn="just">
              <a:buFont typeface="Wingdings" pitchFamily="2" charset="2"/>
              <a:buChar char="Ø"/>
            </a:pPr>
            <a:r>
              <a:rPr lang="en-US" sz="2400" dirty="0" smtClean="0"/>
              <a:t> If a provider owns n IP addresses, it can have up to n machines logged in simultaneously</a:t>
            </a:r>
          </a:p>
          <a:p>
            <a:pPr algn="just">
              <a:buFont typeface="Wingdings" pitchFamily="2" charset="2"/>
              <a:buChar char="Ø"/>
            </a:pPr>
            <a:endParaRPr lang="en-US" sz="2400" dirty="0" smtClean="0"/>
          </a:p>
          <a:p>
            <a:pPr algn="just">
              <a:buFont typeface="Wingdings" pitchFamily="2" charset="2"/>
              <a:buChar char="Ø"/>
            </a:pPr>
            <a:r>
              <a:rPr lang="en-US" sz="2400" dirty="0" smtClean="0"/>
              <a:t> The </a:t>
            </a:r>
            <a:r>
              <a:rPr lang="en-US" sz="2400" dirty="0" smtClean="0">
                <a:solidFill>
                  <a:srgbClr val="FF0000"/>
                </a:solidFill>
              </a:rPr>
              <a:t>NCP</a:t>
            </a:r>
            <a:r>
              <a:rPr lang="en-US" sz="2400" dirty="0" smtClean="0"/>
              <a:t> for IP </a:t>
            </a:r>
            <a:r>
              <a:rPr lang="en-US" sz="2400" dirty="0" smtClean="0">
                <a:solidFill>
                  <a:srgbClr val="FF0000"/>
                </a:solidFill>
              </a:rPr>
              <a:t>assigns the IP address</a:t>
            </a:r>
          </a:p>
          <a:p>
            <a:pPr algn="just"/>
            <a:endParaRPr lang="en-US" sz="2400" dirty="0" smtClean="0"/>
          </a:p>
          <a:p>
            <a:pPr algn="just"/>
            <a:endParaRPr lang="en-US" sz="2400" dirty="0" smtClean="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109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5467" y="90310"/>
            <a:ext cx="9008533" cy="496712"/>
          </a:xfrm>
        </p:spPr>
        <p:txBody>
          <a:bodyPr>
            <a:normAutofit fontScale="90000"/>
          </a:bodyPr>
          <a:lstStyle/>
          <a:p>
            <a:r>
              <a:rPr lang="en-US" dirty="0" smtClean="0"/>
              <a:t/>
            </a:r>
            <a:br>
              <a:rPr lang="en-US" dirty="0" smtClean="0"/>
            </a:br>
            <a:r>
              <a:rPr lang="en-US" dirty="0" smtClean="0"/>
              <a:t> </a:t>
            </a:r>
            <a:r>
              <a:rPr lang="en-US" sz="4400" dirty="0" smtClean="0"/>
              <a:t>Services provided to the Network Layer</a:t>
            </a:r>
            <a:endParaRPr lang="en-US" sz="4400" dirty="0"/>
          </a:p>
        </p:txBody>
      </p:sp>
      <p:sp>
        <p:nvSpPr>
          <p:cNvPr id="7" name="Content Placeholder 2"/>
          <p:cNvSpPr>
            <a:spLocks noGrp="1"/>
          </p:cNvSpPr>
          <p:nvPr>
            <p:ph idx="1"/>
          </p:nvPr>
        </p:nvSpPr>
        <p:spPr>
          <a:xfrm>
            <a:off x="191911" y="1196624"/>
            <a:ext cx="8760178" cy="4899378"/>
          </a:xfrm>
        </p:spPr>
        <p:txBody>
          <a:bodyPr/>
          <a:lstStyle/>
          <a:p>
            <a:pPr marL="468313" lvl="2" algn="just"/>
            <a:r>
              <a:rPr lang="en-US" sz="2800" dirty="0" smtClean="0"/>
              <a:t>Acknowledged connection-oriented service</a:t>
            </a:r>
          </a:p>
          <a:p>
            <a:pPr marL="849313" lvl="3" algn="just"/>
            <a:r>
              <a:rPr lang="en-US" sz="2400" dirty="0" smtClean="0"/>
              <a:t>Transfer in 3 phases</a:t>
            </a:r>
          </a:p>
          <a:p>
            <a:pPr marL="849313" lvl="3" algn="just"/>
            <a:r>
              <a:rPr lang="en-US" sz="2400" dirty="0" smtClean="0"/>
              <a:t>Phase 1</a:t>
            </a:r>
          </a:p>
          <a:p>
            <a:pPr marL="1306513" lvl="4" algn="just"/>
            <a:r>
              <a:rPr lang="en-US" sz="2400" dirty="0" smtClean="0"/>
              <a:t>connection is established by having both sides </a:t>
            </a:r>
            <a:r>
              <a:rPr lang="en-US" sz="2400" dirty="0" smtClean="0">
                <a:solidFill>
                  <a:srgbClr val="FF0000"/>
                </a:solidFill>
              </a:rPr>
              <a:t>initialize variables and counters</a:t>
            </a:r>
            <a:r>
              <a:rPr lang="en-US" sz="2400" dirty="0" smtClean="0"/>
              <a:t> needed to keep track of which frames have been received and which ones have not </a:t>
            </a:r>
          </a:p>
          <a:p>
            <a:pPr marL="849313" lvl="3" algn="just"/>
            <a:r>
              <a:rPr lang="en-US" sz="2400" dirty="0" smtClean="0"/>
              <a:t>Phase 2</a:t>
            </a:r>
          </a:p>
          <a:p>
            <a:pPr marL="1306513" lvl="4" algn="just"/>
            <a:r>
              <a:rPr lang="en-US" sz="2400" dirty="0" smtClean="0"/>
              <a:t>one or more frames are actually </a:t>
            </a:r>
            <a:r>
              <a:rPr lang="en-US" sz="2400" dirty="0" smtClean="0">
                <a:solidFill>
                  <a:srgbClr val="FF0000"/>
                </a:solidFill>
              </a:rPr>
              <a:t>transmitted </a:t>
            </a:r>
          </a:p>
          <a:p>
            <a:pPr marL="849313" lvl="3" algn="just"/>
            <a:r>
              <a:rPr lang="en-US" sz="2400" dirty="0" smtClean="0"/>
              <a:t>Phase 3</a:t>
            </a:r>
          </a:p>
          <a:p>
            <a:pPr marL="1306513" lvl="4" algn="just"/>
            <a:r>
              <a:rPr lang="en-US" sz="2400" dirty="0" smtClean="0"/>
              <a:t>connection is released, </a:t>
            </a:r>
            <a:r>
              <a:rPr lang="en-US" sz="2400" dirty="0" smtClean="0">
                <a:solidFill>
                  <a:srgbClr val="FF0000"/>
                </a:solidFill>
              </a:rPr>
              <a:t>freeing up the variables, buffers, and other resources</a:t>
            </a:r>
            <a:r>
              <a:rPr lang="en-US" sz="2400" dirty="0" smtClean="0"/>
              <a:t> used to maintain the connection </a:t>
            </a:r>
            <a:endParaRPr lang="en-US" sz="2400" dirty="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to="" calcmode="lin" valueType="num">
                                      <p:cBhvr>
                                        <p:cTn id="7" dur="1" fill="hold"/>
                                        <p:tgtEl>
                                          <p:spTgt spid="7">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 to="" calcmode="lin" valueType="num">
                                      <p:cBhvr>
                                        <p:cTn id="12" dur="1" fill="hold"/>
                                        <p:tgtEl>
                                          <p:spTgt spid="7">
                                            <p:txEl>
                                              <p:pRg st="3" end="3"/>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to="" calcmode="lin" valueType="num">
                                      <p:cBhvr>
                                        <p:cTn id="17" dur="1" fill="hold"/>
                                        <p:tgtEl>
                                          <p:spTgt spid="7">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 to="" calcmode="lin" valueType="num">
                                      <p:cBhvr>
                                        <p:cTn id="22" dur="1" fill="hold"/>
                                        <p:tgtEl>
                                          <p:spTgt spid="7">
                                            <p:txEl>
                                              <p:pRg st="5" end="5"/>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 to="" calcmode="lin" valueType="num">
                                      <p:cBhvr>
                                        <p:cTn id="27" dur="1" fill="hold"/>
                                        <p:tgtEl>
                                          <p:spTgt spid="7">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 to="" calcmode="lin" valueType="num">
                                      <p:cBhvr>
                                        <p:cTn id="32" dur="1" fill="hold"/>
                                        <p:tgtEl>
                                          <p:spTgt spid="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4000" dirty="0" smtClean="0"/>
              <a:t>PPP</a:t>
            </a:r>
          </a:p>
        </p:txBody>
      </p:sp>
      <p:sp>
        <p:nvSpPr>
          <p:cNvPr id="5" name="Rectangle 3"/>
          <p:cNvSpPr txBox="1">
            <a:spLocks noChangeArrowheads="1"/>
          </p:cNvSpPr>
          <p:nvPr/>
        </p:nvSpPr>
        <p:spPr bwMode="auto">
          <a:xfrm>
            <a:off x="0" y="654757"/>
            <a:ext cx="9144000" cy="6062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Ø"/>
            </a:pPr>
            <a:r>
              <a:rPr lang="en-US" sz="2400" dirty="0" smtClean="0"/>
              <a:t> At this point, the </a:t>
            </a:r>
            <a:r>
              <a:rPr lang="en-US" sz="2400" dirty="0" smtClean="0">
                <a:solidFill>
                  <a:srgbClr val="FF0000"/>
                </a:solidFill>
              </a:rPr>
              <a:t>PC is now an Internet host </a:t>
            </a:r>
            <a:r>
              <a:rPr lang="en-US" sz="2400" dirty="0" smtClean="0"/>
              <a:t>and can send and receive IP packets, just as hardwired hosts can. </a:t>
            </a:r>
          </a:p>
          <a:p>
            <a:pPr algn="just"/>
            <a:endParaRPr lang="en-US" sz="2400" dirty="0" smtClean="0"/>
          </a:p>
          <a:p>
            <a:pPr algn="just">
              <a:buFont typeface="Wingdings" pitchFamily="2" charset="2"/>
              <a:buChar char="Ø"/>
            </a:pPr>
            <a:r>
              <a:rPr lang="en-US" sz="2400" dirty="0" smtClean="0"/>
              <a:t> When the user is finished, </a:t>
            </a:r>
            <a:r>
              <a:rPr lang="en-US" sz="2400" dirty="0" smtClean="0">
                <a:solidFill>
                  <a:srgbClr val="FF0000"/>
                </a:solidFill>
              </a:rPr>
              <a:t>NCP</a:t>
            </a:r>
            <a:r>
              <a:rPr lang="en-US" sz="2400" dirty="0" smtClean="0"/>
              <a:t> tears down the network layer connection and </a:t>
            </a:r>
            <a:r>
              <a:rPr lang="en-US" sz="2400" dirty="0" smtClean="0">
                <a:solidFill>
                  <a:srgbClr val="FF0000"/>
                </a:solidFill>
              </a:rPr>
              <a:t>frees up the IP address</a:t>
            </a:r>
            <a:r>
              <a:rPr lang="en-US" sz="2400" dirty="0" smtClean="0"/>
              <a:t>. </a:t>
            </a:r>
          </a:p>
          <a:p>
            <a:pPr algn="just"/>
            <a:endParaRPr lang="en-US" sz="2400" dirty="0" smtClean="0"/>
          </a:p>
          <a:p>
            <a:pPr algn="just">
              <a:buFont typeface="Wingdings" pitchFamily="2" charset="2"/>
              <a:buChar char="Ø"/>
            </a:pPr>
            <a:r>
              <a:rPr lang="en-US" sz="2400" dirty="0" smtClean="0"/>
              <a:t> Then </a:t>
            </a:r>
            <a:r>
              <a:rPr lang="en-US" sz="2400" dirty="0" smtClean="0">
                <a:solidFill>
                  <a:srgbClr val="FF0000"/>
                </a:solidFill>
              </a:rPr>
              <a:t>LCP shuts down the data link layer connection</a:t>
            </a:r>
            <a:r>
              <a:rPr lang="en-US" sz="2400" dirty="0" smtClean="0"/>
              <a:t>. </a:t>
            </a:r>
          </a:p>
          <a:p>
            <a:pPr algn="just"/>
            <a:endParaRPr lang="en-US" sz="2400" dirty="0" smtClean="0"/>
          </a:p>
          <a:p>
            <a:pPr algn="just">
              <a:buFont typeface="Wingdings" pitchFamily="2" charset="2"/>
              <a:buChar char="Ø"/>
            </a:pPr>
            <a:r>
              <a:rPr lang="en-US" sz="2400" dirty="0" smtClean="0"/>
              <a:t> Finally, the computer tells the </a:t>
            </a:r>
            <a:r>
              <a:rPr lang="en-US" sz="2400" dirty="0" smtClean="0">
                <a:solidFill>
                  <a:srgbClr val="FF0000"/>
                </a:solidFill>
              </a:rPr>
              <a:t>modem</a:t>
            </a:r>
            <a:r>
              <a:rPr lang="en-US" sz="2400" dirty="0" smtClean="0"/>
              <a:t> to </a:t>
            </a:r>
            <a:r>
              <a:rPr lang="en-US" sz="2400" dirty="0" smtClean="0">
                <a:solidFill>
                  <a:srgbClr val="FF0000"/>
                </a:solidFill>
              </a:rPr>
              <a:t>hang up</a:t>
            </a:r>
            <a:r>
              <a:rPr lang="en-US" sz="2400" dirty="0" smtClean="0"/>
              <a:t> the phone, </a:t>
            </a:r>
            <a:r>
              <a:rPr lang="en-US" sz="2400" dirty="0" smtClean="0">
                <a:solidFill>
                  <a:srgbClr val="FF0000"/>
                </a:solidFill>
              </a:rPr>
              <a:t>releasing the physical layer connection</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4000" dirty="0" smtClean="0"/>
              <a:t>PPP</a:t>
            </a:r>
          </a:p>
        </p:txBody>
      </p:sp>
      <p:sp>
        <p:nvSpPr>
          <p:cNvPr id="5" name="Rectangle 3"/>
          <p:cNvSpPr txBox="1">
            <a:spLocks noChangeArrowheads="1"/>
          </p:cNvSpPr>
          <p:nvPr/>
        </p:nvSpPr>
        <p:spPr bwMode="auto">
          <a:xfrm>
            <a:off x="0" y="575734"/>
            <a:ext cx="9144000" cy="6062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Ø"/>
            </a:pPr>
            <a:r>
              <a:rPr lang="en-US" sz="2400" dirty="0" smtClean="0"/>
              <a:t> </a:t>
            </a:r>
            <a:r>
              <a:rPr lang="en-US" sz="2400" dirty="0" smtClean="0">
                <a:solidFill>
                  <a:srgbClr val="FF0000"/>
                </a:solidFill>
              </a:rPr>
              <a:t>Major difference between PPP and HDLC: </a:t>
            </a:r>
          </a:p>
        </p:txBody>
      </p:sp>
      <p:graphicFrame>
        <p:nvGraphicFramePr>
          <p:cNvPr id="4" name="Table 3"/>
          <p:cNvGraphicFramePr>
            <a:graphicFrameLocks noGrp="1"/>
          </p:cNvGraphicFramePr>
          <p:nvPr/>
        </p:nvGraphicFramePr>
        <p:xfrm>
          <a:off x="90312" y="1351837"/>
          <a:ext cx="8895644" cy="4998720"/>
        </p:xfrm>
        <a:graphic>
          <a:graphicData uri="http://schemas.openxmlformats.org/drawingml/2006/table">
            <a:tbl>
              <a:tblPr firstRow="1" bandRow="1">
                <a:tableStyleId>{2D5ABB26-0587-4C30-8999-92F81FD0307C}</a:tableStyleId>
              </a:tblPr>
              <a:tblGrid>
                <a:gridCol w="4447822"/>
                <a:gridCol w="4447822"/>
              </a:tblGrid>
              <a:tr h="370840">
                <a:tc>
                  <a:txBody>
                    <a:bodyPr/>
                    <a:lstStyle/>
                    <a:p>
                      <a:pPr algn="ctr"/>
                      <a:r>
                        <a:rPr lang="en-US" sz="2800" b="1" dirty="0" smtClean="0"/>
                        <a:t>PPP</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t>HDLC</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400" dirty="0" smtClean="0"/>
                        <a:t>character oriented</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bit oriented</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400" dirty="0" smtClean="0"/>
                        <a:t>byte stuffing</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bit stuffing</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400" dirty="0" smtClean="0"/>
                        <a:t>Possible to send a fram</a:t>
                      </a:r>
                      <a:r>
                        <a:rPr lang="en-US" sz="2400" baseline="0" dirty="0" smtClean="0"/>
                        <a:t>e as </a:t>
                      </a:r>
                      <a:r>
                        <a:rPr lang="en-US" sz="2400" dirty="0" smtClean="0"/>
                        <a:t>integral number of bytes only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possible to send a frame consisting of 30.25 bytes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400" dirty="0" smtClean="0"/>
                        <a:t>Transmission</a:t>
                      </a:r>
                      <a:r>
                        <a:rPr lang="en-US" sz="2400" baseline="0" dirty="0" smtClean="0"/>
                        <a:t> through </a:t>
                      </a:r>
                      <a:r>
                        <a:rPr lang="en-US" sz="2400" dirty="0" smtClean="0"/>
                        <a:t>dial-up telephone lines,</a:t>
                      </a:r>
                      <a:r>
                        <a:rPr lang="en-US" sz="2400" baseline="0" dirty="0" smtClean="0"/>
                        <a:t> SONET (Sync Optical Network)</a:t>
                      </a:r>
                      <a:r>
                        <a:rPr lang="en-US" sz="2400" dirty="0" smtClean="0"/>
                        <a:t> &amp; true bit-oriented HDLC lines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Transmission only through true bit-oriented HDLC lines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400" dirty="0" smtClean="0"/>
                        <a:t>Eg: home PC</a:t>
                      </a:r>
                      <a:r>
                        <a:rPr lang="en-US" sz="2400" baseline="0" dirty="0" smtClean="0"/>
                        <a:t> to router connections &amp; </a:t>
                      </a:r>
                      <a:r>
                        <a:rPr lang="en-US" sz="2400" kern="1200" baseline="0" dirty="0" smtClean="0">
                          <a:solidFill>
                            <a:schemeClr val="tx1"/>
                          </a:solidFill>
                          <a:latin typeface="+mn-lt"/>
                          <a:ea typeface="+mn-ea"/>
                          <a:cs typeface="+mn-cs"/>
                        </a:rPr>
                        <a:t>router-router connections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Eg: </a:t>
                      </a:r>
                      <a:r>
                        <a:rPr lang="en-US" sz="2400" kern="1200" baseline="0" dirty="0" smtClean="0">
                          <a:solidFill>
                            <a:schemeClr val="tx1"/>
                          </a:solidFill>
                          <a:latin typeface="+mn-lt"/>
                          <a:ea typeface="+mn-ea"/>
                          <a:cs typeface="+mn-cs"/>
                        </a:rPr>
                        <a:t>router-router connections </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pPr>
              <a:defRPr/>
            </a:pPr>
            <a:fld id="{231DD258-A623-490B-8242-C077DDB146DD}" type="slidenum">
              <a:rPr lang="en-US" smtClean="0"/>
              <a:pPr>
                <a:defRPr/>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801511"/>
          </a:xfrm>
        </p:spPr>
        <p:txBody>
          <a:bodyPr/>
          <a:lstStyle/>
          <a:p>
            <a:pPr eaLnBrk="1" hangingPunct="1"/>
            <a:r>
              <a:rPr lang="en-US" dirty="0" smtClean="0"/>
              <a:t>PPP</a:t>
            </a:r>
          </a:p>
        </p:txBody>
      </p:sp>
      <p:sp>
        <p:nvSpPr>
          <p:cNvPr id="46083" name="Rectangle 3"/>
          <p:cNvSpPr>
            <a:spLocks noGrp="1" noChangeArrowheads="1"/>
          </p:cNvSpPr>
          <p:nvPr>
            <p:ph type="body" idx="1"/>
          </p:nvPr>
        </p:nvSpPr>
        <p:spPr>
          <a:xfrm>
            <a:off x="0" y="1380071"/>
            <a:ext cx="9144000" cy="437444"/>
          </a:xfrm>
        </p:spPr>
        <p:txBody>
          <a:bodyPr/>
          <a:lstStyle/>
          <a:p>
            <a:pPr algn="ctr" eaLnBrk="1" hangingPunct="1">
              <a:buFontTx/>
              <a:buNone/>
            </a:pPr>
            <a:r>
              <a:rPr lang="en-US" dirty="0" smtClean="0"/>
              <a:t>The PPP full frame format for unnumbered mode operation.</a:t>
            </a:r>
          </a:p>
        </p:txBody>
      </p:sp>
      <p:pic>
        <p:nvPicPr>
          <p:cNvPr id="46084" name="Picture 4" descr="3-27"/>
          <p:cNvPicPr>
            <a:picLocks noChangeAspect="1" noChangeArrowheads="1"/>
          </p:cNvPicPr>
          <p:nvPr/>
        </p:nvPicPr>
        <p:blipFill>
          <a:blip r:embed="rId2" cstate="print"/>
          <a:srcRect/>
          <a:stretch>
            <a:fillRect/>
          </a:stretch>
        </p:blipFill>
        <p:spPr bwMode="auto">
          <a:xfrm>
            <a:off x="157087" y="1910118"/>
            <a:ext cx="8828867" cy="1194328"/>
          </a:xfrm>
          <a:prstGeom prst="rect">
            <a:avLst/>
          </a:prstGeom>
          <a:noFill/>
          <a:ln w="9525">
            <a:noFill/>
            <a:miter lim="800000"/>
            <a:headEnd/>
            <a:tailEnd/>
          </a:ln>
        </p:spPr>
      </p:pic>
      <p:sp>
        <p:nvSpPr>
          <p:cNvPr id="6" name="Rectangle 3"/>
          <p:cNvSpPr txBox="1">
            <a:spLocks noChangeArrowheads="1"/>
          </p:cNvSpPr>
          <p:nvPr/>
        </p:nvSpPr>
        <p:spPr bwMode="auto">
          <a:xfrm>
            <a:off x="0" y="654757"/>
            <a:ext cx="9144000" cy="6062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Ø"/>
            </a:pPr>
            <a:r>
              <a:rPr lang="en-US" sz="2400" dirty="0" smtClean="0">
                <a:solidFill>
                  <a:srgbClr val="FF0000"/>
                </a:solidFill>
              </a:rPr>
              <a:t> PPP frame format </a:t>
            </a:r>
            <a:r>
              <a:rPr lang="en-US" sz="2400" dirty="0" smtClean="0"/>
              <a:t>was chosen to closely resemble the HDLC frame format</a:t>
            </a:r>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buFont typeface="Wingdings" pitchFamily="2" charset="2"/>
              <a:buChar char="Ø"/>
            </a:pPr>
            <a:r>
              <a:rPr lang="en-US" sz="2400" dirty="0" smtClean="0"/>
              <a:t> All PPP frames begin with the standard HDLC </a:t>
            </a:r>
            <a:r>
              <a:rPr lang="en-US" sz="2400" dirty="0" smtClean="0">
                <a:solidFill>
                  <a:srgbClr val="FF0000"/>
                </a:solidFill>
              </a:rPr>
              <a:t>flag byte </a:t>
            </a:r>
            <a:r>
              <a:rPr lang="en-US" sz="2400" dirty="0" smtClean="0"/>
              <a:t>(01111110), which is byte stuffed if it occurs within the payload field. </a:t>
            </a:r>
          </a:p>
          <a:p>
            <a:pPr algn="just">
              <a:buFont typeface="Wingdings" pitchFamily="2" charset="2"/>
              <a:buChar char="Ø"/>
            </a:pPr>
            <a:r>
              <a:rPr lang="en-US" sz="2400" dirty="0" smtClean="0"/>
              <a:t> </a:t>
            </a:r>
            <a:r>
              <a:rPr lang="en-US" sz="2400" dirty="0" smtClean="0">
                <a:solidFill>
                  <a:srgbClr val="FF0000"/>
                </a:solidFill>
              </a:rPr>
              <a:t>Address field </a:t>
            </a:r>
            <a:r>
              <a:rPr lang="en-US" sz="2400" dirty="0" smtClean="0"/>
              <a:t>is always set to the binary value 11111111 to indicate that all stations are to accept the frame. </a:t>
            </a:r>
          </a:p>
          <a:p>
            <a:pPr lvl="1" algn="just">
              <a:buFont typeface="Wingdings" pitchFamily="2" charset="2"/>
              <a:buChar char="Ø"/>
            </a:pPr>
            <a:r>
              <a:rPr lang="en-US" sz="2400" dirty="0" smtClean="0"/>
              <a:t> Using this value avoids the issue of having to assign data link addresses </a:t>
            </a:r>
          </a:p>
          <a:p>
            <a:pPr algn="just">
              <a:buFont typeface="Wingdings" pitchFamily="2" charset="2"/>
              <a:buChar char="Ø"/>
            </a:pPr>
            <a:r>
              <a:rPr lang="en-US" sz="2400" dirty="0" smtClean="0"/>
              <a:t> </a:t>
            </a:r>
            <a:r>
              <a:rPr lang="en-US" sz="2400" dirty="0" smtClean="0">
                <a:solidFill>
                  <a:srgbClr val="FF0000"/>
                </a:solidFill>
              </a:rPr>
              <a:t>Control field</a:t>
            </a:r>
            <a:r>
              <a:rPr lang="en-US" sz="2400" dirty="0" smtClean="0"/>
              <a:t>, the default value is 00000011 which indicates an unnumbered frame </a:t>
            </a:r>
          </a:p>
        </p:txBody>
      </p:sp>
      <p:sp>
        <p:nvSpPr>
          <p:cNvPr id="7" name="Slide Number Placeholder 6"/>
          <p:cNvSpPr>
            <a:spLocks noGrp="1"/>
          </p:cNvSpPr>
          <p:nvPr>
            <p:ph type="sldNum" sz="quarter" idx="12"/>
          </p:nvPr>
        </p:nvSpPr>
        <p:spPr/>
        <p:txBody>
          <a:bodyPr/>
          <a:lstStyle/>
          <a:p>
            <a:pPr>
              <a:defRPr/>
            </a:pPr>
            <a:fld id="{231DD258-A623-490B-8242-C077DDB146DD}" type="slidenum">
              <a:rPr lang="en-US" smtClean="0"/>
              <a:pPr>
                <a:defRPr/>
              </a:pPr>
              <a:t>112</a:t>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4000" dirty="0" smtClean="0"/>
              <a:t>PPP</a:t>
            </a:r>
          </a:p>
        </p:txBody>
      </p:sp>
      <p:sp>
        <p:nvSpPr>
          <p:cNvPr id="5" name="Rectangle 3"/>
          <p:cNvSpPr txBox="1">
            <a:spLocks noChangeArrowheads="1"/>
          </p:cNvSpPr>
          <p:nvPr/>
        </p:nvSpPr>
        <p:spPr bwMode="auto">
          <a:xfrm>
            <a:off x="0" y="993427"/>
            <a:ext cx="9144000" cy="41091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Ø"/>
            </a:pPr>
            <a:r>
              <a:rPr lang="en-US" sz="2400" dirty="0" smtClean="0"/>
              <a:t> PPP does not provide reliable transmission using sequence numbers and acknowledgements as the default </a:t>
            </a:r>
          </a:p>
          <a:p>
            <a:pPr algn="just"/>
            <a:endParaRPr lang="en-US" sz="2400" dirty="0" smtClean="0"/>
          </a:p>
          <a:p>
            <a:pPr algn="just">
              <a:buFont typeface="Wingdings" pitchFamily="2" charset="2"/>
              <a:buChar char="Ø"/>
            </a:pPr>
            <a:r>
              <a:rPr lang="en-US" sz="2400" dirty="0" smtClean="0"/>
              <a:t> In noisy environments, such as wireless networks, reliable transmission using numbered mode can be used (rarely used)</a:t>
            </a:r>
          </a:p>
          <a:p>
            <a:pPr algn="just"/>
            <a:endParaRPr lang="en-US" sz="2400" dirty="0" smtClean="0"/>
          </a:p>
          <a:p>
            <a:pPr algn="just">
              <a:buFont typeface="Wingdings" pitchFamily="2" charset="2"/>
              <a:buChar char="Ø"/>
            </a:pPr>
            <a:r>
              <a:rPr lang="en-US" sz="2400" dirty="0" smtClean="0"/>
              <a:t> Since the Address and Control fields are always constant in the default configuration, LCP provides the necessary mechanism for the two parties to negotiate an option to just omit them altogether and save 2 bytes per frame</a:t>
            </a:r>
          </a:p>
          <a:p>
            <a:pPr algn="just"/>
            <a:endParaRPr lang="en-US" sz="2400" dirty="0" smtClean="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113</a:t>
            </a:fld>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4000" dirty="0" smtClean="0"/>
              <a:t>PPP</a:t>
            </a:r>
          </a:p>
        </p:txBody>
      </p:sp>
      <p:sp>
        <p:nvSpPr>
          <p:cNvPr id="5" name="Rectangle 3"/>
          <p:cNvSpPr txBox="1">
            <a:spLocks noChangeArrowheads="1"/>
          </p:cNvSpPr>
          <p:nvPr/>
        </p:nvSpPr>
        <p:spPr bwMode="auto">
          <a:xfrm>
            <a:off x="0" y="496711"/>
            <a:ext cx="9144000" cy="6062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Ø"/>
            </a:pPr>
            <a:r>
              <a:rPr lang="en-US" sz="2400" dirty="0" smtClean="0"/>
              <a:t> </a:t>
            </a:r>
            <a:r>
              <a:rPr lang="en-US" sz="2400" dirty="0" smtClean="0">
                <a:solidFill>
                  <a:srgbClr val="FF0000"/>
                </a:solidFill>
              </a:rPr>
              <a:t>Protocol field </a:t>
            </a:r>
            <a:r>
              <a:rPr lang="en-US" sz="2400" dirty="0" smtClean="0"/>
              <a:t>: </a:t>
            </a:r>
          </a:p>
          <a:p>
            <a:pPr lvl="1" algn="just">
              <a:buFont typeface="Wingdings" pitchFamily="2" charset="2"/>
              <a:buChar char="Ø"/>
            </a:pPr>
            <a:r>
              <a:rPr lang="en-US" sz="2400" dirty="0" smtClean="0"/>
              <a:t> tells what </a:t>
            </a:r>
            <a:r>
              <a:rPr lang="en-US" sz="2400" dirty="0" smtClean="0">
                <a:solidFill>
                  <a:srgbClr val="FF0000"/>
                </a:solidFill>
              </a:rPr>
              <a:t>kind of packet </a:t>
            </a:r>
            <a:r>
              <a:rPr lang="en-US" sz="2400" dirty="0" smtClean="0"/>
              <a:t>is in the Payload field </a:t>
            </a:r>
          </a:p>
          <a:p>
            <a:pPr lvl="1" algn="just"/>
            <a:r>
              <a:rPr lang="en-US" sz="2400" dirty="0" smtClean="0"/>
              <a:t> </a:t>
            </a:r>
          </a:p>
          <a:p>
            <a:pPr lvl="1" algn="just">
              <a:buFont typeface="Wingdings" pitchFamily="2" charset="2"/>
              <a:buChar char="Ø"/>
            </a:pPr>
            <a:r>
              <a:rPr lang="en-US" sz="2400" dirty="0" smtClean="0"/>
              <a:t> Codes are defined for LCP, NCP, IP, IPX, AppleTalk, and other protocols </a:t>
            </a:r>
          </a:p>
          <a:p>
            <a:pPr lvl="1" algn="just"/>
            <a:endParaRPr lang="en-US" sz="2400" dirty="0" smtClean="0"/>
          </a:p>
          <a:p>
            <a:pPr lvl="1" algn="just">
              <a:buFont typeface="Wingdings" pitchFamily="2" charset="2"/>
              <a:buChar char="Ø"/>
            </a:pPr>
            <a:r>
              <a:rPr lang="en-US" sz="2400" dirty="0" smtClean="0"/>
              <a:t> Protocols </a:t>
            </a:r>
            <a:r>
              <a:rPr lang="en-US" sz="2400" dirty="0" smtClean="0">
                <a:solidFill>
                  <a:srgbClr val="FF0000"/>
                </a:solidFill>
              </a:rPr>
              <a:t>starting with a 0 bit are network layer protocols </a:t>
            </a:r>
            <a:r>
              <a:rPr lang="en-US" sz="2400" dirty="0" smtClean="0"/>
              <a:t>such as IP, IPX (Internetwork Packet Exchange), OSI CLNP (Connectionless Network Protocol), XNS (Xerox Network Systems)</a:t>
            </a:r>
          </a:p>
          <a:p>
            <a:pPr lvl="1" algn="just"/>
            <a:endParaRPr lang="en-US" sz="2400" dirty="0" smtClean="0"/>
          </a:p>
          <a:p>
            <a:pPr lvl="1" algn="just">
              <a:buFont typeface="Wingdings" pitchFamily="2" charset="2"/>
              <a:buChar char="Ø"/>
            </a:pPr>
            <a:r>
              <a:rPr lang="en-US" sz="2400" dirty="0" smtClean="0"/>
              <a:t> Protocols </a:t>
            </a:r>
            <a:r>
              <a:rPr lang="en-US" sz="2400" dirty="0" smtClean="0">
                <a:solidFill>
                  <a:srgbClr val="FF0000"/>
                </a:solidFill>
              </a:rPr>
              <a:t>starting with a 1 bit</a:t>
            </a:r>
            <a:r>
              <a:rPr lang="en-US" sz="2400" dirty="0" smtClean="0"/>
              <a:t> are used to negotiate other protocols like </a:t>
            </a:r>
            <a:r>
              <a:rPr lang="en-US" sz="2400" dirty="0" smtClean="0">
                <a:solidFill>
                  <a:srgbClr val="FF0000"/>
                </a:solidFill>
              </a:rPr>
              <a:t>LCP</a:t>
            </a:r>
            <a:r>
              <a:rPr lang="en-US" sz="2400" dirty="0" smtClean="0"/>
              <a:t> and a different </a:t>
            </a:r>
            <a:r>
              <a:rPr lang="en-US" sz="2400" dirty="0" smtClean="0">
                <a:solidFill>
                  <a:srgbClr val="FF0000"/>
                </a:solidFill>
              </a:rPr>
              <a:t>NCP</a:t>
            </a:r>
            <a:r>
              <a:rPr lang="en-US" sz="2400" dirty="0" smtClean="0"/>
              <a:t> for each network layer protocol supported </a:t>
            </a:r>
          </a:p>
          <a:p>
            <a:pPr lvl="1" algn="just"/>
            <a:endParaRPr lang="en-US" sz="2400" dirty="0" smtClean="0"/>
          </a:p>
          <a:p>
            <a:pPr lvl="1" algn="just">
              <a:buFont typeface="Wingdings" pitchFamily="2" charset="2"/>
              <a:buChar char="Ø"/>
            </a:pPr>
            <a:r>
              <a:rPr lang="en-US" sz="2400" dirty="0" smtClean="0"/>
              <a:t> Default size of the Protocol field is 2 bytes, but it can be negotiated down to 1 byte using LCP</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114</a:t>
            </a:fld>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4000" dirty="0" smtClean="0"/>
              <a:t>PPP</a:t>
            </a:r>
          </a:p>
        </p:txBody>
      </p:sp>
      <p:sp>
        <p:nvSpPr>
          <p:cNvPr id="5" name="Rectangle 3"/>
          <p:cNvSpPr txBox="1">
            <a:spLocks noChangeArrowheads="1"/>
          </p:cNvSpPr>
          <p:nvPr/>
        </p:nvSpPr>
        <p:spPr bwMode="auto">
          <a:xfrm>
            <a:off x="0" y="654757"/>
            <a:ext cx="9144000" cy="6062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Ø"/>
            </a:pPr>
            <a:r>
              <a:rPr lang="en-US" sz="2400" dirty="0" smtClean="0"/>
              <a:t> </a:t>
            </a:r>
            <a:r>
              <a:rPr lang="en-US" sz="2400" dirty="0" smtClean="0">
                <a:solidFill>
                  <a:srgbClr val="FF0000"/>
                </a:solidFill>
              </a:rPr>
              <a:t>Payload field </a:t>
            </a:r>
            <a:r>
              <a:rPr lang="en-US" sz="2400" dirty="0" smtClean="0"/>
              <a:t>: </a:t>
            </a:r>
          </a:p>
          <a:p>
            <a:pPr lvl="1" algn="just">
              <a:buFont typeface="Wingdings" pitchFamily="2" charset="2"/>
              <a:buChar char="Ø"/>
            </a:pPr>
            <a:r>
              <a:rPr lang="en-US" sz="2400" dirty="0" smtClean="0"/>
              <a:t> variable length, up to some negotiated maximum </a:t>
            </a:r>
          </a:p>
          <a:p>
            <a:pPr lvl="1" algn="just">
              <a:buFont typeface="Wingdings" pitchFamily="2" charset="2"/>
              <a:buChar char="Ø"/>
            </a:pPr>
            <a:r>
              <a:rPr lang="en-US" sz="2400" dirty="0" smtClean="0"/>
              <a:t> If the length is not negotiated using LCP during line setup, a 	default length of 1500 bytes is used. </a:t>
            </a:r>
          </a:p>
          <a:p>
            <a:pPr lvl="1" algn="just">
              <a:buFont typeface="Wingdings" pitchFamily="2" charset="2"/>
              <a:buChar char="Ø"/>
            </a:pPr>
            <a:r>
              <a:rPr lang="en-US" sz="2400" dirty="0" smtClean="0"/>
              <a:t> Padding may follow the payload if needed. </a:t>
            </a:r>
          </a:p>
          <a:p>
            <a:pPr algn="just"/>
            <a:endParaRPr lang="en-US" sz="2400" dirty="0" smtClean="0"/>
          </a:p>
          <a:p>
            <a:pPr algn="just">
              <a:buFont typeface="Wingdings" pitchFamily="2" charset="2"/>
              <a:buChar char="Ø"/>
            </a:pPr>
            <a:r>
              <a:rPr lang="en-US" sz="2400" dirty="0" smtClean="0">
                <a:solidFill>
                  <a:srgbClr val="FF0000"/>
                </a:solidFill>
              </a:rPr>
              <a:t> Checksum field</a:t>
            </a:r>
            <a:r>
              <a:rPr lang="en-US" sz="2400" dirty="0" smtClean="0"/>
              <a:t> :</a:t>
            </a:r>
          </a:p>
          <a:p>
            <a:pPr lvl="1" algn="just">
              <a:buFont typeface="Wingdings" pitchFamily="2" charset="2"/>
              <a:buChar char="Ø"/>
            </a:pPr>
            <a:r>
              <a:rPr lang="en-US" sz="2400" dirty="0" smtClean="0"/>
              <a:t> normally 2 bytes, but a 4-byte checksum can be negotiated</a:t>
            </a:r>
          </a:p>
          <a:p>
            <a:pPr algn="just"/>
            <a:r>
              <a:rPr lang="en-US" sz="2400" dirty="0" smtClean="0"/>
              <a:t> </a:t>
            </a:r>
          </a:p>
          <a:p>
            <a:pPr algn="just">
              <a:buFont typeface="Wingdings" pitchFamily="2" charset="2"/>
              <a:buChar char="Ø"/>
            </a:pPr>
            <a:r>
              <a:rPr lang="en-US" sz="2400" dirty="0" smtClean="0">
                <a:solidFill>
                  <a:srgbClr val="FF0000"/>
                </a:solidFill>
              </a:rPr>
              <a:t> Summary about PPP</a:t>
            </a:r>
          </a:p>
          <a:p>
            <a:pPr lvl="1" algn="just">
              <a:buFont typeface="Wingdings" pitchFamily="2" charset="2"/>
              <a:buChar char="Ø"/>
            </a:pPr>
            <a:r>
              <a:rPr lang="en-US" sz="2400" dirty="0" smtClean="0"/>
              <a:t> </a:t>
            </a:r>
            <a:r>
              <a:rPr lang="en-US" sz="2400" dirty="0" smtClean="0">
                <a:solidFill>
                  <a:srgbClr val="FF0000"/>
                </a:solidFill>
              </a:rPr>
              <a:t>multiprotocol framing mechanism </a:t>
            </a:r>
            <a:r>
              <a:rPr lang="en-US" sz="2400" dirty="0" smtClean="0"/>
              <a:t>suitable for use over 	modems, HDLC bit-serial lines, SONET, and other physical 	layers. </a:t>
            </a:r>
          </a:p>
          <a:p>
            <a:pPr lvl="1" algn="just">
              <a:buFont typeface="Wingdings" pitchFamily="2" charset="2"/>
              <a:buChar char="Ø"/>
            </a:pPr>
            <a:r>
              <a:rPr lang="en-US" sz="2400" dirty="0" smtClean="0"/>
              <a:t> supports error detection, option negotiation, header 	compression, and, optionally, reliable transmission using an 	HDLC-type frame format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115</a:t>
            </a:fld>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778933"/>
          </a:xfrm>
        </p:spPr>
        <p:txBody>
          <a:bodyPr/>
          <a:lstStyle/>
          <a:p>
            <a:pPr eaLnBrk="1" hangingPunct="1"/>
            <a:r>
              <a:rPr lang="en-US" dirty="0" smtClean="0"/>
              <a:t>PPP </a:t>
            </a:r>
          </a:p>
        </p:txBody>
      </p:sp>
      <p:pic>
        <p:nvPicPr>
          <p:cNvPr id="47108" name="Picture 4" descr="3-28"/>
          <p:cNvPicPr>
            <a:picLocks noChangeAspect="1" noChangeArrowheads="1"/>
          </p:cNvPicPr>
          <p:nvPr/>
        </p:nvPicPr>
        <p:blipFill>
          <a:blip r:embed="rId2" cstate="print"/>
          <a:srcRect/>
          <a:stretch>
            <a:fillRect/>
          </a:stretch>
        </p:blipFill>
        <p:spPr bwMode="auto">
          <a:xfrm>
            <a:off x="732896" y="1399536"/>
            <a:ext cx="7620882" cy="5332089"/>
          </a:xfrm>
          <a:prstGeom prst="rect">
            <a:avLst/>
          </a:prstGeom>
          <a:noFill/>
          <a:ln w="9525">
            <a:noFill/>
            <a:miter lim="800000"/>
            <a:headEnd/>
            <a:tailEnd/>
          </a:ln>
        </p:spPr>
      </p:pic>
      <p:sp>
        <p:nvSpPr>
          <p:cNvPr id="6" name="Rectangle 3"/>
          <p:cNvSpPr txBox="1">
            <a:spLocks noChangeArrowheads="1"/>
          </p:cNvSpPr>
          <p:nvPr/>
        </p:nvSpPr>
        <p:spPr bwMode="auto">
          <a:xfrm>
            <a:off x="0" y="781757"/>
            <a:ext cx="9144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ctr" defTabSz="914400" rtl="0" eaLnBrk="1" fontAlgn="base" latinLnBrk="0" hangingPunct="1">
              <a:lnSpc>
                <a:spcPct val="100000"/>
              </a:lnSpc>
              <a:spcBef>
                <a:spcPct val="20000"/>
              </a:spcBef>
              <a:spcAft>
                <a:spcPct val="0"/>
              </a:spcAft>
              <a:buClr>
                <a:schemeClr val="accent2"/>
              </a:buClr>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 simplified phase diagram for bring a line up and down.</a:t>
            </a:r>
          </a:p>
        </p:txBody>
      </p:sp>
      <p:sp>
        <p:nvSpPr>
          <p:cNvPr id="5" name="Slide Number Placeholder 4"/>
          <p:cNvSpPr>
            <a:spLocks noGrp="1"/>
          </p:cNvSpPr>
          <p:nvPr>
            <p:ph type="sldNum" sz="quarter" idx="12"/>
          </p:nvPr>
        </p:nvSpPr>
        <p:spPr/>
        <p:txBody>
          <a:bodyPr/>
          <a:lstStyle/>
          <a:p>
            <a:pPr>
              <a:defRPr/>
            </a:pPr>
            <a:fld id="{231DD258-A623-490B-8242-C077DDB146DD}" type="slidenum">
              <a:rPr lang="en-US" smtClean="0"/>
              <a:pPr>
                <a:defRPr/>
              </a:pPr>
              <a:t>116</a:t>
            </a:fld>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4000" dirty="0" smtClean="0"/>
              <a:t>PPP</a:t>
            </a:r>
          </a:p>
        </p:txBody>
      </p:sp>
      <p:sp>
        <p:nvSpPr>
          <p:cNvPr id="5" name="Rectangle 3"/>
          <p:cNvSpPr txBox="1">
            <a:spLocks noChangeArrowheads="1"/>
          </p:cNvSpPr>
          <p:nvPr/>
        </p:nvSpPr>
        <p:spPr bwMode="auto">
          <a:xfrm>
            <a:off x="0" y="654757"/>
            <a:ext cx="9144000" cy="6062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Ø"/>
            </a:pPr>
            <a:r>
              <a:rPr lang="en-US" sz="2400" dirty="0" smtClean="0"/>
              <a:t> Protocol starts with the line in the DEAD state, </a:t>
            </a:r>
          </a:p>
          <a:p>
            <a:pPr lvl="1" algn="just">
              <a:buFont typeface="Wingdings" pitchFamily="2" charset="2"/>
              <a:buChar char="Ø"/>
            </a:pPr>
            <a:r>
              <a:rPr lang="en-US" sz="2400" dirty="0" smtClean="0"/>
              <a:t> which means that no physical layer carrier is present and no physical layer connection exists. </a:t>
            </a:r>
          </a:p>
          <a:p>
            <a:pPr lvl="1" algn="just"/>
            <a:endParaRPr lang="en-US" sz="2400" dirty="0" smtClean="0"/>
          </a:p>
          <a:p>
            <a:pPr algn="just">
              <a:buFont typeface="Wingdings" pitchFamily="2" charset="2"/>
              <a:buChar char="Ø"/>
            </a:pPr>
            <a:r>
              <a:rPr lang="en-US" sz="2400" dirty="0" smtClean="0"/>
              <a:t> After physical connection is established, the line moves to ESTABLISH. </a:t>
            </a:r>
          </a:p>
          <a:p>
            <a:pPr lvl="1" algn="just">
              <a:buFont typeface="Wingdings" pitchFamily="2" charset="2"/>
              <a:buChar char="Ø"/>
            </a:pPr>
            <a:r>
              <a:rPr lang="en-US" sz="2400" dirty="0" smtClean="0"/>
              <a:t> At that point LCP option negotiation begins</a:t>
            </a:r>
          </a:p>
          <a:p>
            <a:pPr lvl="1" algn="just"/>
            <a:endParaRPr lang="en-US" sz="2400" dirty="0" smtClean="0"/>
          </a:p>
          <a:p>
            <a:pPr algn="just">
              <a:buFont typeface="Wingdings" pitchFamily="2" charset="2"/>
              <a:buChar char="Ø"/>
            </a:pPr>
            <a:r>
              <a:rPr lang="en-US" sz="2400" dirty="0" smtClean="0"/>
              <a:t> if successful, leads to AUTHENTICATE. </a:t>
            </a:r>
          </a:p>
          <a:p>
            <a:pPr lvl="1" algn="just">
              <a:buFont typeface="Wingdings" pitchFamily="2" charset="2"/>
              <a:buChar char="Ø"/>
            </a:pPr>
            <a:r>
              <a:rPr lang="en-US" sz="2400" dirty="0" smtClean="0"/>
              <a:t> Now the two parties can check on each other's identities if desired. </a:t>
            </a:r>
          </a:p>
          <a:p>
            <a:pPr lvl="1" algn="just"/>
            <a:endParaRPr lang="en-US" sz="2400" dirty="0" smtClean="0"/>
          </a:p>
          <a:p>
            <a:pPr algn="just"/>
            <a:endParaRPr lang="en-US" sz="2400" dirty="0" smtClean="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4000" dirty="0" smtClean="0"/>
              <a:t>PPP</a:t>
            </a:r>
          </a:p>
        </p:txBody>
      </p:sp>
      <p:sp>
        <p:nvSpPr>
          <p:cNvPr id="5" name="Rectangle 3"/>
          <p:cNvSpPr txBox="1">
            <a:spLocks noChangeArrowheads="1"/>
          </p:cNvSpPr>
          <p:nvPr/>
        </p:nvSpPr>
        <p:spPr bwMode="auto">
          <a:xfrm>
            <a:off x="0" y="654757"/>
            <a:ext cx="9144000" cy="6062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Ø"/>
            </a:pPr>
            <a:r>
              <a:rPr lang="en-US" sz="2400" dirty="0" smtClean="0"/>
              <a:t>When the NETWORK phase is entered, the appropriate NCP protocol is invoked to configure the network layer. </a:t>
            </a:r>
          </a:p>
          <a:p>
            <a:pPr algn="just"/>
            <a:endParaRPr lang="en-US" sz="2400" dirty="0" smtClean="0"/>
          </a:p>
          <a:p>
            <a:pPr algn="just">
              <a:buFont typeface="Wingdings" pitchFamily="2" charset="2"/>
              <a:buChar char="Ø"/>
            </a:pPr>
            <a:r>
              <a:rPr lang="en-US" sz="2400" dirty="0" smtClean="0"/>
              <a:t> If the configuration is successful, OPEN is reached and data transport can take place. </a:t>
            </a:r>
          </a:p>
          <a:p>
            <a:pPr algn="just"/>
            <a:endParaRPr lang="en-US" sz="2400" dirty="0" smtClean="0"/>
          </a:p>
          <a:p>
            <a:pPr algn="just">
              <a:buFont typeface="Wingdings" pitchFamily="2" charset="2"/>
              <a:buChar char="Ø"/>
            </a:pPr>
            <a:r>
              <a:rPr lang="en-US" sz="2400" dirty="0" smtClean="0"/>
              <a:t> When data transport is finished, the line moves into the TERMINATE phase, and </a:t>
            </a:r>
          </a:p>
          <a:p>
            <a:pPr algn="just"/>
            <a:endParaRPr lang="en-US" sz="2400" dirty="0" smtClean="0"/>
          </a:p>
          <a:p>
            <a:pPr algn="just">
              <a:buFont typeface="Wingdings" pitchFamily="2" charset="2"/>
              <a:buChar char="Ø"/>
            </a:pPr>
            <a:r>
              <a:rPr lang="en-US" sz="2400" dirty="0" smtClean="0"/>
              <a:t>from there, back to DEAD when the carrier is dropped</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9144000" cy="801511"/>
          </a:xfrm>
        </p:spPr>
        <p:txBody>
          <a:bodyPr/>
          <a:lstStyle/>
          <a:p>
            <a:pPr eaLnBrk="1" hangingPunct="1"/>
            <a:r>
              <a:rPr lang="en-US" dirty="0" smtClean="0"/>
              <a:t>PPP </a:t>
            </a:r>
          </a:p>
        </p:txBody>
      </p:sp>
      <p:sp>
        <p:nvSpPr>
          <p:cNvPr id="48131" name="Rectangle 3"/>
          <p:cNvSpPr>
            <a:spLocks noGrp="1" noChangeArrowheads="1"/>
          </p:cNvSpPr>
          <p:nvPr>
            <p:ph type="body" idx="1"/>
          </p:nvPr>
        </p:nvSpPr>
        <p:spPr>
          <a:xfrm>
            <a:off x="0" y="714024"/>
            <a:ext cx="9144000" cy="527756"/>
          </a:xfrm>
        </p:spPr>
        <p:txBody>
          <a:bodyPr/>
          <a:lstStyle/>
          <a:p>
            <a:pPr algn="ctr" eaLnBrk="1" hangingPunct="1">
              <a:buFontTx/>
              <a:buNone/>
            </a:pPr>
            <a:r>
              <a:rPr lang="en-US" sz="3200" dirty="0" smtClean="0"/>
              <a:t>11 LCP frame types.</a:t>
            </a:r>
          </a:p>
        </p:txBody>
      </p:sp>
      <p:pic>
        <p:nvPicPr>
          <p:cNvPr id="48132" name="Picture 4" descr="3-29"/>
          <p:cNvPicPr>
            <a:picLocks noChangeAspect="1" noChangeArrowheads="1"/>
          </p:cNvPicPr>
          <p:nvPr/>
        </p:nvPicPr>
        <p:blipFill>
          <a:blip r:embed="rId2" cstate="print"/>
          <a:srcRect/>
          <a:stretch>
            <a:fillRect/>
          </a:stretch>
        </p:blipFill>
        <p:spPr bwMode="auto">
          <a:xfrm>
            <a:off x="196496" y="1506538"/>
            <a:ext cx="8699147" cy="513692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31DD258-A623-490B-8242-C077DDB146DD}" type="slidenum">
              <a:rPr lang="en-US" smtClean="0"/>
              <a:pPr>
                <a:defRPr/>
              </a:pPr>
              <a:t>119</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5467" y="90310"/>
            <a:ext cx="9008533" cy="925690"/>
          </a:xfrm>
        </p:spPr>
        <p:txBody>
          <a:bodyPr>
            <a:normAutofit/>
          </a:bodyPr>
          <a:lstStyle/>
          <a:p>
            <a:r>
              <a:rPr lang="en-US" dirty="0" smtClean="0"/>
              <a:t> </a:t>
            </a:r>
            <a:r>
              <a:rPr lang="en-US" sz="4400" dirty="0" smtClean="0"/>
              <a:t>Framing</a:t>
            </a:r>
            <a:endParaRPr lang="en-US" sz="4400" dirty="0"/>
          </a:p>
        </p:txBody>
      </p:sp>
      <p:sp>
        <p:nvSpPr>
          <p:cNvPr id="7" name="Content Placeholder 2"/>
          <p:cNvSpPr>
            <a:spLocks noGrp="1"/>
          </p:cNvSpPr>
          <p:nvPr>
            <p:ph idx="1"/>
          </p:nvPr>
        </p:nvSpPr>
        <p:spPr>
          <a:xfrm>
            <a:off x="191911" y="1038578"/>
            <a:ext cx="8760178" cy="5446628"/>
          </a:xfrm>
        </p:spPr>
        <p:txBody>
          <a:bodyPr/>
          <a:lstStyle/>
          <a:p>
            <a:pPr algn="just">
              <a:buFont typeface="Arial" pitchFamily="34" charset="0"/>
              <a:buChar char="•"/>
            </a:pPr>
            <a:r>
              <a:rPr lang="en-US" dirty="0" smtClean="0"/>
              <a:t>DLL accepts bits from Physical layer and it detect and correct errors.</a:t>
            </a:r>
          </a:p>
          <a:p>
            <a:pPr algn="just">
              <a:buFont typeface="Arial" pitchFamily="34" charset="0"/>
              <a:buChar char="•"/>
            </a:pPr>
            <a:r>
              <a:rPr lang="en-US" dirty="0" smtClean="0"/>
              <a:t>DLL  break the bit stream up into discrete frames and compute the checksum for each frame</a:t>
            </a:r>
          </a:p>
          <a:p>
            <a:pPr algn="just">
              <a:buFont typeface="Arial" pitchFamily="34" charset="0"/>
              <a:buChar char="•"/>
            </a:pPr>
            <a:r>
              <a:rPr lang="en-US" dirty="0" smtClean="0"/>
              <a:t>When a frame arrives at the destination, the checksum is recomputed. </a:t>
            </a:r>
          </a:p>
          <a:p>
            <a:pPr algn="just">
              <a:buFont typeface="Arial" pitchFamily="34" charset="0"/>
              <a:buChar char="•"/>
            </a:pPr>
            <a:r>
              <a:rPr lang="en-US" dirty="0" smtClean="0"/>
              <a:t>If the newly-computed checksum is different from the one contained in the frame, the DLL knows that an error has occurred and takes steps to deal with it </a:t>
            </a:r>
          </a:p>
          <a:p>
            <a:pPr algn="just">
              <a:buFont typeface="Arial" pitchFamily="34" charset="0"/>
              <a:buChar char="•"/>
            </a:pPr>
            <a:r>
              <a:rPr lang="en-US" dirty="0" smtClean="0"/>
              <a:t>e.g., discarding the bad frame and possibly also sending back an error report</a:t>
            </a:r>
            <a:endParaRPr lang="en-US" dirty="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to="" calcmode="lin" valueType="num">
                                      <p:cBhvr>
                                        <p:cTn id="12" dur="1" fill="hold"/>
                                        <p:tgtEl>
                                          <p:spTgt spid="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to="" calcmode="lin" valueType="num">
                                      <p:cBhvr>
                                        <p:cTn id="17" dur="1" fill="hold"/>
                                        <p:tgtEl>
                                          <p:spTgt spid="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to="" calcmode="lin" valueType="num">
                                      <p:cBhvr>
                                        <p:cTn id="22" dur="1" fill="hold"/>
                                        <p:tgtEl>
                                          <p:spTgt spid="7">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to="" calcmode="lin" valueType="num">
                                      <p:cBhvr>
                                        <p:cTn id="27" dur="1" fill="hold"/>
                                        <p:tgtEl>
                                          <p:spTgt spid="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4000" dirty="0" smtClean="0"/>
              <a:t>PPP</a:t>
            </a:r>
          </a:p>
        </p:txBody>
      </p:sp>
      <p:sp>
        <p:nvSpPr>
          <p:cNvPr id="5" name="Rectangle 3"/>
          <p:cNvSpPr txBox="1">
            <a:spLocks noChangeArrowheads="1"/>
          </p:cNvSpPr>
          <p:nvPr/>
        </p:nvSpPr>
        <p:spPr bwMode="auto">
          <a:xfrm>
            <a:off x="0" y="620890"/>
            <a:ext cx="9144000" cy="6062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Ø"/>
            </a:pPr>
            <a:r>
              <a:rPr lang="en-US" sz="2400" dirty="0" smtClean="0"/>
              <a:t> 11 types of LCP frames are defined</a:t>
            </a:r>
          </a:p>
          <a:p>
            <a:pPr lvl="1" algn="just">
              <a:buFont typeface="Wingdings" pitchFamily="2" charset="2"/>
              <a:buChar char="Ø"/>
            </a:pPr>
            <a:r>
              <a:rPr lang="en-US" sz="2400" dirty="0" smtClean="0"/>
              <a:t> </a:t>
            </a:r>
            <a:r>
              <a:rPr lang="en-US" sz="2400" dirty="0" smtClean="0">
                <a:solidFill>
                  <a:srgbClr val="FF0000"/>
                </a:solidFill>
              </a:rPr>
              <a:t>Configure - types </a:t>
            </a:r>
          </a:p>
          <a:p>
            <a:pPr lvl="2" algn="just">
              <a:buFont typeface="Wingdings" pitchFamily="2" charset="2"/>
              <a:buChar char="Ø"/>
            </a:pPr>
            <a:r>
              <a:rPr lang="en-US" sz="2400" dirty="0" smtClean="0"/>
              <a:t>allow the initiator (I) to propose option values and the responder (R) to accept or reject them</a:t>
            </a:r>
          </a:p>
          <a:p>
            <a:pPr lvl="2" algn="just"/>
            <a:endParaRPr lang="en-US" dirty="0" smtClean="0"/>
          </a:p>
          <a:p>
            <a:pPr lvl="1" algn="just">
              <a:buFont typeface="Wingdings" pitchFamily="2" charset="2"/>
              <a:buChar char="Ø"/>
            </a:pPr>
            <a:r>
              <a:rPr lang="en-US" sz="2400" dirty="0" smtClean="0"/>
              <a:t> </a:t>
            </a:r>
            <a:r>
              <a:rPr lang="en-US" sz="2400" dirty="0" smtClean="0">
                <a:solidFill>
                  <a:srgbClr val="FF0000"/>
                </a:solidFill>
              </a:rPr>
              <a:t>Terminate - codes </a:t>
            </a:r>
          </a:p>
          <a:p>
            <a:pPr lvl="2" algn="just">
              <a:buFont typeface="Wingdings" pitchFamily="2" charset="2"/>
              <a:buChar char="Ø"/>
            </a:pPr>
            <a:r>
              <a:rPr lang="en-US" sz="2400" dirty="0" smtClean="0"/>
              <a:t>shut a line down when it is no longer needed</a:t>
            </a:r>
          </a:p>
          <a:p>
            <a:pPr lvl="2" algn="just"/>
            <a:endParaRPr lang="en-US" dirty="0" smtClean="0"/>
          </a:p>
          <a:p>
            <a:pPr lvl="1" algn="just">
              <a:buFont typeface="Wingdings" pitchFamily="2" charset="2"/>
              <a:buChar char="Ø"/>
            </a:pPr>
            <a:r>
              <a:rPr lang="en-US" sz="2400" dirty="0" smtClean="0"/>
              <a:t> </a:t>
            </a:r>
            <a:r>
              <a:rPr lang="en-US" sz="2400" dirty="0" smtClean="0">
                <a:solidFill>
                  <a:srgbClr val="FF0000"/>
                </a:solidFill>
              </a:rPr>
              <a:t>Code-reject and Protocol-reject codes </a:t>
            </a:r>
          </a:p>
          <a:p>
            <a:pPr lvl="2" algn="just">
              <a:buFont typeface="Wingdings" pitchFamily="2" charset="2"/>
              <a:buChar char="Ø"/>
            </a:pPr>
            <a:r>
              <a:rPr lang="en-US" sz="2400" dirty="0" smtClean="0"/>
              <a:t>indicate that the responder got something that it does not understand. </a:t>
            </a:r>
          </a:p>
          <a:p>
            <a:pPr lvl="2" algn="just">
              <a:buFont typeface="Wingdings" pitchFamily="2" charset="2"/>
              <a:buChar char="Ø"/>
            </a:pPr>
            <a:r>
              <a:rPr lang="en-US" sz="2400" dirty="0" smtClean="0"/>
              <a:t>Means that undetected transmission error has occurred </a:t>
            </a:r>
          </a:p>
          <a:p>
            <a:pPr lvl="2" algn="just">
              <a:buFont typeface="Wingdings" pitchFamily="2" charset="2"/>
              <a:buChar char="Ø"/>
            </a:pPr>
            <a:r>
              <a:rPr lang="en-US" sz="2400" dirty="0" smtClean="0"/>
              <a:t> </a:t>
            </a:r>
            <a:r>
              <a:rPr lang="en-US" sz="2400" dirty="0" err="1" smtClean="0"/>
              <a:t>eg</a:t>
            </a:r>
            <a:r>
              <a:rPr lang="en-US" sz="2400" dirty="0" smtClean="0"/>
              <a:t>: the initiator and responder are running different versions of the LCP protocol. </a:t>
            </a:r>
          </a:p>
          <a:p>
            <a:pPr lvl="2" algn="just"/>
            <a:endParaRPr lang="en-US" dirty="0" smtClean="0"/>
          </a:p>
          <a:p>
            <a:pPr lvl="1" algn="just">
              <a:buFont typeface="Wingdings" pitchFamily="2" charset="2"/>
              <a:buChar char="Ø"/>
            </a:pPr>
            <a:r>
              <a:rPr lang="en-US" sz="2400" dirty="0" smtClean="0"/>
              <a:t> </a:t>
            </a:r>
            <a:r>
              <a:rPr lang="en-US" sz="2400" dirty="0" smtClean="0">
                <a:solidFill>
                  <a:srgbClr val="FF0000"/>
                </a:solidFill>
              </a:rPr>
              <a:t>Echo - types </a:t>
            </a:r>
          </a:p>
          <a:p>
            <a:pPr lvl="2" algn="just">
              <a:buFont typeface="Wingdings" pitchFamily="2" charset="2"/>
              <a:buChar char="Ø"/>
            </a:pPr>
            <a:r>
              <a:rPr lang="en-US" sz="2400" dirty="0" smtClean="0"/>
              <a:t> used to test the line quality</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120</a:t>
            </a:fld>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4000" dirty="0" smtClean="0"/>
              <a:t>PPP</a:t>
            </a:r>
          </a:p>
        </p:txBody>
      </p:sp>
      <p:sp>
        <p:nvSpPr>
          <p:cNvPr id="5" name="Rectangle 3"/>
          <p:cNvSpPr txBox="1">
            <a:spLocks noChangeArrowheads="1"/>
          </p:cNvSpPr>
          <p:nvPr/>
        </p:nvSpPr>
        <p:spPr bwMode="auto">
          <a:xfrm>
            <a:off x="0" y="654757"/>
            <a:ext cx="9144000" cy="6062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algn="just">
              <a:buFont typeface="Wingdings" pitchFamily="2" charset="2"/>
              <a:buChar char="Ø"/>
            </a:pPr>
            <a:r>
              <a:rPr lang="en-US" sz="2400" dirty="0" smtClean="0"/>
              <a:t> </a:t>
            </a:r>
            <a:r>
              <a:rPr lang="en-US" sz="2400" dirty="0" smtClean="0">
                <a:solidFill>
                  <a:srgbClr val="FF0000"/>
                </a:solidFill>
              </a:rPr>
              <a:t>Discard-request </a:t>
            </a:r>
          </a:p>
          <a:p>
            <a:pPr lvl="2" algn="just">
              <a:buFont typeface="Wingdings" pitchFamily="2" charset="2"/>
              <a:buChar char="Ø"/>
            </a:pPr>
            <a:r>
              <a:rPr lang="en-US" sz="2400" dirty="0" smtClean="0"/>
              <a:t> helps debugging. </a:t>
            </a:r>
          </a:p>
          <a:p>
            <a:pPr lvl="2" algn="just">
              <a:buFont typeface="Wingdings" pitchFamily="2" charset="2"/>
              <a:buChar char="Ø"/>
            </a:pPr>
            <a:r>
              <a:rPr lang="en-US" sz="2400" dirty="0" smtClean="0"/>
              <a:t> If either end is having trouble getting bits onto the wire, the programmer can use this type for testing. </a:t>
            </a:r>
          </a:p>
          <a:p>
            <a:pPr lvl="2" algn="just">
              <a:buFont typeface="Wingdings" pitchFamily="2" charset="2"/>
              <a:buChar char="Ø"/>
            </a:pPr>
            <a:r>
              <a:rPr lang="en-US" sz="2400" dirty="0" smtClean="0"/>
              <a:t> If it manages to get through, the receiver just throws it away</a:t>
            </a:r>
          </a:p>
          <a:p>
            <a:pPr algn="just"/>
            <a:endParaRPr lang="en-US" sz="2400" dirty="0" smtClean="0"/>
          </a:p>
          <a:p>
            <a:pPr algn="just">
              <a:buFont typeface="Wingdings" pitchFamily="2" charset="2"/>
              <a:buChar char="Ø"/>
            </a:pPr>
            <a:r>
              <a:rPr lang="en-US" sz="2400" dirty="0" smtClean="0"/>
              <a:t>Options that can be negotiated include </a:t>
            </a:r>
          </a:p>
          <a:p>
            <a:pPr lvl="1" algn="just">
              <a:buFont typeface="Wingdings" pitchFamily="2" charset="2"/>
              <a:buChar char="Ø"/>
            </a:pPr>
            <a:r>
              <a:rPr lang="en-US" sz="2400" dirty="0" smtClean="0"/>
              <a:t> setting the </a:t>
            </a:r>
            <a:r>
              <a:rPr lang="en-US" sz="2400" dirty="0" smtClean="0">
                <a:solidFill>
                  <a:srgbClr val="FF0000"/>
                </a:solidFill>
              </a:rPr>
              <a:t>maximum payload size</a:t>
            </a:r>
            <a:r>
              <a:rPr lang="en-US" sz="2400" dirty="0" smtClean="0"/>
              <a:t> for data frames, </a:t>
            </a:r>
          </a:p>
          <a:p>
            <a:pPr lvl="1" algn="just">
              <a:buFont typeface="Wingdings" pitchFamily="2" charset="2"/>
              <a:buChar char="Ø"/>
            </a:pPr>
            <a:r>
              <a:rPr lang="en-US" sz="2400" dirty="0" smtClean="0"/>
              <a:t> enabling </a:t>
            </a:r>
            <a:r>
              <a:rPr lang="en-US" sz="2400" dirty="0" smtClean="0">
                <a:solidFill>
                  <a:srgbClr val="FF0000"/>
                </a:solidFill>
              </a:rPr>
              <a:t>authentication</a:t>
            </a:r>
            <a:r>
              <a:rPr lang="en-US" sz="2400" dirty="0" smtClean="0"/>
              <a:t> </a:t>
            </a:r>
          </a:p>
          <a:p>
            <a:pPr lvl="1" algn="just">
              <a:buFont typeface="Wingdings" pitchFamily="2" charset="2"/>
              <a:buChar char="Ø"/>
            </a:pPr>
            <a:r>
              <a:rPr lang="en-US" sz="2400" dirty="0" smtClean="0"/>
              <a:t> choosing a </a:t>
            </a:r>
            <a:r>
              <a:rPr lang="en-US" sz="2400" dirty="0" smtClean="0">
                <a:solidFill>
                  <a:srgbClr val="FF0000"/>
                </a:solidFill>
              </a:rPr>
              <a:t>protocol</a:t>
            </a:r>
            <a:r>
              <a:rPr lang="en-US" sz="2400" dirty="0" smtClean="0"/>
              <a:t> to use </a:t>
            </a:r>
          </a:p>
          <a:p>
            <a:pPr lvl="1" algn="just">
              <a:buFont typeface="Wingdings" pitchFamily="2" charset="2"/>
              <a:buChar char="Ø"/>
            </a:pPr>
            <a:r>
              <a:rPr lang="en-US" sz="2400" dirty="0" smtClean="0"/>
              <a:t> enabling </a:t>
            </a:r>
            <a:r>
              <a:rPr lang="en-US" sz="2400" dirty="0" smtClean="0">
                <a:solidFill>
                  <a:srgbClr val="FF0000"/>
                </a:solidFill>
              </a:rPr>
              <a:t>line-quality monitoring</a:t>
            </a:r>
            <a:r>
              <a:rPr lang="en-US" sz="2400" dirty="0" smtClean="0"/>
              <a:t> during normal operation </a:t>
            </a:r>
          </a:p>
          <a:p>
            <a:pPr lvl="1" algn="just">
              <a:buFont typeface="Wingdings" pitchFamily="2" charset="2"/>
              <a:buChar char="Ø"/>
            </a:pPr>
            <a:r>
              <a:rPr lang="en-US" sz="2400" dirty="0" smtClean="0"/>
              <a:t> selecting various </a:t>
            </a:r>
            <a:r>
              <a:rPr lang="en-US" sz="2400" dirty="0" smtClean="0">
                <a:solidFill>
                  <a:srgbClr val="FF0000"/>
                </a:solidFill>
              </a:rPr>
              <a:t>header compression </a:t>
            </a:r>
            <a:r>
              <a:rPr lang="en-US" sz="2400" dirty="0" smtClean="0"/>
              <a:t>options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121</a:t>
            </a:fld>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609600" y="881063"/>
            <a:ext cx="7947025" cy="5684837"/>
          </a:xfrm>
        </p:spPr>
        <p:txBody>
          <a:bodyPr/>
          <a:lstStyle/>
          <a:p>
            <a:pPr marL="0" indent="0" algn="ctr" eaLnBrk="1" hangingPunct="1">
              <a:buFontTx/>
              <a:buNone/>
              <a:defRPr/>
            </a:pPr>
            <a:r>
              <a:rPr lang="en-US" sz="4400" dirty="0" smtClean="0">
                <a:solidFill>
                  <a:srgbClr val="FF0000"/>
                </a:solidFill>
              </a:rPr>
              <a:t>Module II</a:t>
            </a:r>
            <a:br>
              <a:rPr lang="en-US" sz="4400" dirty="0" smtClean="0">
                <a:solidFill>
                  <a:srgbClr val="FF0000"/>
                </a:solidFill>
              </a:rPr>
            </a:br>
            <a:r>
              <a:rPr lang="en-US" sz="4400" dirty="0" smtClean="0">
                <a:solidFill>
                  <a:srgbClr val="FF0000"/>
                </a:solidFill>
              </a:rPr>
              <a:t>MAC Sub layer</a:t>
            </a:r>
          </a:p>
          <a:p>
            <a:pPr eaLnBrk="1" hangingPunct="1">
              <a:buFontTx/>
              <a:buNone/>
              <a:defRPr/>
            </a:pPr>
            <a:endParaRPr lang="en-US" sz="3600" dirty="0" smtClean="0"/>
          </a:p>
          <a:p>
            <a:pPr marL="0" indent="0" algn="just" eaLnBrk="1" hangingPunct="1">
              <a:buFontTx/>
              <a:buNone/>
              <a:defRPr/>
            </a:pPr>
            <a:r>
              <a:rPr lang="en-US" sz="3600" dirty="0" smtClean="0"/>
              <a:t>MAC Sub layer – IEEE 802 FOR LANs &amp; MANs, IEEE 802.3, 802.4, 802.5. Bridges - Switches – High Speed LANs - Gigabit Ethernet. Wireless LANs - 802.11 a/b/g/n, 802.15.</a:t>
            </a:r>
            <a:endParaRPr lang="en-US" sz="3600" dirty="0"/>
          </a:p>
        </p:txBody>
      </p:sp>
      <p:sp>
        <p:nvSpPr>
          <p:cNvPr id="3" name="Slide Number Placeholder 2"/>
          <p:cNvSpPr>
            <a:spLocks noGrp="1"/>
          </p:cNvSpPr>
          <p:nvPr>
            <p:ph type="sldNum" sz="quarter" idx="12"/>
          </p:nvPr>
        </p:nvSpPr>
        <p:spPr/>
        <p:txBody>
          <a:bodyPr/>
          <a:lstStyle/>
          <a:p>
            <a:pPr>
              <a:defRPr/>
            </a:pPr>
            <a:fld id="{A4A31DF5-24AD-446D-8A54-04F97113B3E8}" type="slidenum">
              <a:rPr lang="en-US" smtClean="0"/>
              <a:pPr>
                <a:defRPr/>
              </a:pPr>
              <a:t>122</a:t>
            </a:fld>
            <a:endParaRPr lang="en-US" dirty="0"/>
          </a:p>
        </p:txBody>
      </p:sp>
    </p:spTree>
    <p:extLst>
      <p:ext uri="{BB962C8B-B14F-4D97-AF65-F5344CB8AC3E}">
        <p14:creationId xmlns:p14="http://schemas.microsoft.com/office/powerpoint/2010/main" val="270961428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74613"/>
            <a:ext cx="9144000" cy="704850"/>
          </a:xfrm>
        </p:spPr>
        <p:txBody>
          <a:bodyPr/>
          <a:lstStyle/>
          <a:p>
            <a:pPr eaLnBrk="1" hangingPunct="1"/>
            <a:r>
              <a:rPr lang="en-US" smtClean="0"/>
              <a:t>Introduction</a:t>
            </a:r>
          </a:p>
        </p:txBody>
      </p:sp>
      <p:sp>
        <p:nvSpPr>
          <p:cNvPr id="5" name="Rectangle 3"/>
          <p:cNvSpPr txBox="1">
            <a:spLocks noChangeArrowheads="1"/>
          </p:cNvSpPr>
          <p:nvPr/>
        </p:nvSpPr>
        <p:spPr bwMode="auto">
          <a:xfrm>
            <a:off x="0" y="711200"/>
            <a:ext cx="9144000" cy="5889625"/>
          </a:xfrm>
          <a:prstGeom prst="rect">
            <a:avLst/>
          </a:prstGeom>
          <a:noFill/>
          <a:ln w="9525">
            <a:noFill/>
            <a:miter lim="800000"/>
            <a:headEnd/>
            <a:tailEnd/>
          </a:ln>
          <a:effectLst/>
        </p:spPr>
        <p:txBody>
          <a:bodyPr/>
          <a:lstStyle/>
          <a:p>
            <a:pPr marL="609600" indent="-609600" algn="just">
              <a:spcBef>
                <a:spcPct val="20000"/>
              </a:spcBef>
              <a:buClr>
                <a:schemeClr val="accent2"/>
              </a:buClr>
              <a:buFont typeface="Wingdings" pitchFamily="2" charset="2"/>
              <a:buChar char="§"/>
              <a:defRPr/>
            </a:pPr>
            <a:r>
              <a:rPr lang="en-US" sz="2400" dirty="0">
                <a:cs typeface="+mn-cs"/>
              </a:rPr>
              <a:t>MAC (Medium Access Control) Sub layer deals with broadcast networks and their protocols.</a:t>
            </a:r>
          </a:p>
          <a:p>
            <a:pPr marL="609600" indent="-609600" algn="just">
              <a:spcBef>
                <a:spcPct val="20000"/>
              </a:spcBef>
              <a:buClr>
                <a:schemeClr val="accent2"/>
              </a:buClr>
              <a:buFont typeface="Wingdings" pitchFamily="2" charset="2"/>
              <a:buChar char="§"/>
              <a:defRPr/>
            </a:pPr>
            <a:endParaRPr lang="en-US" sz="2400" dirty="0">
              <a:cs typeface="+mn-cs"/>
            </a:endParaRPr>
          </a:p>
          <a:p>
            <a:pPr marL="609600" indent="-609600" algn="just">
              <a:spcBef>
                <a:spcPct val="20000"/>
              </a:spcBef>
              <a:buClr>
                <a:schemeClr val="accent2"/>
              </a:buClr>
              <a:buFont typeface="Wingdings" pitchFamily="2" charset="2"/>
              <a:buChar char="§"/>
              <a:defRPr/>
            </a:pPr>
            <a:r>
              <a:rPr lang="en-US" sz="2400" dirty="0">
                <a:cs typeface="+mn-cs"/>
              </a:rPr>
              <a:t>In any broadcast network, the </a:t>
            </a:r>
            <a:r>
              <a:rPr lang="en-US" sz="2400" dirty="0">
                <a:solidFill>
                  <a:srgbClr val="FF0000"/>
                </a:solidFill>
                <a:cs typeface="+mn-cs"/>
              </a:rPr>
              <a:t>key issue </a:t>
            </a:r>
            <a:r>
              <a:rPr lang="en-US" sz="2400" dirty="0">
                <a:cs typeface="+mn-cs"/>
              </a:rPr>
              <a:t>is how to determine who gets to use the channel when there is competition for it.</a:t>
            </a:r>
          </a:p>
          <a:p>
            <a:pPr marL="609600" indent="-609600" algn="just">
              <a:spcBef>
                <a:spcPct val="20000"/>
              </a:spcBef>
              <a:buClr>
                <a:schemeClr val="accent2"/>
              </a:buClr>
              <a:buFont typeface="Wingdings" pitchFamily="2" charset="2"/>
              <a:buChar char="§"/>
              <a:defRPr/>
            </a:pPr>
            <a:endParaRPr lang="en-US" sz="2400" dirty="0">
              <a:cs typeface="+mn-cs"/>
            </a:endParaRPr>
          </a:p>
          <a:p>
            <a:pPr marL="609600" indent="-609600" algn="just">
              <a:spcBef>
                <a:spcPct val="20000"/>
              </a:spcBef>
              <a:buClr>
                <a:schemeClr val="accent2"/>
              </a:buClr>
              <a:buFont typeface="Wingdings" pitchFamily="2" charset="2"/>
              <a:buChar char="§"/>
              <a:defRPr/>
            </a:pPr>
            <a:r>
              <a:rPr lang="en-US" sz="2400" dirty="0">
                <a:cs typeface="+mn-cs"/>
              </a:rPr>
              <a:t>broadcast channels are sometimes referred to as </a:t>
            </a:r>
            <a:r>
              <a:rPr lang="en-US" sz="2400" b="1" dirty="0">
                <a:solidFill>
                  <a:srgbClr val="FF0000"/>
                </a:solidFill>
                <a:cs typeface="+mn-cs"/>
              </a:rPr>
              <a:t>multiaccess channels or random access channels</a:t>
            </a:r>
          </a:p>
          <a:p>
            <a:pPr marL="609600" indent="-609600" algn="just">
              <a:spcBef>
                <a:spcPct val="20000"/>
              </a:spcBef>
              <a:buClr>
                <a:schemeClr val="accent2"/>
              </a:buClr>
              <a:buFont typeface="Wingdings" pitchFamily="2" charset="2"/>
              <a:buChar char="§"/>
              <a:defRPr/>
            </a:pPr>
            <a:endParaRPr lang="en-US" sz="2400" b="1" dirty="0">
              <a:solidFill>
                <a:srgbClr val="FF0000"/>
              </a:solidFill>
              <a:cs typeface="+mn-cs"/>
            </a:endParaRPr>
          </a:p>
          <a:p>
            <a:pPr marL="609600" indent="-609600" algn="just">
              <a:spcBef>
                <a:spcPct val="20000"/>
              </a:spcBef>
              <a:buClr>
                <a:schemeClr val="accent2"/>
              </a:buClr>
              <a:buFont typeface="Wingdings" pitchFamily="2" charset="2"/>
              <a:buChar char="§"/>
              <a:defRPr/>
            </a:pPr>
            <a:r>
              <a:rPr lang="en-US" sz="2400" dirty="0">
                <a:cs typeface="+mn-cs"/>
              </a:rPr>
              <a:t>protocols used to determine who goes next on a multiaccess channel belong to a sublayer of the data link layer called the </a:t>
            </a:r>
            <a:r>
              <a:rPr lang="en-US" sz="2400" b="1" dirty="0">
                <a:cs typeface="+mn-cs"/>
              </a:rPr>
              <a:t>MAC (Medium Access Control) </a:t>
            </a:r>
            <a:r>
              <a:rPr lang="en-US" sz="2400" b="1" dirty="0" err="1">
                <a:cs typeface="+mn-cs"/>
              </a:rPr>
              <a:t>sublayer</a:t>
            </a:r>
            <a:endParaRPr lang="en-US" sz="2400" b="1" dirty="0">
              <a:cs typeface="+mn-cs"/>
            </a:endParaRPr>
          </a:p>
        </p:txBody>
      </p:sp>
      <p:sp>
        <p:nvSpPr>
          <p:cNvPr id="4" name="Slide Number Placeholder 3"/>
          <p:cNvSpPr>
            <a:spLocks noGrp="1"/>
          </p:cNvSpPr>
          <p:nvPr>
            <p:ph type="sldNum" sz="quarter" idx="12"/>
          </p:nvPr>
        </p:nvSpPr>
        <p:spPr/>
        <p:txBody>
          <a:bodyPr/>
          <a:lstStyle/>
          <a:p>
            <a:pPr>
              <a:defRPr/>
            </a:pPr>
            <a:fld id="{08B44D00-B02D-4003-8104-6321C918AF1E}" type="slidenum">
              <a:rPr lang="en-US" smtClean="0"/>
              <a:pPr>
                <a:defRPr/>
              </a:pPr>
              <a:t>123</a:t>
            </a:fld>
            <a:endParaRPr lang="en-US" dirty="0"/>
          </a:p>
        </p:txBody>
      </p:sp>
    </p:spTree>
    <p:extLst>
      <p:ext uri="{BB962C8B-B14F-4D97-AF65-F5344CB8AC3E}">
        <p14:creationId xmlns:p14="http://schemas.microsoft.com/office/powerpoint/2010/main" val="4135773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to="" calcmode="lin" valueType="num">
                                      <p:cBhvr>
                                        <p:cTn id="12" dur="1" fill="hold"/>
                                        <p:tgtEl>
                                          <p:spTgt spid="5">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to="" calcmode="lin" valueType="num">
                                      <p:cBhvr>
                                        <p:cTn id="17" dur="1" fill="hold"/>
                                        <p:tgtEl>
                                          <p:spTgt spid="5">
                                            <p:txEl>
                                              <p:pRg st="4" end="4"/>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 to="" calcmode="lin" valueType="num">
                                      <p:cBhvr>
                                        <p:cTn id="22" dur="1" fill="hold"/>
                                        <p:tgtEl>
                                          <p:spTgt spid="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74613"/>
            <a:ext cx="9144000" cy="704850"/>
          </a:xfrm>
        </p:spPr>
        <p:txBody>
          <a:bodyPr/>
          <a:lstStyle/>
          <a:p>
            <a:pPr eaLnBrk="1" hangingPunct="1"/>
            <a:r>
              <a:rPr lang="en-US" smtClean="0"/>
              <a:t>Introduction</a:t>
            </a:r>
          </a:p>
        </p:txBody>
      </p:sp>
      <p:sp>
        <p:nvSpPr>
          <p:cNvPr id="5" name="Rectangle 3"/>
          <p:cNvSpPr txBox="1">
            <a:spLocks noChangeArrowheads="1"/>
          </p:cNvSpPr>
          <p:nvPr/>
        </p:nvSpPr>
        <p:spPr bwMode="auto">
          <a:xfrm>
            <a:off x="0" y="711200"/>
            <a:ext cx="9144000" cy="5889625"/>
          </a:xfrm>
          <a:prstGeom prst="rect">
            <a:avLst/>
          </a:prstGeom>
          <a:noFill/>
          <a:ln w="9525">
            <a:noFill/>
            <a:miter lim="800000"/>
            <a:headEnd/>
            <a:tailEnd/>
          </a:ln>
          <a:effectLst/>
        </p:spPr>
        <p:txBody>
          <a:bodyPr/>
          <a:lstStyle/>
          <a:p>
            <a:pPr marL="609600" indent="-609600" algn="just">
              <a:spcBef>
                <a:spcPct val="20000"/>
              </a:spcBef>
              <a:buClr>
                <a:schemeClr val="accent2"/>
              </a:buClr>
              <a:buFont typeface="Wingdings" pitchFamily="2" charset="2"/>
              <a:buChar char="§"/>
              <a:defRPr/>
            </a:pPr>
            <a:r>
              <a:rPr lang="en-US" sz="2400" dirty="0">
                <a:solidFill>
                  <a:srgbClr val="FF0000"/>
                </a:solidFill>
                <a:cs typeface="+mn-cs"/>
              </a:rPr>
              <a:t>Two schemes</a:t>
            </a:r>
            <a:r>
              <a:rPr lang="en-US" sz="2400" dirty="0">
                <a:cs typeface="+mn-cs"/>
              </a:rPr>
              <a:t>:</a:t>
            </a:r>
          </a:p>
          <a:p>
            <a:pPr marL="1066800" lvl="1" indent="-609600" algn="just">
              <a:spcBef>
                <a:spcPct val="20000"/>
              </a:spcBef>
              <a:buClr>
                <a:schemeClr val="accent2"/>
              </a:buClr>
              <a:buFont typeface="Wingdings" pitchFamily="2" charset="2"/>
              <a:buChar char="§"/>
              <a:defRPr/>
            </a:pPr>
            <a:r>
              <a:rPr lang="en-US" sz="2400" dirty="0">
                <a:cs typeface="+mn-cs"/>
              </a:rPr>
              <a:t>static and dynamic schemes</a:t>
            </a:r>
          </a:p>
          <a:p>
            <a:pPr marL="609600" indent="-609600" algn="just">
              <a:spcBef>
                <a:spcPct val="20000"/>
              </a:spcBef>
              <a:buClr>
                <a:schemeClr val="accent2"/>
              </a:buClr>
              <a:buFont typeface="Wingdings" pitchFamily="2" charset="2"/>
              <a:buChar char="§"/>
              <a:defRPr/>
            </a:pPr>
            <a:r>
              <a:rPr lang="en-US" sz="2400" b="1" dirty="0">
                <a:cs typeface="+mn-cs"/>
              </a:rPr>
              <a:t>Static Channel Allocation in LANs and MANs</a:t>
            </a:r>
            <a:r>
              <a:rPr lang="en-US" sz="2400" dirty="0">
                <a:cs typeface="+mn-cs"/>
              </a:rPr>
              <a:t> </a:t>
            </a:r>
          </a:p>
          <a:p>
            <a:pPr marL="1066800" lvl="1" indent="-609600" algn="just">
              <a:spcBef>
                <a:spcPct val="20000"/>
              </a:spcBef>
              <a:buClr>
                <a:schemeClr val="accent2"/>
              </a:buClr>
              <a:buFont typeface="Wingdings" pitchFamily="2" charset="2"/>
              <a:buChar char="§"/>
              <a:defRPr/>
            </a:pPr>
            <a:r>
              <a:rPr lang="en-US" sz="2400" dirty="0">
                <a:solidFill>
                  <a:srgbClr val="FF0000"/>
                </a:solidFill>
                <a:cs typeface="+mn-cs"/>
              </a:rPr>
              <a:t>traditional way </a:t>
            </a:r>
            <a:r>
              <a:rPr lang="en-US" sz="2400" dirty="0">
                <a:cs typeface="+mn-cs"/>
              </a:rPr>
              <a:t>of allocating a single channel, such as a telephone trunk, among multiple competing users is </a:t>
            </a:r>
            <a:r>
              <a:rPr lang="en-US" sz="2400" dirty="0">
                <a:solidFill>
                  <a:srgbClr val="FF0000"/>
                </a:solidFill>
                <a:cs typeface="+mn-cs"/>
              </a:rPr>
              <a:t>Frequency Division Multiplexing (FDM).</a:t>
            </a:r>
            <a:r>
              <a:rPr lang="en-US" sz="2400" dirty="0">
                <a:cs typeface="+mn-cs"/>
              </a:rPr>
              <a:t> </a:t>
            </a:r>
          </a:p>
          <a:p>
            <a:pPr marL="1066800" lvl="1" indent="-609600" algn="just">
              <a:spcBef>
                <a:spcPct val="20000"/>
              </a:spcBef>
              <a:buClr>
                <a:schemeClr val="accent2"/>
              </a:buClr>
              <a:buFont typeface="Wingdings" pitchFamily="2" charset="2"/>
              <a:buChar char="§"/>
              <a:defRPr/>
            </a:pPr>
            <a:r>
              <a:rPr lang="en-US" sz="2400" dirty="0">
                <a:cs typeface="+mn-cs"/>
              </a:rPr>
              <a:t>If there are N users, the bandwidth is divided into N equal-sized portions, each user being assigned one portion. </a:t>
            </a:r>
          </a:p>
          <a:p>
            <a:pPr marL="1066800" lvl="1" indent="-609600" algn="just">
              <a:spcBef>
                <a:spcPct val="20000"/>
              </a:spcBef>
              <a:buClr>
                <a:schemeClr val="accent2"/>
              </a:buClr>
              <a:buFont typeface="Wingdings" pitchFamily="2" charset="2"/>
              <a:buChar char="§"/>
              <a:defRPr/>
            </a:pPr>
            <a:r>
              <a:rPr lang="en-US" sz="2400" dirty="0">
                <a:cs typeface="+mn-cs"/>
              </a:rPr>
              <a:t>Since each user has a private frequency band, there is no interference between users. </a:t>
            </a:r>
          </a:p>
          <a:p>
            <a:pPr marL="1066800" lvl="1" indent="-609600" algn="just">
              <a:spcBef>
                <a:spcPct val="20000"/>
              </a:spcBef>
              <a:buClr>
                <a:schemeClr val="accent2"/>
              </a:buClr>
              <a:buFont typeface="Wingdings" pitchFamily="2" charset="2"/>
              <a:buChar char="§"/>
              <a:defRPr/>
            </a:pPr>
            <a:r>
              <a:rPr lang="en-US" sz="2400" dirty="0">
                <a:cs typeface="+mn-cs"/>
              </a:rPr>
              <a:t>When there is only a small and constant number of users, each of which has a heavy (buffered) load of traffic, FDM is a simple and efficient allocation mechanism </a:t>
            </a:r>
            <a:endParaRPr lang="en-US" sz="2400" kern="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13531E66-879F-4781-A1A9-636DBD441FCB}" type="slidenum">
              <a:rPr lang="en-US" smtClean="0"/>
              <a:pPr>
                <a:defRPr/>
              </a:pPr>
              <a:t>124</a:t>
            </a:fld>
            <a:endParaRPr lang="en-US" dirty="0"/>
          </a:p>
        </p:txBody>
      </p:sp>
    </p:spTree>
    <p:extLst>
      <p:ext uri="{BB962C8B-B14F-4D97-AF65-F5344CB8AC3E}">
        <p14:creationId xmlns:p14="http://schemas.microsoft.com/office/powerpoint/2010/main" val="598492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to="" calcmode="lin" valueType="num">
                                      <p:cBhvr>
                                        <p:cTn id="12" dur="1" fill="hold"/>
                                        <p:tgtEl>
                                          <p:spTgt spid="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to="" calcmode="lin" valueType="num">
                                      <p:cBhvr>
                                        <p:cTn id="17" dur="1" fill="hold"/>
                                        <p:tgtEl>
                                          <p:spTgt spid="5">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to="" calcmode="lin" valueType="num">
                                      <p:cBhvr>
                                        <p:cTn id="22" dur="1" fill="hold"/>
                                        <p:tgtEl>
                                          <p:spTgt spid="5">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to="" calcmode="lin" valueType="num">
                                      <p:cBhvr>
                                        <p:cTn id="27" dur="1" fill="hold"/>
                                        <p:tgtEl>
                                          <p:spTgt spid="5">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to="" calcmode="lin" valueType="num">
                                      <p:cBhvr>
                                        <p:cTn id="32" dur="1" fill="hold"/>
                                        <p:tgtEl>
                                          <p:spTgt spid="5">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to="" calcmode="lin" valueType="num">
                                      <p:cBhvr>
                                        <p:cTn id="37" dur="1" fill="hold"/>
                                        <p:tgtEl>
                                          <p:spTgt spid="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74613"/>
            <a:ext cx="9144000" cy="704850"/>
          </a:xfrm>
        </p:spPr>
        <p:txBody>
          <a:bodyPr/>
          <a:lstStyle/>
          <a:p>
            <a:pPr eaLnBrk="1" hangingPunct="1"/>
            <a:r>
              <a:rPr lang="en-US" smtClean="0"/>
              <a:t>Introduction</a:t>
            </a:r>
          </a:p>
        </p:txBody>
      </p:sp>
      <p:sp>
        <p:nvSpPr>
          <p:cNvPr id="5" name="Rectangle 3"/>
          <p:cNvSpPr txBox="1">
            <a:spLocks noChangeArrowheads="1"/>
          </p:cNvSpPr>
          <p:nvPr/>
        </p:nvSpPr>
        <p:spPr bwMode="auto">
          <a:xfrm>
            <a:off x="0" y="711200"/>
            <a:ext cx="9144000" cy="5889625"/>
          </a:xfrm>
          <a:prstGeom prst="rect">
            <a:avLst/>
          </a:prstGeom>
          <a:noFill/>
          <a:ln w="9525">
            <a:noFill/>
            <a:miter lim="800000"/>
            <a:headEnd/>
            <a:tailEnd/>
          </a:ln>
          <a:effectLst/>
        </p:spPr>
        <p:txBody>
          <a:bodyPr/>
          <a:lstStyle/>
          <a:p>
            <a:pPr marL="609600" indent="-609600" algn="just">
              <a:spcBef>
                <a:spcPct val="20000"/>
              </a:spcBef>
              <a:buClr>
                <a:schemeClr val="accent2"/>
              </a:buClr>
              <a:buFont typeface="Wingdings" pitchFamily="2" charset="2"/>
              <a:buChar char="§"/>
              <a:defRPr/>
            </a:pPr>
            <a:r>
              <a:rPr lang="en-US" sz="2400" dirty="0">
                <a:cs typeface="+mn-cs"/>
              </a:rPr>
              <a:t>Problem with FDM:</a:t>
            </a:r>
          </a:p>
          <a:p>
            <a:pPr marL="1066800" lvl="1" indent="-609600" algn="just">
              <a:spcBef>
                <a:spcPct val="20000"/>
              </a:spcBef>
              <a:buClr>
                <a:schemeClr val="accent2"/>
              </a:buClr>
              <a:buFont typeface="Wingdings" pitchFamily="2" charset="2"/>
              <a:buChar char="§"/>
              <a:defRPr/>
            </a:pPr>
            <a:r>
              <a:rPr lang="en-US" sz="2400" dirty="0">
                <a:cs typeface="+mn-cs"/>
              </a:rPr>
              <a:t>when the number of senders is large and continuously varying or the traffic is </a:t>
            </a:r>
            <a:r>
              <a:rPr lang="en-US" sz="2400" dirty="0" err="1">
                <a:cs typeface="+mn-cs"/>
              </a:rPr>
              <a:t>bursty</a:t>
            </a:r>
            <a:r>
              <a:rPr lang="en-US" sz="2400" dirty="0">
                <a:cs typeface="+mn-cs"/>
              </a:rPr>
              <a:t>, FDM presents some problems. </a:t>
            </a:r>
          </a:p>
          <a:p>
            <a:pPr marL="1066800" lvl="1" indent="-609600" algn="just">
              <a:spcBef>
                <a:spcPct val="20000"/>
              </a:spcBef>
              <a:buClr>
                <a:schemeClr val="accent2"/>
              </a:buClr>
              <a:buFont typeface="Wingdings" pitchFamily="2" charset="2"/>
              <a:buChar char="§"/>
              <a:defRPr/>
            </a:pPr>
            <a:r>
              <a:rPr lang="en-US" sz="2400" dirty="0">
                <a:cs typeface="+mn-cs"/>
              </a:rPr>
              <a:t>If the spectrum is cut up into N regions and fewer than N users are currently interested in communicating, a large piece of valuable spectrum will be wasted. </a:t>
            </a:r>
          </a:p>
          <a:p>
            <a:pPr marL="1066800" lvl="1" indent="-609600" algn="just">
              <a:spcBef>
                <a:spcPct val="20000"/>
              </a:spcBef>
              <a:buClr>
                <a:schemeClr val="accent2"/>
              </a:buClr>
              <a:buFont typeface="Wingdings" pitchFamily="2" charset="2"/>
              <a:buChar char="§"/>
              <a:defRPr/>
            </a:pPr>
            <a:r>
              <a:rPr lang="en-US" sz="2400" dirty="0">
                <a:cs typeface="+mn-cs"/>
              </a:rPr>
              <a:t>If more than N users want to communicate, some of them will be denied permission for lack of bandwidth, </a:t>
            </a:r>
          </a:p>
          <a:p>
            <a:pPr marL="1066800" lvl="1" indent="-609600" algn="just">
              <a:spcBef>
                <a:spcPct val="20000"/>
              </a:spcBef>
              <a:buClr>
                <a:schemeClr val="accent2"/>
              </a:buClr>
              <a:buFont typeface="Wingdings" pitchFamily="2" charset="2"/>
              <a:buChar char="§"/>
              <a:defRPr/>
            </a:pPr>
            <a:r>
              <a:rPr lang="en-US" sz="2400" dirty="0">
                <a:cs typeface="+mn-cs"/>
              </a:rPr>
              <a:t>even if some of the users who have been assigned a frequency band hardly ever transmit or receive anything</a:t>
            </a:r>
          </a:p>
          <a:p>
            <a:pPr marL="1066800" lvl="1" indent="-609600" algn="just">
              <a:spcBef>
                <a:spcPct val="20000"/>
              </a:spcBef>
              <a:buClr>
                <a:schemeClr val="accent2"/>
              </a:buClr>
              <a:buFont typeface="Wingdings" pitchFamily="2" charset="2"/>
              <a:buChar char="§"/>
              <a:defRPr/>
            </a:pPr>
            <a:r>
              <a:rPr lang="en-US" sz="2400" kern="0" dirty="0">
                <a:latin typeface="Arial" pitchFamily="34" charset="0"/>
                <a:cs typeface="Arial" pitchFamily="34" charset="0"/>
              </a:rPr>
              <a:t>Same problem </a:t>
            </a:r>
            <a:r>
              <a:rPr lang="en-US" sz="2400" dirty="0">
                <a:cs typeface="+mn-cs"/>
              </a:rPr>
              <a:t>apply to time division multiplexing (TDM). </a:t>
            </a:r>
          </a:p>
          <a:p>
            <a:pPr marL="1066800" lvl="1" indent="-609600" algn="just">
              <a:spcBef>
                <a:spcPct val="20000"/>
              </a:spcBef>
              <a:buClr>
                <a:schemeClr val="accent2"/>
              </a:buClr>
              <a:buFont typeface="Wingdings" pitchFamily="2" charset="2"/>
              <a:buChar char="§"/>
              <a:defRPr/>
            </a:pPr>
            <a:r>
              <a:rPr lang="en-US" sz="2400" dirty="0">
                <a:cs typeface="+mn-cs"/>
              </a:rPr>
              <a:t>Where each user is statically allocated every Nth time slot. </a:t>
            </a:r>
          </a:p>
          <a:p>
            <a:pPr marL="1066800" lvl="1" indent="-609600" algn="just">
              <a:spcBef>
                <a:spcPct val="20000"/>
              </a:spcBef>
              <a:buClr>
                <a:schemeClr val="accent2"/>
              </a:buClr>
              <a:buFont typeface="Wingdings" pitchFamily="2" charset="2"/>
              <a:buChar char="§"/>
              <a:defRPr/>
            </a:pPr>
            <a:r>
              <a:rPr lang="en-US" sz="2400" dirty="0">
                <a:cs typeface="+mn-cs"/>
              </a:rPr>
              <a:t>If a user does not use the allocated slot, it just lies idle. </a:t>
            </a:r>
            <a:endParaRPr lang="en-US" sz="2400" kern="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C685C650-A6BD-4F00-9219-3C455501A6E9}" type="slidenum">
              <a:rPr lang="en-US" smtClean="0"/>
              <a:pPr>
                <a:defRPr/>
              </a:pPr>
              <a:t>125</a:t>
            </a:fld>
            <a:endParaRPr lang="en-US" dirty="0"/>
          </a:p>
        </p:txBody>
      </p:sp>
    </p:spTree>
    <p:extLst>
      <p:ext uri="{BB962C8B-B14F-4D97-AF65-F5344CB8AC3E}">
        <p14:creationId xmlns:p14="http://schemas.microsoft.com/office/powerpoint/2010/main" val="1818591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to="" calcmode="lin" valueType="num">
                                      <p:cBhvr>
                                        <p:cTn id="7" dur="1" fill="hold"/>
                                        <p:tgtEl>
                                          <p:spTgt spid="5">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to="" calcmode="lin" valueType="num">
                                      <p:cBhvr>
                                        <p:cTn id="12" dur="1" fill="hold"/>
                                        <p:tgtEl>
                                          <p:spTgt spid="5">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to="" calcmode="lin" valueType="num">
                                      <p:cBhvr>
                                        <p:cTn id="17" dur="1" fill="hold"/>
                                        <p:tgtEl>
                                          <p:spTgt spid="5">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 to="" calcmode="lin" valueType="num">
                                      <p:cBhvr>
                                        <p:cTn id="22" dur="1" fill="hold"/>
                                        <p:tgtEl>
                                          <p:spTgt spid="5">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to="" calcmode="lin" valueType="num">
                                      <p:cBhvr>
                                        <p:cTn id="27" dur="1" fill="hold"/>
                                        <p:tgtEl>
                                          <p:spTgt spid="5">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 to="" calcmode="lin" valueType="num">
                                      <p:cBhvr>
                                        <p:cTn id="32" dur="1" fill="hold"/>
                                        <p:tgtEl>
                                          <p:spTgt spid="5">
                                            <p:txEl>
                                              <p:pRg st="6" end="6"/>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to="" calcmode="lin" valueType="num">
                                      <p:cBhvr>
                                        <p:cTn id="37" dur="1" fill="hold"/>
                                        <p:tgtEl>
                                          <p:spTgt spid="5">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74613"/>
            <a:ext cx="9144000" cy="704850"/>
          </a:xfrm>
        </p:spPr>
        <p:txBody>
          <a:bodyPr/>
          <a:lstStyle/>
          <a:p>
            <a:pPr eaLnBrk="1" hangingPunct="1"/>
            <a:r>
              <a:rPr lang="en-US" smtClean="0"/>
              <a:t>ALOHA</a:t>
            </a:r>
          </a:p>
        </p:txBody>
      </p:sp>
      <p:sp>
        <p:nvSpPr>
          <p:cNvPr id="6147" name="Rectangle 3"/>
          <p:cNvSpPr txBox="1">
            <a:spLocks noChangeArrowheads="1"/>
          </p:cNvSpPr>
          <p:nvPr/>
        </p:nvSpPr>
        <p:spPr bwMode="auto">
          <a:xfrm>
            <a:off x="0" y="71120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524000" indent="-609600" eaLnBrk="0" hangingPunct="0">
              <a:defRPr>
                <a:solidFill>
                  <a:schemeClr val="tx1"/>
                </a:solidFill>
                <a:latin typeface="Arial" charset="0"/>
                <a:cs typeface="Arial" charset="0"/>
              </a:defRPr>
            </a:lvl3pPr>
            <a:lvl4pPr marL="1981200" indent="-609600" eaLnBrk="0" hangingPunct="0">
              <a:defRPr>
                <a:solidFill>
                  <a:schemeClr val="tx1"/>
                </a:solidFill>
                <a:latin typeface="Arial" charset="0"/>
                <a:cs typeface="Arial" charset="0"/>
              </a:defRPr>
            </a:lvl4pPr>
            <a:lvl5pPr marL="2438400" indent="-609600" eaLnBrk="0" hangingPunct="0">
              <a:defRPr>
                <a:solidFill>
                  <a:schemeClr val="tx1"/>
                </a:solidFill>
                <a:latin typeface="Arial" charset="0"/>
                <a:cs typeface="Arial" charset="0"/>
              </a:defRPr>
            </a:lvl5pPr>
            <a:lvl6pPr marL="2895600" indent="-609600" eaLnBrk="0" fontAlgn="base" hangingPunct="0">
              <a:spcBef>
                <a:spcPct val="0"/>
              </a:spcBef>
              <a:spcAft>
                <a:spcPct val="0"/>
              </a:spcAft>
              <a:defRPr>
                <a:solidFill>
                  <a:schemeClr val="tx1"/>
                </a:solidFill>
                <a:latin typeface="Arial" charset="0"/>
                <a:cs typeface="Arial" charset="0"/>
              </a:defRPr>
            </a:lvl6pPr>
            <a:lvl7pPr marL="3352800" indent="-609600" eaLnBrk="0" fontAlgn="base" hangingPunct="0">
              <a:spcBef>
                <a:spcPct val="0"/>
              </a:spcBef>
              <a:spcAft>
                <a:spcPct val="0"/>
              </a:spcAft>
              <a:defRPr>
                <a:solidFill>
                  <a:schemeClr val="tx1"/>
                </a:solidFill>
                <a:latin typeface="Arial" charset="0"/>
                <a:cs typeface="Arial" charset="0"/>
              </a:defRPr>
            </a:lvl7pPr>
            <a:lvl8pPr marL="3810000" indent="-609600" eaLnBrk="0" fontAlgn="base" hangingPunct="0">
              <a:spcBef>
                <a:spcPct val="0"/>
              </a:spcBef>
              <a:spcAft>
                <a:spcPct val="0"/>
              </a:spcAft>
              <a:defRPr>
                <a:solidFill>
                  <a:schemeClr val="tx1"/>
                </a:solidFill>
                <a:latin typeface="Arial" charset="0"/>
                <a:cs typeface="Arial" charset="0"/>
              </a:defRPr>
            </a:lvl8pPr>
            <a:lvl9pPr marL="4267200" indent="-609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b="1"/>
              <a:t>Dynamic Channel Allocation in LANs and MANs</a:t>
            </a:r>
          </a:p>
          <a:p>
            <a:pPr lvl="1" algn="just" eaLnBrk="1" hangingPunct="1">
              <a:spcBef>
                <a:spcPct val="20000"/>
              </a:spcBef>
              <a:buClr>
                <a:schemeClr val="accent2"/>
              </a:buClr>
              <a:buFont typeface="Wingdings" pitchFamily="2" charset="2"/>
              <a:buChar char="§"/>
            </a:pPr>
            <a:r>
              <a:rPr lang="en-US" sz="2400" b="1"/>
              <a:t>Multiple Access Protocols</a:t>
            </a:r>
          </a:p>
          <a:p>
            <a:pPr lvl="1" algn="just" eaLnBrk="1" hangingPunct="1">
              <a:spcBef>
                <a:spcPct val="20000"/>
              </a:spcBef>
              <a:buClr>
                <a:schemeClr val="accent2"/>
              </a:buClr>
              <a:buFont typeface="Wingdings" pitchFamily="2" charset="2"/>
              <a:buChar char="§"/>
            </a:pPr>
            <a:r>
              <a:rPr lang="en-US" sz="2400"/>
              <a:t>Many algorithms for allocating a multiple access channel</a:t>
            </a:r>
          </a:p>
          <a:p>
            <a:pPr lvl="2" algn="just" eaLnBrk="1" hangingPunct="1">
              <a:spcBef>
                <a:spcPct val="20000"/>
              </a:spcBef>
              <a:buClr>
                <a:schemeClr val="accent2"/>
              </a:buClr>
              <a:buFont typeface="Wingdings" pitchFamily="2" charset="2"/>
              <a:buChar char="§"/>
            </a:pPr>
            <a:r>
              <a:rPr lang="en-US" sz="2400" b="1"/>
              <a:t>ALOHA</a:t>
            </a:r>
          </a:p>
          <a:p>
            <a:pPr lvl="3" algn="just" eaLnBrk="1" hangingPunct="1">
              <a:spcBef>
                <a:spcPct val="20000"/>
              </a:spcBef>
              <a:buClr>
                <a:schemeClr val="accent2"/>
              </a:buClr>
              <a:buFont typeface="Wingdings" pitchFamily="2" charset="2"/>
              <a:buChar char="§"/>
            </a:pPr>
            <a:r>
              <a:rPr lang="en-US" sz="2400"/>
              <a:t>basic idea is applicable to any system in which uncoordinated users are competing for the use of a single shared channel </a:t>
            </a:r>
          </a:p>
          <a:p>
            <a:pPr lvl="3" algn="just" eaLnBrk="1" hangingPunct="1">
              <a:spcBef>
                <a:spcPct val="20000"/>
              </a:spcBef>
              <a:buClr>
                <a:schemeClr val="accent2"/>
              </a:buClr>
              <a:buFont typeface="Wingdings" pitchFamily="2" charset="2"/>
              <a:buChar char="§"/>
            </a:pPr>
            <a:r>
              <a:rPr lang="en-US" sz="2400"/>
              <a:t>used ground-based radio broadcasting </a:t>
            </a:r>
          </a:p>
          <a:p>
            <a:pPr lvl="3" algn="just" eaLnBrk="1" hangingPunct="1">
              <a:spcBef>
                <a:spcPct val="20000"/>
              </a:spcBef>
              <a:buClr>
                <a:schemeClr val="accent2"/>
              </a:buClr>
              <a:buFont typeface="Wingdings" pitchFamily="2" charset="2"/>
              <a:buChar char="§"/>
            </a:pPr>
            <a:r>
              <a:rPr lang="en-US" sz="2400"/>
              <a:t>two versions of ALOHA : pure and slotted. </a:t>
            </a:r>
          </a:p>
          <a:p>
            <a:pPr lvl="4" algn="just" eaLnBrk="1" hangingPunct="1">
              <a:spcBef>
                <a:spcPct val="20000"/>
              </a:spcBef>
              <a:buClr>
                <a:schemeClr val="accent2"/>
              </a:buClr>
              <a:buFont typeface="Wingdings" pitchFamily="2" charset="2"/>
              <a:buChar char="§"/>
            </a:pPr>
            <a:r>
              <a:rPr lang="en-US" sz="2400"/>
              <a:t>They differ with respect to whether time is divided into discrete slots into which all frames must fit. </a:t>
            </a:r>
          </a:p>
          <a:p>
            <a:pPr lvl="4" algn="just" eaLnBrk="1" hangingPunct="1">
              <a:spcBef>
                <a:spcPct val="20000"/>
              </a:spcBef>
              <a:buClr>
                <a:schemeClr val="accent2"/>
              </a:buClr>
              <a:buFont typeface="Wingdings" pitchFamily="2" charset="2"/>
              <a:buChar char="§"/>
            </a:pPr>
            <a:r>
              <a:rPr lang="en-US" sz="2400"/>
              <a:t>Pure ALOHA does not require global time synchronization; </a:t>
            </a:r>
          </a:p>
          <a:p>
            <a:pPr lvl="4" algn="just" eaLnBrk="1" hangingPunct="1">
              <a:spcBef>
                <a:spcPct val="20000"/>
              </a:spcBef>
              <a:buClr>
                <a:schemeClr val="accent2"/>
              </a:buClr>
              <a:buFont typeface="Wingdings" pitchFamily="2" charset="2"/>
              <a:buChar char="§"/>
            </a:pPr>
            <a:r>
              <a:rPr lang="en-US" sz="2400"/>
              <a:t>slotted ALOHA does.</a:t>
            </a:r>
          </a:p>
        </p:txBody>
      </p:sp>
      <p:sp>
        <p:nvSpPr>
          <p:cNvPr id="4" name="Slide Number Placeholder 3"/>
          <p:cNvSpPr>
            <a:spLocks noGrp="1"/>
          </p:cNvSpPr>
          <p:nvPr>
            <p:ph type="sldNum" sz="quarter" idx="12"/>
          </p:nvPr>
        </p:nvSpPr>
        <p:spPr/>
        <p:txBody>
          <a:bodyPr/>
          <a:lstStyle/>
          <a:p>
            <a:pPr>
              <a:defRPr/>
            </a:pPr>
            <a:fld id="{45FCAAC6-C1A5-4B20-B7E8-A9267DD195EE}" type="slidenum">
              <a:rPr lang="en-US" smtClean="0"/>
              <a:pPr>
                <a:defRPr/>
              </a:pPr>
              <a:t>126</a:t>
            </a:fld>
            <a:endParaRPr lang="en-US" dirty="0"/>
          </a:p>
        </p:txBody>
      </p:sp>
    </p:spTree>
    <p:extLst>
      <p:ext uri="{BB962C8B-B14F-4D97-AF65-F5344CB8AC3E}">
        <p14:creationId xmlns:p14="http://schemas.microsoft.com/office/powerpoint/2010/main" val="1598473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 to="" calcmode="lin" valueType="num">
                                      <p:cBhvr>
                                        <p:cTn id="7" dur="1" fill="hold"/>
                                        <p:tgtEl>
                                          <p:spTgt spid="6147">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 to="" calcmode="lin" valueType="num">
                                      <p:cBhvr>
                                        <p:cTn id="12" dur="1" fill="hold"/>
                                        <p:tgtEl>
                                          <p:spTgt spid="6147">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 to="" calcmode="lin" valueType="num">
                                      <p:cBhvr>
                                        <p:cTn id="17" dur="1" fill="hold"/>
                                        <p:tgtEl>
                                          <p:spTgt spid="6147">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 to="" calcmode="lin" valueType="num">
                                      <p:cBhvr>
                                        <p:cTn id="22" dur="1" fill="hold"/>
                                        <p:tgtEl>
                                          <p:spTgt spid="6147">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 to="" calcmode="lin" valueType="num">
                                      <p:cBhvr>
                                        <p:cTn id="27" dur="1" fill="hold"/>
                                        <p:tgtEl>
                                          <p:spTgt spid="6147">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6147">
                                            <p:txEl>
                                              <p:pRg st="6" end="6"/>
                                            </p:txEl>
                                          </p:spTgt>
                                        </p:tgtEl>
                                        <p:attrNameLst>
                                          <p:attrName>style.visibility</p:attrName>
                                        </p:attrNameLst>
                                      </p:cBhvr>
                                      <p:to>
                                        <p:strVal val="visible"/>
                                      </p:to>
                                    </p:set>
                                    <p:anim to="" calcmode="lin" valueType="num">
                                      <p:cBhvr>
                                        <p:cTn id="32" dur="1" fill="hold"/>
                                        <p:tgtEl>
                                          <p:spTgt spid="6147">
                                            <p:txEl>
                                              <p:pRg st="6" end="6"/>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6147">
                                            <p:txEl>
                                              <p:pRg st="7" end="7"/>
                                            </p:txEl>
                                          </p:spTgt>
                                        </p:tgtEl>
                                        <p:attrNameLst>
                                          <p:attrName>style.visibility</p:attrName>
                                        </p:attrNameLst>
                                      </p:cBhvr>
                                      <p:to>
                                        <p:strVal val="visible"/>
                                      </p:to>
                                    </p:set>
                                    <p:anim to="" calcmode="lin" valueType="num">
                                      <p:cBhvr>
                                        <p:cTn id="37" dur="1" fill="hold"/>
                                        <p:tgtEl>
                                          <p:spTgt spid="6147">
                                            <p:txEl>
                                              <p:pRg st="7" end="7"/>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6147">
                                            <p:txEl>
                                              <p:pRg st="8" end="8"/>
                                            </p:txEl>
                                          </p:spTgt>
                                        </p:tgtEl>
                                        <p:attrNameLst>
                                          <p:attrName>style.visibility</p:attrName>
                                        </p:attrNameLst>
                                      </p:cBhvr>
                                      <p:to>
                                        <p:strVal val="visible"/>
                                      </p:to>
                                    </p:set>
                                    <p:anim to="" calcmode="lin" valueType="num">
                                      <p:cBhvr>
                                        <p:cTn id="42" dur="1" fill="hold"/>
                                        <p:tgtEl>
                                          <p:spTgt spid="6147">
                                            <p:txEl>
                                              <p:pRg st="8" end="8"/>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6147">
                                            <p:txEl>
                                              <p:pRg st="9" end="9"/>
                                            </p:txEl>
                                          </p:spTgt>
                                        </p:tgtEl>
                                        <p:attrNameLst>
                                          <p:attrName>style.visibility</p:attrName>
                                        </p:attrNameLst>
                                      </p:cBhvr>
                                      <p:to>
                                        <p:strVal val="visible"/>
                                      </p:to>
                                    </p:set>
                                    <p:anim to="" calcmode="lin" valueType="num">
                                      <p:cBhvr>
                                        <p:cTn id="47" dur="1" fill="hold"/>
                                        <p:tgtEl>
                                          <p:spTgt spid="6147">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74613"/>
            <a:ext cx="9144000" cy="704850"/>
          </a:xfrm>
        </p:spPr>
        <p:txBody>
          <a:bodyPr/>
          <a:lstStyle/>
          <a:p>
            <a:pPr eaLnBrk="1" hangingPunct="1"/>
            <a:r>
              <a:rPr lang="en-US" b="1" i="1" smtClean="0"/>
              <a:t>Pure ALOHA</a:t>
            </a:r>
            <a:endParaRPr lang="en-US" smtClean="0"/>
          </a:p>
        </p:txBody>
      </p:sp>
      <p:sp>
        <p:nvSpPr>
          <p:cNvPr id="7171" name="Rectangle 3"/>
          <p:cNvSpPr txBox="1">
            <a:spLocks noChangeArrowheads="1"/>
          </p:cNvSpPr>
          <p:nvPr/>
        </p:nvSpPr>
        <p:spPr bwMode="auto">
          <a:xfrm>
            <a:off x="0" y="711200"/>
            <a:ext cx="9144000"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b="1" i="1"/>
              <a:t>Pure ALOHA</a:t>
            </a:r>
          </a:p>
          <a:p>
            <a:pPr lvl="1" algn="just" eaLnBrk="1" hangingPunct="1">
              <a:spcBef>
                <a:spcPct val="20000"/>
              </a:spcBef>
              <a:buClr>
                <a:schemeClr val="accent2"/>
              </a:buClr>
              <a:buFont typeface="Wingdings" pitchFamily="2" charset="2"/>
              <a:buChar char="§"/>
            </a:pPr>
            <a:r>
              <a:rPr lang="en-US" sz="2400"/>
              <a:t>basic idea of an ALOHA system is simple</a:t>
            </a:r>
          </a:p>
          <a:p>
            <a:pPr lvl="1" algn="just" eaLnBrk="1" hangingPunct="1">
              <a:spcBef>
                <a:spcPct val="20000"/>
              </a:spcBef>
              <a:buClr>
                <a:schemeClr val="accent2"/>
              </a:buClr>
              <a:buFont typeface="Wingdings" pitchFamily="2" charset="2"/>
              <a:buChar char="§"/>
            </a:pPr>
            <a:endParaRPr lang="en-US" sz="2400"/>
          </a:p>
          <a:p>
            <a:pPr lvl="1" algn="just" eaLnBrk="1" hangingPunct="1">
              <a:spcBef>
                <a:spcPct val="20000"/>
              </a:spcBef>
              <a:buClr>
                <a:schemeClr val="accent2"/>
              </a:buClr>
              <a:buFont typeface="Wingdings" pitchFamily="2" charset="2"/>
              <a:buChar char="§"/>
            </a:pPr>
            <a:r>
              <a:rPr lang="en-US" sz="2400"/>
              <a:t>let </a:t>
            </a:r>
            <a:r>
              <a:rPr lang="en-US" sz="2400">
                <a:solidFill>
                  <a:srgbClr val="FF0000"/>
                </a:solidFill>
              </a:rPr>
              <a:t>users transmit whenever they have data to be sent</a:t>
            </a:r>
            <a:r>
              <a:rPr lang="en-US" sz="2400"/>
              <a:t>. </a:t>
            </a:r>
          </a:p>
          <a:p>
            <a:pPr lvl="1" algn="just" eaLnBrk="1" hangingPunct="1">
              <a:spcBef>
                <a:spcPct val="20000"/>
              </a:spcBef>
              <a:buClr>
                <a:schemeClr val="accent2"/>
              </a:buClr>
              <a:buFont typeface="Wingdings" pitchFamily="2" charset="2"/>
              <a:buChar char="§"/>
            </a:pPr>
            <a:endParaRPr lang="en-US" sz="2400"/>
          </a:p>
          <a:p>
            <a:pPr lvl="1" algn="just" eaLnBrk="1" hangingPunct="1">
              <a:spcBef>
                <a:spcPct val="20000"/>
              </a:spcBef>
              <a:buClr>
                <a:schemeClr val="accent2"/>
              </a:buClr>
              <a:buFont typeface="Wingdings" pitchFamily="2" charset="2"/>
              <a:buChar char="§"/>
            </a:pPr>
            <a:r>
              <a:rPr lang="en-US" sz="2400"/>
              <a:t>There will be collisions and the colliding frames will be damaged. </a:t>
            </a:r>
          </a:p>
          <a:p>
            <a:pPr lvl="1" algn="just" eaLnBrk="1" hangingPunct="1">
              <a:spcBef>
                <a:spcPct val="20000"/>
              </a:spcBef>
              <a:buClr>
                <a:schemeClr val="accent2"/>
              </a:buClr>
              <a:buFont typeface="Wingdings" pitchFamily="2" charset="2"/>
              <a:buChar char="§"/>
            </a:pPr>
            <a:endParaRPr lang="en-US" sz="2400"/>
          </a:p>
          <a:p>
            <a:pPr lvl="1" algn="just" eaLnBrk="1" hangingPunct="1">
              <a:spcBef>
                <a:spcPct val="20000"/>
              </a:spcBef>
              <a:buClr>
                <a:schemeClr val="accent2"/>
              </a:buClr>
              <a:buFont typeface="Wingdings" pitchFamily="2" charset="2"/>
              <a:buChar char="§"/>
            </a:pPr>
            <a:r>
              <a:rPr lang="en-US" sz="2400"/>
              <a:t>due to the feedback property of broadcasting, a sender can always find out whether its frame was destroyed by listening to the channel</a:t>
            </a:r>
          </a:p>
        </p:txBody>
      </p:sp>
      <p:sp>
        <p:nvSpPr>
          <p:cNvPr id="4" name="Slide Number Placeholder 3"/>
          <p:cNvSpPr>
            <a:spLocks noGrp="1"/>
          </p:cNvSpPr>
          <p:nvPr>
            <p:ph type="sldNum" sz="quarter" idx="12"/>
          </p:nvPr>
        </p:nvSpPr>
        <p:spPr/>
        <p:txBody>
          <a:bodyPr/>
          <a:lstStyle/>
          <a:p>
            <a:pPr>
              <a:defRPr/>
            </a:pPr>
            <a:fld id="{A774BCC0-9757-4472-A69D-F6449BDD97AD}" type="slidenum">
              <a:rPr lang="en-US" smtClean="0"/>
              <a:pPr>
                <a:defRPr/>
              </a:pPr>
              <a:t>127</a:t>
            </a:fld>
            <a:endParaRPr lang="en-US" dirty="0"/>
          </a:p>
        </p:txBody>
      </p:sp>
    </p:spTree>
    <p:extLst>
      <p:ext uri="{BB962C8B-B14F-4D97-AF65-F5344CB8AC3E}">
        <p14:creationId xmlns:p14="http://schemas.microsoft.com/office/powerpoint/2010/main" val="310033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to="" calcmode="lin" valueType="num">
                                      <p:cBhvr>
                                        <p:cTn id="7" dur="1" fill="hold"/>
                                        <p:tgtEl>
                                          <p:spTgt spid="7171">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7171">
                                            <p:txEl>
                                              <p:pRg st="3" end="3"/>
                                            </p:txEl>
                                          </p:spTgt>
                                        </p:tgtEl>
                                        <p:attrNameLst>
                                          <p:attrName>style.visibility</p:attrName>
                                        </p:attrNameLst>
                                      </p:cBhvr>
                                      <p:to>
                                        <p:strVal val="visible"/>
                                      </p:to>
                                    </p:set>
                                    <p:anim to="" calcmode="lin" valueType="num">
                                      <p:cBhvr>
                                        <p:cTn id="12" dur="1" fill="hold"/>
                                        <p:tgtEl>
                                          <p:spTgt spid="7171">
                                            <p:txEl>
                                              <p:pRg st="3" end="3"/>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anim to="" calcmode="lin" valueType="num">
                                      <p:cBhvr>
                                        <p:cTn id="17" dur="1" fill="hold"/>
                                        <p:tgtEl>
                                          <p:spTgt spid="7171">
                                            <p:txEl>
                                              <p:pRg st="5" end="5"/>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7171">
                                            <p:txEl>
                                              <p:pRg st="7" end="7"/>
                                            </p:txEl>
                                          </p:spTgt>
                                        </p:tgtEl>
                                        <p:attrNameLst>
                                          <p:attrName>style.visibility</p:attrName>
                                        </p:attrNameLst>
                                      </p:cBhvr>
                                      <p:to>
                                        <p:strVal val="visible"/>
                                      </p:to>
                                    </p:set>
                                    <p:anim to="" calcmode="lin" valueType="num">
                                      <p:cBhvr>
                                        <p:cTn id="22" dur="1" fill="hold"/>
                                        <p:tgtEl>
                                          <p:spTgt spid="7171">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4613"/>
            <a:ext cx="9144000" cy="704850"/>
          </a:xfrm>
        </p:spPr>
        <p:txBody>
          <a:bodyPr/>
          <a:lstStyle/>
          <a:p>
            <a:pPr eaLnBrk="1" hangingPunct="1"/>
            <a:r>
              <a:rPr lang="en-US" b="1" i="1" smtClean="0"/>
              <a:t>Pure ALOHA</a:t>
            </a:r>
            <a:endParaRPr lang="en-US" smtClean="0"/>
          </a:p>
        </p:txBody>
      </p:sp>
      <p:sp>
        <p:nvSpPr>
          <p:cNvPr id="5" name="Rectangle 3"/>
          <p:cNvSpPr txBox="1">
            <a:spLocks noChangeArrowheads="1"/>
          </p:cNvSpPr>
          <p:nvPr/>
        </p:nvSpPr>
        <p:spPr bwMode="auto">
          <a:xfrm>
            <a:off x="0" y="711200"/>
            <a:ext cx="9144000" cy="6146800"/>
          </a:xfrm>
          <a:prstGeom prst="rect">
            <a:avLst/>
          </a:prstGeom>
          <a:noFill/>
          <a:ln w="9525">
            <a:noFill/>
            <a:miter lim="800000"/>
            <a:headEnd/>
            <a:tailEnd/>
          </a:ln>
          <a:effectLst/>
        </p:spPr>
        <p:txBody>
          <a:bodyPr/>
          <a:lstStyle/>
          <a:p>
            <a:pPr marL="1066800" lvl="1" indent="-609600" algn="just">
              <a:spcBef>
                <a:spcPct val="20000"/>
              </a:spcBef>
              <a:buClr>
                <a:schemeClr val="accent2"/>
              </a:buClr>
              <a:buFont typeface="Wingdings" pitchFamily="2" charset="2"/>
              <a:buChar char="§"/>
              <a:defRPr/>
            </a:pPr>
            <a:r>
              <a:rPr lang="en-US" sz="2400" u="sng" dirty="0">
                <a:cs typeface="+mn-cs"/>
              </a:rPr>
              <a:t>If the frame was destroyed, the sender just waits a random amount of time and sends it again</a:t>
            </a:r>
            <a:r>
              <a:rPr lang="en-US" sz="2400" dirty="0">
                <a:cs typeface="+mn-cs"/>
              </a:rPr>
              <a:t>. </a:t>
            </a:r>
          </a:p>
          <a:p>
            <a:pPr marL="1066800" lvl="1" indent="-609600" algn="just">
              <a:spcBef>
                <a:spcPct val="20000"/>
              </a:spcBef>
              <a:buClr>
                <a:schemeClr val="accent2"/>
              </a:buClr>
              <a:buFont typeface="Wingdings" pitchFamily="2" charset="2"/>
              <a:buChar char="§"/>
              <a:defRPr/>
            </a:pPr>
            <a:r>
              <a:rPr lang="en-US" sz="2400" dirty="0">
                <a:cs typeface="+mn-cs"/>
              </a:rPr>
              <a:t>The waiting time must be random or the same frames will collide over and over</a:t>
            </a:r>
          </a:p>
          <a:p>
            <a:pPr marL="1066800" lvl="1" indent="-609600" algn="just">
              <a:spcBef>
                <a:spcPct val="20000"/>
              </a:spcBef>
              <a:buClr>
                <a:schemeClr val="accent2"/>
              </a:buClr>
              <a:buFont typeface="Wingdings" pitchFamily="2" charset="2"/>
              <a:buChar char="§"/>
              <a:defRPr/>
            </a:pPr>
            <a:r>
              <a:rPr lang="en-US" sz="2400" dirty="0">
                <a:cs typeface="+mn-cs"/>
              </a:rPr>
              <a:t>Systems in which multiple users share a common channel in a way that can lead to conflicts are widely known as </a:t>
            </a:r>
            <a:r>
              <a:rPr lang="en-US" sz="2400" b="1" dirty="0">
                <a:cs typeface="+mn-cs"/>
              </a:rPr>
              <a:t>contention systems</a:t>
            </a:r>
          </a:p>
          <a:p>
            <a:pPr marL="1066800" lvl="1" indent="-609600" algn="just">
              <a:spcBef>
                <a:spcPct val="20000"/>
              </a:spcBef>
              <a:buClr>
                <a:schemeClr val="accent2"/>
              </a:buClr>
              <a:buFont typeface="Wingdings" pitchFamily="2" charset="2"/>
              <a:buChar char="§"/>
              <a:defRPr/>
            </a:pPr>
            <a:r>
              <a:rPr lang="en-US" sz="2400" dirty="0">
                <a:cs typeface="+mn-cs"/>
              </a:rPr>
              <a:t>Whenever two frames try to occupy the channel at the same time, there will be a collision and both will be garbled </a:t>
            </a:r>
          </a:p>
          <a:p>
            <a:pPr marL="1066800" lvl="1" indent="-609600" algn="just">
              <a:spcBef>
                <a:spcPct val="20000"/>
              </a:spcBef>
              <a:buClr>
                <a:schemeClr val="accent2"/>
              </a:buClr>
              <a:buFont typeface="Wingdings" pitchFamily="2" charset="2"/>
              <a:buChar char="§"/>
              <a:defRPr/>
            </a:pPr>
            <a:r>
              <a:rPr lang="en-US" sz="2400" dirty="0">
                <a:cs typeface="+mn-cs"/>
              </a:rPr>
              <a:t>Collisions can be detected by looking at the power or pulse width of the received signal and comparing it to the transmitted signal </a:t>
            </a:r>
          </a:p>
        </p:txBody>
      </p:sp>
      <p:sp>
        <p:nvSpPr>
          <p:cNvPr id="4" name="Slide Number Placeholder 3"/>
          <p:cNvSpPr>
            <a:spLocks noGrp="1"/>
          </p:cNvSpPr>
          <p:nvPr>
            <p:ph type="sldNum" sz="quarter" idx="12"/>
          </p:nvPr>
        </p:nvSpPr>
        <p:spPr/>
        <p:txBody>
          <a:bodyPr/>
          <a:lstStyle/>
          <a:p>
            <a:pPr>
              <a:defRPr/>
            </a:pPr>
            <a:fld id="{780E1B5F-696A-4B59-9506-35539FCE1A6D}" type="slidenum">
              <a:rPr lang="en-US" smtClean="0"/>
              <a:pPr>
                <a:defRPr/>
              </a:pPr>
              <a:t>128</a:t>
            </a:fld>
            <a:endParaRPr lang="en-US" dirty="0"/>
          </a:p>
        </p:txBody>
      </p:sp>
    </p:spTree>
    <p:extLst>
      <p:ext uri="{BB962C8B-B14F-4D97-AF65-F5344CB8AC3E}">
        <p14:creationId xmlns:p14="http://schemas.microsoft.com/office/powerpoint/2010/main" val="2577785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to="" calcmode="lin" valueType="num">
                                      <p:cBhvr>
                                        <p:cTn id="12" dur="1" fill="hold"/>
                                        <p:tgtEl>
                                          <p:spTgt spid="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to="" calcmode="lin" valueType="num">
                                      <p:cBhvr>
                                        <p:cTn id="17" dur="1" fill="hold"/>
                                        <p:tgtEl>
                                          <p:spTgt spid="5">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to="" calcmode="lin" valueType="num">
                                      <p:cBhvr>
                                        <p:cTn id="22" dur="1" fill="hold"/>
                                        <p:tgtEl>
                                          <p:spTgt spid="5">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to="" calcmode="lin" valueType="num">
                                      <p:cBhvr>
                                        <p:cTn id="27" dur="1" fill="hold"/>
                                        <p:tgtEl>
                                          <p:spTgt spid="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74613"/>
            <a:ext cx="9144000" cy="704850"/>
          </a:xfrm>
        </p:spPr>
        <p:txBody>
          <a:bodyPr/>
          <a:lstStyle/>
          <a:p>
            <a:pPr eaLnBrk="1" hangingPunct="1"/>
            <a:r>
              <a:rPr lang="en-US" b="1" i="1" smtClean="0"/>
              <a:t>Pure ALOHA</a:t>
            </a:r>
            <a:endParaRPr lang="en-US" smtClean="0"/>
          </a:p>
        </p:txBody>
      </p:sp>
      <p:sp>
        <p:nvSpPr>
          <p:cNvPr id="5" name="Rectangle 3"/>
          <p:cNvSpPr txBox="1">
            <a:spLocks noChangeArrowheads="1"/>
          </p:cNvSpPr>
          <p:nvPr/>
        </p:nvSpPr>
        <p:spPr bwMode="auto">
          <a:xfrm>
            <a:off x="0" y="711200"/>
            <a:ext cx="9144000" cy="5889625"/>
          </a:xfrm>
          <a:prstGeom prst="rect">
            <a:avLst/>
          </a:prstGeom>
          <a:noFill/>
          <a:ln w="9525">
            <a:noFill/>
            <a:miter lim="800000"/>
            <a:headEnd/>
            <a:tailEnd/>
          </a:ln>
          <a:effectLst/>
        </p:spPr>
        <p:txBody>
          <a:bodyPr/>
          <a:lstStyle/>
          <a:p>
            <a:pPr marL="1066800" lvl="1" indent="-609600" algn="just">
              <a:spcBef>
                <a:spcPct val="20000"/>
              </a:spcBef>
              <a:buClr>
                <a:schemeClr val="accent2"/>
              </a:buClr>
              <a:defRPr/>
            </a:pPr>
            <a:endParaRPr lang="en-US" sz="2400" kern="0" dirty="0">
              <a:latin typeface="Arial" pitchFamily="34" charset="0"/>
              <a:cs typeface="Arial" pitchFamily="34" charset="0"/>
            </a:endParaRPr>
          </a:p>
        </p:txBody>
      </p:sp>
      <p:pic>
        <p:nvPicPr>
          <p:cNvPr id="9220" name="Picture 4" descr="4-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882650"/>
            <a:ext cx="8405812"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0" y="6019800"/>
            <a:ext cx="9144000" cy="838200"/>
          </a:xfrm>
          <a:prstGeom prst="rect">
            <a:avLst/>
          </a:prstGeom>
          <a:noFill/>
          <a:ln w="9525">
            <a:noFill/>
            <a:miter lim="800000"/>
            <a:headEnd/>
            <a:tailEnd/>
          </a:ln>
          <a:effectLst/>
        </p:spPr>
        <p:txBody>
          <a:bodyPr/>
          <a:lstStyle/>
          <a:p>
            <a:pPr marL="609600" indent="-609600" algn="ctr">
              <a:spcBef>
                <a:spcPct val="20000"/>
              </a:spcBef>
              <a:buClr>
                <a:schemeClr val="accent2"/>
              </a:buClr>
              <a:defRPr/>
            </a:pPr>
            <a:r>
              <a:rPr lang="en-US" sz="2400" kern="0">
                <a:latin typeface="+mn-lt"/>
                <a:cs typeface="+mn-cs"/>
              </a:rPr>
              <a:t>In pure ALOHA, frames are transmitted at completely arbitrary times.</a:t>
            </a:r>
            <a:endParaRPr lang="en-US" sz="2400" kern="0" dirty="0">
              <a:latin typeface="+mn-lt"/>
              <a:cs typeface="+mn-cs"/>
            </a:endParaRPr>
          </a:p>
        </p:txBody>
      </p:sp>
      <p:sp>
        <p:nvSpPr>
          <p:cNvPr id="7" name="Slide Number Placeholder 6"/>
          <p:cNvSpPr>
            <a:spLocks noGrp="1"/>
          </p:cNvSpPr>
          <p:nvPr>
            <p:ph type="sldNum" sz="quarter" idx="12"/>
          </p:nvPr>
        </p:nvSpPr>
        <p:spPr/>
        <p:txBody>
          <a:bodyPr/>
          <a:lstStyle/>
          <a:p>
            <a:pPr>
              <a:defRPr/>
            </a:pPr>
            <a:fld id="{36177A52-4C40-47AB-B6AE-1D6A10077C1C}" type="slidenum">
              <a:rPr lang="en-US" smtClean="0"/>
              <a:pPr>
                <a:defRPr/>
              </a:pPr>
              <a:t>129</a:t>
            </a:fld>
            <a:endParaRPr lang="en-US" dirty="0"/>
          </a:p>
        </p:txBody>
      </p:sp>
    </p:spTree>
    <p:extLst>
      <p:ext uri="{BB962C8B-B14F-4D97-AF65-F5344CB8AC3E}">
        <p14:creationId xmlns:p14="http://schemas.microsoft.com/office/powerpoint/2010/main" val="1917190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5467" y="90310"/>
            <a:ext cx="9008533" cy="496712"/>
          </a:xfrm>
        </p:spPr>
        <p:txBody>
          <a:bodyPr>
            <a:normAutofit fontScale="90000"/>
          </a:bodyPr>
          <a:lstStyle/>
          <a:p>
            <a:r>
              <a:rPr lang="en-US" dirty="0" smtClean="0"/>
              <a:t/>
            </a:r>
            <a:br>
              <a:rPr lang="en-US" dirty="0" smtClean="0"/>
            </a:br>
            <a:r>
              <a:rPr lang="en-US" dirty="0" smtClean="0"/>
              <a:t> </a:t>
            </a:r>
            <a:r>
              <a:rPr lang="en-US" sz="4400" dirty="0" smtClean="0"/>
              <a:t>Framing</a:t>
            </a:r>
            <a:endParaRPr lang="en-US" sz="4400" dirty="0"/>
          </a:p>
        </p:txBody>
      </p:sp>
      <p:sp>
        <p:nvSpPr>
          <p:cNvPr id="7" name="Content Placeholder 2"/>
          <p:cNvSpPr>
            <a:spLocks noGrp="1"/>
          </p:cNvSpPr>
          <p:nvPr>
            <p:ph idx="1"/>
          </p:nvPr>
        </p:nvSpPr>
        <p:spPr>
          <a:xfrm>
            <a:off x="191911" y="914399"/>
            <a:ext cx="8760178" cy="5887156"/>
          </a:xfrm>
        </p:spPr>
        <p:txBody>
          <a:bodyPr/>
          <a:lstStyle/>
          <a:p>
            <a:pPr algn="just">
              <a:buFont typeface="Arial" pitchFamily="34" charset="0"/>
              <a:buChar char="•"/>
            </a:pPr>
            <a:r>
              <a:rPr lang="en-US" dirty="0" smtClean="0">
                <a:solidFill>
                  <a:srgbClr val="FF0000"/>
                </a:solidFill>
              </a:rPr>
              <a:t>Breaking the bit stream up into frames </a:t>
            </a:r>
            <a:r>
              <a:rPr lang="en-US" dirty="0" smtClean="0"/>
              <a:t>is more difficult than it appears </a:t>
            </a:r>
          </a:p>
          <a:p>
            <a:pPr algn="just">
              <a:buFont typeface="Arial" pitchFamily="34" charset="0"/>
              <a:buChar char="•"/>
            </a:pPr>
            <a:r>
              <a:rPr lang="en-US" dirty="0" smtClean="0"/>
              <a:t>One method is to </a:t>
            </a:r>
            <a:r>
              <a:rPr lang="en-US" dirty="0" smtClean="0">
                <a:solidFill>
                  <a:srgbClr val="FF0000"/>
                </a:solidFill>
              </a:rPr>
              <a:t>insert time gaps </a:t>
            </a:r>
            <a:r>
              <a:rPr lang="en-US" dirty="0" smtClean="0"/>
              <a:t>between frames, much like the spaces between words in ordinary text.</a:t>
            </a:r>
          </a:p>
          <a:p>
            <a:pPr algn="just">
              <a:buFont typeface="Arial" pitchFamily="34" charset="0"/>
              <a:buChar char="•"/>
            </a:pPr>
            <a:endParaRPr lang="en-US" dirty="0" smtClean="0"/>
          </a:p>
          <a:p>
            <a:pPr algn="just">
              <a:buFont typeface="Arial" pitchFamily="34" charset="0"/>
              <a:buChar char="•"/>
            </a:pPr>
            <a:r>
              <a:rPr lang="en-US" dirty="0" smtClean="0"/>
              <a:t>It is possible that these gaps might be </a:t>
            </a:r>
            <a:r>
              <a:rPr lang="en-US" dirty="0" smtClean="0">
                <a:solidFill>
                  <a:srgbClr val="FF0000"/>
                </a:solidFill>
              </a:rPr>
              <a:t>squeezed out </a:t>
            </a:r>
            <a:r>
              <a:rPr lang="en-US" dirty="0" smtClean="0"/>
              <a:t>or other gaps might be </a:t>
            </a:r>
            <a:r>
              <a:rPr lang="en-US" dirty="0" smtClean="0">
                <a:solidFill>
                  <a:srgbClr val="FF0000"/>
                </a:solidFill>
              </a:rPr>
              <a:t>inserted</a:t>
            </a:r>
            <a:r>
              <a:rPr lang="en-US" dirty="0" smtClean="0"/>
              <a:t> during transmission </a:t>
            </a:r>
          </a:p>
          <a:p>
            <a:pPr algn="just">
              <a:buFont typeface="Arial" pitchFamily="34" charset="0"/>
              <a:buChar char="•"/>
            </a:pPr>
            <a:r>
              <a:rPr lang="en-US" dirty="0" smtClean="0"/>
              <a:t>So, it is difficult to count on timing to mark the start and end of each frame </a:t>
            </a:r>
          </a:p>
          <a:p>
            <a:pPr algn="just">
              <a:buFont typeface="Arial" pitchFamily="34" charset="0"/>
              <a:buChar char="•"/>
            </a:pPr>
            <a:r>
              <a:rPr lang="en-US" dirty="0" smtClean="0"/>
              <a:t>Other methods</a:t>
            </a:r>
          </a:p>
          <a:p>
            <a:pPr lvl="2">
              <a:buFont typeface="Wingdings" pitchFamily="2" charset="2"/>
              <a:buChar char="ü"/>
            </a:pPr>
            <a:r>
              <a:rPr lang="en-US" dirty="0" smtClean="0"/>
              <a:t>Character count. </a:t>
            </a:r>
          </a:p>
          <a:p>
            <a:pPr lvl="2">
              <a:buFont typeface="Wingdings" pitchFamily="2" charset="2"/>
              <a:buChar char="ü"/>
            </a:pPr>
            <a:r>
              <a:rPr lang="en-US" dirty="0" smtClean="0"/>
              <a:t>Flag bytes with byte stuffing. </a:t>
            </a:r>
          </a:p>
          <a:p>
            <a:pPr lvl="2">
              <a:buFont typeface="Wingdings" pitchFamily="2" charset="2"/>
              <a:buChar char="ü"/>
            </a:pPr>
            <a:r>
              <a:rPr lang="en-US" dirty="0" smtClean="0"/>
              <a:t>Starting and ending flags, with bit stuffing. </a:t>
            </a:r>
          </a:p>
          <a:p>
            <a:pPr lvl="2">
              <a:buFont typeface="Wingdings" pitchFamily="2" charset="2"/>
              <a:buChar char="ü"/>
            </a:pPr>
            <a:r>
              <a:rPr lang="en-US" dirty="0" smtClean="0"/>
              <a:t>Physical layer coding violations.</a:t>
            </a:r>
            <a:endParaRPr lang="en-US" dirty="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to="" calcmode="lin" valueType="num">
                                      <p:cBhvr>
                                        <p:cTn id="12" dur="1" fill="hold"/>
                                        <p:tgtEl>
                                          <p:spTgt spid="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to="" calcmode="lin" valueType="num">
                                      <p:cBhvr>
                                        <p:cTn id="17" dur="1" fill="hold"/>
                                        <p:tgtEl>
                                          <p:spTgt spid="7">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 to="" calcmode="lin" valueType="num">
                                      <p:cBhvr>
                                        <p:cTn id="22" dur="1" fill="hold"/>
                                        <p:tgtEl>
                                          <p:spTgt spid="7">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to="" calcmode="lin" valueType="num">
                                      <p:cBhvr>
                                        <p:cTn id="27" dur="1" fill="hold"/>
                                        <p:tgtEl>
                                          <p:spTgt spid="7">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 to="" calcmode="lin" valueType="num">
                                      <p:cBhvr>
                                        <p:cTn id="32" dur="1" fill="hold"/>
                                        <p:tgtEl>
                                          <p:spTgt spid="7">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to="" calcmode="lin" valueType="num">
                                      <p:cBhvr>
                                        <p:cTn id="37" dur="1" fill="hold"/>
                                        <p:tgtEl>
                                          <p:spTgt spid="7">
                                            <p:txEl>
                                              <p:pRg st="7" end="7"/>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 to="" calcmode="lin" valueType="num">
                                      <p:cBhvr>
                                        <p:cTn id="42" dur="1" fill="hold"/>
                                        <p:tgtEl>
                                          <p:spTgt spid="7">
                                            <p:txEl>
                                              <p:pRg st="8" end="8"/>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 to="" calcmode="lin" valueType="num">
                                      <p:cBhvr>
                                        <p:cTn id="47" dur="1" fill="hold"/>
                                        <p:tgtEl>
                                          <p:spTgt spid="7">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74613"/>
            <a:ext cx="9144000" cy="704850"/>
          </a:xfrm>
        </p:spPr>
        <p:txBody>
          <a:bodyPr/>
          <a:lstStyle/>
          <a:p>
            <a:pPr eaLnBrk="1" hangingPunct="1"/>
            <a:r>
              <a:rPr lang="en-US" b="1" i="1" smtClean="0"/>
              <a:t>Pure ALOHA</a:t>
            </a:r>
            <a:endParaRPr lang="en-US" smtClean="0"/>
          </a:p>
        </p:txBody>
      </p:sp>
      <p:sp>
        <p:nvSpPr>
          <p:cNvPr id="5" name="Rectangle 3"/>
          <p:cNvSpPr txBox="1">
            <a:spLocks noChangeArrowheads="1"/>
          </p:cNvSpPr>
          <p:nvPr/>
        </p:nvSpPr>
        <p:spPr bwMode="auto">
          <a:xfrm>
            <a:off x="0" y="711200"/>
            <a:ext cx="9144000" cy="5889625"/>
          </a:xfrm>
          <a:prstGeom prst="rect">
            <a:avLst/>
          </a:prstGeom>
          <a:noFill/>
          <a:ln w="9525">
            <a:noFill/>
            <a:miter lim="800000"/>
            <a:headEnd/>
            <a:tailEnd/>
          </a:ln>
          <a:effectLst/>
        </p:spPr>
        <p:txBody>
          <a:bodyPr/>
          <a:lstStyle/>
          <a:p>
            <a:pPr marL="1066800" lvl="1" indent="-609600" algn="just">
              <a:spcBef>
                <a:spcPct val="20000"/>
              </a:spcBef>
              <a:buClr>
                <a:schemeClr val="accent2"/>
              </a:buClr>
              <a:defRPr/>
            </a:pPr>
            <a:endParaRPr lang="en-US" sz="2400" kern="0" dirty="0">
              <a:latin typeface="Arial" pitchFamily="34" charset="0"/>
              <a:cs typeface="Arial" pitchFamily="34" charset="0"/>
            </a:endParaRPr>
          </a:p>
        </p:txBody>
      </p:sp>
      <p:pic>
        <p:nvPicPr>
          <p:cNvPr id="10244" name="Picture 4" descr="4-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846138"/>
            <a:ext cx="8945563"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0" y="6194425"/>
            <a:ext cx="9144000" cy="506413"/>
          </a:xfrm>
          <a:prstGeom prst="rect">
            <a:avLst/>
          </a:prstGeom>
          <a:noFill/>
          <a:ln w="9525">
            <a:noFill/>
            <a:miter lim="800000"/>
            <a:headEnd/>
            <a:tailEnd/>
          </a:ln>
          <a:effectLst/>
        </p:spPr>
        <p:txBody>
          <a:bodyPr/>
          <a:lstStyle/>
          <a:p>
            <a:pPr marL="609600" indent="-609600" algn="ctr">
              <a:spcBef>
                <a:spcPct val="20000"/>
              </a:spcBef>
              <a:buClr>
                <a:schemeClr val="accent2"/>
              </a:buClr>
              <a:defRPr/>
            </a:pPr>
            <a:r>
              <a:rPr lang="en-US" sz="2400" kern="0" dirty="0">
                <a:latin typeface="+mn-lt"/>
                <a:cs typeface="+mn-cs"/>
              </a:rPr>
              <a:t>Fig: Vulnerable period for the shaded frame.</a:t>
            </a:r>
          </a:p>
        </p:txBody>
      </p:sp>
      <p:sp>
        <p:nvSpPr>
          <p:cNvPr id="6" name="Slide Number Placeholder 5"/>
          <p:cNvSpPr>
            <a:spLocks noGrp="1"/>
          </p:cNvSpPr>
          <p:nvPr>
            <p:ph type="sldNum" sz="quarter" idx="12"/>
          </p:nvPr>
        </p:nvSpPr>
        <p:spPr/>
        <p:txBody>
          <a:bodyPr/>
          <a:lstStyle/>
          <a:p>
            <a:pPr>
              <a:defRPr/>
            </a:pPr>
            <a:fld id="{59D71FD6-FA0D-407C-807D-649981B8E3F7}" type="slidenum">
              <a:rPr lang="en-US" smtClean="0"/>
              <a:pPr>
                <a:defRPr/>
              </a:pPr>
              <a:t>130</a:t>
            </a:fld>
            <a:endParaRPr lang="en-US" dirty="0"/>
          </a:p>
        </p:txBody>
      </p:sp>
    </p:spTree>
    <p:extLst>
      <p:ext uri="{BB962C8B-B14F-4D97-AF65-F5344CB8AC3E}">
        <p14:creationId xmlns:p14="http://schemas.microsoft.com/office/powerpoint/2010/main" val="410771698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74613"/>
            <a:ext cx="9144000" cy="704850"/>
          </a:xfrm>
        </p:spPr>
        <p:txBody>
          <a:bodyPr/>
          <a:lstStyle/>
          <a:p>
            <a:pPr eaLnBrk="1" hangingPunct="1"/>
            <a:r>
              <a:rPr lang="en-US" b="1" i="1" smtClean="0"/>
              <a:t>Slotted ALOHA</a:t>
            </a:r>
            <a:endParaRPr lang="en-US" smtClean="0"/>
          </a:p>
        </p:txBody>
      </p:sp>
      <p:sp>
        <p:nvSpPr>
          <p:cNvPr id="5" name="Rectangle 3"/>
          <p:cNvSpPr txBox="1">
            <a:spLocks noChangeArrowheads="1"/>
          </p:cNvSpPr>
          <p:nvPr/>
        </p:nvSpPr>
        <p:spPr bwMode="auto">
          <a:xfrm>
            <a:off x="0" y="711200"/>
            <a:ext cx="9144000" cy="6146800"/>
          </a:xfrm>
          <a:prstGeom prst="rect">
            <a:avLst/>
          </a:prstGeom>
          <a:noFill/>
          <a:ln w="9525">
            <a:noFill/>
            <a:miter lim="800000"/>
            <a:headEnd/>
            <a:tailEnd/>
          </a:ln>
          <a:effectLst/>
        </p:spPr>
        <p:txBody>
          <a:bodyPr/>
          <a:lstStyle/>
          <a:p>
            <a:pPr marL="609600" indent="-609600" algn="just">
              <a:spcBef>
                <a:spcPct val="20000"/>
              </a:spcBef>
              <a:buClr>
                <a:schemeClr val="accent2"/>
              </a:buClr>
              <a:buFont typeface="Wingdings" pitchFamily="2" charset="2"/>
              <a:buChar char="§"/>
              <a:defRPr/>
            </a:pPr>
            <a:r>
              <a:rPr lang="en-US" sz="2400" b="1" i="1" dirty="0">
                <a:cs typeface="+mn-cs"/>
              </a:rPr>
              <a:t>Slotted ALOHA</a:t>
            </a:r>
          </a:p>
          <a:p>
            <a:pPr marL="1066800" lvl="1" indent="-609600" algn="just">
              <a:spcBef>
                <a:spcPct val="20000"/>
              </a:spcBef>
              <a:buClr>
                <a:schemeClr val="accent2"/>
              </a:buClr>
              <a:buFont typeface="Wingdings" pitchFamily="2" charset="2"/>
              <a:buChar char="§"/>
              <a:defRPr/>
            </a:pPr>
            <a:r>
              <a:rPr lang="en-US" sz="2400" dirty="0">
                <a:cs typeface="+mn-cs"/>
              </a:rPr>
              <a:t>method for doubling the capacity of an ALOHA system </a:t>
            </a:r>
          </a:p>
          <a:p>
            <a:pPr marL="1066800" lvl="1" indent="-609600" algn="just">
              <a:spcBef>
                <a:spcPct val="20000"/>
              </a:spcBef>
              <a:buClr>
                <a:schemeClr val="accent2"/>
              </a:buClr>
              <a:buFont typeface="Wingdings" pitchFamily="2" charset="2"/>
              <a:buChar char="§"/>
              <a:defRPr/>
            </a:pPr>
            <a:r>
              <a:rPr lang="en-US" sz="2400" dirty="0">
                <a:cs typeface="+mn-cs"/>
              </a:rPr>
              <a:t>divide time into discrete intervals, each interval corresponding to one frame. </a:t>
            </a:r>
          </a:p>
          <a:p>
            <a:pPr marL="1066800" lvl="1" indent="-609600" algn="just">
              <a:spcBef>
                <a:spcPct val="20000"/>
              </a:spcBef>
              <a:buClr>
                <a:schemeClr val="accent2"/>
              </a:buClr>
              <a:buFont typeface="Wingdings" pitchFamily="2" charset="2"/>
              <a:buChar char="§"/>
              <a:defRPr/>
            </a:pPr>
            <a:r>
              <a:rPr lang="en-US" sz="2400" dirty="0">
                <a:cs typeface="+mn-cs"/>
              </a:rPr>
              <a:t>This approach requires the users to agree on slot boundaries. </a:t>
            </a:r>
            <a:r>
              <a:rPr lang="en-US" sz="2400" b="1" i="1" dirty="0">
                <a:cs typeface="+mn-cs"/>
              </a:rPr>
              <a:t> </a:t>
            </a:r>
          </a:p>
          <a:p>
            <a:pPr marL="1066800" lvl="1" indent="-609600" algn="just">
              <a:spcBef>
                <a:spcPct val="20000"/>
              </a:spcBef>
              <a:buClr>
                <a:schemeClr val="accent2"/>
              </a:buClr>
              <a:buFont typeface="Wingdings" pitchFamily="2" charset="2"/>
              <a:buChar char="§"/>
              <a:defRPr/>
            </a:pPr>
            <a:r>
              <a:rPr lang="en-US" sz="2400" dirty="0">
                <a:cs typeface="+mn-cs"/>
              </a:rPr>
              <a:t>One way to achieve synchronization would be to have one special station to start of each interval, like a clock </a:t>
            </a:r>
          </a:p>
          <a:p>
            <a:pPr marL="1066800" lvl="1" indent="-609600" algn="just">
              <a:spcBef>
                <a:spcPct val="20000"/>
              </a:spcBef>
              <a:buClr>
                <a:schemeClr val="accent2"/>
              </a:buClr>
              <a:buFont typeface="Wingdings" pitchFamily="2" charset="2"/>
              <a:buChar char="§"/>
              <a:defRPr/>
            </a:pPr>
            <a:r>
              <a:rPr lang="en-US" sz="2400" dirty="0">
                <a:cs typeface="+mn-cs"/>
              </a:rPr>
              <a:t>a computer is not permitted to send whenever a carriage return is typed. </a:t>
            </a:r>
          </a:p>
          <a:p>
            <a:pPr marL="1066800" lvl="1" indent="-609600" algn="just">
              <a:spcBef>
                <a:spcPct val="20000"/>
              </a:spcBef>
              <a:buClr>
                <a:schemeClr val="accent2"/>
              </a:buClr>
              <a:buFont typeface="Wingdings" pitchFamily="2" charset="2"/>
              <a:buChar char="§"/>
              <a:defRPr/>
            </a:pPr>
            <a:r>
              <a:rPr lang="en-US" sz="2400" dirty="0">
                <a:cs typeface="+mn-cs"/>
              </a:rPr>
              <a:t>Instead, it is required to wait for the beginning of the next slot </a:t>
            </a:r>
          </a:p>
        </p:txBody>
      </p:sp>
      <p:sp>
        <p:nvSpPr>
          <p:cNvPr id="4" name="Slide Number Placeholder 3"/>
          <p:cNvSpPr>
            <a:spLocks noGrp="1"/>
          </p:cNvSpPr>
          <p:nvPr>
            <p:ph type="sldNum" sz="quarter" idx="12"/>
          </p:nvPr>
        </p:nvSpPr>
        <p:spPr/>
        <p:txBody>
          <a:bodyPr/>
          <a:lstStyle/>
          <a:p>
            <a:pPr>
              <a:defRPr/>
            </a:pPr>
            <a:fld id="{D56F1EB4-0DB5-483A-BEC9-547E97DA669E}" type="slidenum">
              <a:rPr lang="en-US" smtClean="0"/>
              <a:pPr>
                <a:defRPr/>
              </a:pPr>
              <a:t>131</a:t>
            </a:fld>
            <a:endParaRPr lang="en-US" dirty="0"/>
          </a:p>
        </p:txBody>
      </p:sp>
    </p:spTree>
    <p:extLst>
      <p:ext uri="{BB962C8B-B14F-4D97-AF65-F5344CB8AC3E}">
        <p14:creationId xmlns:p14="http://schemas.microsoft.com/office/powerpoint/2010/main" val="3334701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to="" calcmode="lin" valueType="num">
                                      <p:cBhvr>
                                        <p:cTn id="7" dur="1" fill="hold"/>
                                        <p:tgtEl>
                                          <p:spTgt spid="5">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to="" calcmode="lin" valueType="num">
                                      <p:cBhvr>
                                        <p:cTn id="12" dur="1" fill="hold"/>
                                        <p:tgtEl>
                                          <p:spTgt spid="5">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to="" calcmode="lin" valueType="num">
                                      <p:cBhvr>
                                        <p:cTn id="17" dur="1" fill="hold"/>
                                        <p:tgtEl>
                                          <p:spTgt spid="5">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 to="" calcmode="lin" valueType="num">
                                      <p:cBhvr>
                                        <p:cTn id="22" dur="1" fill="hold"/>
                                        <p:tgtEl>
                                          <p:spTgt spid="5">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to="" calcmode="lin" valueType="num">
                                      <p:cBhvr>
                                        <p:cTn id="27" dur="1" fill="hold"/>
                                        <p:tgtEl>
                                          <p:spTgt spid="5">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 to="" calcmode="lin" valueType="num">
                                      <p:cBhvr>
                                        <p:cTn id="32" dur="1" fill="hold"/>
                                        <p:tgtEl>
                                          <p:spTgt spid="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74613"/>
            <a:ext cx="9144000" cy="704850"/>
          </a:xfrm>
        </p:spPr>
        <p:txBody>
          <a:bodyPr/>
          <a:lstStyle/>
          <a:p>
            <a:pPr eaLnBrk="1" hangingPunct="1"/>
            <a:r>
              <a:rPr lang="en-US" smtClean="0"/>
              <a:t>CSMA</a:t>
            </a:r>
          </a:p>
        </p:txBody>
      </p:sp>
      <p:sp>
        <p:nvSpPr>
          <p:cNvPr id="5" name="Rectangle 3"/>
          <p:cNvSpPr txBox="1">
            <a:spLocks noChangeArrowheads="1"/>
          </p:cNvSpPr>
          <p:nvPr/>
        </p:nvSpPr>
        <p:spPr bwMode="auto">
          <a:xfrm>
            <a:off x="0" y="711200"/>
            <a:ext cx="9144000" cy="6146800"/>
          </a:xfrm>
          <a:prstGeom prst="rect">
            <a:avLst/>
          </a:prstGeom>
          <a:noFill/>
          <a:ln w="9525">
            <a:noFill/>
            <a:miter lim="800000"/>
            <a:headEnd/>
            <a:tailEnd/>
          </a:ln>
          <a:effectLst/>
        </p:spPr>
        <p:txBody>
          <a:bodyPr/>
          <a:lstStyle/>
          <a:p>
            <a:pPr marL="609600" indent="-609600" algn="just">
              <a:spcBef>
                <a:spcPct val="20000"/>
              </a:spcBef>
              <a:buClr>
                <a:schemeClr val="accent2"/>
              </a:buClr>
              <a:buFont typeface="Wingdings" pitchFamily="2" charset="2"/>
              <a:buChar char="§"/>
              <a:defRPr/>
            </a:pPr>
            <a:r>
              <a:rPr lang="en-US" sz="2400" b="1" dirty="0">
                <a:cs typeface="+mn-cs"/>
              </a:rPr>
              <a:t>Carrier Sense Multiple Access (CSMA) Protocols </a:t>
            </a:r>
          </a:p>
          <a:p>
            <a:pPr marL="1066800" lvl="1" indent="-609600" algn="just">
              <a:spcBef>
                <a:spcPct val="20000"/>
              </a:spcBef>
              <a:buClr>
                <a:schemeClr val="accent2"/>
              </a:buClr>
              <a:buFont typeface="Wingdings" pitchFamily="2" charset="2"/>
              <a:buChar char="§"/>
              <a:defRPr/>
            </a:pPr>
            <a:r>
              <a:rPr lang="en-US" sz="2400" dirty="0">
                <a:cs typeface="+mn-cs"/>
              </a:rPr>
              <a:t>Protocols in which stations listen for a carrier (i.e., a transmission) and act accordingly are called </a:t>
            </a:r>
            <a:r>
              <a:rPr lang="en-US" sz="2400" b="1" dirty="0">
                <a:cs typeface="+mn-cs"/>
              </a:rPr>
              <a:t>carrier sense protocols </a:t>
            </a:r>
          </a:p>
          <a:p>
            <a:pPr marL="1066800" lvl="1" indent="-609600" algn="just">
              <a:spcBef>
                <a:spcPct val="20000"/>
              </a:spcBef>
              <a:buClr>
                <a:schemeClr val="accent2"/>
              </a:buClr>
              <a:buFont typeface="Wingdings" pitchFamily="2" charset="2"/>
              <a:buChar char="§"/>
              <a:defRPr/>
            </a:pPr>
            <a:r>
              <a:rPr lang="en-US" sz="2400" b="1" i="1" dirty="0">
                <a:cs typeface="+mn-cs"/>
              </a:rPr>
              <a:t>Persistent and Nonpersistent CSMA</a:t>
            </a:r>
          </a:p>
          <a:p>
            <a:pPr marL="1066800" lvl="1" indent="-609600" algn="just">
              <a:spcBef>
                <a:spcPct val="20000"/>
              </a:spcBef>
              <a:buClr>
                <a:schemeClr val="accent2"/>
              </a:buClr>
              <a:buFont typeface="Wingdings" pitchFamily="2" charset="2"/>
              <a:buChar char="§"/>
              <a:defRPr/>
            </a:pPr>
            <a:r>
              <a:rPr lang="en-US" sz="2400" b="1" dirty="0">
                <a:cs typeface="+mn-cs"/>
              </a:rPr>
              <a:t>1-persistent CSMA </a:t>
            </a:r>
          </a:p>
          <a:p>
            <a:pPr marL="793750" lvl="2" indent="-223838" algn="just">
              <a:spcBef>
                <a:spcPct val="20000"/>
              </a:spcBef>
              <a:buClr>
                <a:schemeClr val="accent2"/>
              </a:buClr>
              <a:buFont typeface="Wingdings" pitchFamily="2" charset="2"/>
              <a:buChar char="§"/>
              <a:defRPr/>
            </a:pPr>
            <a:r>
              <a:rPr lang="en-US" sz="2400" dirty="0">
                <a:cs typeface="+mn-cs"/>
              </a:rPr>
              <a:t>When a station has data to send, it first listens to the channel to see if anyone else is transmitting at that moment. </a:t>
            </a:r>
          </a:p>
          <a:p>
            <a:pPr marL="793750" lvl="2" indent="-223838" algn="just">
              <a:spcBef>
                <a:spcPct val="20000"/>
              </a:spcBef>
              <a:buClr>
                <a:schemeClr val="accent2"/>
              </a:buClr>
              <a:buFont typeface="Wingdings" pitchFamily="2" charset="2"/>
              <a:buChar char="§"/>
              <a:defRPr/>
            </a:pPr>
            <a:r>
              <a:rPr lang="en-US" sz="2400" dirty="0">
                <a:cs typeface="+mn-cs"/>
              </a:rPr>
              <a:t>If the channel is busy, the station waits until it becomes idle. </a:t>
            </a:r>
          </a:p>
          <a:p>
            <a:pPr marL="793750" lvl="2" indent="-223838" algn="just">
              <a:spcBef>
                <a:spcPct val="20000"/>
              </a:spcBef>
              <a:buClr>
                <a:schemeClr val="accent2"/>
              </a:buClr>
              <a:buFont typeface="Wingdings" pitchFamily="2" charset="2"/>
              <a:buChar char="§"/>
              <a:defRPr/>
            </a:pPr>
            <a:r>
              <a:rPr lang="en-US" sz="2400" dirty="0">
                <a:cs typeface="+mn-cs"/>
              </a:rPr>
              <a:t>When the station detects an idle channel, it transmits a frame. </a:t>
            </a:r>
          </a:p>
          <a:p>
            <a:pPr marL="793750" lvl="2" indent="-223838" algn="just">
              <a:spcBef>
                <a:spcPct val="20000"/>
              </a:spcBef>
              <a:buClr>
                <a:schemeClr val="accent2"/>
              </a:buClr>
              <a:buFont typeface="Wingdings" pitchFamily="2" charset="2"/>
              <a:buChar char="§"/>
              <a:defRPr/>
            </a:pPr>
            <a:r>
              <a:rPr lang="en-US" sz="2400" dirty="0">
                <a:cs typeface="+mn-cs"/>
              </a:rPr>
              <a:t>The protocol is called </a:t>
            </a:r>
            <a:r>
              <a:rPr lang="en-US" sz="2400" dirty="0">
                <a:solidFill>
                  <a:srgbClr val="FF0000"/>
                </a:solidFill>
                <a:cs typeface="+mn-cs"/>
              </a:rPr>
              <a:t>1-persistent</a:t>
            </a:r>
            <a:r>
              <a:rPr lang="en-US" sz="2400" dirty="0">
                <a:cs typeface="+mn-cs"/>
              </a:rPr>
              <a:t> because the station transmits with a probability of 1 when it finds the channel idle. </a:t>
            </a:r>
            <a:r>
              <a:rPr lang="en-US" sz="2400" b="1" i="1" dirty="0">
                <a:cs typeface="+mn-cs"/>
              </a:rPr>
              <a:t> 	</a:t>
            </a:r>
            <a:endParaRPr lang="en-US" sz="2400" kern="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6F303FAB-1754-4311-B571-2DB62041F331}" type="slidenum">
              <a:rPr lang="en-US" smtClean="0"/>
              <a:pPr>
                <a:defRPr/>
              </a:pPr>
              <a:t>132</a:t>
            </a:fld>
            <a:endParaRPr lang="en-US" dirty="0"/>
          </a:p>
        </p:txBody>
      </p:sp>
    </p:spTree>
    <p:extLst>
      <p:ext uri="{BB962C8B-B14F-4D97-AF65-F5344CB8AC3E}">
        <p14:creationId xmlns:p14="http://schemas.microsoft.com/office/powerpoint/2010/main" val="339241411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74613"/>
            <a:ext cx="9144000" cy="704850"/>
          </a:xfrm>
        </p:spPr>
        <p:txBody>
          <a:bodyPr/>
          <a:lstStyle/>
          <a:p>
            <a:pPr eaLnBrk="1" hangingPunct="1"/>
            <a:r>
              <a:rPr lang="en-US" smtClean="0"/>
              <a:t>CSMA</a:t>
            </a:r>
          </a:p>
        </p:txBody>
      </p:sp>
      <p:sp>
        <p:nvSpPr>
          <p:cNvPr id="13315" name="Rectangle 3"/>
          <p:cNvSpPr txBox="1">
            <a:spLocks noChangeArrowheads="1"/>
          </p:cNvSpPr>
          <p:nvPr/>
        </p:nvSpPr>
        <p:spPr bwMode="auto">
          <a:xfrm>
            <a:off x="0" y="71120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If a collision occurs, the station waits a random amount of time and starts all over again.</a:t>
            </a:r>
          </a:p>
          <a:p>
            <a:pPr algn="just" eaLnBrk="1" hangingPunct="1">
              <a:spcBef>
                <a:spcPct val="20000"/>
              </a:spcBef>
              <a:buClr>
                <a:schemeClr val="accent2"/>
              </a:buClr>
              <a:buFont typeface="Wingdings" pitchFamily="2" charset="2"/>
              <a:buChar char="§"/>
            </a:pPr>
            <a:r>
              <a:rPr lang="en-US" sz="2400"/>
              <a:t>propagation delay has an important effect on the performance of the protocol</a:t>
            </a:r>
          </a:p>
          <a:p>
            <a:pPr lvl="1" algn="just" eaLnBrk="1" hangingPunct="1">
              <a:spcBef>
                <a:spcPct val="20000"/>
              </a:spcBef>
              <a:buClr>
                <a:schemeClr val="accent2"/>
              </a:buClr>
              <a:buFont typeface="Wingdings" pitchFamily="2" charset="2"/>
              <a:buChar char="§"/>
            </a:pPr>
            <a:r>
              <a:rPr lang="en-US" sz="2400"/>
              <a:t>If the first station's signal has not yet reached the second one, the latter will sense an idle channel and will also begin sending, resulting in a collision.</a:t>
            </a:r>
          </a:p>
          <a:p>
            <a:pPr algn="just" eaLnBrk="1" hangingPunct="1">
              <a:spcBef>
                <a:spcPct val="20000"/>
              </a:spcBef>
              <a:buClr>
                <a:schemeClr val="accent2"/>
              </a:buClr>
              <a:buFont typeface="Wingdings" pitchFamily="2" charset="2"/>
              <a:buChar char="§"/>
            </a:pPr>
            <a:r>
              <a:rPr lang="en-US" sz="2400" b="1"/>
              <a:t>Nonpersistent CSMA</a:t>
            </a:r>
          </a:p>
          <a:p>
            <a:pPr lvl="1" algn="just" eaLnBrk="1" hangingPunct="1">
              <a:spcBef>
                <a:spcPct val="20000"/>
              </a:spcBef>
              <a:buClr>
                <a:schemeClr val="accent2"/>
              </a:buClr>
              <a:buFont typeface="Wingdings" pitchFamily="2" charset="2"/>
              <a:buChar char="§"/>
            </a:pPr>
            <a:r>
              <a:rPr lang="en-US" sz="2400"/>
              <a:t>Before sending, a station senses the channel. </a:t>
            </a:r>
          </a:p>
          <a:p>
            <a:pPr lvl="1" algn="just" eaLnBrk="1" hangingPunct="1">
              <a:spcBef>
                <a:spcPct val="20000"/>
              </a:spcBef>
              <a:buClr>
                <a:schemeClr val="accent2"/>
              </a:buClr>
              <a:buFont typeface="Wingdings" pitchFamily="2" charset="2"/>
              <a:buChar char="§"/>
            </a:pPr>
            <a:r>
              <a:rPr lang="en-US" sz="2400"/>
              <a:t>If no one else is sending, the station begins sending. </a:t>
            </a:r>
          </a:p>
          <a:p>
            <a:pPr lvl="1" algn="just" eaLnBrk="1" hangingPunct="1">
              <a:spcBef>
                <a:spcPct val="20000"/>
              </a:spcBef>
              <a:buClr>
                <a:schemeClr val="accent2"/>
              </a:buClr>
              <a:buFont typeface="Wingdings" pitchFamily="2" charset="2"/>
              <a:buChar char="§"/>
            </a:pPr>
            <a:r>
              <a:rPr lang="en-US" sz="2400"/>
              <a:t>However, if the channel is already in use, the station does not continually sense it for the purpose of seizing it immediately upon detecting the end of the previous transmission. </a:t>
            </a:r>
          </a:p>
        </p:txBody>
      </p:sp>
      <p:sp>
        <p:nvSpPr>
          <p:cNvPr id="4" name="Slide Number Placeholder 3"/>
          <p:cNvSpPr>
            <a:spLocks noGrp="1"/>
          </p:cNvSpPr>
          <p:nvPr>
            <p:ph type="sldNum" sz="quarter" idx="12"/>
          </p:nvPr>
        </p:nvSpPr>
        <p:spPr/>
        <p:txBody>
          <a:bodyPr/>
          <a:lstStyle/>
          <a:p>
            <a:pPr>
              <a:defRPr/>
            </a:pPr>
            <a:fld id="{97AB9E07-B2FC-4C45-AF90-D98A0B357B24}" type="slidenum">
              <a:rPr lang="en-US" smtClean="0"/>
              <a:pPr>
                <a:defRPr/>
              </a:pPr>
              <a:t>133</a:t>
            </a:fld>
            <a:endParaRPr lang="en-US" dirty="0"/>
          </a:p>
        </p:txBody>
      </p:sp>
    </p:spTree>
    <p:extLst>
      <p:ext uri="{BB962C8B-B14F-4D97-AF65-F5344CB8AC3E}">
        <p14:creationId xmlns:p14="http://schemas.microsoft.com/office/powerpoint/2010/main" val="19934069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74613"/>
            <a:ext cx="9144000" cy="704850"/>
          </a:xfrm>
        </p:spPr>
        <p:txBody>
          <a:bodyPr/>
          <a:lstStyle/>
          <a:p>
            <a:pPr eaLnBrk="1" hangingPunct="1"/>
            <a:r>
              <a:rPr lang="en-US" smtClean="0"/>
              <a:t>CSMA</a:t>
            </a:r>
          </a:p>
        </p:txBody>
      </p:sp>
      <p:sp>
        <p:nvSpPr>
          <p:cNvPr id="5" name="Rectangle 3"/>
          <p:cNvSpPr txBox="1">
            <a:spLocks noChangeArrowheads="1"/>
          </p:cNvSpPr>
          <p:nvPr/>
        </p:nvSpPr>
        <p:spPr bwMode="auto">
          <a:xfrm>
            <a:off x="0" y="711200"/>
            <a:ext cx="9144000" cy="6146800"/>
          </a:xfrm>
          <a:prstGeom prst="rect">
            <a:avLst/>
          </a:prstGeom>
          <a:noFill/>
          <a:ln w="9525">
            <a:noFill/>
            <a:miter lim="800000"/>
            <a:headEnd/>
            <a:tailEnd/>
          </a:ln>
          <a:effectLst/>
        </p:spPr>
        <p:txBody>
          <a:bodyPr/>
          <a:lstStyle/>
          <a:p>
            <a:pPr marL="1066800" lvl="1" indent="-609600" algn="just">
              <a:spcBef>
                <a:spcPct val="20000"/>
              </a:spcBef>
              <a:buClr>
                <a:schemeClr val="accent2"/>
              </a:buClr>
              <a:buFont typeface="Wingdings" pitchFamily="2" charset="2"/>
              <a:buChar char="§"/>
              <a:defRPr/>
            </a:pPr>
            <a:r>
              <a:rPr lang="en-US" sz="2400" dirty="0">
                <a:cs typeface="+mn-cs"/>
              </a:rPr>
              <a:t>Instead, it waits a random period of time and then repeats the algorithm. </a:t>
            </a:r>
          </a:p>
          <a:p>
            <a:pPr marL="1066800" lvl="1" indent="-609600" algn="just">
              <a:spcBef>
                <a:spcPct val="20000"/>
              </a:spcBef>
              <a:buClr>
                <a:schemeClr val="accent2"/>
              </a:buClr>
              <a:buFont typeface="Wingdings" pitchFamily="2" charset="2"/>
              <a:buChar char="§"/>
              <a:defRPr/>
            </a:pPr>
            <a:r>
              <a:rPr lang="en-US" sz="2400" dirty="0">
                <a:cs typeface="+mn-cs"/>
              </a:rPr>
              <a:t>Consequently, this algorithm leads to better channel utilization but longer delays than 1-persistent CSMA.</a:t>
            </a:r>
          </a:p>
          <a:p>
            <a:pPr marL="609600" indent="-609600" algn="just">
              <a:spcBef>
                <a:spcPct val="20000"/>
              </a:spcBef>
              <a:buClr>
                <a:schemeClr val="accent2"/>
              </a:buClr>
              <a:buFont typeface="Wingdings" pitchFamily="2" charset="2"/>
              <a:buChar char="§"/>
              <a:defRPr/>
            </a:pPr>
            <a:r>
              <a:rPr lang="en-US" sz="2400" b="1" dirty="0">
                <a:cs typeface="+mn-cs"/>
              </a:rPr>
              <a:t>p-persistent CSMA </a:t>
            </a:r>
          </a:p>
          <a:p>
            <a:pPr marL="1066800" lvl="1" indent="-609600" algn="just">
              <a:spcBef>
                <a:spcPct val="20000"/>
              </a:spcBef>
              <a:buClr>
                <a:schemeClr val="accent2"/>
              </a:buClr>
              <a:buFont typeface="Wingdings" pitchFamily="2" charset="2"/>
              <a:buChar char="§"/>
              <a:defRPr/>
            </a:pPr>
            <a:r>
              <a:rPr lang="en-US" sz="2400" dirty="0">
                <a:cs typeface="+mn-cs"/>
              </a:rPr>
              <a:t>When a station becomes ready to send, it senses the channel. </a:t>
            </a:r>
          </a:p>
          <a:p>
            <a:pPr marL="1066800" lvl="1" indent="-609600" algn="just">
              <a:spcBef>
                <a:spcPct val="20000"/>
              </a:spcBef>
              <a:buClr>
                <a:schemeClr val="accent2"/>
              </a:buClr>
              <a:buFont typeface="Wingdings" pitchFamily="2" charset="2"/>
              <a:buChar char="§"/>
              <a:defRPr/>
            </a:pPr>
            <a:r>
              <a:rPr lang="en-US" sz="2400" dirty="0">
                <a:cs typeface="+mn-cs"/>
              </a:rPr>
              <a:t>If it is idle, it transmits with a probability p. </a:t>
            </a:r>
          </a:p>
          <a:p>
            <a:pPr marL="1066800" lvl="1" indent="-609600" algn="just">
              <a:spcBef>
                <a:spcPct val="20000"/>
              </a:spcBef>
              <a:buClr>
                <a:schemeClr val="accent2"/>
              </a:buClr>
              <a:buFont typeface="Wingdings" pitchFamily="2" charset="2"/>
              <a:buChar char="§"/>
              <a:defRPr/>
            </a:pPr>
            <a:r>
              <a:rPr lang="en-US" sz="2400" dirty="0">
                <a:cs typeface="+mn-cs"/>
              </a:rPr>
              <a:t>With a probability q = 1 - p, it defers until the next slot. </a:t>
            </a:r>
          </a:p>
          <a:p>
            <a:pPr marL="1066800" lvl="1" indent="-609600" algn="just">
              <a:spcBef>
                <a:spcPct val="20000"/>
              </a:spcBef>
              <a:buClr>
                <a:schemeClr val="accent2"/>
              </a:buClr>
              <a:buFont typeface="Wingdings" pitchFamily="2" charset="2"/>
              <a:buChar char="§"/>
              <a:defRPr/>
            </a:pPr>
            <a:r>
              <a:rPr lang="en-US" sz="2400" dirty="0">
                <a:cs typeface="+mn-cs"/>
              </a:rPr>
              <a:t>If that slot is also idle, it either transmits or defers again, with probabilities p and q. </a:t>
            </a:r>
          </a:p>
          <a:p>
            <a:pPr marL="1066800" lvl="1" indent="-609600" algn="just">
              <a:spcBef>
                <a:spcPct val="20000"/>
              </a:spcBef>
              <a:buClr>
                <a:schemeClr val="accent2"/>
              </a:buClr>
              <a:buFont typeface="Wingdings" pitchFamily="2" charset="2"/>
              <a:buChar char="§"/>
              <a:defRPr/>
            </a:pPr>
            <a:r>
              <a:rPr lang="en-US" sz="2400" dirty="0">
                <a:cs typeface="+mn-cs"/>
              </a:rPr>
              <a:t>This process is repeated until either the frame has been transmitted or another station has begun transmitting </a:t>
            </a:r>
          </a:p>
          <a:p>
            <a:pPr marL="1066800" lvl="1" indent="-609600" algn="just">
              <a:spcBef>
                <a:spcPct val="20000"/>
              </a:spcBef>
              <a:buClr>
                <a:schemeClr val="accent2"/>
              </a:buClr>
              <a:buFont typeface="Wingdings" pitchFamily="2" charset="2"/>
              <a:buChar char="§"/>
              <a:defRPr/>
            </a:pPr>
            <a:r>
              <a:rPr lang="en-US" sz="2400" dirty="0">
                <a:cs typeface="+mn-cs"/>
              </a:rPr>
              <a:t>If the station initially senses the channel busy, it waits until the next slot and applies the above algorithm </a:t>
            </a:r>
            <a:endParaRPr lang="en-US" sz="2400" kern="0" dirty="0">
              <a:latin typeface="Arial" pitchFamily="34" charset="0"/>
              <a:cs typeface="Arial" pitchFamily="34" charset="0"/>
            </a:endParaRPr>
          </a:p>
        </p:txBody>
      </p:sp>
    </p:spTree>
    <p:extLst>
      <p:ext uri="{BB962C8B-B14F-4D97-AF65-F5344CB8AC3E}">
        <p14:creationId xmlns:p14="http://schemas.microsoft.com/office/powerpoint/2010/main" val="205838281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74613"/>
            <a:ext cx="9144000" cy="704850"/>
          </a:xfrm>
        </p:spPr>
        <p:txBody>
          <a:bodyPr/>
          <a:lstStyle/>
          <a:p>
            <a:pPr eaLnBrk="1" hangingPunct="1"/>
            <a:r>
              <a:rPr lang="en-US" smtClean="0"/>
              <a:t>CSMA/CD</a:t>
            </a:r>
          </a:p>
        </p:txBody>
      </p:sp>
      <p:sp>
        <p:nvSpPr>
          <p:cNvPr id="5" name="Rectangle 3"/>
          <p:cNvSpPr txBox="1">
            <a:spLocks noChangeArrowheads="1"/>
          </p:cNvSpPr>
          <p:nvPr/>
        </p:nvSpPr>
        <p:spPr bwMode="auto">
          <a:xfrm>
            <a:off x="0" y="711200"/>
            <a:ext cx="9144000" cy="6146800"/>
          </a:xfrm>
          <a:prstGeom prst="rect">
            <a:avLst/>
          </a:prstGeom>
          <a:noFill/>
          <a:ln w="9525">
            <a:noFill/>
            <a:miter lim="800000"/>
            <a:headEnd/>
            <a:tailEnd/>
          </a:ln>
          <a:effectLst/>
        </p:spPr>
        <p:txBody>
          <a:bodyPr/>
          <a:lstStyle/>
          <a:p>
            <a:pPr marL="609600" indent="-609600" algn="just">
              <a:spcBef>
                <a:spcPct val="20000"/>
              </a:spcBef>
              <a:buClr>
                <a:schemeClr val="accent2"/>
              </a:buClr>
              <a:buFont typeface="Wingdings" pitchFamily="2" charset="2"/>
              <a:buChar char="§"/>
              <a:defRPr/>
            </a:pPr>
            <a:r>
              <a:rPr lang="en-US" sz="2400" b="1" i="1" dirty="0">
                <a:cs typeface="+mn-cs"/>
              </a:rPr>
              <a:t>CSMA with Collision Detection (CSMA/CD)</a:t>
            </a:r>
          </a:p>
          <a:p>
            <a:pPr marL="1066800" lvl="1" indent="-609600" algn="just">
              <a:spcBef>
                <a:spcPct val="20000"/>
              </a:spcBef>
              <a:buClr>
                <a:schemeClr val="accent2"/>
              </a:buClr>
              <a:buFont typeface="Wingdings" pitchFamily="2" charset="2"/>
              <a:buChar char="§"/>
              <a:defRPr/>
            </a:pPr>
            <a:r>
              <a:rPr lang="en-US" sz="2400" dirty="0">
                <a:cs typeface="+mn-cs"/>
              </a:rPr>
              <a:t>Persistent and nonpersistent CSMA protocols ensure that no station begins to transmit when it senses the channel busy</a:t>
            </a:r>
          </a:p>
          <a:p>
            <a:pPr marL="1066800" lvl="1" indent="-609600" algn="just">
              <a:spcBef>
                <a:spcPct val="20000"/>
              </a:spcBef>
              <a:buClr>
                <a:schemeClr val="accent2"/>
              </a:buClr>
              <a:buFont typeface="Wingdings" pitchFamily="2" charset="2"/>
              <a:buChar char="§"/>
              <a:defRPr/>
            </a:pPr>
            <a:r>
              <a:rPr lang="en-US" sz="2400" dirty="0">
                <a:cs typeface="+mn-cs"/>
              </a:rPr>
              <a:t>Another improvement is for stations to abort their transmissions as soon as they detect a collision </a:t>
            </a:r>
          </a:p>
          <a:p>
            <a:pPr marL="1066800" lvl="1" indent="-609600" algn="just">
              <a:spcBef>
                <a:spcPct val="20000"/>
              </a:spcBef>
              <a:buClr>
                <a:schemeClr val="accent2"/>
              </a:buClr>
              <a:buFont typeface="Wingdings" pitchFamily="2" charset="2"/>
              <a:buChar char="§"/>
              <a:defRPr/>
            </a:pPr>
            <a:r>
              <a:rPr lang="en-US" sz="2400" dirty="0">
                <a:cs typeface="+mn-cs"/>
              </a:rPr>
              <a:t>if two stations sense the channel to be idle and begin transmitting simultaneously, they will both detect the collision almost immediately. </a:t>
            </a:r>
          </a:p>
          <a:p>
            <a:pPr marL="1066800" lvl="1" indent="-609600" algn="just">
              <a:spcBef>
                <a:spcPct val="20000"/>
              </a:spcBef>
              <a:buClr>
                <a:schemeClr val="accent2"/>
              </a:buClr>
              <a:buFont typeface="Wingdings" pitchFamily="2" charset="2"/>
              <a:buChar char="§"/>
              <a:defRPr/>
            </a:pPr>
            <a:r>
              <a:rPr lang="en-US" sz="2400" dirty="0">
                <a:cs typeface="+mn-cs"/>
              </a:rPr>
              <a:t>Rather than finish transmitting their frames, they should stop transmitting as soon as the collision is detected  </a:t>
            </a:r>
            <a:r>
              <a:rPr lang="en-US" sz="2400" b="1" i="1" dirty="0">
                <a:cs typeface="+mn-cs"/>
              </a:rPr>
              <a:t> </a:t>
            </a:r>
          </a:p>
          <a:p>
            <a:pPr marL="1066800" lvl="1" indent="-609600" algn="just">
              <a:spcBef>
                <a:spcPct val="20000"/>
              </a:spcBef>
              <a:buClr>
                <a:schemeClr val="accent2"/>
              </a:buClr>
              <a:buFont typeface="Wingdings" pitchFamily="2" charset="2"/>
              <a:buChar char="§"/>
              <a:defRPr/>
            </a:pPr>
            <a:r>
              <a:rPr lang="en-US" sz="2400" dirty="0" err="1">
                <a:cs typeface="+mn-cs"/>
              </a:rPr>
              <a:t>Advs</a:t>
            </a:r>
            <a:r>
              <a:rPr lang="en-US" sz="2400" dirty="0">
                <a:cs typeface="+mn-cs"/>
              </a:rPr>
              <a:t>: saves time and bandwidth</a:t>
            </a:r>
          </a:p>
          <a:p>
            <a:pPr marL="1066800" lvl="1" indent="-609600" algn="just">
              <a:spcBef>
                <a:spcPct val="20000"/>
              </a:spcBef>
              <a:buClr>
                <a:schemeClr val="accent2"/>
              </a:buClr>
              <a:buFont typeface="Wingdings" pitchFamily="2" charset="2"/>
              <a:buChar char="§"/>
              <a:defRPr/>
            </a:pPr>
            <a:r>
              <a:rPr lang="en-US" sz="2400" dirty="0">
                <a:cs typeface="+mn-cs"/>
              </a:rPr>
              <a:t>widely used on LANs in the MAC </a:t>
            </a:r>
            <a:r>
              <a:rPr lang="en-US" sz="2400" dirty="0" err="1">
                <a:cs typeface="+mn-cs"/>
              </a:rPr>
              <a:t>sublayer</a:t>
            </a:r>
            <a:r>
              <a:rPr lang="en-US" sz="2400" dirty="0">
                <a:cs typeface="+mn-cs"/>
              </a:rPr>
              <a:t> </a:t>
            </a:r>
            <a:endParaRPr lang="en-US" sz="2400" kern="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5E922E9C-7599-462D-BFF9-9B24C341702E}" type="slidenum">
              <a:rPr lang="en-US" smtClean="0"/>
              <a:pPr>
                <a:defRPr/>
              </a:pPr>
              <a:t>135</a:t>
            </a:fld>
            <a:endParaRPr lang="en-US" dirty="0"/>
          </a:p>
        </p:txBody>
      </p:sp>
    </p:spTree>
    <p:extLst>
      <p:ext uri="{BB962C8B-B14F-4D97-AF65-F5344CB8AC3E}">
        <p14:creationId xmlns:p14="http://schemas.microsoft.com/office/powerpoint/2010/main" val="150498970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74613"/>
            <a:ext cx="9144000" cy="704850"/>
          </a:xfrm>
        </p:spPr>
        <p:txBody>
          <a:bodyPr/>
          <a:lstStyle/>
          <a:p>
            <a:pPr eaLnBrk="1" hangingPunct="1"/>
            <a:r>
              <a:rPr lang="en-US" smtClean="0"/>
              <a:t>CSMA/CD</a:t>
            </a:r>
          </a:p>
        </p:txBody>
      </p:sp>
      <p:pic>
        <p:nvPicPr>
          <p:cNvPr id="16387" name="Picture 4" descr="4-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122363"/>
            <a:ext cx="8637588"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0" y="5230813"/>
            <a:ext cx="9144000" cy="1166812"/>
          </a:xfrm>
          <a:prstGeom prst="rect">
            <a:avLst/>
          </a:prstGeom>
          <a:noFill/>
          <a:ln w="9525">
            <a:noFill/>
            <a:miter lim="800000"/>
            <a:headEnd/>
            <a:tailEnd/>
          </a:ln>
          <a:effectLst/>
        </p:spPr>
        <p:txBody>
          <a:bodyPr/>
          <a:lstStyle/>
          <a:p>
            <a:pPr marL="609600" indent="-609600" algn="ctr">
              <a:spcBef>
                <a:spcPct val="20000"/>
              </a:spcBef>
              <a:buClr>
                <a:schemeClr val="accent2"/>
              </a:buClr>
              <a:defRPr/>
            </a:pPr>
            <a:r>
              <a:rPr lang="en-US" sz="2400" kern="0" dirty="0">
                <a:latin typeface="Arial" pitchFamily="34" charset="0"/>
                <a:cs typeface="Arial" pitchFamily="34" charset="0"/>
              </a:rPr>
              <a:t>Fig: CSMA/CD can be in one of three states: contention, transmission, or idle.</a:t>
            </a:r>
          </a:p>
          <a:p>
            <a:pPr marL="609600" indent="-609600" algn="ctr">
              <a:spcBef>
                <a:spcPct val="20000"/>
              </a:spcBef>
              <a:buClr>
                <a:schemeClr val="accent2"/>
              </a:buClr>
              <a:defRPr/>
            </a:pPr>
            <a:r>
              <a:rPr lang="en-US" sz="2400" dirty="0">
                <a:cs typeface="+mn-cs"/>
              </a:rPr>
              <a:t>idle periods occurs when all stations are quiet </a:t>
            </a:r>
            <a:endParaRPr lang="en-US" sz="2400" kern="0" dirty="0">
              <a:latin typeface="+mn-lt"/>
              <a:cs typeface="+mn-cs"/>
            </a:endParaRPr>
          </a:p>
        </p:txBody>
      </p:sp>
      <p:sp>
        <p:nvSpPr>
          <p:cNvPr id="5" name="Slide Number Placeholder 4"/>
          <p:cNvSpPr>
            <a:spLocks noGrp="1"/>
          </p:cNvSpPr>
          <p:nvPr>
            <p:ph type="sldNum" sz="quarter" idx="12"/>
          </p:nvPr>
        </p:nvSpPr>
        <p:spPr/>
        <p:txBody>
          <a:bodyPr/>
          <a:lstStyle/>
          <a:p>
            <a:pPr>
              <a:defRPr/>
            </a:pPr>
            <a:fld id="{9B7DF59D-8535-4DB3-9183-8895BBA3F313}" type="slidenum">
              <a:rPr lang="en-US" smtClean="0"/>
              <a:pPr>
                <a:defRPr/>
              </a:pPr>
              <a:t>136</a:t>
            </a:fld>
            <a:endParaRPr lang="en-US" dirty="0"/>
          </a:p>
        </p:txBody>
      </p:sp>
    </p:spTree>
    <p:extLst>
      <p:ext uri="{BB962C8B-B14F-4D97-AF65-F5344CB8AC3E}">
        <p14:creationId xmlns:p14="http://schemas.microsoft.com/office/powerpoint/2010/main" val="379623195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74613"/>
            <a:ext cx="9144000" cy="704850"/>
          </a:xfrm>
        </p:spPr>
        <p:txBody>
          <a:bodyPr/>
          <a:lstStyle/>
          <a:p>
            <a:pPr eaLnBrk="1" hangingPunct="1"/>
            <a:r>
              <a:rPr lang="en-US" b="1" smtClean="0"/>
              <a:t>Collision-Free Protocols</a:t>
            </a:r>
            <a:endParaRPr lang="en-US" smtClean="0"/>
          </a:p>
        </p:txBody>
      </p:sp>
      <p:sp>
        <p:nvSpPr>
          <p:cNvPr id="5" name="Rectangle 3"/>
          <p:cNvSpPr txBox="1">
            <a:spLocks noChangeArrowheads="1"/>
          </p:cNvSpPr>
          <p:nvPr/>
        </p:nvSpPr>
        <p:spPr bwMode="auto">
          <a:xfrm>
            <a:off x="0" y="760413"/>
            <a:ext cx="9144000" cy="6315075"/>
          </a:xfrm>
          <a:prstGeom prst="rect">
            <a:avLst/>
          </a:prstGeom>
          <a:noFill/>
          <a:ln w="9525">
            <a:noFill/>
            <a:miter lim="800000"/>
            <a:headEnd/>
            <a:tailEnd/>
          </a:ln>
          <a:effectLst/>
        </p:spPr>
        <p:txBody>
          <a:bodyPr/>
          <a:lstStyle/>
          <a:p>
            <a:pPr marL="609600" indent="-609600" algn="just">
              <a:spcBef>
                <a:spcPct val="20000"/>
              </a:spcBef>
              <a:buClr>
                <a:schemeClr val="accent2"/>
              </a:buClr>
              <a:buFont typeface="Wingdings" pitchFamily="2" charset="2"/>
              <a:buChar char="§"/>
              <a:defRPr/>
            </a:pPr>
            <a:r>
              <a:rPr lang="en-US" sz="2400" b="1" dirty="0">
                <a:cs typeface="+mn-cs"/>
              </a:rPr>
              <a:t>Collision-Free Protocols </a:t>
            </a:r>
          </a:p>
          <a:p>
            <a:pPr marL="1066800" lvl="1" indent="-609600" algn="just">
              <a:spcBef>
                <a:spcPct val="20000"/>
              </a:spcBef>
              <a:buClr>
                <a:schemeClr val="accent2"/>
              </a:buClr>
              <a:buFont typeface="Wingdings" pitchFamily="2" charset="2"/>
              <a:buChar char="§"/>
              <a:defRPr/>
            </a:pPr>
            <a:r>
              <a:rPr lang="en-US" sz="2400" dirty="0">
                <a:cs typeface="+mn-cs"/>
              </a:rPr>
              <a:t>Even with CSMA/CD, collision can occur during the contention period  </a:t>
            </a:r>
          </a:p>
          <a:p>
            <a:pPr marL="1066800" lvl="1" indent="-609600" algn="just">
              <a:spcBef>
                <a:spcPct val="20000"/>
              </a:spcBef>
              <a:buClr>
                <a:schemeClr val="accent2"/>
              </a:buClr>
              <a:buFont typeface="Wingdings" pitchFamily="2" charset="2"/>
              <a:buChar char="§"/>
              <a:defRPr/>
            </a:pPr>
            <a:r>
              <a:rPr lang="en-US" sz="2400" dirty="0">
                <a:cs typeface="+mn-cs"/>
              </a:rPr>
              <a:t>especially when the cable is long and the frames are short</a:t>
            </a:r>
          </a:p>
          <a:p>
            <a:pPr marL="1066800" lvl="1" indent="-609600" algn="just">
              <a:spcBef>
                <a:spcPct val="20000"/>
              </a:spcBef>
              <a:buClr>
                <a:schemeClr val="accent2"/>
              </a:buClr>
              <a:buFont typeface="Wingdings" pitchFamily="2" charset="2"/>
              <a:buChar char="§"/>
              <a:defRPr/>
            </a:pPr>
            <a:r>
              <a:rPr lang="en-US" sz="2400" dirty="0">
                <a:cs typeface="+mn-cs"/>
              </a:rPr>
              <a:t>So collision free Protocols are required</a:t>
            </a:r>
          </a:p>
          <a:p>
            <a:pPr marL="1524000" lvl="2" indent="-609600" algn="just">
              <a:spcBef>
                <a:spcPct val="20000"/>
              </a:spcBef>
              <a:buClr>
                <a:schemeClr val="accent2"/>
              </a:buClr>
              <a:buFont typeface="Wingdings" pitchFamily="2" charset="2"/>
              <a:buChar char="§"/>
              <a:defRPr/>
            </a:pPr>
            <a:r>
              <a:rPr lang="en-US" sz="2400" b="1" i="1" dirty="0">
                <a:cs typeface="+mn-cs"/>
              </a:rPr>
              <a:t>Bit-Map Protocol &amp; Binary Countdown</a:t>
            </a:r>
            <a:endParaRPr lang="en-US" sz="2400" dirty="0">
              <a:cs typeface="+mn-cs"/>
            </a:endParaRPr>
          </a:p>
          <a:p>
            <a:pPr marL="609600" indent="-609600" algn="just">
              <a:spcBef>
                <a:spcPct val="20000"/>
              </a:spcBef>
              <a:buClr>
                <a:schemeClr val="accent2"/>
              </a:buClr>
              <a:buFont typeface="Wingdings" pitchFamily="2" charset="2"/>
              <a:buChar char="§"/>
              <a:defRPr/>
            </a:pPr>
            <a:r>
              <a:rPr lang="en-US" sz="2400" b="1" i="1" dirty="0">
                <a:cs typeface="+mn-cs"/>
              </a:rPr>
              <a:t>A Bit-Map Protocol</a:t>
            </a:r>
            <a:r>
              <a:rPr lang="en-US" sz="2400" dirty="0">
                <a:cs typeface="+mn-cs"/>
              </a:rPr>
              <a:t> </a:t>
            </a:r>
          </a:p>
          <a:p>
            <a:pPr marL="1524000" lvl="2" indent="-609600" algn="just">
              <a:spcBef>
                <a:spcPct val="20000"/>
              </a:spcBef>
              <a:buClr>
                <a:schemeClr val="accent2"/>
              </a:buClr>
              <a:buFont typeface="Wingdings" pitchFamily="2" charset="2"/>
              <a:buChar char="§"/>
              <a:defRPr/>
            </a:pPr>
            <a:r>
              <a:rPr lang="en-US" sz="2400" dirty="0">
                <a:cs typeface="+mn-cs"/>
              </a:rPr>
              <a:t>each contention period consists of exactly N slots. </a:t>
            </a:r>
          </a:p>
          <a:p>
            <a:pPr marL="1524000" lvl="2" indent="-609600" algn="just">
              <a:spcBef>
                <a:spcPct val="20000"/>
              </a:spcBef>
              <a:buClr>
                <a:schemeClr val="accent2"/>
              </a:buClr>
              <a:buFont typeface="Wingdings" pitchFamily="2" charset="2"/>
              <a:buChar char="§"/>
              <a:defRPr/>
            </a:pPr>
            <a:r>
              <a:rPr lang="en-US" sz="2400" dirty="0">
                <a:cs typeface="+mn-cs"/>
              </a:rPr>
              <a:t>If station 0 has a frame to send, it transmits a 1 bit during the zeroth slot. </a:t>
            </a:r>
          </a:p>
          <a:p>
            <a:pPr marL="1524000" lvl="2" indent="-609600" algn="just">
              <a:spcBef>
                <a:spcPct val="20000"/>
              </a:spcBef>
              <a:buClr>
                <a:schemeClr val="accent2"/>
              </a:buClr>
              <a:buFont typeface="Wingdings" pitchFamily="2" charset="2"/>
              <a:buChar char="§"/>
              <a:defRPr/>
            </a:pPr>
            <a:r>
              <a:rPr lang="en-US" sz="2400" dirty="0">
                <a:cs typeface="+mn-cs"/>
              </a:rPr>
              <a:t>No other station is allowed to transmit during this slot. </a:t>
            </a:r>
          </a:p>
          <a:p>
            <a:pPr marL="1524000" lvl="2" indent="-609600" algn="just">
              <a:spcBef>
                <a:spcPct val="20000"/>
              </a:spcBef>
              <a:buClr>
                <a:schemeClr val="accent2"/>
              </a:buClr>
              <a:buFont typeface="Wingdings" pitchFamily="2" charset="2"/>
              <a:buChar char="§"/>
              <a:defRPr/>
            </a:pPr>
            <a:r>
              <a:rPr lang="en-US" sz="2400" dirty="0">
                <a:cs typeface="+mn-cs"/>
              </a:rPr>
              <a:t>Regardless of what station 0 does, station 1 gets the opportunity to transmit a 1 during slot 1, but only if it has a frame queued. </a:t>
            </a:r>
          </a:p>
        </p:txBody>
      </p:sp>
    </p:spTree>
    <p:extLst>
      <p:ext uri="{BB962C8B-B14F-4D97-AF65-F5344CB8AC3E}">
        <p14:creationId xmlns:p14="http://schemas.microsoft.com/office/powerpoint/2010/main" val="70545556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74613"/>
            <a:ext cx="9144000" cy="704850"/>
          </a:xfrm>
        </p:spPr>
        <p:txBody>
          <a:bodyPr/>
          <a:lstStyle/>
          <a:p>
            <a:pPr eaLnBrk="1" hangingPunct="1"/>
            <a:r>
              <a:rPr lang="en-US" b="1" smtClean="0"/>
              <a:t>Collision-Free Protocols</a:t>
            </a:r>
            <a:endParaRPr lang="en-US" smtClean="0"/>
          </a:p>
        </p:txBody>
      </p:sp>
      <p:sp>
        <p:nvSpPr>
          <p:cNvPr id="18435" name="Rectangle 3"/>
          <p:cNvSpPr txBox="1">
            <a:spLocks noChangeArrowheads="1"/>
          </p:cNvSpPr>
          <p:nvPr/>
        </p:nvSpPr>
        <p:spPr bwMode="auto">
          <a:xfrm>
            <a:off x="0" y="71120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In general, station j may announce that it has a frame to send by inserting a 1 bit into slot j. </a:t>
            </a:r>
          </a:p>
          <a:p>
            <a:pPr algn="just" eaLnBrk="1" hangingPunct="1">
              <a:spcBef>
                <a:spcPct val="20000"/>
              </a:spcBef>
              <a:buClr>
                <a:schemeClr val="accent2"/>
              </a:buClr>
              <a:buFont typeface="Wingdings" pitchFamily="2" charset="2"/>
              <a:buChar char="§"/>
            </a:pPr>
            <a:r>
              <a:rPr lang="en-US" sz="2400"/>
              <a:t>After all N slots have passed by, each station has complete knowledge of which stations wish to transmit. </a:t>
            </a:r>
          </a:p>
          <a:p>
            <a:pPr algn="just" eaLnBrk="1" hangingPunct="1">
              <a:spcBef>
                <a:spcPct val="20000"/>
              </a:spcBef>
              <a:buClr>
                <a:schemeClr val="accent2"/>
              </a:buClr>
              <a:buFont typeface="Wingdings" pitchFamily="2" charset="2"/>
              <a:buChar char="§"/>
            </a:pPr>
            <a:r>
              <a:rPr lang="en-US" sz="2400"/>
              <a:t>At that point, they begin transmitting in numerical order</a:t>
            </a:r>
          </a:p>
          <a:p>
            <a:pPr algn="just" eaLnBrk="1" hangingPunct="1">
              <a:spcBef>
                <a:spcPct val="20000"/>
              </a:spcBef>
              <a:buClr>
                <a:schemeClr val="accent2"/>
              </a:buClr>
              <a:buFont typeface="Wingdings" pitchFamily="2" charset="2"/>
              <a:buChar char="§"/>
            </a:pPr>
            <a:r>
              <a:rPr lang="en-US" sz="2400"/>
              <a:t>Since everyone agrees on who goes next, there will never be any collisions </a:t>
            </a:r>
          </a:p>
          <a:p>
            <a:pPr algn="just" eaLnBrk="1" hangingPunct="1">
              <a:spcBef>
                <a:spcPct val="20000"/>
              </a:spcBef>
              <a:buClr>
                <a:schemeClr val="accent2"/>
              </a:buClr>
              <a:buFont typeface="Wingdings" pitchFamily="2" charset="2"/>
              <a:buChar char="§"/>
            </a:pPr>
            <a:r>
              <a:rPr lang="en-US" sz="2400"/>
              <a:t>Protocols in which the desire to transmit is broadcast before the actual transmission are called </a:t>
            </a:r>
            <a:r>
              <a:rPr lang="en-US" sz="2400" b="1"/>
              <a:t>reservation protocols </a:t>
            </a:r>
            <a:r>
              <a:rPr lang="en-US" sz="2400"/>
              <a:t> </a:t>
            </a:r>
          </a:p>
        </p:txBody>
      </p:sp>
      <p:pic>
        <p:nvPicPr>
          <p:cNvPr id="18436" name="Picture 4" descr="4-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4346575"/>
            <a:ext cx="89154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0" y="6464300"/>
            <a:ext cx="9144000" cy="371475"/>
          </a:xfrm>
          <a:prstGeom prst="rect">
            <a:avLst/>
          </a:prstGeom>
          <a:noFill/>
          <a:ln w="9525">
            <a:noFill/>
            <a:miter lim="800000"/>
            <a:headEnd/>
            <a:tailEnd/>
          </a:ln>
          <a:effectLst/>
        </p:spPr>
        <p:txBody>
          <a:bodyPr/>
          <a:lstStyle/>
          <a:p>
            <a:pPr marL="609600" indent="-609600" algn="ctr">
              <a:spcBef>
                <a:spcPct val="20000"/>
              </a:spcBef>
              <a:buClr>
                <a:schemeClr val="accent2"/>
              </a:buClr>
              <a:defRPr/>
            </a:pPr>
            <a:r>
              <a:rPr lang="en-US" sz="2400" kern="0" dirty="0">
                <a:latin typeface="+mn-lt"/>
                <a:cs typeface="+mn-cs"/>
              </a:rPr>
              <a:t>Fig: The basic bit-map protocol.</a:t>
            </a:r>
          </a:p>
        </p:txBody>
      </p:sp>
      <p:sp>
        <p:nvSpPr>
          <p:cNvPr id="7" name="Slide Number Placeholder 6"/>
          <p:cNvSpPr>
            <a:spLocks noGrp="1"/>
          </p:cNvSpPr>
          <p:nvPr>
            <p:ph type="sldNum" sz="quarter" idx="12"/>
          </p:nvPr>
        </p:nvSpPr>
        <p:spPr/>
        <p:txBody>
          <a:bodyPr/>
          <a:lstStyle/>
          <a:p>
            <a:pPr>
              <a:defRPr/>
            </a:pPr>
            <a:fld id="{34C731E7-83E8-4043-A387-A1E05E9F7CE5}" type="slidenum">
              <a:rPr lang="en-US" smtClean="0"/>
              <a:pPr>
                <a:defRPr/>
              </a:pPr>
              <a:t>138</a:t>
            </a:fld>
            <a:endParaRPr lang="en-US" dirty="0"/>
          </a:p>
        </p:txBody>
      </p:sp>
    </p:spTree>
    <p:extLst>
      <p:ext uri="{BB962C8B-B14F-4D97-AF65-F5344CB8AC3E}">
        <p14:creationId xmlns:p14="http://schemas.microsoft.com/office/powerpoint/2010/main" val="392840592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74613"/>
            <a:ext cx="9144000" cy="704850"/>
          </a:xfrm>
        </p:spPr>
        <p:txBody>
          <a:bodyPr/>
          <a:lstStyle/>
          <a:p>
            <a:pPr eaLnBrk="1" hangingPunct="1"/>
            <a:r>
              <a:rPr lang="en-US" b="1" smtClean="0"/>
              <a:t>Collision-Free Protocols</a:t>
            </a:r>
            <a:endParaRPr lang="en-US" smtClean="0"/>
          </a:p>
        </p:txBody>
      </p:sp>
      <p:sp>
        <p:nvSpPr>
          <p:cNvPr id="19459" name="Rectangle 3"/>
          <p:cNvSpPr txBox="1">
            <a:spLocks noChangeArrowheads="1"/>
          </p:cNvSpPr>
          <p:nvPr/>
        </p:nvSpPr>
        <p:spPr bwMode="auto">
          <a:xfrm>
            <a:off x="0" y="71120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524000" indent="-609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b="1" i="1"/>
              <a:t>Binary Countdown</a:t>
            </a:r>
          </a:p>
          <a:p>
            <a:pPr lvl="1" algn="just" eaLnBrk="1" hangingPunct="1">
              <a:spcBef>
                <a:spcPct val="20000"/>
              </a:spcBef>
              <a:buClr>
                <a:schemeClr val="accent2"/>
              </a:buClr>
              <a:buFont typeface="Wingdings" pitchFamily="2" charset="2"/>
              <a:buChar char="§"/>
            </a:pPr>
            <a:r>
              <a:rPr lang="en-US" sz="2400"/>
              <a:t>problem with the basic bit-map protocol </a:t>
            </a:r>
          </a:p>
          <a:p>
            <a:pPr lvl="2" algn="just" eaLnBrk="1" hangingPunct="1">
              <a:spcBef>
                <a:spcPct val="20000"/>
              </a:spcBef>
              <a:buClr>
                <a:schemeClr val="accent2"/>
              </a:buClr>
              <a:buFont typeface="Wingdings" pitchFamily="2" charset="2"/>
              <a:buChar char="§"/>
            </a:pPr>
            <a:r>
              <a:rPr lang="en-US" sz="2400"/>
              <a:t>overhead is 1 bit per station,</a:t>
            </a:r>
          </a:p>
          <a:p>
            <a:pPr lvl="2" algn="just" eaLnBrk="1" hangingPunct="1">
              <a:spcBef>
                <a:spcPct val="20000"/>
              </a:spcBef>
              <a:buClr>
                <a:schemeClr val="accent2"/>
              </a:buClr>
              <a:buFont typeface="Wingdings" pitchFamily="2" charset="2"/>
              <a:buChar char="§"/>
            </a:pPr>
            <a:r>
              <a:rPr lang="en-US" sz="2400"/>
              <a:t>so it does not scale well to networks with thousands of stations</a:t>
            </a:r>
          </a:p>
          <a:p>
            <a:pPr lvl="1" algn="just" eaLnBrk="1" hangingPunct="1">
              <a:spcBef>
                <a:spcPct val="20000"/>
              </a:spcBef>
              <a:buClr>
                <a:schemeClr val="accent2"/>
              </a:buClr>
              <a:buFont typeface="Wingdings" pitchFamily="2" charset="2"/>
              <a:buChar char="§"/>
            </a:pPr>
            <a:r>
              <a:rPr lang="en-US" sz="2400"/>
              <a:t>Better option is using binary station addresses </a:t>
            </a:r>
          </a:p>
          <a:p>
            <a:pPr lvl="1" algn="just" eaLnBrk="1" hangingPunct="1">
              <a:spcBef>
                <a:spcPct val="20000"/>
              </a:spcBef>
              <a:buClr>
                <a:schemeClr val="accent2"/>
              </a:buClr>
              <a:buFont typeface="Wingdings" pitchFamily="2" charset="2"/>
              <a:buChar char="§"/>
            </a:pPr>
            <a:r>
              <a:rPr lang="en-US" sz="2400"/>
              <a:t>station that needs to use the channel broadcasts its address as a binary bit string, starting with the high-order bit. </a:t>
            </a:r>
          </a:p>
          <a:p>
            <a:pPr lvl="1" algn="just" eaLnBrk="1" hangingPunct="1">
              <a:spcBef>
                <a:spcPct val="20000"/>
              </a:spcBef>
              <a:buClr>
                <a:schemeClr val="accent2"/>
              </a:buClr>
              <a:buFont typeface="Wingdings" pitchFamily="2" charset="2"/>
              <a:buChar char="§"/>
            </a:pPr>
            <a:r>
              <a:rPr lang="en-US" sz="2400"/>
              <a:t>All addresses are assumed to be the same length. </a:t>
            </a:r>
          </a:p>
          <a:p>
            <a:pPr lvl="1" algn="just" eaLnBrk="1" hangingPunct="1">
              <a:spcBef>
                <a:spcPct val="20000"/>
              </a:spcBef>
              <a:buClr>
                <a:schemeClr val="accent2"/>
              </a:buClr>
              <a:buFont typeface="Wingdings" pitchFamily="2" charset="2"/>
              <a:buChar char="§"/>
            </a:pPr>
            <a:r>
              <a:rPr lang="en-US" sz="2400"/>
              <a:t>The bits in each address position from different stations are BOOLEAN ORed together </a:t>
            </a:r>
          </a:p>
          <a:p>
            <a:pPr lvl="1" algn="just" eaLnBrk="1" hangingPunct="1">
              <a:spcBef>
                <a:spcPct val="20000"/>
              </a:spcBef>
              <a:buClr>
                <a:schemeClr val="accent2"/>
              </a:buClr>
              <a:buFont typeface="Wingdings" pitchFamily="2" charset="2"/>
              <a:buChar char="§"/>
            </a:pPr>
            <a:r>
              <a:rPr lang="en-US" sz="2400"/>
              <a:t>So it is called </a:t>
            </a:r>
            <a:r>
              <a:rPr lang="en-US" sz="2400" b="1"/>
              <a:t>binary countdown </a:t>
            </a:r>
          </a:p>
        </p:txBody>
      </p:sp>
      <p:sp>
        <p:nvSpPr>
          <p:cNvPr id="4" name="Slide Number Placeholder 3"/>
          <p:cNvSpPr>
            <a:spLocks noGrp="1"/>
          </p:cNvSpPr>
          <p:nvPr>
            <p:ph type="sldNum" sz="quarter" idx="12"/>
          </p:nvPr>
        </p:nvSpPr>
        <p:spPr/>
        <p:txBody>
          <a:bodyPr/>
          <a:lstStyle/>
          <a:p>
            <a:pPr>
              <a:defRPr/>
            </a:pPr>
            <a:fld id="{D385E897-C8B0-4EE2-812E-F478DA0304AB}" type="slidenum">
              <a:rPr lang="en-US" smtClean="0"/>
              <a:pPr>
                <a:defRPr/>
              </a:pPr>
              <a:t>139</a:t>
            </a:fld>
            <a:endParaRPr lang="en-US" dirty="0"/>
          </a:p>
        </p:txBody>
      </p:sp>
    </p:spTree>
    <p:extLst>
      <p:ext uri="{BB962C8B-B14F-4D97-AF65-F5344CB8AC3E}">
        <p14:creationId xmlns:p14="http://schemas.microsoft.com/office/powerpoint/2010/main" val="477709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5467" y="-2"/>
            <a:ext cx="9008533" cy="496712"/>
          </a:xfrm>
        </p:spPr>
        <p:txBody>
          <a:bodyPr>
            <a:normAutofit fontScale="90000"/>
          </a:bodyPr>
          <a:lstStyle/>
          <a:p>
            <a:r>
              <a:rPr lang="en-US" dirty="0" smtClean="0"/>
              <a:t> </a:t>
            </a:r>
            <a:r>
              <a:rPr lang="en-US" sz="4400" dirty="0" smtClean="0"/>
              <a:t>Framing (</a:t>
            </a:r>
            <a:r>
              <a:rPr lang="en-US" dirty="0" smtClean="0"/>
              <a:t>Character count</a:t>
            </a:r>
            <a:r>
              <a:rPr lang="en-US" sz="4400" dirty="0" smtClean="0"/>
              <a:t>)</a:t>
            </a:r>
            <a:endParaRPr lang="en-US" sz="4400" dirty="0"/>
          </a:p>
        </p:txBody>
      </p:sp>
      <p:sp>
        <p:nvSpPr>
          <p:cNvPr id="7" name="Content Placeholder 2"/>
          <p:cNvSpPr>
            <a:spLocks noGrp="1"/>
          </p:cNvSpPr>
          <p:nvPr>
            <p:ph idx="1"/>
          </p:nvPr>
        </p:nvSpPr>
        <p:spPr>
          <a:xfrm>
            <a:off x="191911" y="440268"/>
            <a:ext cx="8760178" cy="6361288"/>
          </a:xfrm>
        </p:spPr>
        <p:txBody>
          <a:bodyPr/>
          <a:lstStyle/>
          <a:p>
            <a:pPr algn="just">
              <a:buFont typeface="Wingdings" pitchFamily="2" charset="2"/>
              <a:buChar char="ü"/>
            </a:pPr>
            <a:r>
              <a:rPr lang="en-US" sz="2800" dirty="0" smtClean="0"/>
              <a:t>Character count</a:t>
            </a:r>
          </a:p>
          <a:p>
            <a:pPr lvl="1" algn="just">
              <a:buFont typeface="Wingdings" pitchFamily="2" charset="2"/>
              <a:buChar char="Ø"/>
            </a:pPr>
            <a:r>
              <a:rPr lang="en-US" sz="2400" dirty="0" smtClean="0"/>
              <a:t>uses a field in the header to specify the number of characters in the frame</a:t>
            </a:r>
          </a:p>
          <a:p>
            <a:pPr lvl="1" algn="just">
              <a:buFont typeface="Wingdings" pitchFamily="2" charset="2"/>
              <a:buChar char="Ø"/>
            </a:pPr>
            <a:r>
              <a:rPr lang="en-US" sz="2400" dirty="0" smtClean="0"/>
              <a:t>When the DLL at the destination sees the character count, it knows how many characters follow and hence where the end of the frame is  </a:t>
            </a:r>
          </a:p>
          <a:p>
            <a:pPr lvl="1" algn="just">
              <a:buFont typeface="Wingdings" pitchFamily="2" charset="2"/>
              <a:buChar char="Ø"/>
            </a:pPr>
            <a:r>
              <a:rPr lang="en-US" sz="2400" dirty="0" smtClean="0"/>
              <a:t>Eg: A character stream.   </a:t>
            </a:r>
            <a:r>
              <a:rPr lang="en-US" sz="2400" dirty="0" smtClean="0">
                <a:solidFill>
                  <a:schemeClr val="accent2"/>
                </a:solidFill>
              </a:rPr>
              <a:t>(a)</a:t>
            </a:r>
            <a:r>
              <a:rPr lang="en-US" sz="2400" dirty="0" smtClean="0"/>
              <a:t> Without errors.   </a:t>
            </a:r>
            <a:r>
              <a:rPr lang="en-US" sz="2400" dirty="0" smtClean="0">
                <a:solidFill>
                  <a:schemeClr val="accent2"/>
                </a:solidFill>
              </a:rPr>
              <a:t>(b)</a:t>
            </a:r>
            <a:r>
              <a:rPr lang="en-US" sz="2400" dirty="0" smtClean="0"/>
              <a:t> With one error.</a:t>
            </a:r>
          </a:p>
        </p:txBody>
      </p:sp>
      <p:pic>
        <p:nvPicPr>
          <p:cNvPr id="4" name="Picture 4" descr="3-04"/>
          <p:cNvPicPr>
            <a:picLocks noChangeAspect="1" noChangeArrowheads="1"/>
          </p:cNvPicPr>
          <p:nvPr/>
        </p:nvPicPr>
        <p:blipFill>
          <a:blip r:embed="rId2" cstate="print"/>
          <a:srcRect/>
          <a:stretch>
            <a:fillRect/>
          </a:stretch>
        </p:blipFill>
        <p:spPr bwMode="auto">
          <a:xfrm>
            <a:off x="657228" y="3309409"/>
            <a:ext cx="8249706" cy="352842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31DD258-A623-490B-8242-C077DDB146DD}"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74613"/>
            <a:ext cx="9144000" cy="704850"/>
          </a:xfrm>
        </p:spPr>
        <p:txBody>
          <a:bodyPr/>
          <a:lstStyle/>
          <a:p>
            <a:pPr eaLnBrk="1" hangingPunct="1"/>
            <a:r>
              <a:rPr lang="en-US" b="1" smtClean="0"/>
              <a:t>Collision-Free Protocols</a:t>
            </a:r>
            <a:endParaRPr lang="en-US" smtClean="0"/>
          </a:p>
        </p:txBody>
      </p:sp>
      <p:sp>
        <p:nvSpPr>
          <p:cNvPr id="20483" name="Rectangle 3"/>
          <p:cNvSpPr txBox="1">
            <a:spLocks noChangeArrowheads="1"/>
          </p:cNvSpPr>
          <p:nvPr/>
        </p:nvSpPr>
        <p:spPr bwMode="auto">
          <a:xfrm>
            <a:off x="0" y="71120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To avoid conflicts, an arbitration rule must be applied: </a:t>
            </a:r>
          </a:p>
          <a:p>
            <a:pPr lvl="1" algn="just" eaLnBrk="1" hangingPunct="1">
              <a:spcBef>
                <a:spcPct val="20000"/>
              </a:spcBef>
              <a:buClr>
                <a:schemeClr val="accent2"/>
              </a:buClr>
              <a:buFont typeface="Wingdings" pitchFamily="2" charset="2"/>
              <a:buChar char="§"/>
            </a:pPr>
            <a:r>
              <a:rPr lang="en-US" sz="2400"/>
              <a:t>as soon as a station sees that a high-order bit position that is 0 in its address has been overwritten with a 1, it gives up. </a:t>
            </a:r>
          </a:p>
          <a:p>
            <a:pPr lvl="1" algn="just" eaLnBrk="1" hangingPunct="1">
              <a:spcBef>
                <a:spcPct val="20000"/>
              </a:spcBef>
              <a:buClr>
                <a:schemeClr val="accent2"/>
              </a:buClr>
              <a:buFont typeface="Wingdings" pitchFamily="2" charset="2"/>
              <a:buChar char="§"/>
            </a:pPr>
            <a:r>
              <a:rPr lang="en-US" sz="2400"/>
              <a:t>For eg, if stations 0010, 0100, 1001, and 1010 are all trying to get the channel, in the first bit time the stations transmit 0, 0, 1, and 1, respectively </a:t>
            </a:r>
          </a:p>
          <a:p>
            <a:pPr lvl="1" algn="just" eaLnBrk="1" hangingPunct="1">
              <a:spcBef>
                <a:spcPct val="20000"/>
              </a:spcBef>
              <a:buClr>
                <a:schemeClr val="accent2"/>
              </a:buClr>
              <a:buFont typeface="Wingdings" pitchFamily="2" charset="2"/>
              <a:buChar char="§"/>
            </a:pPr>
            <a:r>
              <a:rPr lang="en-US" sz="2400"/>
              <a:t>These are ORed together to form a 1. </a:t>
            </a:r>
          </a:p>
          <a:p>
            <a:pPr lvl="1" algn="just" eaLnBrk="1" hangingPunct="1">
              <a:spcBef>
                <a:spcPct val="20000"/>
              </a:spcBef>
              <a:buClr>
                <a:schemeClr val="accent2"/>
              </a:buClr>
              <a:buFont typeface="Wingdings" pitchFamily="2" charset="2"/>
              <a:buChar char="§"/>
            </a:pPr>
            <a:r>
              <a:rPr lang="en-US" sz="2400"/>
              <a:t>Stations 0010 and 0100 see the 1 and know that a higher-numbered station is competing for the channel, so they give up for the current round. </a:t>
            </a:r>
          </a:p>
          <a:p>
            <a:pPr lvl="1" algn="just" eaLnBrk="1" hangingPunct="1">
              <a:spcBef>
                <a:spcPct val="20000"/>
              </a:spcBef>
              <a:buClr>
                <a:schemeClr val="accent2"/>
              </a:buClr>
              <a:buFont typeface="Wingdings" pitchFamily="2" charset="2"/>
              <a:buChar char="§"/>
            </a:pPr>
            <a:r>
              <a:rPr lang="en-US" sz="2400"/>
              <a:t>Stations 1001 and 1010 continue.</a:t>
            </a:r>
          </a:p>
          <a:p>
            <a:pPr lvl="1" algn="just" eaLnBrk="1" hangingPunct="1">
              <a:spcBef>
                <a:spcPct val="20000"/>
              </a:spcBef>
              <a:buClr>
                <a:schemeClr val="accent2"/>
              </a:buClr>
              <a:buFont typeface="Wingdings" pitchFamily="2" charset="2"/>
              <a:buChar char="§"/>
            </a:pPr>
            <a:r>
              <a:rPr lang="en-US" sz="2400"/>
              <a:t>next bit is 0, and both stations continue. </a:t>
            </a:r>
          </a:p>
          <a:p>
            <a:pPr lvl="1" algn="just" eaLnBrk="1" hangingPunct="1">
              <a:spcBef>
                <a:spcPct val="20000"/>
              </a:spcBef>
              <a:buClr>
                <a:schemeClr val="accent2"/>
              </a:buClr>
              <a:buFont typeface="Wingdings" pitchFamily="2" charset="2"/>
              <a:buChar char="§"/>
            </a:pPr>
            <a:r>
              <a:rPr lang="en-US" sz="2400"/>
              <a:t>next bit is 1, so station 1001 gives up. </a:t>
            </a:r>
          </a:p>
          <a:p>
            <a:pPr lvl="1" algn="just" eaLnBrk="1" hangingPunct="1">
              <a:spcBef>
                <a:spcPct val="20000"/>
              </a:spcBef>
              <a:buClr>
                <a:schemeClr val="accent2"/>
              </a:buClr>
              <a:buFont typeface="Wingdings" pitchFamily="2" charset="2"/>
              <a:buChar char="§"/>
            </a:pPr>
            <a:r>
              <a:rPr lang="en-US" sz="2400"/>
              <a:t>winner is station 1010 because it has the highest address. </a:t>
            </a:r>
            <a:endParaRPr lang="en-US" sz="2400" b="1"/>
          </a:p>
        </p:txBody>
      </p:sp>
      <p:sp>
        <p:nvSpPr>
          <p:cNvPr id="4" name="Slide Number Placeholder 3"/>
          <p:cNvSpPr>
            <a:spLocks noGrp="1"/>
          </p:cNvSpPr>
          <p:nvPr>
            <p:ph type="sldNum" sz="quarter" idx="12"/>
          </p:nvPr>
        </p:nvSpPr>
        <p:spPr/>
        <p:txBody>
          <a:bodyPr/>
          <a:lstStyle/>
          <a:p>
            <a:pPr>
              <a:defRPr/>
            </a:pPr>
            <a:fld id="{807DCE25-4E0C-403B-B39A-567ECBE3ED51}" type="slidenum">
              <a:rPr lang="en-US" smtClean="0"/>
              <a:pPr>
                <a:defRPr/>
              </a:pPr>
              <a:t>140</a:t>
            </a:fld>
            <a:endParaRPr lang="en-US" dirty="0"/>
          </a:p>
        </p:txBody>
      </p:sp>
    </p:spTree>
    <p:extLst>
      <p:ext uri="{BB962C8B-B14F-4D97-AF65-F5344CB8AC3E}">
        <p14:creationId xmlns:p14="http://schemas.microsoft.com/office/powerpoint/2010/main" val="40277794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74613"/>
            <a:ext cx="9144000" cy="704850"/>
          </a:xfrm>
        </p:spPr>
        <p:txBody>
          <a:bodyPr/>
          <a:lstStyle/>
          <a:p>
            <a:pPr eaLnBrk="1" hangingPunct="1"/>
            <a:r>
              <a:rPr lang="en-US" b="1" smtClean="0"/>
              <a:t>Collision-Free Protocols</a:t>
            </a:r>
            <a:endParaRPr lang="en-US" smtClean="0"/>
          </a:p>
        </p:txBody>
      </p:sp>
      <p:sp>
        <p:nvSpPr>
          <p:cNvPr id="21507" name="Rectangle 3"/>
          <p:cNvSpPr txBox="1">
            <a:spLocks noChangeArrowheads="1"/>
          </p:cNvSpPr>
          <p:nvPr/>
        </p:nvSpPr>
        <p:spPr bwMode="auto">
          <a:xfrm>
            <a:off x="0" y="71120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just" eaLnBrk="1" hangingPunct="1">
              <a:spcBef>
                <a:spcPct val="20000"/>
              </a:spcBef>
              <a:buClr>
                <a:schemeClr val="accent2"/>
              </a:buClr>
              <a:buFont typeface="Wingdings" pitchFamily="2" charset="2"/>
              <a:buChar char="§"/>
            </a:pPr>
            <a:r>
              <a:rPr lang="en-US" sz="2400"/>
              <a:t>After winning the bidding, it may now transmit a frame, after which another bidding cycle starts.</a:t>
            </a:r>
            <a:endParaRPr lang="en-US" sz="2400" b="1"/>
          </a:p>
        </p:txBody>
      </p:sp>
      <p:pic>
        <p:nvPicPr>
          <p:cNvPr id="21508" name="Picture 4" descr="4-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8" y="1582738"/>
            <a:ext cx="5195887"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5230813" y="2581275"/>
            <a:ext cx="3433762" cy="1885950"/>
          </a:xfrm>
          <a:prstGeom prst="rect">
            <a:avLst/>
          </a:prstGeom>
          <a:noFill/>
          <a:ln w="9525">
            <a:noFill/>
            <a:miter lim="800000"/>
            <a:headEnd/>
            <a:tailEnd/>
          </a:ln>
          <a:effectLst/>
        </p:spPr>
        <p:txBody>
          <a:bodyPr/>
          <a:lstStyle/>
          <a:p>
            <a:pPr marL="609600" indent="-609600" algn="ctr">
              <a:spcBef>
                <a:spcPct val="20000"/>
              </a:spcBef>
              <a:buClr>
                <a:schemeClr val="accent2"/>
              </a:buClr>
              <a:defRPr/>
            </a:pPr>
            <a:r>
              <a:rPr lang="en-US" sz="2400" kern="0" dirty="0">
                <a:latin typeface="+mn-lt"/>
                <a:cs typeface="+mn-cs"/>
              </a:rPr>
              <a:t>Fig: The binary countdown protocol.  </a:t>
            </a:r>
          </a:p>
          <a:p>
            <a:pPr marL="609600" indent="-609600" algn="ctr">
              <a:spcBef>
                <a:spcPct val="20000"/>
              </a:spcBef>
              <a:buClr>
                <a:schemeClr val="accent2"/>
              </a:buClr>
              <a:defRPr/>
            </a:pPr>
            <a:endParaRPr lang="en-US" sz="2400" kern="0" dirty="0">
              <a:latin typeface="+mn-lt"/>
              <a:cs typeface="+mn-cs"/>
            </a:endParaRPr>
          </a:p>
          <a:p>
            <a:pPr marL="609600" indent="-609600" algn="ctr">
              <a:spcBef>
                <a:spcPct val="20000"/>
              </a:spcBef>
              <a:buClr>
                <a:schemeClr val="accent2"/>
              </a:buClr>
              <a:defRPr/>
            </a:pPr>
            <a:r>
              <a:rPr lang="en-US" sz="2400" kern="0" dirty="0">
                <a:latin typeface="+mn-lt"/>
                <a:cs typeface="+mn-cs"/>
              </a:rPr>
              <a:t>A dash indicates silence.</a:t>
            </a:r>
          </a:p>
        </p:txBody>
      </p:sp>
      <p:sp>
        <p:nvSpPr>
          <p:cNvPr id="7" name="Slide Number Placeholder 6"/>
          <p:cNvSpPr>
            <a:spLocks noGrp="1"/>
          </p:cNvSpPr>
          <p:nvPr>
            <p:ph type="sldNum" sz="quarter" idx="12"/>
          </p:nvPr>
        </p:nvSpPr>
        <p:spPr/>
        <p:txBody>
          <a:bodyPr/>
          <a:lstStyle/>
          <a:p>
            <a:pPr>
              <a:defRPr/>
            </a:pPr>
            <a:fld id="{7A55542D-5D36-4B98-83E7-41EB8CB2D0EF}" type="slidenum">
              <a:rPr lang="en-US" smtClean="0"/>
              <a:pPr>
                <a:defRPr/>
              </a:pPr>
              <a:t>141</a:t>
            </a:fld>
            <a:endParaRPr lang="en-US" dirty="0"/>
          </a:p>
        </p:txBody>
      </p:sp>
    </p:spTree>
    <p:extLst>
      <p:ext uri="{BB962C8B-B14F-4D97-AF65-F5344CB8AC3E}">
        <p14:creationId xmlns:p14="http://schemas.microsoft.com/office/powerpoint/2010/main" val="219739798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74613"/>
            <a:ext cx="9144000" cy="704850"/>
          </a:xfrm>
        </p:spPr>
        <p:txBody>
          <a:bodyPr/>
          <a:lstStyle/>
          <a:p>
            <a:pPr eaLnBrk="1" hangingPunct="1"/>
            <a:r>
              <a:rPr lang="en-US" b="1" smtClean="0"/>
              <a:t>Collision-Free Protocols</a:t>
            </a:r>
            <a:endParaRPr lang="en-US" smtClean="0"/>
          </a:p>
        </p:txBody>
      </p:sp>
      <p:sp>
        <p:nvSpPr>
          <p:cNvPr id="22531" name="Rectangle 3"/>
          <p:cNvSpPr txBox="1">
            <a:spLocks noChangeArrowheads="1"/>
          </p:cNvSpPr>
          <p:nvPr/>
        </p:nvSpPr>
        <p:spPr bwMode="auto">
          <a:xfrm>
            <a:off x="0" y="71120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variation of binary countdown </a:t>
            </a:r>
          </a:p>
          <a:p>
            <a:pPr lvl="1" algn="just" eaLnBrk="1" hangingPunct="1">
              <a:spcBef>
                <a:spcPct val="20000"/>
              </a:spcBef>
              <a:buClr>
                <a:schemeClr val="accent2"/>
              </a:buClr>
              <a:buFont typeface="Wingdings" pitchFamily="2" charset="2"/>
              <a:buChar char="§"/>
            </a:pPr>
            <a:r>
              <a:rPr lang="en-US" sz="2400"/>
              <a:t>using virtual station numbers</a:t>
            </a:r>
          </a:p>
          <a:p>
            <a:pPr lvl="1" algn="just" eaLnBrk="1" hangingPunct="1">
              <a:spcBef>
                <a:spcPct val="20000"/>
              </a:spcBef>
              <a:buClr>
                <a:schemeClr val="accent2"/>
              </a:buClr>
              <a:buFont typeface="Wingdings" pitchFamily="2" charset="2"/>
              <a:buChar char="§"/>
            </a:pPr>
            <a:r>
              <a:rPr lang="en-US" sz="2400"/>
              <a:t>with the virtual station numbers from 0 up to and including the successful station being circularly permuted after each transmission, </a:t>
            </a:r>
          </a:p>
          <a:p>
            <a:pPr lvl="1" algn="just" eaLnBrk="1" hangingPunct="1">
              <a:spcBef>
                <a:spcPct val="20000"/>
              </a:spcBef>
              <a:buClr>
                <a:schemeClr val="accent2"/>
              </a:buClr>
              <a:buFont typeface="Wingdings" pitchFamily="2" charset="2"/>
              <a:buChar char="§"/>
            </a:pPr>
            <a:r>
              <a:rPr lang="en-US" sz="2400"/>
              <a:t>in order to give higher priority to stations that have been silent unusually long. </a:t>
            </a:r>
          </a:p>
          <a:p>
            <a:pPr lvl="1" algn="just" eaLnBrk="1" hangingPunct="1">
              <a:spcBef>
                <a:spcPct val="20000"/>
              </a:spcBef>
              <a:buClr>
                <a:schemeClr val="accent2"/>
              </a:buClr>
              <a:buFont typeface="Wingdings" pitchFamily="2" charset="2"/>
              <a:buChar char="§"/>
            </a:pPr>
            <a:r>
              <a:rPr lang="en-US" sz="2400"/>
              <a:t>For example, if stations C, H, D, A, G, B, E, F have priorities 7, 6, 5, 4, 3, 2, 1, and 0, respectively, </a:t>
            </a:r>
          </a:p>
          <a:p>
            <a:pPr lvl="1" algn="just" eaLnBrk="1" hangingPunct="1">
              <a:spcBef>
                <a:spcPct val="20000"/>
              </a:spcBef>
              <a:buClr>
                <a:schemeClr val="accent2"/>
              </a:buClr>
              <a:buFont typeface="Wingdings" pitchFamily="2" charset="2"/>
              <a:buChar char="§"/>
            </a:pPr>
            <a:r>
              <a:rPr lang="en-US" sz="2400"/>
              <a:t>then a successful transmission by D puts it at the end of the list, giving a priority order of C, H, A, G, B, E, F, D. </a:t>
            </a:r>
          </a:p>
          <a:p>
            <a:pPr lvl="1" algn="just" eaLnBrk="1" hangingPunct="1">
              <a:spcBef>
                <a:spcPct val="20000"/>
              </a:spcBef>
              <a:buClr>
                <a:schemeClr val="accent2"/>
              </a:buClr>
              <a:buFont typeface="Wingdings" pitchFamily="2" charset="2"/>
              <a:buChar char="§"/>
            </a:pPr>
            <a:r>
              <a:rPr lang="en-US" sz="2400"/>
              <a:t>Thus, C remains virtual station 7, </a:t>
            </a:r>
          </a:p>
          <a:p>
            <a:pPr lvl="1" algn="just" eaLnBrk="1" hangingPunct="1">
              <a:spcBef>
                <a:spcPct val="20000"/>
              </a:spcBef>
              <a:buClr>
                <a:schemeClr val="accent2"/>
              </a:buClr>
              <a:buFont typeface="Wingdings" pitchFamily="2" charset="2"/>
              <a:buChar char="§"/>
            </a:pPr>
            <a:r>
              <a:rPr lang="en-US" sz="2400"/>
              <a:t>but A moves up from 4 to 5 and D drops from 5 to 0. </a:t>
            </a:r>
          </a:p>
          <a:p>
            <a:pPr lvl="1" algn="just" eaLnBrk="1" hangingPunct="1">
              <a:spcBef>
                <a:spcPct val="20000"/>
              </a:spcBef>
              <a:buClr>
                <a:schemeClr val="accent2"/>
              </a:buClr>
              <a:buFont typeface="Wingdings" pitchFamily="2" charset="2"/>
              <a:buChar char="§"/>
            </a:pPr>
            <a:r>
              <a:rPr lang="en-US" sz="2400"/>
              <a:t>Station D will now only be able to acquire the channel if no other station wants it. </a:t>
            </a:r>
            <a:endParaRPr lang="en-US" sz="2400" b="1"/>
          </a:p>
        </p:txBody>
      </p:sp>
      <p:sp>
        <p:nvSpPr>
          <p:cNvPr id="4" name="Slide Number Placeholder 3"/>
          <p:cNvSpPr>
            <a:spLocks noGrp="1"/>
          </p:cNvSpPr>
          <p:nvPr>
            <p:ph type="sldNum" sz="quarter" idx="12"/>
          </p:nvPr>
        </p:nvSpPr>
        <p:spPr>
          <a:xfrm>
            <a:off x="6553200" y="6383338"/>
            <a:ext cx="1905000" cy="457200"/>
          </a:xfrm>
        </p:spPr>
        <p:txBody>
          <a:bodyPr/>
          <a:lstStyle/>
          <a:p>
            <a:pPr>
              <a:defRPr/>
            </a:pPr>
            <a:fld id="{CC73A392-B986-4E4A-8235-1363676ABBEC}" type="slidenum">
              <a:rPr lang="en-US" smtClean="0"/>
              <a:pPr>
                <a:defRPr/>
              </a:pPr>
              <a:t>142</a:t>
            </a:fld>
            <a:endParaRPr lang="en-US" dirty="0"/>
          </a:p>
        </p:txBody>
      </p:sp>
      <p:cxnSp>
        <p:nvCxnSpPr>
          <p:cNvPr id="22533" name="Straight Connector 5"/>
          <p:cNvCxnSpPr>
            <a:cxnSpLocks noChangeShapeType="1"/>
          </p:cNvCxnSpPr>
          <p:nvPr/>
        </p:nvCxnSpPr>
        <p:spPr bwMode="auto">
          <a:xfrm flipH="1">
            <a:off x="280988" y="6542088"/>
            <a:ext cx="14287" cy="127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7492012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74613"/>
            <a:ext cx="9144000" cy="704850"/>
          </a:xfrm>
        </p:spPr>
        <p:txBody>
          <a:bodyPr/>
          <a:lstStyle/>
          <a:p>
            <a:pPr eaLnBrk="1" hangingPunct="1"/>
            <a:r>
              <a:rPr lang="en-US" b="1" smtClean="0"/>
              <a:t>Collision Avoidance Protocol</a:t>
            </a:r>
            <a:endParaRPr lang="en-US" smtClean="0"/>
          </a:p>
        </p:txBody>
      </p:sp>
      <p:sp>
        <p:nvSpPr>
          <p:cNvPr id="23555" name="Rectangle 3"/>
          <p:cNvSpPr txBox="1">
            <a:spLocks noChangeArrowheads="1"/>
          </p:cNvSpPr>
          <p:nvPr/>
        </p:nvSpPr>
        <p:spPr bwMode="auto">
          <a:xfrm>
            <a:off x="0" y="71120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524000" indent="-609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b="1"/>
              <a:t>MACA (Multiple Access with Collision Avoidance) </a:t>
            </a:r>
          </a:p>
          <a:p>
            <a:pPr lvl="1" algn="just" eaLnBrk="1" hangingPunct="1">
              <a:spcBef>
                <a:spcPct val="20000"/>
              </a:spcBef>
              <a:buClr>
                <a:schemeClr val="accent2"/>
              </a:buClr>
              <a:buFont typeface="Wingdings" pitchFamily="2" charset="2"/>
              <a:buChar char="§"/>
            </a:pPr>
            <a:r>
              <a:rPr lang="en-US" sz="2400"/>
              <a:t>basic idea (early protocol for wireless LAN)</a:t>
            </a:r>
          </a:p>
          <a:p>
            <a:pPr lvl="2" algn="just" eaLnBrk="1" hangingPunct="1">
              <a:spcBef>
                <a:spcPct val="20000"/>
              </a:spcBef>
              <a:buClr>
                <a:schemeClr val="accent2"/>
              </a:buClr>
              <a:buFont typeface="Wingdings" pitchFamily="2" charset="2"/>
              <a:buChar char="§"/>
            </a:pPr>
            <a:r>
              <a:rPr lang="en-US" sz="2400"/>
              <a:t>Sender is to stimulate by sending RTS (Request To Send) to the receiver into outputting a short frame, CTS (Clear To Send)</a:t>
            </a:r>
          </a:p>
          <a:p>
            <a:pPr lvl="2" algn="just" eaLnBrk="1" hangingPunct="1">
              <a:spcBef>
                <a:spcPct val="20000"/>
              </a:spcBef>
              <a:buClr>
                <a:schemeClr val="accent2"/>
              </a:buClr>
              <a:buFont typeface="Wingdings" pitchFamily="2" charset="2"/>
              <a:buChar char="§"/>
            </a:pPr>
            <a:r>
              <a:rPr lang="en-US" sz="2400"/>
              <a:t>so stations nearby can detect this transmission and avoid transmitting for the duration of the upcoming (large) data frame</a:t>
            </a:r>
          </a:p>
        </p:txBody>
      </p:sp>
      <p:pic>
        <p:nvPicPr>
          <p:cNvPr id="23556" name="Picture 3" descr="4-12"/>
          <p:cNvPicPr>
            <a:picLocks noChangeAspect="1" noChangeArrowheads="1"/>
          </p:cNvPicPr>
          <p:nvPr/>
        </p:nvPicPr>
        <p:blipFill>
          <a:blip r:embed="rId3">
            <a:extLst>
              <a:ext uri="{28A0092B-C50C-407E-A947-70E740481C1C}">
                <a14:useLocalDpi xmlns:a14="http://schemas.microsoft.com/office/drawing/2010/main" val="0"/>
              </a:ext>
            </a:extLst>
          </a:blip>
          <a:srcRect b="13228"/>
          <a:stretch>
            <a:fillRect/>
          </a:stretch>
        </p:blipFill>
        <p:spPr bwMode="auto">
          <a:xfrm>
            <a:off x="869950" y="3987800"/>
            <a:ext cx="7577138"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DE7534B6-792E-4485-A93E-1D2C1094AFCA}" type="slidenum">
              <a:rPr lang="en-US" smtClean="0"/>
              <a:pPr>
                <a:defRPr/>
              </a:pPr>
              <a:t>143</a:t>
            </a:fld>
            <a:endParaRPr lang="en-US" dirty="0"/>
          </a:p>
        </p:txBody>
      </p:sp>
    </p:spTree>
    <p:extLst>
      <p:ext uri="{BB962C8B-B14F-4D97-AF65-F5344CB8AC3E}">
        <p14:creationId xmlns:p14="http://schemas.microsoft.com/office/powerpoint/2010/main" val="389923787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74613"/>
            <a:ext cx="9144000" cy="704850"/>
          </a:xfrm>
        </p:spPr>
        <p:txBody>
          <a:bodyPr/>
          <a:lstStyle/>
          <a:p>
            <a:pPr eaLnBrk="1" hangingPunct="1"/>
            <a:r>
              <a:rPr lang="en-US" b="1" smtClean="0"/>
              <a:t>Ethernet</a:t>
            </a:r>
            <a:endParaRPr lang="en-US" smtClean="0"/>
          </a:p>
        </p:txBody>
      </p:sp>
      <p:sp>
        <p:nvSpPr>
          <p:cNvPr id="5" name="Rectangle 3"/>
          <p:cNvSpPr txBox="1">
            <a:spLocks noChangeArrowheads="1"/>
          </p:cNvSpPr>
          <p:nvPr/>
        </p:nvSpPr>
        <p:spPr bwMode="auto">
          <a:xfrm>
            <a:off x="0" y="711200"/>
            <a:ext cx="9144000" cy="6146800"/>
          </a:xfrm>
          <a:prstGeom prst="rect">
            <a:avLst/>
          </a:prstGeom>
          <a:noFill/>
          <a:ln w="9525">
            <a:noFill/>
            <a:miter lim="800000"/>
            <a:headEnd/>
            <a:tailEnd/>
          </a:ln>
          <a:effectLst/>
        </p:spPr>
        <p:txBody>
          <a:bodyPr/>
          <a:lstStyle/>
          <a:p>
            <a:pPr marL="609600" indent="-609600" algn="just">
              <a:spcBef>
                <a:spcPct val="20000"/>
              </a:spcBef>
              <a:buClr>
                <a:schemeClr val="accent2"/>
              </a:buClr>
              <a:buFont typeface="Wingdings" pitchFamily="2" charset="2"/>
              <a:buChar char="§"/>
              <a:defRPr/>
            </a:pPr>
            <a:r>
              <a:rPr lang="en-US" sz="2400" dirty="0">
                <a:cs typeface="+mn-cs"/>
              </a:rPr>
              <a:t>IEEE has standardized a number of local area networks and metropolitan area networks under the name of IEEE 802</a:t>
            </a:r>
          </a:p>
          <a:p>
            <a:pPr marL="1066800" lvl="1" indent="-609600" algn="just">
              <a:spcBef>
                <a:spcPct val="20000"/>
              </a:spcBef>
              <a:buClr>
                <a:schemeClr val="accent2"/>
              </a:buClr>
              <a:buFont typeface="Wingdings" pitchFamily="2" charset="2"/>
              <a:buChar char="§"/>
              <a:defRPr/>
            </a:pPr>
            <a:r>
              <a:rPr lang="en-US" sz="2400" dirty="0">
                <a:cs typeface="+mn-cs"/>
              </a:rPr>
              <a:t>802.3 (Ethernet)</a:t>
            </a:r>
          </a:p>
          <a:p>
            <a:pPr marL="1066800" lvl="1" indent="-609600" algn="just">
              <a:spcBef>
                <a:spcPct val="20000"/>
              </a:spcBef>
              <a:buClr>
                <a:schemeClr val="accent2"/>
              </a:buClr>
              <a:buFont typeface="Wingdings" pitchFamily="2" charset="2"/>
              <a:buChar char="§"/>
              <a:defRPr/>
            </a:pPr>
            <a:r>
              <a:rPr lang="en-US" sz="2400" dirty="0">
                <a:cs typeface="+mn-cs"/>
              </a:rPr>
              <a:t>802.4 (Token bus)  </a:t>
            </a:r>
          </a:p>
          <a:p>
            <a:pPr marL="1066800" lvl="1" indent="-609600" algn="just">
              <a:spcBef>
                <a:spcPct val="20000"/>
              </a:spcBef>
              <a:buClr>
                <a:schemeClr val="accent2"/>
              </a:buClr>
              <a:buFont typeface="Wingdings" pitchFamily="2" charset="2"/>
              <a:buChar char="§"/>
              <a:defRPr/>
            </a:pPr>
            <a:r>
              <a:rPr lang="en-US" sz="2400" dirty="0">
                <a:cs typeface="+mn-cs"/>
              </a:rPr>
              <a:t>802.5 (Token ring)  </a:t>
            </a:r>
          </a:p>
          <a:p>
            <a:pPr marL="1066800" lvl="1" indent="-609600" algn="just">
              <a:spcBef>
                <a:spcPct val="20000"/>
              </a:spcBef>
              <a:buClr>
                <a:schemeClr val="accent2"/>
              </a:buClr>
              <a:buFont typeface="Wingdings" pitchFamily="2" charset="2"/>
              <a:buChar char="§"/>
              <a:defRPr/>
            </a:pPr>
            <a:r>
              <a:rPr lang="en-US" sz="2400" dirty="0">
                <a:cs typeface="+mn-cs"/>
              </a:rPr>
              <a:t>802.11 (wireless LAN)</a:t>
            </a:r>
          </a:p>
          <a:p>
            <a:pPr marL="1066800" lvl="1" indent="-609600" algn="just">
              <a:spcBef>
                <a:spcPct val="20000"/>
              </a:spcBef>
              <a:buClr>
                <a:schemeClr val="accent2"/>
              </a:buClr>
              <a:buFont typeface="Wingdings" pitchFamily="2" charset="2"/>
              <a:buChar char="§"/>
              <a:defRPr/>
            </a:pPr>
            <a:r>
              <a:rPr lang="en-US" sz="2400" dirty="0">
                <a:cs typeface="+mn-cs"/>
              </a:rPr>
              <a:t>802.15 (Bluetooth) </a:t>
            </a:r>
          </a:p>
          <a:p>
            <a:pPr marL="1066800" lvl="1" indent="-609600" algn="just">
              <a:spcBef>
                <a:spcPct val="20000"/>
              </a:spcBef>
              <a:buClr>
                <a:schemeClr val="accent2"/>
              </a:buClr>
              <a:buFont typeface="Wingdings" pitchFamily="2" charset="2"/>
              <a:buChar char="§"/>
              <a:defRPr/>
            </a:pPr>
            <a:r>
              <a:rPr lang="en-US" sz="2400" dirty="0">
                <a:cs typeface="+mn-cs"/>
              </a:rPr>
              <a:t>802.16 (wireless MAN)</a:t>
            </a:r>
          </a:p>
          <a:p>
            <a:pPr marL="609600" lvl="1" indent="-609600" algn="just">
              <a:spcBef>
                <a:spcPct val="20000"/>
              </a:spcBef>
              <a:buClr>
                <a:schemeClr val="accent2"/>
              </a:buClr>
              <a:buFont typeface="Wingdings" pitchFamily="2" charset="2"/>
              <a:buChar char="§"/>
              <a:defRPr/>
            </a:pPr>
            <a:r>
              <a:rPr lang="en-US" sz="2400" b="1" dirty="0">
                <a:cs typeface="+mn-cs"/>
              </a:rPr>
              <a:t>IEEE 802.3 (Ethernet)</a:t>
            </a:r>
          </a:p>
          <a:p>
            <a:pPr marL="1066800" lvl="2" indent="-609600" algn="just">
              <a:spcBef>
                <a:spcPct val="20000"/>
              </a:spcBef>
              <a:buClr>
                <a:schemeClr val="accent2"/>
              </a:buClr>
              <a:buFont typeface="Wingdings" pitchFamily="2" charset="2"/>
              <a:buChar char="§"/>
              <a:defRPr/>
            </a:pPr>
            <a:r>
              <a:rPr lang="en-US" sz="2400" b="1" dirty="0">
                <a:cs typeface="+mn-cs"/>
              </a:rPr>
              <a:t>Ethernet Cabling </a:t>
            </a:r>
          </a:p>
          <a:p>
            <a:pPr marL="1524000" lvl="3" indent="-609600" algn="just">
              <a:spcBef>
                <a:spcPct val="20000"/>
              </a:spcBef>
              <a:buClr>
                <a:schemeClr val="accent2"/>
              </a:buClr>
              <a:buFont typeface="Wingdings" pitchFamily="2" charset="2"/>
              <a:buChar char="§"/>
              <a:defRPr/>
            </a:pPr>
            <a:r>
              <a:rPr lang="en-US" sz="2400" dirty="0">
                <a:cs typeface="+mn-cs"/>
              </a:rPr>
              <a:t>“Ethernet” refers to the cable (the ether) </a:t>
            </a:r>
          </a:p>
          <a:p>
            <a:pPr marL="1524000" lvl="3" indent="-609600" algn="just">
              <a:spcBef>
                <a:spcPct val="20000"/>
              </a:spcBef>
              <a:buClr>
                <a:schemeClr val="accent2"/>
              </a:buClr>
              <a:buFont typeface="Wingdings" pitchFamily="2" charset="2"/>
              <a:buChar char="§"/>
              <a:defRPr/>
            </a:pPr>
            <a:r>
              <a:rPr lang="en-US" sz="2400" dirty="0">
                <a:cs typeface="+mn-cs"/>
              </a:rPr>
              <a:t>Four types of cabling are commonly used</a:t>
            </a:r>
            <a:endParaRPr lang="en-US" sz="2400" b="1" dirty="0">
              <a:cs typeface="+mn-cs"/>
            </a:endParaRPr>
          </a:p>
        </p:txBody>
      </p:sp>
      <p:sp>
        <p:nvSpPr>
          <p:cNvPr id="4" name="Slide Number Placeholder 3"/>
          <p:cNvSpPr>
            <a:spLocks noGrp="1"/>
          </p:cNvSpPr>
          <p:nvPr>
            <p:ph type="sldNum" sz="quarter" idx="12"/>
          </p:nvPr>
        </p:nvSpPr>
        <p:spPr/>
        <p:txBody>
          <a:bodyPr/>
          <a:lstStyle/>
          <a:p>
            <a:pPr>
              <a:defRPr/>
            </a:pPr>
            <a:fld id="{E9C10E2C-C989-436D-821E-EC777AD845FC}" type="slidenum">
              <a:rPr lang="en-US" smtClean="0"/>
              <a:pPr>
                <a:defRPr/>
              </a:pPr>
              <a:t>144</a:t>
            </a:fld>
            <a:endParaRPr lang="en-US" dirty="0"/>
          </a:p>
        </p:txBody>
      </p:sp>
    </p:spTree>
    <p:extLst>
      <p:ext uri="{BB962C8B-B14F-4D97-AF65-F5344CB8AC3E}">
        <p14:creationId xmlns:p14="http://schemas.microsoft.com/office/powerpoint/2010/main" val="27771556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7" dur="500"/>
                                        <p:tgtEl>
                                          <p:spTgt spid="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2" dur="500"/>
                                        <p:tgtEl>
                                          <p:spTgt spid="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7" dur="500"/>
                                        <p:tgtEl>
                                          <p:spTgt spid="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randombar(horizontal)">
                                      <p:cBhvr>
                                        <p:cTn id="42" dur="500"/>
                                        <p:tgtEl>
                                          <p:spTgt spid="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randombar(horizontal)">
                                      <p:cBhvr>
                                        <p:cTn id="47" dur="500"/>
                                        <p:tgtEl>
                                          <p:spTgt spid="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ntr" presetSubtype="1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randombar(horizontal)">
                                      <p:cBhvr>
                                        <p:cTn id="52" dur="500"/>
                                        <p:tgtEl>
                                          <p:spTgt spid="5">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4" presetClass="entr" presetSubtype="10"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randombar(horizontal)">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4288"/>
            <a:ext cx="9144000" cy="704850"/>
          </a:xfrm>
        </p:spPr>
        <p:txBody>
          <a:bodyPr/>
          <a:lstStyle/>
          <a:p>
            <a:pPr eaLnBrk="1" hangingPunct="1"/>
            <a:r>
              <a:rPr lang="en-US" b="1" smtClean="0"/>
              <a:t>Ethernet</a:t>
            </a:r>
            <a:endParaRPr lang="en-US" smtClean="0"/>
          </a:p>
        </p:txBody>
      </p:sp>
      <p:sp>
        <p:nvSpPr>
          <p:cNvPr id="25603" name="Rectangle 3"/>
          <p:cNvSpPr txBox="1">
            <a:spLocks noChangeArrowheads="1"/>
          </p:cNvSpPr>
          <p:nvPr/>
        </p:nvSpPr>
        <p:spPr bwMode="auto">
          <a:xfrm>
            <a:off x="0" y="71120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524000" indent="-609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endParaRPr lang="en-US" sz="2400" b="1"/>
          </a:p>
          <a:p>
            <a:pPr algn="just" eaLnBrk="1" hangingPunct="1">
              <a:spcBef>
                <a:spcPct val="20000"/>
              </a:spcBef>
              <a:buClr>
                <a:schemeClr val="accent2"/>
              </a:buClr>
              <a:buFont typeface="Wingdings" pitchFamily="2" charset="2"/>
              <a:buChar char="§"/>
            </a:pPr>
            <a:endParaRPr lang="en-US" sz="2400" b="1"/>
          </a:p>
          <a:p>
            <a:pPr algn="just" eaLnBrk="1" hangingPunct="1">
              <a:spcBef>
                <a:spcPct val="20000"/>
              </a:spcBef>
              <a:buClr>
                <a:schemeClr val="accent2"/>
              </a:buClr>
              <a:buFont typeface="Wingdings" pitchFamily="2" charset="2"/>
              <a:buChar char="§"/>
            </a:pPr>
            <a:endParaRPr lang="en-US" sz="2400" b="1"/>
          </a:p>
          <a:p>
            <a:pPr algn="just" eaLnBrk="1" hangingPunct="1">
              <a:spcBef>
                <a:spcPct val="20000"/>
              </a:spcBef>
              <a:buClr>
                <a:schemeClr val="accent2"/>
              </a:buClr>
              <a:buFont typeface="Wingdings" pitchFamily="2" charset="2"/>
              <a:buChar char="§"/>
            </a:pPr>
            <a:endParaRPr lang="en-US" sz="2400" b="1"/>
          </a:p>
          <a:p>
            <a:pPr algn="just" eaLnBrk="1" hangingPunct="1">
              <a:spcBef>
                <a:spcPct val="20000"/>
              </a:spcBef>
              <a:buClr>
                <a:schemeClr val="accent2"/>
              </a:buClr>
              <a:buFont typeface="Wingdings" pitchFamily="2" charset="2"/>
              <a:buChar char="§"/>
            </a:pPr>
            <a:endParaRPr lang="en-US" sz="2400" b="1"/>
          </a:p>
          <a:p>
            <a:pPr algn="just" eaLnBrk="1" hangingPunct="1">
              <a:spcBef>
                <a:spcPct val="20000"/>
              </a:spcBef>
              <a:buClr>
                <a:schemeClr val="accent2"/>
              </a:buClr>
              <a:buFont typeface="Wingdings" pitchFamily="2" charset="2"/>
              <a:buChar char="§"/>
            </a:pPr>
            <a:r>
              <a:rPr lang="en-US" sz="2400" b="1"/>
              <a:t>10Base5 cabling</a:t>
            </a:r>
          </a:p>
          <a:p>
            <a:pPr lvl="1" algn="just" eaLnBrk="1" hangingPunct="1">
              <a:spcBef>
                <a:spcPct val="20000"/>
              </a:spcBef>
              <a:buClr>
                <a:schemeClr val="accent2"/>
              </a:buClr>
              <a:buFont typeface="Wingdings" pitchFamily="2" charset="2"/>
              <a:buChar char="§"/>
            </a:pPr>
            <a:r>
              <a:rPr lang="en-US" sz="2400"/>
              <a:t>popularly called thick Ethernet</a:t>
            </a:r>
          </a:p>
          <a:p>
            <a:pPr lvl="1" algn="just" eaLnBrk="1" hangingPunct="1">
              <a:spcBef>
                <a:spcPct val="20000"/>
              </a:spcBef>
              <a:buClr>
                <a:schemeClr val="accent2"/>
              </a:buClr>
              <a:buFont typeface="Wingdings" pitchFamily="2" charset="2"/>
              <a:buChar char="§"/>
            </a:pPr>
            <a:r>
              <a:rPr lang="en-US" sz="2400"/>
              <a:t>resembles a yellow garden hose</a:t>
            </a:r>
          </a:p>
          <a:p>
            <a:pPr lvl="1" algn="just" eaLnBrk="1" hangingPunct="1">
              <a:spcBef>
                <a:spcPct val="20000"/>
              </a:spcBef>
              <a:buClr>
                <a:schemeClr val="accent2"/>
              </a:buClr>
              <a:buFont typeface="Wingdings" pitchFamily="2" charset="2"/>
              <a:buChar char="§"/>
            </a:pPr>
            <a:r>
              <a:rPr lang="en-US" sz="2400"/>
              <a:t>Connections to it are generally made using </a:t>
            </a:r>
            <a:r>
              <a:rPr lang="en-US" sz="2400" b="1"/>
              <a:t>vampire taps</a:t>
            </a:r>
          </a:p>
          <a:p>
            <a:pPr lvl="2" algn="just" eaLnBrk="1" hangingPunct="1">
              <a:spcBef>
                <a:spcPct val="20000"/>
              </a:spcBef>
              <a:buClr>
                <a:schemeClr val="accent2"/>
              </a:buClr>
              <a:buFont typeface="Wingdings" pitchFamily="2" charset="2"/>
              <a:buChar char="§"/>
            </a:pPr>
            <a:r>
              <a:rPr lang="en-US" sz="2400"/>
              <a:t>a pin is very carefully forced halfway into the coaxial cable's core. </a:t>
            </a:r>
          </a:p>
          <a:p>
            <a:pPr lvl="1" algn="just" eaLnBrk="1" hangingPunct="1">
              <a:spcBef>
                <a:spcPct val="20000"/>
              </a:spcBef>
              <a:buClr>
                <a:schemeClr val="accent2"/>
              </a:buClr>
              <a:buFont typeface="Wingdings" pitchFamily="2" charset="2"/>
              <a:buChar char="§"/>
            </a:pPr>
            <a:r>
              <a:rPr lang="en-US" sz="2400"/>
              <a:t>10Base5 means that it operates at 10 Mbps, uses baseband signaling, and can support segments of up to 500 meters. </a:t>
            </a:r>
          </a:p>
        </p:txBody>
      </p:sp>
      <p:pic>
        <p:nvPicPr>
          <p:cNvPr id="25604" name="Picture 4" descr="4-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709613"/>
            <a:ext cx="8764587"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5"/>
          <p:cNvSpPr>
            <a:spLocks noChangeArrowheads="1"/>
          </p:cNvSpPr>
          <p:nvPr/>
        </p:nvSpPr>
        <p:spPr bwMode="auto">
          <a:xfrm>
            <a:off x="1768475" y="2524125"/>
            <a:ext cx="6257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t>Fig: most common kinds of Ethernet cabling </a:t>
            </a:r>
          </a:p>
        </p:txBody>
      </p:sp>
      <p:sp>
        <p:nvSpPr>
          <p:cNvPr id="7" name="Slide Number Placeholder 6"/>
          <p:cNvSpPr>
            <a:spLocks noGrp="1"/>
          </p:cNvSpPr>
          <p:nvPr>
            <p:ph type="sldNum" sz="quarter" idx="12"/>
          </p:nvPr>
        </p:nvSpPr>
        <p:spPr/>
        <p:txBody>
          <a:bodyPr/>
          <a:lstStyle/>
          <a:p>
            <a:pPr>
              <a:defRPr/>
            </a:pPr>
            <a:fld id="{9CCEE0A8-83F4-47FD-A0E4-6D6B4924C8EA}" type="slidenum">
              <a:rPr lang="en-US" smtClean="0"/>
              <a:pPr>
                <a:defRPr/>
              </a:pPr>
              <a:t>145</a:t>
            </a:fld>
            <a:endParaRPr lang="en-US" dirty="0"/>
          </a:p>
        </p:txBody>
      </p:sp>
    </p:spTree>
    <p:extLst>
      <p:ext uri="{BB962C8B-B14F-4D97-AF65-F5344CB8AC3E}">
        <p14:creationId xmlns:p14="http://schemas.microsoft.com/office/powerpoint/2010/main" val="1015226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animEffect transition="in" filter="strips(downLeft)">
                                      <p:cBhvr>
                                        <p:cTn id="7" dur="500"/>
                                        <p:tgtEl>
                                          <p:spTgt spid="25603">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5603">
                                            <p:txEl>
                                              <p:pRg st="6" end="6"/>
                                            </p:txEl>
                                          </p:spTgt>
                                        </p:tgtEl>
                                        <p:attrNameLst>
                                          <p:attrName>style.visibility</p:attrName>
                                        </p:attrNameLst>
                                      </p:cBhvr>
                                      <p:to>
                                        <p:strVal val="visible"/>
                                      </p:to>
                                    </p:set>
                                    <p:animEffect transition="in" filter="strips(downLeft)">
                                      <p:cBhvr>
                                        <p:cTn id="12" dur="500"/>
                                        <p:tgtEl>
                                          <p:spTgt spid="25603">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5603">
                                            <p:txEl>
                                              <p:pRg st="7" end="7"/>
                                            </p:txEl>
                                          </p:spTgt>
                                        </p:tgtEl>
                                        <p:attrNameLst>
                                          <p:attrName>style.visibility</p:attrName>
                                        </p:attrNameLst>
                                      </p:cBhvr>
                                      <p:to>
                                        <p:strVal val="visible"/>
                                      </p:to>
                                    </p:set>
                                    <p:animEffect transition="in" filter="strips(downLeft)">
                                      <p:cBhvr>
                                        <p:cTn id="17" dur="500"/>
                                        <p:tgtEl>
                                          <p:spTgt spid="25603">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25603">
                                            <p:txEl>
                                              <p:pRg st="8" end="8"/>
                                            </p:txEl>
                                          </p:spTgt>
                                        </p:tgtEl>
                                        <p:attrNameLst>
                                          <p:attrName>style.visibility</p:attrName>
                                        </p:attrNameLst>
                                      </p:cBhvr>
                                      <p:to>
                                        <p:strVal val="visible"/>
                                      </p:to>
                                    </p:set>
                                    <p:animEffect transition="in" filter="strips(downLeft)">
                                      <p:cBhvr>
                                        <p:cTn id="22" dur="500"/>
                                        <p:tgtEl>
                                          <p:spTgt spid="25603">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25603">
                                            <p:txEl>
                                              <p:pRg st="9" end="9"/>
                                            </p:txEl>
                                          </p:spTgt>
                                        </p:tgtEl>
                                        <p:attrNameLst>
                                          <p:attrName>style.visibility</p:attrName>
                                        </p:attrNameLst>
                                      </p:cBhvr>
                                      <p:to>
                                        <p:strVal val="visible"/>
                                      </p:to>
                                    </p:set>
                                    <p:animEffect transition="in" filter="strips(downLeft)">
                                      <p:cBhvr>
                                        <p:cTn id="27" dur="500"/>
                                        <p:tgtEl>
                                          <p:spTgt spid="25603">
                                            <p:txEl>
                                              <p:pRg st="9" end="9"/>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25603">
                                            <p:txEl>
                                              <p:pRg st="10" end="10"/>
                                            </p:txEl>
                                          </p:spTgt>
                                        </p:tgtEl>
                                        <p:attrNameLst>
                                          <p:attrName>style.visibility</p:attrName>
                                        </p:attrNameLst>
                                      </p:cBhvr>
                                      <p:to>
                                        <p:strVal val="visible"/>
                                      </p:to>
                                    </p:set>
                                    <p:animEffect transition="in" filter="strips(downLeft)">
                                      <p:cBhvr>
                                        <p:cTn id="32"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74613"/>
            <a:ext cx="9144000" cy="704850"/>
          </a:xfrm>
        </p:spPr>
        <p:txBody>
          <a:bodyPr/>
          <a:lstStyle/>
          <a:p>
            <a:pPr eaLnBrk="1" hangingPunct="1"/>
            <a:r>
              <a:rPr lang="en-US" b="1" smtClean="0"/>
              <a:t>Ethernet</a:t>
            </a:r>
            <a:endParaRPr lang="en-US" smtClean="0"/>
          </a:p>
        </p:txBody>
      </p:sp>
      <p:sp>
        <p:nvSpPr>
          <p:cNvPr id="26627" name="Rectangle 3"/>
          <p:cNvSpPr txBox="1">
            <a:spLocks noChangeArrowheads="1"/>
          </p:cNvSpPr>
          <p:nvPr/>
        </p:nvSpPr>
        <p:spPr bwMode="auto">
          <a:xfrm>
            <a:off x="0" y="71120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524000" indent="-609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b="1"/>
              <a:t>10Base2, or thin Ethernet </a:t>
            </a:r>
          </a:p>
          <a:p>
            <a:pPr lvl="1" algn="just" eaLnBrk="1" hangingPunct="1">
              <a:spcBef>
                <a:spcPct val="20000"/>
              </a:spcBef>
              <a:buClr>
                <a:schemeClr val="accent2"/>
              </a:buClr>
              <a:buFont typeface="Wingdings" pitchFamily="2" charset="2"/>
              <a:buChar char="§"/>
            </a:pPr>
            <a:r>
              <a:rPr lang="en-US" sz="2400"/>
              <a:t>bends easily </a:t>
            </a:r>
          </a:p>
          <a:p>
            <a:pPr lvl="1" algn="just" eaLnBrk="1" hangingPunct="1">
              <a:spcBef>
                <a:spcPct val="20000"/>
              </a:spcBef>
              <a:buClr>
                <a:schemeClr val="accent2"/>
              </a:buClr>
              <a:buFont typeface="Wingdings" pitchFamily="2" charset="2"/>
              <a:buChar char="§"/>
            </a:pPr>
            <a:r>
              <a:rPr lang="en-US" sz="2400"/>
              <a:t>Connections to it are made using industry-standard </a:t>
            </a:r>
            <a:r>
              <a:rPr lang="en-US" sz="2400">
                <a:solidFill>
                  <a:srgbClr val="FF0000"/>
                </a:solidFill>
              </a:rPr>
              <a:t>BNC connectors to form T junctions </a:t>
            </a:r>
          </a:p>
          <a:p>
            <a:pPr lvl="1" algn="just" eaLnBrk="1" hangingPunct="1">
              <a:spcBef>
                <a:spcPct val="20000"/>
              </a:spcBef>
              <a:buClr>
                <a:schemeClr val="accent2"/>
              </a:buClr>
              <a:buFont typeface="Wingdings" pitchFamily="2" charset="2"/>
              <a:buChar char="§"/>
            </a:pPr>
            <a:r>
              <a:rPr lang="en-US" sz="2400"/>
              <a:t>Adv: </a:t>
            </a:r>
          </a:p>
          <a:p>
            <a:pPr lvl="2" algn="just" eaLnBrk="1" hangingPunct="1">
              <a:spcBef>
                <a:spcPct val="20000"/>
              </a:spcBef>
              <a:buClr>
                <a:schemeClr val="accent2"/>
              </a:buClr>
              <a:buFont typeface="Wingdings" pitchFamily="2" charset="2"/>
              <a:buChar char="§"/>
            </a:pPr>
            <a:r>
              <a:rPr lang="en-US" sz="2400"/>
              <a:t>BNC connectors are easier to use and more reliable.</a:t>
            </a:r>
          </a:p>
          <a:p>
            <a:pPr lvl="2" algn="just" eaLnBrk="1" hangingPunct="1">
              <a:spcBef>
                <a:spcPct val="20000"/>
              </a:spcBef>
              <a:buClr>
                <a:schemeClr val="accent2"/>
              </a:buClr>
              <a:buFont typeface="Wingdings" pitchFamily="2" charset="2"/>
              <a:buChar char="§"/>
            </a:pPr>
            <a:r>
              <a:rPr lang="en-US" sz="2400"/>
              <a:t>Thin Ethernet is much cheaper and easier to install</a:t>
            </a:r>
          </a:p>
          <a:p>
            <a:pPr lvl="1" algn="just" eaLnBrk="1" hangingPunct="1">
              <a:spcBef>
                <a:spcPct val="20000"/>
              </a:spcBef>
              <a:buClr>
                <a:schemeClr val="accent2"/>
              </a:buClr>
              <a:buFont typeface="Wingdings" pitchFamily="2" charset="2"/>
              <a:buChar char="§"/>
            </a:pPr>
            <a:r>
              <a:rPr lang="en-US" sz="2400"/>
              <a:t>Limitation: </a:t>
            </a:r>
          </a:p>
          <a:p>
            <a:pPr lvl="2" algn="just" eaLnBrk="1" hangingPunct="1">
              <a:spcBef>
                <a:spcPct val="20000"/>
              </a:spcBef>
              <a:buClr>
                <a:schemeClr val="accent2"/>
              </a:buClr>
              <a:buFont typeface="Wingdings" pitchFamily="2" charset="2"/>
              <a:buChar char="§"/>
            </a:pPr>
            <a:r>
              <a:rPr lang="en-US" sz="2400"/>
              <a:t>it can run for only 185 meters per segment, each of which can handle only 30 machines.</a:t>
            </a:r>
          </a:p>
          <a:p>
            <a:pPr algn="just" eaLnBrk="1" hangingPunct="1">
              <a:spcBef>
                <a:spcPct val="20000"/>
              </a:spcBef>
              <a:buClr>
                <a:schemeClr val="accent2"/>
              </a:buClr>
              <a:buFont typeface="Wingdings" pitchFamily="2" charset="2"/>
              <a:buChar char="§"/>
            </a:pPr>
            <a:r>
              <a:rPr lang="en-US" sz="2400"/>
              <a:t>Major problem with </a:t>
            </a:r>
            <a:r>
              <a:rPr lang="en-US" sz="2400" b="1"/>
              <a:t>10Base5 &amp; 10Base2</a:t>
            </a:r>
            <a:endParaRPr lang="en-US" sz="2400"/>
          </a:p>
          <a:p>
            <a:pPr lvl="1" algn="just" eaLnBrk="1" hangingPunct="1">
              <a:spcBef>
                <a:spcPct val="20000"/>
              </a:spcBef>
              <a:buClr>
                <a:schemeClr val="accent2"/>
              </a:buClr>
              <a:buFont typeface="Wingdings" pitchFamily="2" charset="2"/>
              <a:buChar char="§"/>
            </a:pPr>
            <a:r>
              <a:rPr lang="en-US" sz="2400"/>
              <a:t>Detecting cable breaks, excessive length, bad taps, or loose connectors is difficult </a:t>
            </a:r>
          </a:p>
        </p:txBody>
      </p:sp>
      <p:sp>
        <p:nvSpPr>
          <p:cNvPr id="4" name="Slide Number Placeholder 3"/>
          <p:cNvSpPr>
            <a:spLocks noGrp="1"/>
          </p:cNvSpPr>
          <p:nvPr>
            <p:ph type="sldNum" sz="quarter" idx="12"/>
          </p:nvPr>
        </p:nvSpPr>
        <p:spPr/>
        <p:txBody>
          <a:bodyPr/>
          <a:lstStyle/>
          <a:p>
            <a:pPr>
              <a:defRPr/>
            </a:pPr>
            <a:fld id="{BCD20796-D14D-411B-8200-CD955D5EB22A}" type="slidenum">
              <a:rPr lang="en-US" smtClean="0"/>
              <a:pPr>
                <a:defRPr/>
              </a:pPr>
              <a:t>146</a:t>
            </a:fld>
            <a:endParaRPr lang="en-US" dirty="0"/>
          </a:p>
        </p:txBody>
      </p:sp>
    </p:spTree>
    <p:extLst>
      <p:ext uri="{BB962C8B-B14F-4D97-AF65-F5344CB8AC3E}">
        <p14:creationId xmlns:p14="http://schemas.microsoft.com/office/powerpoint/2010/main" val="239593611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diamond(in)">
                                      <p:cBhvr>
                                        <p:cTn id="7" dur="2000"/>
                                        <p:tgtEl>
                                          <p:spTgt spid="266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diamond(in)">
                                      <p:cBhvr>
                                        <p:cTn id="12" dur="2000"/>
                                        <p:tgtEl>
                                          <p:spTgt spid="266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animEffect transition="in" filter="diamond(in)">
                                      <p:cBhvr>
                                        <p:cTn id="17" dur="2000"/>
                                        <p:tgtEl>
                                          <p:spTgt spid="266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diamond(in)">
                                      <p:cBhvr>
                                        <p:cTn id="22" dur="2000"/>
                                        <p:tgtEl>
                                          <p:spTgt spid="2662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animEffect transition="in" filter="diamond(in)">
                                      <p:cBhvr>
                                        <p:cTn id="27" dur="2000"/>
                                        <p:tgtEl>
                                          <p:spTgt spid="2662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26627">
                                            <p:txEl>
                                              <p:pRg st="6" end="6"/>
                                            </p:txEl>
                                          </p:spTgt>
                                        </p:tgtEl>
                                        <p:attrNameLst>
                                          <p:attrName>style.visibility</p:attrName>
                                        </p:attrNameLst>
                                      </p:cBhvr>
                                      <p:to>
                                        <p:strVal val="visible"/>
                                      </p:to>
                                    </p:set>
                                    <p:animEffect transition="in" filter="diamond(in)">
                                      <p:cBhvr>
                                        <p:cTn id="32" dur="2000"/>
                                        <p:tgtEl>
                                          <p:spTgt spid="2662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26627">
                                            <p:txEl>
                                              <p:pRg st="7" end="7"/>
                                            </p:txEl>
                                          </p:spTgt>
                                        </p:tgtEl>
                                        <p:attrNameLst>
                                          <p:attrName>style.visibility</p:attrName>
                                        </p:attrNameLst>
                                      </p:cBhvr>
                                      <p:to>
                                        <p:strVal val="visible"/>
                                      </p:to>
                                    </p:set>
                                    <p:animEffect transition="in" filter="diamond(in)">
                                      <p:cBhvr>
                                        <p:cTn id="37" dur="2000"/>
                                        <p:tgtEl>
                                          <p:spTgt spid="26627">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nodeType="clickEffect">
                                  <p:stCondLst>
                                    <p:cond delay="0"/>
                                  </p:stCondLst>
                                  <p:childTnLst>
                                    <p:set>
                                      <p:cBhvr>
                                        <p:cTn id="41" dur="1" fill="hold">
                                          <p:stCondLst>
                                            <p:cond delay="0"/>
                                          </p:stCondLst>
                                        </p:cTn>
                                        <p:tgtEl>
                                          <p:spTgt spid="26627">
                                            <p:txEl>
                                              <p:pRg st="8" end="8"/>
                                            </p:txEl>
                                          </p:spTgt>
                                        </p:tgtEl>
                                        <p:attrNameLst>
                                          <p:attrName>style.visibility</p:attrName>
                                        </p:attrNameLst>
                                      </p:cBhvr>
                                      <p:to>
                                        <p:strVal val="visible"/>
                                      </p:to>
                                    </p:set>
                                    <p:animEffect transition="in" filter="diamond(in)">
                                      <p:cBhvr>
                                        <p:cTn id="42" dur="2000"/>
                                        <p:tgtEl>
                                          <p:spTgt spid="26627">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nodeType="clickEffect">
                                  <p:stCondLst>
                                    <p:cond delay="0"/>
                                  </p:stCondLst>
                                  <p:childTnLst>
                                    <p:set>
                                      <p:cBhvr>
                                        <p:cTn id="46" dur="1" fill="hold">
                                          <p:stCondLst>
                                            <p:cond delay="0"/>
                                          </p:stCondLst>
                                        </p:cTn>
                                        <p:tgtEl>
                                          <p:spTgt spid="26627">
                                            <p:txEl>
                                              <p:pRg st="9" end="9"/>
                                            </p:txEl>
                                          </p:spTgt>
                                        </p:tgtEl>
                                        <p:attrNameLst>
                                          <p:attrName>style.visibility</p:attrName>
                                        </p:attrNameLst>
                                      </p:cBhvr>
                                      <p:to>
                                        <p:strVal val="visible"/>
                                      </p:to>
                                    </p:set>
                                    <p:animEffect transition="in" filter="diamond(in)">
                                      <p:cBhvr>
                                        <p:cTn id="47" dur="2000"/>
                                        <p:tgtEl>
                                          <p:spTgt spid="266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74613"/>
            <a:ext cx="9144000" cy="704850"/>
          </a:xfrm>
        </p:spPr>
        <p:txBody>
          <a:bodyPr/>
          <a:lstStyle/>
          <a:p>
            <a:pPr eaLnBrk="1" hangingPunct="1"/>
            <a:r>
              <a:rPr lang="en-US" b="1" smtClean="0"/>
              <a:t>Ethernet</a:t>
            </a:r>
            <a:endParaRPr lang="en-US" smtClean="0"/>
          </a:p>
        </p:txBody>
      </p:sp>
      <p:sp>
        <p:nvSpPr>
          <p:cNvPr id="27651" name="Rectangle 3"/>
          <p:cNvSpPr txBox="1">
            <a:spLocks noChangeArrowheads="1"/>
          </p:cNvSpPr>
          <p:nvPr/>
        </p:nvSpPr>
        <p:spPr bwMode="auto">
          <a:xfrm>
            <a:off x="0" y="71120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524000" indent="-609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Technique to solve the Problem:</a:t>
            </a:r>
          </a:p>
          <a:p>
            <a:pPr lvl="1" algn="just" eaLnBrk="1" hangingPunct="1">
              <a:spcBef>
                <a:spcPct val="20000"/>
              </a:spcBef>
              <a:buClr>
                <a:schemeClr val="accent2"/>
              </a:buClr>
              <a:buFont typeface="Wingdings" pitchFamily="2" charset="2"/>
              <a:buChar char="§"/>
            </a:pPr>
            <a:r>
              <a:rPr lang="en-US" sz="2400"/>
              <a:t>a pulse of known shape is injected into the cable. </a:t>
            </a:r>
          </a:p>
          <a:p>
            <a:pPr lvl="1" algn="just" eaLnBrk="1" hangingPunct="1">
              <a:spcBef>
                <a:spcPct val="20000"/>
              </a:spcBef>
              <a:buClr>
                <a:schemeClr val="accent2"/>
              </a:buClr>
              <a:buFont typeface="Wingdings" pitchFamily="2" charset="2"/>
              <a:buChar char="§"/>
            </a:pPr>
            <a:r>
              <a:rPr lang="en-US" sz="2400"/>
              <a:t>If the pulse hits an obstacle or the end of the cable, an echo will be generated and sent back. </a:t>
            </a:r>
          </a:p>
          <a:p>
            <a:pPr lvl="1" algn="just" eaLnBrk="1" hangingPunct="1">
              <a:spcBef>
                <a:spcPct val="20000"/>
              </a:spcBef>
              <a:buClr>
                <a:schemeClr val="accent2"/>
              </a:buClr>
              <a:buFont typeface="Wingdings" pitchFamily="2" charset="2"/>
              <a:buChar char="§"/>
            </a:pPr>
            <a:r>
              <a:rPr lang="en-US" sz="2400"/>
              <a:t>By carefully timing the interval between sending the pulse and receiving the echo, </a:t>
            </a:r>
          </a:p>
          <a:p>
            <a:pPr lvl="1" algn="just" eaLnBrk="1" hangingPunct="1">
              <a:spcBef>
                <a:spcPct val="20000"/>
              </a:spcBef>
              <a:buClr>
                <a:schemeClr val="accent2"/>
              </a:buClr>
              <a:buFont typeface="Wingdings" pitchFamily="2" charset="2"/>
              <a:buChar char="§"/>
            </a:pPr>
            <a:r>
              <a:rPr lang="en-US" sz="2400"/>
              <a:t>it is possible to localize the origin of the echo. </a:t>
            </a:r>
          </a:p>
          <a:p>
            <a:pPr lvl="1" algn="just" eaLnBrk="1" hangingPunct="1">
              <a:spcBef>
                <a:spcPct val="20000"/>
              </a:spcBef>
              <a:buClr>
                <a:schemeClr val="accent2"/>
              </a:buClr>
              <a:buFont typeface="Wingdings" pitchFamily="2" charset="2"/>
              <a:buChar char="§"/>
            </a:pPr>
            <a:r>
              <a:rPr lang="en-US" sz="2400"/>
              <a:t>This technique is called </a:t>
            </a:r>
            <a:r>
              <a:rPr lang="en-US" sz="2400" b="1"/>
              <a:t>time domain reflectometry</a:t>
            </a:r>
          </a:p>
          <a:p>
            <a:pPr algn="just" eaLnBrk="1" hangingPunct="1">
              <a:spcBef>
                <a:spcPct val="20000"/>
              </a:spcBef>
              <a:buClr>
                <a:schemeClr val="accent2"/>
              </a:buClr>
              <a:buFont typeface="Wingdings" pitchFamily="2" charset="2"/>
              <a:buChar char="§"/>
            </a:pPr>
            <a:r>
              <a:rPr lang="en-US" sz="2400" b="1"/>
              <a:t>10Base-T</a:t>
            </a:r>
            <a:endParaRPr lang="en-US" sz="2400"/>
          </a:p>
          <a:p>
            <a:pPr lvl="1" algn="just" eaLnBrk="1" hangingPunct="1">
              <a:spcBef>
                <a:spcPct val="20000"/>
              </a:spcBef>
              <a:buClr>
                <a:schemeClr val="accent2"/>
              </a:buClr>
              <a:buFont typeface="Wingdings" pitchFamily="2" charset="2"/>
              <a:buChar char="§"/>
            </a:pPr>
            <a:r>
              <a:rPr lang="en-US" sz="2400"/>
              <a:t>problems associated with finding cable breaks introduced different kind of wiring pattern, </a:t>
            </a:r>
          </a:p>
          <a:p>
            <a:pPr lvl="2" algn="just" eaLnBrk="1" hangingPunct="1">
              <a:spcBef>
                <a:spcPct val="20000"/>
              </a:spcBef>
              <a:buClr>
                <a:schemeClr val="accent2"/>
              </a:buClr>
              <a:buFont typeface="Wingdings" pitchFamily="2" charset="2"/>
              <a:buChar char="§"/>
            </a:pPr>
            <a:r>
              <a:rPr lang="en-US" sz="2400"/>
              <a:t>in which all stations have a cable running to a central </a:t>
            </a:r>
            <a:r>
              <a:rPr lang="en-US" sz="2400" b="1"/>
              <a:t>hub </a:t>
            </a:r>
            <a:r>
              <a:rPr lang="en-US" sz="2400"/>
              <a:t>where they are all connected electrically</a:t>
            </a:r>
          </a:p>
          <a:p>
            <a:pPr lvl="1" algn="just" eaLnBrk="1" hangingPunct="1">
              <a:spcBef>
                <a:spcPct val="20000"/>
              </a:spcBef>
              <a:buClr>
                <a:schemeClr val="accent2"/>
              </a:buClr>
              <a:buFont typeface="Wingdings" pitchFamily="2" charset="2"/>
              <a:buChar char="§"/>
            </a:pPr>
            <a:r>
              <a:rPr lang="en-US" sz="2400"/>
              <a:t>these wires are telephone company twisted pairs </a:t>
            </a:r>
          </a:p>
        </p:txBody>
      </p:sp>
      <p:sp>
        <p:nvSpPr>
          <p:cNvPr id="4" name="Slide Number Placeholder 3"/>
          <p:cNvSpPr>
            <a:spLocks noGrp="1"/>
          </p:cNvSpPr>
          <p:nvPr>
            <p:ph type="sldNum" sz="quarter" idx="12"/>
          </p:nvPr>
        </p:nvSpPr>
        <p:spPr/>
        <p:txBody>
          <a:bodyPr/>
          <a:lstStyle/>
          <a:p>
            <a:pPr>
              <a:defRPr/>
            </a:pPr>
            <a:fld id="{7333DA97-2033-4EB9-A442-0EC0143A8E02}" type="slidenum">
              <a:rPr lang="en-US" smtClean="0"/>
              <a:pPr>
                <a:defRPr/>
              </a:pPr>
              <a:t>147</a:t>
            </a:fld>
            <a:endParaRPr lang="en-US" dirty="0"/>
          </a:p>
        </p:txBody>
      </p:sp>
    </p:spTree>
    <p:extLst>
      <p:ext uri="{BB962C8B-B14F-4D97-AF65-F5344CB8AC3E}">
        <p14:creationId xmlns:p14="http://schemas.microsoft.com/office/powerpoint/2010/main" val="587963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6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65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7651">
                                            <p:txEl>
                                              <p:pRg st="1" end="1"/>
                                            </p:txEl>
                                          </p:spTgt>
                                        </p:tgtEl>
                                        <p:attrNameLst>
                                          <p:attrName>style.visibility</p:attrName>
                                        </p:attrNameLst>
                                      </p:cBhvr>
                                      <p:to>
                                        <p:strVal val="visible"/>
                                      </p:to>
                                    </p:set>
                                    <p:anim calcmode="lin" valueType="num">
                                      <p:cBhvr>
                                        <p:cTn id="14" dur="5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765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765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7651">
                                            <p:txEl>
                                              <p:pRg st="2" end="2"/>
                                            </p:txEl>
                                          </p:spTgt>
                                        </p:tgtEl>
                                        <p:attrNameLst>
                                          <p:attrName>style.visibility</p:attrName>
                                        </p:attrNameLst>
                                      </p:cBhvr>
                                      <p:to>
                                        <p:strVal val="visible"/>
                                      </p:to>
                                    </p:set>
                                    <p:anim calcmode="lin" valueType="num">
                                      <p:cBhvr>
                                        <p:cTn id="21" dur="5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765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765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27651">
                                            <p:txEl>
                                              <p:pRg st="3" end="3"/>
                                            </p:txEl>
                                          </p:spTgt>
                                        </p:tgtEl>
                                        <p:attrNameLst>
                                          <p:attrName>style.visibility</p:attrName>
                                        </p:attrNameLst>
                                      </p:cBhvr>
                                      <p:to>
                                        <p:strVal val="visible"/>
                                      </p:to>
                                    </p:set>
                                    <p:anim calcmode="lin" valueType="num">
                                      <p:cBhvr>
                                        <p:cTn id="28" dur="500" fill="hold"/>
                                        <p:tgtEl>
                                          <p:spTgt spid="2765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7651">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765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27651">
                                            <p:txEl>
                                              <p:pRg st="4" end="4"/>
                                            </p:txEl>
                                          </p:spTgt>
                                        </p:tgtEl>
                                        <p:attrNameLst>
                                          <p:attrName>style.visibility</p:attrName>
                                        </p:attrNameLst>
                                      </p:cBhvr>
                                      <p:to>
                                        <p:strVal val="visible"/>
                                      </p:to>
                                    </p:set>
                                    <p:anim calcmode="lin" valueType="num">
                                      <p:cBhvr>
                                        <p:cTn id="35" dur="500" fill="hold"/>
                                        <p:tgtEl>
                                          <p:spTgt spid="27651">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7651">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765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27651">
                                            <p:txEl>
                                              <p:pRg st="5" end="5"/>
                                            </p:txEl>
                                          </p:spTgt>
                                        </p:tgtEl>
                                        <p:attrNameLst>
                                          <p:attrName>style.visibility</p:attrName>
                                        </p:attrNameLst>
                                      </p:cBhvr>
                                      <p:to>
                                        <p:strVal val="visible"/>
                                      </p:to>
                                    </p:set>
                                    <p:anim calcmode="lin" valueType="num">
                                      <p:cBhvr>
                                        <p:cTn id="42" dur="500" fill="hold"/>
                                        <p:tgtEl>
                                          <p:spTgt spid="27651">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7651">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7651">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27651">
                                            <p:txEl>
                                              <p:pRg st="6" end="6"/>
                                            </p:txEl>
                                          </p:spTgt>
                                        </p:tgtEl>
                                        <p:attrNameLst>
                                          <p:attrName>style.visibility</p:attrName>
                                        </p:attrNameLst>
                                      </p:cBhvr>
                                      <p:to>
                                        <p:strVal val="visible"/>
                                      </p:to>
                                    </p:set>
                                    <p:anim calcmode="lin" valueType="num">
                                      <p:cBhvr>
                                        <p:cTn id="49" dur="500" fill="hold"/>
                                        <p:tgtEl>
                                          <p:spTgt spid="27651">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7651">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7651">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27651">
                                            <p:txEl>
                                              <p:pRg st="7" end="7"/>
                                            </p:txEl>
                                          </p:spTgt>
                                        </p:tgtEl>
                                        <p:attrNameLst>
                                          <p:attrName>style.visibility</p:attrName>
                                        </p:attrNameLst>
                                      </p:cBhvr>
                                      <p:to>
                                        <p:strVal val="visible"/>
                                      </p:to>
                                    </p:set>
                                    <p:anim calcmode="lin" valueType="num">
                                      <p:cBhvr>
                                        <p:cTn id="56" dur="500" fill="hold"/>
                                        <p:tgtEl>
                                          <p:spTgt spid="27651">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7651">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7651">
                                            <p:txEl>
                                              <p:pRg st="7" end="7"/>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nodeType="clickEffect">
                                  <p:stCondLst>
                                    <p:cond delay="0"/>
                                  </p:stCondLst>
                                  <p:childTnLst>
                                    <p:set>
                                      <p:cBhvr>
                                        <p:cTn id="62" dur="1" fill="hold">
                                          <p:stCondLst>
                                            <p:cond delay="0"/>
                                          </p:stCondLst>
                                        </p:cTn>
                                        <p:tgtEl>
                                          <p:spTgt spid="27651">
                                            <p:txEl>
                                              <p:pRg st="8" end="8"/>
                                            </p:txEl>
                                          </p:spTgt>
                                        </p:tgtEl>
                                        <p:attrNameLst>
                                          <p:attrName>style.visibility</p:attrName>
                                        </p:attrNameLst>
                                      </p:cBhvr>
                                      <p:to>
                                        <p:strVal val="visible"/>
                                      </p:to>
                                    </p:set>
                                    <p:anim calcmode="lin" valueType="num">
                                      <p:cBhvr>
                                        <p:cTn id="63" dur="500" fill="hold"/>
                                        <p:tgtEl>
                                          <p:spTgt spid="27651">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27651">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27651">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nodeType="clickEffect">
                                  <p:stCondLst>
                                    <p:cond delay="0"/>
                                  </p:stCondLst>
                                  <p:childTnLst>
                                    <p:set>
                                      <p:cBhvr>
                                        <p:cTn id="69" dur="1" fill="hold">
                                          <p:stCondLst>
                                            <p:cond delay="0"/>
                                          </p:stCondLst>
                                        </p:cTn>
                                        <p:tgtEl>
                                          <p:spTgt spid="27651">
                                            <p:txEl>
                                              <p:pRg st="9" end="9"/>
                                            </p:txEl>
                                          </p:spTgt>
                                        </p:tgtEl>
                                        <p:attrNameLst>
                                          <p:attrName>style.visibility</p:attrName>
                                        </p:attrNameLst>
                                      </p:cBhvr>
                                      <p:to>
                                        <p:strVal val="visible"/>
                                      </p:to>
                                    </p:set>
                                    <p:anim calcmode="lin" valueType="num">
                                      <p:cBhvr>
                                        <p:cTn id="70" dur="500" fill="hold"/>
                                        <p:tgtEl>
                                          <p:spTgt spid="27651">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27651">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276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74613"/>
            <a:ext cx="9144000" cy="704850"/>
          </a:xfrm>
        </p:spPr>
        <p:txBody>
          <a:bodyPr/>
          <a:lstStyle/>
          <a:p>
            <a:pPr eaLnBrk="1" hangingPunct="1"/>
            <a:r>
              <a:rPr lang="en-US" b="1" smtClean="0"/>
              <a:t>Ethernet</a:t>
            </a:r>
            <a:endParaRPr lang="en-US" smtClean="0"/>
          </a:p>
        </p:txBody>
      </p:sp>
      <p:pic>
        <p:nvPicPr>
          <p:cNvPr id="28675" name="Picture 4" descr="4-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912813"/>
            <a:ext cx="8689975"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0" y="6019800"/>
            <a:ext cx="9144000" cy="838200"/>
          </a:xfrm>
          <a:prstGeom prst="rect">
            <a:avLst/>
          </a:prstGeom>
          <a:noFill/>
          <a:ln w="9525">
            <a:noFill/>
            <a:miter lim="800000"/>
            <a:headEnd/>
            <a:tailEnd/>
          </a:ln>
          <a:effectLst/>
        </p:spPr>
        <p:txBody>
          <a:bodyPr/>
          <a:lstStyle/>
          <a:p>
            <a:pPr marL="609600" indent="-609600" algn="ctr">
              <a:spcBef>
                <a:spcPct val="20000"/>
              </a:spcBef>
              <a:buClr>
                <a:schemeClr val="accent2"/>
              </a:buClr>
              <a:defRPr/>
            </a:pPr>
            <a:r>
              <a:rPr lang="en-US" sz="2400" kern="0">
                <a:latin typeface="+mn-lt"/>
                <a:cs typeface="+mn-cs"/>
              </a:rPr>
              <a:t>Three kinds of Ethernet cabling. </a:t>
            </a:r>
          </a:p>
          <a:p>
            <a:pPr marL="609600" indent="-609600" algn="ctr">
              <a:spcBef>
                <a:spcPct val="20000"/>
              </a:spcBef>
              <a:buClr>
                <a:schemeClr val="accent2"/>
              </a:buClr>
              <a:defRPr/>
            </a:pPr>
            <a:r>
              <a:rPr lang="en-US" sz="2400" kern="0">
                <a:solidFill>
                  <a:schemeClr val="accent2"/>
                </a:solidFill>
                <a:latin typeface="+mn-lt"/>
                <a:cs typeface="+mn-cs"/>
              </a:rPr>
              <a:t>(a)</a:t>
            </a:r>
            <a:r>
              <a:rPr lang="en-US" sz="2400" kern="0">
                <a:latin typeface="+mn-lt"/>
                <a:cs typeface="+mn-cs"/>
              </a:rPr>
              <a:t> 10Base5, </a:t>
            </a:r>
            <a:r>
              <a:rPr lang="en-US" sz="2400" kern="0">
                <a:solidFill>
                  <a:schemeClr val="accent2"/>
                </a:solidFill>
                <a:latin typeface="+mn-lt"/>
                <a:cs typeface="+mn-cs"/>
              </a:rPr>
              <a:t>(b)</a:t>
            </a:r>
            <a:r>
              <a:rPr lang="en-US" sz="2400" kern="0">
                <a:latin typeface="+mn-lt"/>
                <a:cs typeface="+mn-cs"/>
              </a:rPr>
              <a:t> 10Base2, </a:t>
            </a:r>
            <a:r>
              <a:rPr lang="en-US" sz="2400" kern="0">
                <a:solidFill>
                  <a:schemeClr val="accent2"/>
                </a:solidFill>
                <a:latin typeface="+mn-lt"/>
                <a:cs typeface="+mn-cs"/>
              </a:rPr>
              <a:t>(c)</a:t>
            </a:r>
            <a:r>
              <a:rPr lang="en-US" sz="2400" kern="0">
                <a:latin typeface="+mn-lt"/>
                <a:cs typeface="+mn-cs"/>
              </a:rPr>
              <a:t> 10Base-T.</a:t>
            </a:r>
            <a:endParaRPr lang="en-US" sz="2400" kern="0" dirty="0">
              <a:latin typeface="+mn-lt"/>
              <a:cs typeface="+mn-cs"/>
            </a:endParaRPr>
          </a:p>
        </p:txBody>
      </p:sp>
      <p:sp>
        <p:nvSpPr>
          <p:cNvPr id="5" name="Slide Number Placeholder 4"/>
          <p:cNvSpPr>
            <a:spLocks noGrp="1"/>
          </p:cNvSpPr>
          <p:nvPr>
            <p:ph type="sldNum" sz="quarter" idx="12"/>
          </p:nvPr>
        </p:nvSpPr>
        <p:spPr/>
        <p:txBody>
          <a:bodyPr/>
          <a:lstStyle/>
          <a:p>
            <a:pPr>
              <a:defRPr/>
            </a:pPr>
            <a:fld id="{85087D09-EE3A-4941-84E5-C0A45FEA84C4}" type="slidenum">
              <a:rPr lang="en-US" smtClean="0"/>
              <a:pPr>
                <a:defRPr/>
              </a:pPr>
              <a:t>148</a:t>
            </a:fld>
            <a:endParaRPr lang="en-US" dirty="0"/>
          </a:p>
        </p:txBody>
      </p:sp>
    </p:spTree>
    <p:extLst>
      <p:ext uri="{BB962C8B-B14F-4D97-AF65-F5344CB8AC3E}">
        <p14:creationId xmlns:p14="http://schemas.microsoft.com/office/powerpoint/2010/main" val="1145468073"/>
      </p:ext>
    </p:extLst>
  </p:cSld>
  <p:clrMapOvr>
    <a:masterClrMapping/>
  </p:clrMapOvr>
  <p:transition spd="slow">
    <p:dissolv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74613"/>
            <a:ext cx="9144000" cy="704850"/>
          </a:xfrm>
        </p:spPr>
        <p:txBody>
          <a:bodyPr/>
          <a:lstStyle/>
          <a:p>
            <a:pPr eaLnBrk="1" hangingPunct="1"/>
            <a:r>
              <a:rPr lang="en-US" b="1" smtClean="0"/>
              <a:t>Ethernet</a:t>
            </a:r>
            <a:endParaRPr lang="en-US" smtClean="0"/>
          </a:p>
        </p:txBody>
      </p:sp>
      <p:sp>
        <p:nvSpPr>
          <p:cNvPr id="29699" name="Rectangle 3"/>
          <p:cNvSpPr txBox="1">
            <a:spLocks noChangeArrowheads="1"/>
          </p:cNvSpPr>
          <p:nvPr/>
        </p:nvSpPr>
        <p:spPr bwMode="auto">
          <a:xfrm>
            <a:off x="0" y="71120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transceiver contains the electronics that handle carrier detection and collision detection. </a:t>
            </a:r>
          </a:p>
          <a:p>
            <a:pPr algn="just" eaLnBrk="1" hangingPunct="1">
              <a:spcBef>
                <a:spcPct val="20000"/>
              </a:spcBef>
              <a:buClr>
                <a:schemeClr val="accent2"/>
              </a:buClr>
              <a:buFont typeface="Wingdings" pitchFamily="2" charset="2"/>
              <a:buChar char="§"/>
            </a:pPr>
            <a:r>
              <a:rPr lang="en-US" sz="2400"/>
              <a:t>When a collision is detected, the transceiver also puts a special invalid signal on the cable to ensure that all other transceivers also realize that a collision has occurred.</a:t>
            </a:r>
          </a:p>
          <a:p>
            <a:pPr algn="just" eaLnBrk="1" hangingPunct="1">
              <a:spcBef>
                <a:spcPct val="20000"/>
              </a:spcBef>
              <a:buClr>
                <a:schemeClr val="accent2"/>
              </a:buClr>
              <a:buFont typeface="Wingdings" pitchFamily="2" charset="2"/>
              <a:buChar char="§"/>
            </a:pPr>
            <a:r>
              <a:rPr lang="en-US" sz="2400"/>
              <a:t>Disadvantage of 10Base-T </a:t>
            </a:r>
          </a:p>
          <a:p>
            <a:pPr lvl="1" algn="just" eaLnBrk="1" hangingPunct="1">
              <a:spcBef>
                <a:spcPct val="20000"/>
              </a:spcBef>
              <a:buClr>
                <a:schemeClr val="accent2"/>
              </a:buClr>
              <a:buFont typeface="Wingdings" pitchFamily="2" charset="2"/>
              <a:buChar char="§"/>
            </a:pPr>
            <a:r>
              <a:rPr lang="en-US" sz="2400"/>
              <a:t>maximum cable run from the hub is only 100 meters, or 200 meters</a:t>
            </a:r>
          </a:p>
          <a:p>
            <a:pPr algn="just" eaLnBrk="1" hangingPunct="1">
              <a:spcBef>
                <a:spcPct val="20000"/>
              </a:spcBef>
              <a:buClr>
                <a:schemeClr val="accent2"/>
              </a:buClr>
              <a:buFont typeface="Wingdings" pitchFamily="2" charset="2"/>
              <a:buChar char="§"/>
            </a:pPr>
            <a:r>
              <a:rPr lang="en-US" sz="2400"/>
              <a:t>Advantages of 10Base-T </a:t>
            </a:r>
          </a:p>
          <a:p>
            <a:pPr lvl="1" algn="just" eaLnBrk="1" hangingPunct="1">
              <a:spcBef>
                <a:spcPct val="20000"/>
              </a:spcBef>
              <a:buClr>
                <a:schemeClr val="accent2"/>
              </a:buClr>
              <a:buFont typeface="Wingdings" pitchFamily="2" charset="2"/>
              <a:buChar char="§"/>
            </a:pPr>
            <a:r>
              <a:rPr lang="en-US" sz="2400"/>
              <a:t>use of existing wiring and the ease of maintenance</a:t>
            </a:r>
          </a:p>
        </p:txBody>
      </p:sp>
      <p:sp>
        <p:nvSpPr>
          <p:cNvPr id="4" name="Slide Number Placeholder 3"/>
          <p:cNvSpPr>
            <a:spLocks noGrp="1"/>
          </p:cNvSpPr>
          <p:nvPr>
            <p:ph type="sldNum" sz="quarter" idx="12"/>
          </p:nvPr>
        </p:nvSpPr>
        <p:spPr/>
        <p:txBody>
          <a:bodyPr/>
          <a:lstStyle/>
          <a:p>
            <a:pPr>
              <a:defRPr/>
            </a:pPr>
            <a:fld id="{92D6B4B0-6131-45F9-B04E-9131CF6977F7}" type="slidenum">
              <a:rPr lang="en-US" smtClean="0"/>
              <a:pPr>
                <a:defRPr/>
              </a:pPr>
              <a:t>149</a:t>
            </a:fld>
            <a:endParaRPr lang="en-US" dirty="0"/>
          </a:p>
        </p:txBody>
      </p:sp>
    </p:spTree>
    <p:extLst>
      <p:ext uri="{BB962C8B-B14F-4D97-AF65-F5344CB8AC3E}">
        <p14:creationId xmlns:p14="http://schemas.microsoft.com/office/powerpoint/2010/main" val="1831188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to="" calcmode="lin" valueType="num">
                                      <p:cBhvr>
                                        <p:cTn id="7" dur="1" fill="hold"/>
                                        <p:tgtEl>
                                          <p:spTgt spid="2969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 to="" calcmode="lin" valueType="num">
                                      <p:cBhvr>
                                        <p:cTn id="12" dur="1" fill="hold"/>
                                        <p:tgtEl>
                                          <p:spTgt spid="2969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 to="" calcmode="lin" valueType="num">
                                      <p:cBhvr>
                                        <p:cTn id="17" dur="1" fill="hold"/>
                                        <p:tgtEl>
                                          <p:spTgt spid="29699">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 to="" calcmode="lin" valueType="num">
                                      <p:cBhvr>
                                        <p:cTn id="22" dur="1" fill="hold"/>
                                        <p:tgtEl>
                                          <p:spTgt spid="29699">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 to="" calcmode="lin" valueType="num">
                                      <p:cBhvr>
                                        <p:cTn id="27" dur="1" fill="hold"/>
                                        <p:tgtEl>
                                          <p:spTgt spid="29699">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29699">
                                            <p:txEl>
                                              <p:pRg st="5" end="5"/>
                                            </p:txEl>
                                          </p:spTgt>
                                        </p:tgtEl>
                                        <p:attrNameLst>
                                          <p:attrName>style.visibility</p:attrName>
                                        </p:attrNameLst>
                                      </p:cBhvr>
                                      <p:to>
                                        <p:strVal val="visible"/>
                                      </p:to>
                                    </p:set>
                                    <p:anim to="" calcmode="lin" valueType="num">
                                      <p:cBhvr>
                                        <p:cTn id="32" dur="1" fill="hold"/>
                                        <p:tgtEl>
                                          <p:spTgt spid="29699">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5467" y="-2"/>
            <a:ext cx="9008533" cy="496712"/>
          </a:xfrm>
        </p:spPr>
        <p:txBody>
          <a:bodyPr>
            <a:normAutofit fontScale="90000"/>
          </a:bodyPr>
          <a:lstStyle/>
          <a:p>
            <a:r>
              <a:rPr lang="en-US" dirty="0" smtClean="0"/>
              <a:t> </a:t>
            </a:r>
            <a:r>
              <a:rPr lang="en-US" sz="4400" dirty="0" smtClean="0"/>
              <a:t>Framing</a:t>
            </a:r>
            <a:endParaRPr lang="en-US" sz="4400" dirty="0"/>
          </a:p>
        </p:txBody>
      </p:sp>
      <p:sp>
        <p:nvSpPr>
          <p:cNvPr id="7" name="Content Placeholder 2"/>
          <p:cNvSpPr>
            <a:spLocks noGrp="1"/>
          </p:cNvSpPr>
          <p:nvPr>
            <p:ph idx="1"/>
          </p:nvPr>
        </p:nvSpPr>
        <p:spPr>
          <a:xfrm>
            <a:off x="191911" y="982140"/>
            <a:ext cx="8760178" cy="4651021"/>
          </a:xfrm>
        </p:spPr>
        <p:txBody>
          <a:bodyPr/>
          <a:lstStyle/>
          <a:p>
            <a:pPr algn="just">
              <a:buFont typeface="Wingdings" pitchFamily="2" charset="2"/>
              <a:buChar char="ü"/>
            </a:pPr>
            <a:r>
              <a:rPr lang="en-US" sz="2800" dirty="0" smtClean="0"/>
              <a:t>Character count</a:t>
            </a:r>
          </a:p>
          <a:p>
            <a:pPr lvl="1" algn="just">
              <a:buFont typeface="Wingdings" pitchFamily="2" charset="2"/>
              <a:buChar char="Ø"/>
            </a:pPr>
            <a:r>
              <a:rPr lang="en-US" sz="2400" dirty="0" smtClean="0"/>
              <a:t>Problem with this algorithm</a:t>
            </a:r>
          </a:p>
          <a:p>
            <a:pPr lvl="2" algn="just">
              <a:buFont typeface="Wingdings" pitchFamily="2" charset="2"/>
              <a:buChar char="Ø"/>
            </a:pPr>
            <a:r>
              <a:rPr lang="en-US" dirty="0" smtClean="0"/>
              <a:t>count can be garbled by a transmission error </a:t>
            </a:r>
          </a:p>
          <a:p>
            <a:pPr lvl="2" algn="just">
              <a:buFont typeface="Wingdings" pitchFamily="2" charset="2"/>
              <a:buChar char="Ø"/>
            </a:pPr>
            <a:r>
              <a:rPr lang="en-US" dirty="0" smtClean="0"/>
              <a:t>if the character count of 5 in the second frame becomes a 7, the destination will get out of synchronization </a:t>
            </a:r>
          </a:p>
          <a:p>
            <a:pPr lvl="2" algn="just">
              <a:buFont typeface="Wingdings" pitchFamily="2" charset="2"/>
              <a:buChar char="Ø"/>
            </a:pPr>
            <a:r>
              <a:rPr lang="en-US" dirty="0" smtClean="0"/>
              <a:t>destination will be unable to locate the start of the next frame even if the checksum is incorrect</a:t>
            </a:r>
          </a:p>
          <a:p>
            <a:pPr lvl="2" algn="just">
              <a:buFont typeface="Wingdings" pitchFamily="2" charset="2"/>
              <a:buChar char="Ø"/>
            </a:pPr>
            <a:r>
              <a:rPr lang="en-US" dirty="0" smtClean="0"/>
              <a:t>destination does not know how many characters to skip over to get to the start of the retransmission </a:t>
            </a:r>
          </a:p>
          <a:p>
            <a:pPr lvl="2" algn="just">
              <a:buFont typeface="Wingdings" pitchFamily="2" charset="2"/>
              <a:buChar char="Ø"/>
            </a:pPr>
            <a:r>
              <a:rPr lang="en-US" dirty="0" smtClean="0"/>
              <a:t>So, character count method is rarely used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to="" calcmode="lin" valueType="num">
                                      <p:cBhvr>
                                        <p:cTn id="12" dur="1" fill="hold"/>
                                        <p:tgtEl>
                                          <p:spTgt spid="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to="" calcmode="lin" valueType="num">
                                      <p:cBhvr>
                                        <p:cTn id="17" dur="1" fill="hold"/>
                                        <p:tgtEl>
                                          <p:spTgt spid="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to="" calcmode="lin" valueType="num">
                                      <p:cBhvr>
                                        <p:cTn id="22" dur="1" fill="hold"/>
                                        <p:tgtEl>
                                          <p:spTgt spid="7">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to="" calcmode="lin" valueType="num">
                                      <p:cBhvr>
                                        <p:cTn id="27" dur="1" fill="hold"/>
                                        <p:tgtEl>
                                          <p:spTgt spid="7">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to="" calcmode="lin" valueType="num">
                                      <p:cBhvr>
                                        <p:cTn id="32" dur="1" fill="hold"/>
                                        <p:tgtEl>
                                          <p:spTgt spid="7">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to="" calcmode="lin" valueType="num">
                                      <p:cBhvr>
                                        <p:cTn id="37" dur="1" fill="hold"/>
                                        <p:tgtEl>
                                          <p:spTgt spid="7">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74613"/>
            <a:ext cx="9144000" cy="704850"/>
          </a:xfrm>
        </p:spPr>
        <p:txBody>
          <a:bodyPr/>
          <a:lstStyle/>
          <a:p>
            <a:pPr eaLnBrk="1" hangingPunct="1"/>
            <a:r>
              <a:rPr lang="en-US" b="1" smtClean="0"/>
              <a:t>Ethernet</a:t>
            </a:r>
            <a:endParaRPr lang="en-US" smtClean="0"/>
          </a:p>
        </p:txBody>
      </p:sp>
      <p:sp>
        <p:nvSpPr>
          <p:cNvPr id="30723" name="Rectangle 3"/>
          <p:cNvSpPr txBox="1">
            <a:spLocks noChangeArrowheads="1"/>
          </p:cNvSpPr>
          <p:nvPr/>
        </p:nvSpPr>
        <p:spPr bwMode="auto">
          <a:xfrm>
            <a:off x="0" y="71120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524000" indent="-609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b="1"/>
              <a:t>10Base-F </a:t>
            </a:r>
          </a:p>
          <a:p>
            <a:pPr lvl="1" algn="just" eaLnBrk="1" hangingPunct="1">
              <a:spcBef>
                <a:spcPct val="20000"/>
              </a:spcBef>
              <a:buClr>
                <a:schemeClr val="accent2"/>
              </a:buClr>
              <a:buFont typeface="Wingdings" pitchFamily="2" charset="2"/>
              <a:buChar char="§"/>
            </a:pPr>
            <a:r>
              <a:rPr lang="en-US" sz="2400"/>
              <a:t>which uses fiber optics</a:t>
            </a:r>
          </a:p>
          <a:p>
            <a:pPr lvl="1" algn="just" eaLnBrk="1" hangingPunct="1">
              <a:spcBef>
                <a:spcPct val="20000"/>
              </a:spcBef>
              <a:buClr>
                <a:schemeClr val="accent2"/>
              </a:buClr>
              <a:buFont typeface="Wingdings" pitchFamily="2" charset="2"/>
              <a:buChar char="§"/>
            </a:pPr>
            <a:r>
              <a:rPr lang="en-US" sz="2400"/>
              <a:t>Limitation:</a:t>
            </a:r>
          </a:p>
          <a:p>
            <a:pPr lvl="2" algn="just" eaLnBrk="1" hangingPunct="1">
              <a:spcBef>
                <a:spcPct val="20000"/>
              </a:spcBef>
              <a:buClr>
                <a:schemeClr val="accent2"/>
              </a:buClr>
              <a:buFont typeface="Wingdings" pitchFamily="2" charset="2"/>
              <a:buChar char="§"/>
            </a:pPr>
            <a:r>
              <a:rPr lang="en-US" sz="2400">
                <a:solidFill>
                  <a:srgbClr val="FF0000"/>
                </a:solidFill>
              </a:rPr>
              <a:t>expensive</a:t>
            </a:r>
            <a:r>
              <a:rPr lang="en-US" sz="2400"/>
              <a:t> due to the cost of the connectors and terminators, </a:t>
            </a:r>
          </a:p>
          <a:p>
            <a:pPr lvl="1" algn="just" eaLnBrk="1" hangingPunct="1">
              <a:spcBef>
                <a:spcPct val="20000"/>
              </a:spcBef>
              <a:buClr>
                <a:schemeClr val="accent2"/>
              </a:buClr>
              <a:buFont typeface="Wingdings" pitchFamily="2" charset="2"/>
              <a:buChar char="§"/>
            </a:pPr>
            <a:r>
              <a:rPr lang="en-US" sz="2400"/>
              <a:t>advantages:</a:t>
            </a:r>
          </a:p>
          <a:p>
            <a:pPr lvl="2" algn="just" eaLnBrk="1" hangingPunct="1">
              <a:spcBef>
                <a:spcPct val="20000"/>
              </a:spcBef>
              <a:buClr>
                <a:schemeClr val="accent2"/>
              </a:buClr>
              <a:buFont typeface="Wingdings" pitchFamily="2" charset="2"/>
              <a:buChar char="§"/>
            </a:pPr>
            <a:r>
              <a:rPr lang="en-US" sz="2400"/>
              <a:t>it has excellent </a:t>
            </a:r>
            <a:r>
              <a:rPr lang="en-US" sz="2400">
                <a:solidFill>
                  <a:srgbClr val="FF0000"/>
                </a:solidFill>
              </a:rPr>
              <a:t>noise immunity </a:t>
            </a:r>
            <a:endParaRPr lang="en-US" sz="2400"/>
          </a:p>
          <a:p>
            <a:pPr lvl="2" algn="just" eaLnBrk="1" hangingPunct="1">
              <a:spcBef>
                <a:spcPct val="20000"/>
              </a:spcBef>
              <a:buClr>
                <a:schemeClr val="accent2"/>
              </a:buClr>
              <a:buFont typeface="Wingdings" pitchFamily="2" charset="2"/>
              <a:buChar char="§"/>
            </a:pPr>
            <a:r>
              <a:rPr lang="en-US" sz="2400"/>
              <a:t>method of choice when </a:t>
            </a:r>
            <a:r>
              <a:rPr lang="en-US" sz="2400">
                <a:solidFill>
                  <a:srgbClr val="FF0000"/>
                </a:solidFill>
              </a:rPr>
              <a:t>running between buildings </a:t>
            </a:r>
            <a:r>
              <a:rPr lang="en-US" sz="2400"/>
              <a:t>or widely-separated </a:t>
            </a:r>
            <a:r>
              <a:rPr lang="en-US" sz="2400">
                <a:solidFill>
                  <a:srgbClr val="FF0000"/>
                </a:solidFill>
              </a:rPr>
              <a:t>hubs</a:t>
            </a:r>
            <a:r>
              <a:rPr lang="en-US" sz="2400"/>
              <a:t>. </a:t>
            </a:r>
          </a:p>
          <a:p>
            <a:pPr lvl="2" algn="just" eaLnBrk="1" hangingPunct="1">
              <a:spcBef>
                <a:spcPct val="20000"/>
              </a:spcBef>
              <a:buClr>
                <a:schemeClr val="accent2"/>
              </a:buClr>
              <a:buFont typeface="Wingdings" pitchFamily="2" charset="2"/>
              <a:buChar char="§"/>
            </a:pPr>
            <a:r>
              <a:rPr lang="en-US" sz="2400"/>
              <a:t>Runs of up to </a:t>
            </a:r>
            <a:r>
              <a:rPr lang="en-US" sz="2400">
                <a:solidFill>
                  <a:srgbClr val="FF0000"/>
                </a:solidFill>
              </a:rPr>
              <a:t>kms</a:t>
            </a:r>
            <a:r>
              <a:rPr lang="en-US" sz="2400"/>
              <a:t> are allowed. </a:t>
            </a:r>
          </a:p>
          <a:p>
            <a:pPr lvl="2" algn="just" eaLnBrk="1" hangingPunct="1">
              <a:spcBef>
                <a:spcPct val="20000"/>
              </a:spcBef>
              <a:buClr>
                <a:schemeClr val="accent2"/>
              </a:buClr>
              <a:buFont typeface="Wingdings" pitchFamily="2" charset="2"/>
              <a:buChar char="§"/>
            </a:pPr>
            <a:r>
              <a:rPr lang="en-US" sz="2400"/>
              <a:t>It also offers </a:t>
            </a:r>
            <a:r>
              <a:rPr lang="en-US" sz="2400">
                <a:solidFill>
                  <a:srgbClr val="FF0000"/>
                </a:solidFill>
              </a:rPr>
              <a:t>good security </a:t>
            </a:r>
            <a:r>
              <a:rPr lang="en-US" sz="2400"/>
              <a:t>since wiretapping fiber is much more difficult than wiretapping copper wire </a:t>
            </a:r>
          </a:p>
        </p:txBody>
      </p:sp>
      <p:sp>
        <p:nvSpPr>
          <p:cNvPr id="4" name="Slide Number Placeholder 3"/>
          <p:cNvSpPr>
            <a:spLocks noGrp="1"/>
          </p:cNvSpPr>
          <p:nvPr>
            <p:ph type="sldNum" sz="quarter" idx="12"/>
          </p:nvPr>
        </p:nvSpPr>
        <p:spPr/>
        <p:txBody>
          <a:bodyPr/>
          <a:lstStyle/>
          <a:p>
            <a:pPr>
              <a:defRPr/>
            </a:pPr>
            <a:fld id="{4138AC69-90E7-4A37-89F6-CF370AAADDC0}" type="slidenum">
              <a:rPr lang="en-US" smtClean="0"/>
              <a:pPr>
                <a:defRPr/>
              </a:pPr>
              <a:t>150</a:t>
            </a:fld>
            <a:endParaRPr lang="en-US" dirty="0"/>
          </a:p>
        </p:txBody>
      </p:sp>
    </p:spTree>
    <p:extLst>
      <p:ext uri="{BB962C8B-B14F-4D97-AF65-F5344CB8AC3E}">
        <p14:creationId xmlns:p14="http://schemas.microsoft.com/office/powerpoint/2010/main" val="990522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to="" calcmode="lin" valueType="num">
                                      <p:cBhvr>
                                        <p:cTn id="7" dur="1" fill="hold"/>
                                        <p:tgtEl>
                                          <p:spTgt spid="30723">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 to="" calcmode="lin" valueType="num">
                                      <p:cBhvr>
                                        <p:cTn id="12" dur="1" fill="hold"/>
                                        <p:tgtEl>
                                          <p:spTgt spid="3072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 to="" calcmode="lin" valueType="num">
                                      <p:cBhvr>
                                        <p:cTn id="17" dur="1" fill="hold"/>
                                        <p:tgtEl>
                                          <p:spTgt spid="30723">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0723">
                                            <p:txEl>
                                              <p:pRg st="4" end="4"/>
                                            </p:txEl>
                                          </p:spTgt>
                                        </p:tgtEl>
                                        <p:attrNameLst>
                                          <p:attrName>style.visibility</p:attrName>
                                        </p:attrNameLst>
                                      </p:cBhvr>
                                      <p:to>
                                        <p:strVal val="visible"/>
                                      </p:to>
                                    </p:set>
                                    <p:anim to="" calcmode="lin" valueType="num">
                                      <p:cBhvr>
                                        <p:cTn id="22" dur="1" fill="hold"/>
                                        <p:tgtEl>
                                          <p:spTgt spid="30723">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anim to="" calcmode="lin" valueType="num">
                                      <p:cBhvr>
                                        <p:cTn id="27" dur="1" fill="hold"/>
                                        <p:tgtEl>
                                          <p:spTgt spid="30723">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30723">
                                            <p:txEl>
                                              <p:pRg st="6" end="6"/>
                                            </p:txEl>
                                          </p:spTgt>
                                        </p:tgtEl>
                                        <p:attrNameLst>
                                          <p:attrName>style.visibility</p:attrName>
                                        </p:attrNameLst>
                                      </p:cBhvr>
                                      <p:to>
                                        <p:strVal val="visible"/>
                                      </p:to>
                                    </p:set>
                                    <p:anim to="" calcmode="lin" valueType="num">
                                      <p:cBhvr>
                                        <p:cTn id="32" dur="1" fill="hold"/>
                                        <p:tgtEl>
                                          <p:spTgt spid="30723">
                                            <p:txEl>
                                              <p:pRg st="6" end="6"/>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30723">
                                            <p:txEl>
                                              <p:pRg st="7" end="7"/>
                                            </p:txEl>
                                          </p:spTgt>
                                        </p:tgtEl>
                                        <p:attrNameLst>
                                          <p:attrName>style.visibility</p:attrName>
                                        </p:attrNameLst>
                                      </p:cBhvr>
                                      <p:to>
                                        <p:strVal val="visible"/>
                                      </p:to>
                                    </p:set>
                                    <p:anim to="" calcmode="lin" valueType="num">
                                      <p:cBhvr>
                                        <p:cTn id="37" dur="1" fill="hold"/>
                                        <p:tgtEl>
                                          <p:spTgt spid="30723">
                                            <p:txEl>
                                              <p:pRg st="7" end="7"/>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30723">
                                            <p:txEl>
                                              <p:pRg st="8" end="8"/>
                                            </p:txEl>
                                          </p:spTgt>
                                        </p:tgtEl>
                                        <p:attrNameLst>
                                          <p:attrName>style.visibility</p:attrName>
                                        </p:attrNameLst>
                                      </p:cBhvr>
                                      <p:to>
                                        <p:strVal val="visible"/>
                                      </p:to>
                                    </p:set>
                                    <p:anim to="" calcmode="lin" valueType="num">
                                      <p:cBhvr>
                                        <p:cTn id="42" dur="1" fill="hold"/>
                                        <p:tgtEl>
                                          <p:spTgt spid="3072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74613"/>
            <a:ext cx="9144000" cy="704850"/>
          </a:xfrm>
        </p:spPr>
        <p:txBody>
          <a:bodyPr/>
          <a:lstStyle/>
          <a:p>
            <a:pPr eaLnBrk="1" hangingPunct="1"/>
            <a:r>
              <a:rPr lang="en-US" b="1" smtClean="0"/>
              <a:t>Ethernet</a:t>
            </a:r>
            <a:endParaRPr lang="en-US" smtClean="0"/>
          </a:p>
        </p:txBody>
      </p:sp>
      <p:pic>
        <p:nvPicPr>
          <p:cNvPr id="31747" name="Picture 4" descr="4-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946150"/>
            <a:ext cx="86963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0" y="5984875"/>
            <a:ext cx="9144000" cy="838200"/>
          </a:xfrm>
          <a:prstGeom prst="rect">
            <a:avLst/>
          </a:prstGeom>
          <a:noFill/>
          <a:ln w="9525">
            <a:noFill/>
            <a:miter lim="800000"/>
            <a:headEnd/>
            <a:tailEnd/>
          </a:ln>
          <a:effectLst/>
        </p:spPr>
        <p:txBody>
          <a:bodyPr/>
          <a:lstStyle/>
          <a:p>
            <a:pPr marL="609600" indent="-609600" algn="ctr">
              <a:spcBef>
                <a:spcPct val="20000"/>
              </a:spcBef>
              <a:buClr>
                <a:schemeClr val="accent2"/>
              </a:buClr>
              <a:defRPr/>
            </a:pPr>
            <a:r>
              <a:rPr lang="en-US" sz="2400" kern="0">
                <a:latin typeface="+mn-lt"/>
                <a:cs typeface="+mn-cs"/>
              </a:rPr>
              <a:t>Cable topologies.  </a:t>
            </a:r>
            <a:r>
              <a:rPr lang="en-US" sz="2400" kern="0">
                <a:solidFill>
                  <a:schemeClr val="accent2"/>
                </a:solidFill>
                <a:latin typeface="+mn-lt"/>
                <a:cs typeface="+mn-cs"/>
              </a:rPr>
              <a:t>(a)</a:t>
            </a:r>
            <a:r>
              <a:rPr lang="en-US" sz="2400" kern="0">
                <a:latin typeface="+mn-lt"/>
                <a:cs typeface="+mn-cs"/>
              </a:rPr>
              <a:t> Linear, </a:t>
            </a:r>
            <a:r>
              <a:rPr lang="en-US" sz="2400" kern="0">
                <a:solidFill>
                  <a:schemeClr val="accent2"/>
                </a:solidFill>
                <a:latin typeface="+mn-lt"/>
                <a:cs typeface="+mn-cs"/>
              </a:rPr>
              <a:t>(b)</a:t>
            </a:r>
            <a:r>
              <a:rPr lang="en-US" sz="2400" kern="0">
                <a:latin typeface="+mn-lt"/>
                <a:cs typeface="+mn-cs"/>
              </a:rPr>
              <a:t> Spine, </a:t>
            </a:r>
            <a:r>
              <a:rPr lang="en-US" sz="2400" kern="0">
                <a:solidFill>
                  <a:schemeClr val="accent2"/>
                </a:solidFill>
                <a:latin typeface="+mn-lt"/>
                <a:cs typeface="+mn-cs"/>
              </a:rPr>
              <a:t>(c</a:t>
            </a:r>
            <a:r>
              <a:rPr lang="en-US" sz="2400" kern="0">
                <a:latin typeface="+mn-lt"/>
                <a:cs typeface="+mn-cs"/>
              </a:rPr>
              <a:t>) Tree, </a:t>
            </a:r>
            <a:r>
              <a:rPr lang="en-US" sz="2400" kern="0">
                <a:solidFill>
                  <a:schemeClr val="accent2"/>
                </a:solidFill>
                <a:latin typeface="+mn-lt"/>
                <a:cs typeface="+mn-cs"/>
              </a:rPr>
              <a:t>(d)</a:t>
            </a:r>
            <a:r>
              <a:rPr lang="en-US" sz="2400" kern="0">
                <a:latin typeface="+mn-lt"/>
                <a:cs typeface="+mn-cs"/>
              </a:rPr>
              <a:t> Segmented.</a:t>
            </a:r>
            <a:endParaRPr lang="en-US" sz="2400" kern="0" dirty="0">
              <a:latin typeface="+mn-lt"/>
              <a:cs typeface="+mn-cs"/>
            </a:endParaRPr>
          </a:p>
        </p:txBody>
      </p:sp>
      <p:sp>
        <p:nvSpPr>
          <p:cNvPr id="5" name="Slide Number Placeholder 4"/>
          <p:cNvSpPr>
            <a:spLocks noGrp="1"/>
          </p:cNvSpPr>
          <p:nvPr>
            <p:ph type="sldNum" sz="quarter" idx="12"/>
          </p:nvPr>
        </p:nvSpPr>
        <p:spPr>
          <a:xfrm>
            <a:off x="6553200" y="6369050"/>
            <a:ext cx="1905000" cy="457200"/>
          </a:xfrm>
        </p:spPr>
        <p:txBody>
          <a:bodyPr/>
          <a:lstStyle/>
          <a:p>
            <a:pPr>
              <a:defRPr/>
            </a:pPr>
            <a:fld id="{7FB935B0-6A40-4A94-BE3D-1492E1D09709}" type="slidenum">
              <a:rPr lang="en-US" smtClean="0"/>
              <a:pPr>
                <a:defRPr/>
              </a:pPr>
              <a:t>151</a:t>
            </a:fld>
            <a:endParaRPr lang="en-US" dirty="0"/>
          </a:p>
        </p:txBody>
      </p:sp>
    </p:spTree>
    <p:extLst>
      <p:ext uri="{BB962C8B-B14F-4D97-AF65-F5344CB8AC3E}">
        <p14:creationId xmlns:p14="http://schemas.microsoft.com/office/powerpoint/2010/main" val="2048149206"/>
      </p:ext>
    </p:extLst>
  </p:cSld>
  <p:clrMapOvr>
    <a:masterClrMapping/>
  </p:clrMapOvr>
  <p:transition spd="slow">
    <p:wedg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74613"/>
            <a:ext cx="9144000" cy="704850"/>
          </a:xfrm>
        </p:spPr>
        <p:txBody>
          <a:bodyPr/>
          <a:lstStyle/>
          <a:p>
            <a:pPr eaLnBrk="1" hangingPunct="1"/>
            <a:r>
              <a:rPr lang="en-US" b="1" smtClean="0"/>
              <a:t>Ethernet</a:t>
            </a:r>
            <a:endParaRPr lang="en-US" smtClean="0"/>
          </a:p>
        </p:txBody>
      </p:sp>
      <p:sp>
        <p:nvSpPr>
          <p:cNvPr id="32771" name="Rectangle 3"/>
          <p:cNvSpPr txBox="1">
            <a:spLocks noChangeArrowheads="1"/>
          </p:cNvSpPr>
          <p:nvPr/>
        </p:nvSpPr>
        <p:spPr bwMode="auto">
          <a:xfrm>
            <a:off x="0" y="71120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524000" indent="-609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b="1"/>
              <a:t>Manchester Encoding - introduction</a:t>
            </a:r>
          </a:p>
          <a:p>
            <a:pPr lvl="1" algn="just" eaLnBrk="1" hangingPunct="1">
              <a:spcBef>
                <a:spcPct val="20000"/>
              </a:spcBef>
              <a:buClr>
                <a:schemeClr val="accent2"/>
              </a:buClr>
              <a:buFont typeface="Wingdings" pitchFamily="2" charset="2"/>
              <a:buChar char="§"/>
            </a:pPr>
            <a:r>
              <a:rPr lang="en-US" sz="2400"/>
              <a:t>None of the versions of Ethernet uses straight binary encoding with 0 volts for a 0 bit and 5 volts for a 1 bit because it leads to ambiguities (uncertainty). </a:t>
            </a:r>
          </a:p>
          <a:p>
            <a:pPr lvl="1" algn="just" eaLnBrk="1" hangingPunct="1">
              <a:spcBef>
                <a:spcPct val="20000"/>
              </a:spcBef>
              <a:buClr>
                <a:schemeClr val="accent2"/>
              </a:buClr>
              <a:buFont typeface="Wingdings" pitchFamily="2" charset="2"/>
              <a:buChar char="§"/>
            </a:pPr>
            <a:r>
              <a:rPr lang="en-US" sz="2400"/>
              <a:t>If one station sends the bit string 0001000, others might falsely interpret it as 10000000 or 01000000 because they cannot tell the difference between an idle sender (0 volts) and a 0 bit (0 volts). </a:t>
            </a:r>
          </a:p>
          <a:p>
            <a:pPr lvl="1" algn="just" eaLnBrk="1" hangingPunct="1">
              <a:spcBef>
                <a:spcPct val="20000"/>
              </a:spcBef>
              <a:buClr>
                <a:schemeClr val="accent2"/>
              </a:buClr>
              <a:buFont typeface="Wingdings" pitchFamily="2" charset="2"/>
              <a:buChar char="§"/>
            </a:pPr>
            <a:r>
              <a:rPr lang="en-US" sz="2400"/>
              <a:t>This problem can be solved by using +1 volts for a 1 &amp; -1 volts for a 0, </a:t>
            </a:r>
          </a:p>
          <a:p>
            <a:pPr lvl="2" algn="just" eaLnBrk="1" hangingPunct="1">
              <a:spcBef>
                <a:spcPct val="20000"/>
              </a:spcBef>
              <a:buClr>
                <a:schemeClr val="accent2"/>
              </a:buClr>
              <a:buFont typeface="Wingdings" pitchFamily="2" charset="2"/>
              <a:buChar char="§"/>
            </a:pPr>
            <a:r>
              <a:rPr lang="en-US" sz="2400"/>
              <a:t>but there is still the problem of a receiver sampling the signal at a slightly different frequency than the sender used to generate it. </a:t>
            </a:r>
          </a:p>
        </p:txBody>
      </p:sp>
      <p:sp>
        <p:nvSpPr>
          <p:cNvPr id="4" name="Slide Number Placeholder 3"/>
          <p:cNvSpPr>
            <a:spLocks noGrp="1"/>
          </p:cNvSpPr>
          <p:nvPr>
            <p:ph type="sldNum" sz="quarter" idx="12"/>
          </p:nvPr>
        </p:nvSpPr>
        <p:spPr/>
        <p:txBody>
          <a:bodyPr/>
          <a:lstStyle/>
          <a:p>
            <a:pPr>
              <a:defRPr/>
            </a:pPr>
            <a:fld id="{34FD5B41-525E-4E95-83DF-3A2E8F06F465}" type="slidenum">
              <a:rPr lang="en-US" smtClean="0"/>
              <a:pPr>
                <a:defRPr/>
              </a:pPr>
              <a:t>152</a:t>
            </a:fld>
            <a:endParaRPr lang="en-US" dirty="0"/>
          </a:p>
        </p:txBody>
      </p:sp>
    </p:spTree>
    <p:extLst>
      <p:ext uri="{BB962C8B-B14F-4D97-AF65-F5344CB8AC3E}">
        <p14:creationId xmlns:p14="http://schemas.microsoft.com/office/powerpoint/2010/main" val="108654053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74613"/>
            <a:ext cx="9144000" cy="704850"/>
          </a:xfrm>
        </p:spPr>
        <p:txBody>
          <a:bodyPr/>
          <a:lstStyle/>
          <a:p>
            <a:pPr eaLnBrk="1" hangingPunct="1"/>
            <a:r>
              <a:rPr lang="en-US" b="1" smtClean="0"/>
              <a:t>Ethernet</a:t>
            </a:r>
            <a:endParaRPr lang="en-US" smtClean="0"/>
          </a:p>
        </p:txBody>
      </p:sp>
      <p:sp>
        <p:nvSpPr>
          <p:cNvPr id="5" name="Rectangle 3"/>
          <p:cNvSpPr txBox="1">
            <a:spLocks noChangeArrowheads="1"/>
          </p:cNvSpPr>
          <p:nvPr/>
        </p:nvSpPr>
        <p:spPr bwMode="auto">
          <a:xfrm>
            <a:off x="0" y="711200"/>
            <a:ext cx="9144000" cy="6146800"/>
          </a:xfrm>
          <a:prstGeom prst="rect">
            <a:avLst/>
          </a:prstGeom>
          <a:noFill/>
          <a:ln w="9525">
            <a:noFill/>
            <a:miter lim="800000"/>
            <a:headEnd/>
            <a:tailEnd/>
          </a:ln>
          <a:effectLst/>
        </p:spPr>
        <p:txBody>
          <a:bodyPr/>
          <a:lstStyle/>
          <a:p>
            <a:pPr marL="609600" indent="-609600" algn="just">
              <a:spcBef>
                <a:spcPct val="20000"/>
              </a:spcBef>
              <a:buClr>
                <a:schemeClr val="accent2"/>
              </a:buClr>
              <a:buFont typeface="Wingdings" pitchFamily="2" charset="2"/>
              <a:buChar char="§"/>
              <a:defRPr/>
            </a:pPr>
            <a:r>
              <a:rPr lang="en-US" sz="2400" dirty="0">
                <a:cs typeface="+mn-cs"/>
              </a:rPr>
              <a:t>A way is needed for receivers to unambiguously determine the start, end, or middle of each bit without reference to an external clock. </a:t>
            </a:r>
          </a:p>
          <a:p>
            <a:pPr marL="609600" indent="-609600" algn="just">
              <a:spcBef>
                <a:spcPct val="20000"/>
              </a:spcBef>
              <a:buClr>
                <a:schemeClr val="accent2"/>
              </a:buClr>
              <a:buFont typeface="Wingdings" pitchFamily="2" charset="2"/>
              <a:buChar char="§"/>
              <a:defRPr/>
            </a:pPr>
            <a:r>
              <a:rPr lang="en-US" sz="2400" dirty="0">
                <a:cs typeface="+mn-cs"/>
              </a:rPr>
              <a:t>Two such approaches </a:t>
            </a:r>
          </a:p>
          <a:p>
            <a:pPr marL="1066800" lvl="1" indent="-609600" algn="just">
              <a:spcBef>
                <a:spcPct val="20000"/>
              </a:spcBef>
              <a:buClr>
                <a:schemeClr val="accent2"/>
              </a:buClr>
              <a:buFont typeface="Wingdings" pitchFamily="2" charset="2"/>
              <a:buChar char="§"/>
              <a:defRPr/>
            </a:pPr>
            <a:r>
              <a:rPr lang="en-US" sz="2400" b="1" dirty="0">
                <a:cs typeface="+mn-cs"/>
              </a:rPr>
              <a:t>Manchester encoding </a:t>
            </a:r>
          </a:p>
          <a:p>
            <a:pPr marL="1066800" lvl="1" indent="-609600" algn="just">
              <a:spcBef>
                <a:spcPct val="20000"/>
              </a:spcBef>
              <a:buClr>
                <a:schemeClr val="accent2"/>
              </a:buClr>
              <a:buFont typeface="Wingdings" pitchFamily="2" charset="2"/>
              <a:buChar char="§"/>
              <a:defRPr/>
            </a:pPr>
            <a:r>
              <a:rPr lang="en-US" sz="2400" b="1" dirty="0">
                <a:cs typeface="+mn-cs"/>
              </a:rPr>
              <a:t>differential Manchester encoding. </a:t>
            </a:r>
          </a:p>
          <a:p>
            <a:pPr marL="609600" lvl="1" indent="-609600" algn="just">
              <a:spcBef>
                <a:spcPct val="20000"/>
              </a:spcBef>
              <a:buClr>
                <a:schemeClr val="accent2"/>
              </a:buClr>
              <a:buFont typeface="Wingdings" pitchFamily="2" charset="2"/>
              <a:buChar char="§"/>
              <a:defRPr/>
            </a:pPr>
            <a:r>
              <a:rPr lang="en-US" sz="2400" b="1" dirty="0">
                <a:cs typeface="+mn-cs"/>
              </a:rPr>
              <a:t>Manchester encoding </a:t>
            </a:r>
          </a:p>
          <a:p>
            <a:pPr marL="1066800" lvl="1" indent="-609600" algn="just">
              <a:spcBef>
                <a:spcPct val="20000"/>
              </a:spcBef>
              <a:buClr>
                <a:schemeClr val="accent2"/>
              </a:buClr>
              <a:buFont typeface="Wingdings" pitchFamily="2" charset="2"/>
              <a:buChar char="§"/>
              <a:defRPr/>
            </a:pPr>
            <a:r>
              <a:rPr lang="en-US" sz="2400" dirty="0">
                <a:cs typeface="+mn-cs"/>
              </a:rPr>
              <a:t>each bit period is divided into two equal intervals. </a:t>
            </a:r>
          </a:p>
          <a:p>
            <a:pPr marL="1066800" lvl="1" indent="-609600" algn="just">
              <a:spcBef>
                <a:spcPct val="20000"/>
              </a:spcBef>
              <a:buClr>
                <a:schemeClr val="accent2"/>
              </a:buClr>
              <a:buFont typeface="Wingdings" pitchFamily="2" charset="2"/>
              <a:buChar char="§"/>
              <a:defRPr/>
            </a:pPr>
            <a:r>
              <a:rPr lang="en-US" sz="2400" dirty="0">
                <a:cs typeface="+mn-cs"/>
              </a:rPr>
              <a:t>A binary 1 bit is sent by having the voltage set </a:t>
            </a:r>
            <a:r>
              <a:rPr lang="en-US" sz="2400" dirty="0">
                <a:solidFill>
                  <a:srgbClr val="FF0000"/>
                </a:solidFill>
                <a:cs typeface="+mn-cs"/>
              </a:rPr>
              <a:t>high</a:t>
            </a:r>
            <a:r>
              <a:rPr lang="en-US" sz="2400" dirty="0">
                <a:cs typeface="+mn-cs"/>
              </a:rPr>
              <a:t> during the first interval and </a:t>
            </a:r>
            <a:r>
              <a:rPr lang="en-US" sz="2400" dirty="0">
                <a:solidFill>
                  <a:srgbClr val="FF0000"/>
                </a:solidFill>
                <a:cs typeface="+mn-cs"/>
              </a:rPr>
              <a:t>low</a:t>
            </a:r>
            <a:r>
              <a:rPr lang="en-US" sz="2400" dirty="0">
                <a:cs typeface="+mn-cs"/>
              </a:rPr>
              <a:t> in the second one. </a:t>
            </a:r>
          </a:p>
          <a:p>
            <a:pPr marL="1066800" lvl="1" indent="-609600" algn="just">
              <a:spcBef>
                <a:spcPct val="20000"/>
              </a:spcBef>
              <a:buClr>
                <a:schemeClr val="accent2"/>
              </a:buClr>
              <a:buFont typeface="Wingdings" pitchFamily="2" charset="2"/>
              <a:buChar char="§"/>
              <a:defRPr/>
            </a:pPr>
            <a:r>
              <a:rPr lang="en-US" sz="2400" dirty="0">
                <a:cs typeface="+mn-cs"/>
              </a:rPr>
              <a:t>A binary 0 is just the reverse: first </a:t>
            </a:r>
            <a:r>
              <a:rPr lang="en-US" sz="2400" dirty="0">
                <a:solidFill>
                  <a:srgbClr val="FF0000"/>
                </a:solidFill>
                <a:cs typeface="+mn-cs"/>
              </a:rPr>
              <a:t>low</a:t>
            </a:r>
            <a:r>
              <a:rPr lang="en-US" sz="2400" dirty="0">
                <a:cs typeface="+mn-cs"/>
              </a:rPr>
              <a:t> and then </a:t>
            </a:r>
            <a:r>
              <a:rPr lang="en-US" sz="2400" dirty="0">
                <a:solidFill>
                  <a:srgbClr val="FF0000"/>
                </a:solidFill>
                <a:cs typeface="+mn-cs"/>
              </a:rPr>
              <a:t>high</a:t>
            </a:r>
            <a:r>
              <a:rPr lang="en-US" sz="2400" dirty="0">
                <a:cs typeface="+mn-cs"/>
              </a:rPr>
              <a:t>. </a:t>
            </a:r>
          </a:p>
          <a:p>
            <a:pPr marL="1066800" lvl="1" indent="-609600" algn="just">
              <a:spcBef>
                <a:spcPct val="20000"/>
              </a:spcBef>
              <a:buClr>
                <a:schemeClr val="accent2"/>
              </a:buClr>
              <a:buFont typeface="Wingdings" pitchFamily="2" charset="2"/>
              <a:buChar char="§"/>
              <a:defRPr/>
            </a:pPr>
            <a:r>
              <a:rPr lang="en-US" sz="2400" dirty="0">
                <a:cs typeface="+mn-cs"/>
              </a:rPr>
              <a:t>This scheme ensures that every bit period has a transition in the middle, making it easy for the receiver to synchronize with the sender. </a:t>
            </a:r>
          </a:p>
        </p:txBody>
      </p:sp>
      <p:sp>
        <p:nvSpPr>
          <p:cNvPr id="4" name="Slide Number Placeholder 3"/>
          <p:cNvSpPr>
            <a:spLocks noGrp="1"/>
          </p:cNvSpPr>
          <p:nvPr>
            <p:ph type="sldNum" sz="quarter" idx="12"/>
          </p:nvPr>
        </p:nvSpPr>
        <p:spPr/>
        <p:txBody>
          <a:bodyPr/>
          <a:lstStyle/>
          <a:p>
            <a:pPr>
              <a:defRPr/>
            </a:pPr>
            <a:fld id="{FCCD5E4F-9370-463D-855C-271C3AC11AA2}" type="slidenum">
              <a:rPr lang="en-US" smtClean="0"/>
              <a:pPr>
                <a:defRPr/>
              </a:pPr>
              <a:t>153</a:t>
            </a:fld>
            <a:endParaRPr lang="en-US" dirty="0"/>
          </a:p>
        </p:txBody>
      </p:sp>
    </p:spTree>
    <p:extLst>
      <p:ext uri="{BB962C8B-B14F-4D97-AF65-F5344CB8AC3E}">
        <p14:creationId xmlns:p14="http://schemas.microsoft.com/office/powerpoint/2010/main" val="119616165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74613"/>
            <a:ext cx="9144000" cy="704850"/>
          </a:xfrm>
        </p:spPr>
        <p:txBody>
          <a:bodyPr/>
          <a:lstStyle/>
          <a:p>
            <a:pPr eaLnBrk="1" hangingPunct="1"/>
            <a:r>
              <a:rPr lang="en-US" b="1" smtClean="0"/>
              <a:t>Ethernet</a:t>
            </a:r>
            <a:endParaRPr lang="en-US" smtClean="0"/>
          </a:p>
        </p:txBody>
      </p:sp>
      <p:sp>
        <p:nvSpPr>
          <p:cNvPr id="34819" name="Rectangle 3"/>
          <p:cNvSpPr txBox="1">
            <a:spLocks noChangeArrowheads="1"/>
          </p:cNvSpPr>
          <p:nvPr/>
        </p:nvSpPr>
        <p:spPr bwMode="auto">
          <a:xfrm>
            <a:off x="0" y="71120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524000" indent="-609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just" eaLnBrk="1" hangingPunct="1">
              <a:spcBef>
                <a:spcPct val="20000"/>
              </a:spcBef>
              <a:buClr>
                <a:schemeClr val="accent2"/>
              </a:buClr>
              <a:buFont typeface="Wingdings" pitchFamily="2" charset="2"/>
              <a:buChar char="§"/>
            </a:pPr>
            <a:r>
              <a:rPr lang="en-US" sz="2400"/>
              <a:t>A disadvantage of Manchester encoding </a:t>
            </a:r>
          </a:p>
          <a:p>
            <a:pPr lvl="2" algn="just" eaLnBrk="1" hangingPunct="1">
              <a:spcBef>
                <a:spcPct val="20000"/>
              </a:spcBef>
              <a:buClr>
                <a:schemeClr val="accent2"/>
              </a:buClr>
              <a:buFont typeface="Wingdings" pitchFamily="2" charset="2"/>
              <a:buChar char="§"/>
            </a:pPr>
            <a:r>
              <a:rPr lang="en-US" sz="2400"/>
              <a:t>it requires twice as much bandwidth as straight binary encoding because the pulses are half the width. </a:t>
            </a:r>
          </a:p>
          <a:p>
            <a:pPr lvl="2" algn="just" eaLnBrk="1" hangingPunct="1">
              <a:spcBef>
                <a:spcPct val="20000"/>
              </a:spcBef>
              <a:buClr>
                <a:schemeClr val="accent2"/>
              </a:buClr>
              <a:buFont typeface="Wingdings" pitchFamily="2" charset="2"/>
              <a:buChar char="§"/>
            </a:pPr>
            <a:r>
              <a:rPr lang="en-US" sz="2400"/>
              <a:t>For example, to send data at 10 Mbps, the signal has to change 20 million times/sec. </a:t>
            </a:r>
          </a:p>
          <a:p>
            <a:pPr lvl="2" algn="just" eaLnBrk="1" hangingPunct="1">
              <a:spcBef>
                <a:spcPct val="20000"/>
              </a:spcBef>
              <a:buClr>
                <a:schemeClr val="accent2"/>
              </a:buClr>
              <a:buFont typeface="Wingdings" pitchFamily="2" charset="2"/>
              <a:buChar char="§"/>
            </a:pPr>
            <a:r>
              <a:rPr lang="en-US" sz="2400"/>
              <a:t>Manchester encoding is shown below</a:t>
            </a:r>
          </a:p>
        </p:txBody>
      </p:sp>
      <p:pic>
        <p:nvPicPr>
          <p:cNvPr id="34820" name="Picture 4" descr="4-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3319463"/>
            <a:ext cx="8709025"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5D5009A0-E7EC-410E-A9BE-45E949EC32EF}" type="slidenum">
              <a:rPr lang="en-US" smtClean="0"/>
              <a:pPr>
                <a:defRPr/>
              </a:pPr>
              <a:t>154</a:t>
            </a:fld>
            <a:endParaRPr lang="en-US" dirty="0"/>
          </a:p>
        </p:txBody>
      </p:sp>
    </p:spTree>
    <p:extLst>
      <p:ext uri="{BB962C8B-B14F-4D97-AF65-F5344CB8AC3E}">
        <p14:creationId xmlns:p14="http://schemas.microsoft.com/office/powerpoint/2010/main" val="340934952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74613"/>
            <a:ext cx="9144000" cy="704850"/>
          </a:xfrm>
        </p:spPr>
        <p:txBody>
          <a:bodyPr/>
          <a:lstStyle/>
          <a:p>
            <a:pPr eaLnBrk="1" hangingPunct="1"/>
            <a:r>
              <a:rPr lang="en-US" b="1" smtClean="0"/>
              <a:t>Ethernet</a:t>
            </a:r>
            <a:endParaRPr lang="en-US" smtClean="0"/>
          </a:p>
        </p:txBody>
      </p:sp>
      <p:sp>
        <p:nvSpPr>
          <p:cNvPr id="35843" name="Rectangle 3"/>
          <p:cNvSpPr txBox="1">
            <a:spLocks noChangeArrowheads="1"/>
          </p:cNvSpPr>
          <p:nvPr/>
        </p:nvSpPr>
        <p:spPr bwMode="auto">
          <a:xfrm>
            <a:off x="0" y="59055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b="1"/>
              <a:t>Differential Manchester encoding</a:t>
            </a:r>
          </a:p>
          <a:p>
            <a:pPr lvl="1" algn="just" eaLnBrk="1" hangingPunct="1">
              <a:spcBef>
                <a:spcPct val="20000"/>
              </a:spcBef>
              <a:buClr>
                <a:schemeClr val="accent2"/>
              </a:buClr>
              <a:buFont typeface="Wingdings" pitchFamily="2" charset="2"/>
              <a:buChar char="§"/>
            </a:pPr>
            <a:r>
              <a:rPr lang="en-US" sz="2400"/>
              <a:t>A variation of basic Manchester encoding. </a:t>
            </a:r>
          </a:p>
          <a:p>
            <a:pPr lvl="1" algn="just" eaLnBrk="1" hangingPunct="1">
              <a:spcBef>
                <a:spcPct val="20000"/>
              </a:spcBef>
              <a:buClr>
                <a:schemeClr val="accent2"/>
              </a:buClr>
              <a:buFont typeface="Wingdings" pitchFamily="2" charset="2"/>
              <a:buChar char="§"/>
            </a:pPr>
            <a:r>
              <a:rPr lang="en-US" sz="2400"/>
              <a:t>A </a:t>
            </a:r>
            <a:r>
              <a:rPr lang="en-US" sz="2400">
                <a:solidFill>
                  <a:srgbClr val="FF0000"/>
                </a:solidFill>
              </a:rPr>
              <a:t>1 bit </a:t>
            </a:r>
            <a:r>
              <a:rPr lang="en-US" sz="2400"/>
              <a:t>is indicated by the </a:t>
            </a:r>
            <a:r>
              <a:rPr lang="en-US" sz="2400">
                <a:solidFill>
                  <a:srgbClr val="FF0000"/>
                </a:solidFill>
              </a:rPr>
              <a:t>absence</a:t>
            </a:r>
            <a:r>
              <a:rPr lang="en-US" sz="2400"/>
              <a:t> </a:t>
            </a:r>
            <a:r>
              <a:rPr lang="en-US" sz="2400">
                <a:solidFill>
                  <a:srgbClr val="FF0000"/>
                </a:solidFill>
              </a:rPr>
              <a:t>of a transition </a:t>
            </a:r>
            <a:r>
              <a:rPr lang="en-US" sz="2400"/>
              <a:t>at the start of the interval. </a:t>
            </a:r>
          </a:p>
          <a:p>
            <a:pPr lvl="1" algn="just" eaLnBrk="1" hangingPunct="1">
              <a:spcBef>
                <a:spcPct val="20000"/>
              </a:spcBef>
              <a:buClr>
                <a:schemeClr val="accent2"/>
              </a:buClr>
              <a:buFont typeface="Wingdings" pitchFamily="2" charset="2"/>
              <a:buChar char="§"/>
            </a:pPr>
            <a:r>
              <a:rPr lang="en-US" sz="2400"/>
              <a:t>A </a:t>
            </a:r>
            <a:r>
              <a:rPr lang="en-US" sz="2400">
                <a:solidFill>
                  <a:srgbClr val="FF0000"/>
                </a:solidFill>
              </a:rPr>
              <a:t>0 bit </a:t>
            </a:r>
            <a:r>
              <a:rPr lang="en-US" sz="2400"/>
              <a:t>is indicated by the </a:t>
            </a:r>
            <a:r>
              <a:rPr lang="en-US" sz="2400">
                <a:solidFill>
                  <a:srgbClr val="FF0000"/>
                </a:solidFill>
              </a:rPr>
              <a:t>presence of a transition </a:t>
            </a:r>
            <a:r>
              <a:rPr lang="en-US" sz="2400"/>
              <a:t>at the start of the interval. </a:t>
            </a:r>
          </a:p>
          <a:p>
            <a:pPr lvl="1" algn="just" eaLnBrk="1" hangingPunct="1">
              <a:spcBef>
                <a:spcPct val="20000"/>
              </a:spcBef>
              <a:buClr>
                <a:schemeClr val="accent2"/>
              </a:buClr>
              <a:buFont typeface="Wingdings" pitchFamily="2" charset="2"/>
              <a:buChar char="§"/>
            </a:pPr>
            <a:r>
              <a:rPr lang="en-US" sz="2400"/>
              <a:t>In both cases, there is a transition in the middle as well. </a:t>
            </a:r>
          </a:p>
          <a:p>
            <a:pPr lvl="1" algn="just" eaLnBrk="1" hangingPunct="1">
              <a:spcBef>
                <a:spcPct val="20000"/>
              </a:spcBef>
              <a:buClr>
                <a:schemeClr val="accent2"/>
              </a:buClr>
              <a:buFont typeface="Wingdings" pitchFamily="2" charset="2"/>
              <a:buChar char="§"/>
            </a:pPr>
            <a:r>
              <a:rPr lang="en-US" sz="2400"/>
              <a:t>Disadv: requires more complex equipment </a:t>
            </a:r>
          </a:p>
          <a:p>
            <a:pPr lvl="1" algn="just" eaLnBrk="1" hangingPunct="1">
              <a:spcBef>
                <a:spcPct val="20000"/>
              </a:spcBef>
              <a:buClr>
                <a:schemeClr val="accent2"/>
              </a:buClr>
              <a:buFont typeface="Wingdings" pitchFamily="2" charset="2"/>
              <a:buChar char="§"/>
            </a:pPr>
            <a:r>
              <a:rPr lang="en-US" sz="2400"/>
              <a:t>Adv: offers better noise immunity. </a:t>
            </a:r>
          </a:p>
          <a:p>
            <a:pPr algn="just" eaLnBrk="1" hangingPunct="1">
              <a:spcBef>
                <a:spcPct val="20000"/>
              </a:spcBef>
              <a:buClr>
                <a:schemeClr val="accent2"/>
              </a:buClr>
              <a:buFont typeface="Wingdings" pitchFamily="2" charset="2"/>
              <a:buChar char="§"/>
            </a:pPr>
            <a:r>
              <a:rPr lang="en-US" sz="2400"/>
              <a:t>All Ethernet systems use Manchester encoding due to its simplicity. </a:t>
            </a:r>
          </a:p>
          <a:p>
            <a:pPr algn="just" eaLnBrk="1" hangingPunct="1">
              <a:spcBef>
                <a:spcPct val="20000"/>
              </a:spcBef>
              <a:buClr>
                <a:schemeClr val="accent2"/>
              </a:buClr>
              <a:buFont typeface="Wingdings" pitchFamily="2" charset="2"/>
              <a:buChar char="§"/>
            </a:pPr>
            <a:r>
              <a:rPr lang="en-US" sz="2400"/>
              <a:t>The high signal is + 0.85 volts and the low signal is - 0.85 volts, giving a DC value of 0 volts. </a:t>
            </a:r>
          </a:p>
          <a:p>
            <a:pPr algn="just" eaLnBrk="1" hangingPunct="1">
              <a:spcBef>
                <a:spcPct val="20000"/>
              </a:spcBef>
              <a:buClr>
                <a:schemeClr val="accent2"/>
              </a:buClr>
              <a:buFont typeface="Wingdings" pitchFamily="2" charset="2"/>
              <a:buChar char="§"/>
            </a:pPr>
            <a:r>
              <a:rPr lang="en-US" sz="2400"/>
              <a:t>Ethernet does not use differential Manchester encoding</a:t>
            </a:r>
          </a:p>
          <a:p>
            <a:pPr algn="just" eaLnBrk="1" hangingPunct="1">
              <a:spcBef>
                <a:spcPct val="20000"/>
              </a:spcBef>
              <a:buClr>
                <a:schemeClr val="accent2"/>
              </a:buClr>
              <a:buFont typeface="Wingdings" pitchFamily="2" charset="2"/>
              <a:buChar char="§"/>
            </a:pPr>
            <a:r>
              <a:rPr lang="en-US" sz="2400"/>
              <a:t>but other LANs (e.g., the 802.5 token ring) do use it.</a:t>
            </a:r>
          </a:p>
        </p:txBody>
      </p:sp>
      <p:sp>
        <p:nvSpPr>
          <p:cNvPr id="4" name="Slide Number Placeholder 3"/>
          <p:cNvSpPr>
            <a:spLocks noGrp="1"/>
          </p:cNvSpPr>
          <p:nvPr>
            <p:ph type="sldNum" sz="quarter" idx="12"/>
          </p:nvPr>
        </p:nvSpPr>
        <p:spPr/>
        <p:txBody>
          <a:bodyPr/>
          <a:lstStyle/>
          <a:p>
            <a:pPr>
              <a:defRPr/>
            </a:pPr>
            <a:fld id="{4F561E9D-01B7-4D72-A8E5-668FDB0AB345}" type="slidenum">
              <a:rPr lang="en-US" smtClean="0"/>
              <a:pPr>
                <a:defRPr/>
              </a:pPr>
              <a:t>155</a:t>
            </a:fld>
            <a:endParaRPr lang="en-US" dirty="0"/>
          </a:p>
        </p:txBody>
      </p:sp>
    </p:spTree>
    <p:extLst>
      <p:ext uri="{BB962C8B-B14F-4D97-AF65-F5344CB8AC3E}">
        <p14:creationId xmlns:p14="http://schemas.microsoft.com/office/powerpoint/2010/main" val="259789876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74613"/>
            <a:ext cx="9144000" cy="704850"/>
          </a:xfrm>
        </p:spPr>
        <p:txBody>
          <a:bodyPr/>
          <a:lstStyle/>
          <a:p>
            <a:pPr eaLnBrk="1" hangingPunct="1"/>
            <a:r>
              <a:rPr lang="en-US" b="1" smtClean="0"/>
              <a:t>Ethernet</a:t>
            </a:r>
            <a:endParaRPr lang="en-US" smtClean="0"/>
          </a:p>
        </p:txBody>
      </p:sp>
      <p:sp>
        <p:nvSpPr>
          <p:cNvPr id="36867" name="Rectangle 3"/>
          <p:cNvSpPr txBox="1">
            <a:spLocks noChangeArrowheads="1"/>
          </p:cNvSpPr>
          <p:nvPr/>
        </p:nvSpPr>
        <p:spPr bwMode="auto">
          <a:xfrm>
            <a:off x="0" y="606425"/>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pPr>
            <a:endParaRPr lang="en-US" sz="2400"/>
          </a:p>
          <a:p>
            <a:pPr algn="just" eaLnBrk="1" hangingPunct="1">
              <a:spcBef>
                <a:spcPct val="20000"/>
              </a:spcBef>
              <a:buClr>
                <a:schemeClr val="accent2"/>
              </a:buClr>
              <a:buFont typeface="Wingdings" pitchFamily="2" charset="2"/>
              <a:buChar char="§"/>
            </a:pPr>
            <a:endParaRPr lang="en-US" sz="2400"/>
          </a:p>
          <a:p>
            <a:pPr algn="just" eaLnBrk="1" hangingPunct="1">
              <a:spcBef>
                <a:spcPct val="20000"/>
              </a:spcBef>
              <a:buClr>
                <a:schemeClr val="accent2"/>
              </a:buClr>
              <a:buFont typeface="Wingdings" pitchFamily="2" charset="2"/>
              <a:buChar char="§"/>
            </a:pPr>
            <a:endParaRPr lang="en-US" sz="2400"/>
          </a:p>
          <a:p>
            <a:pPr algn="just" eaLnBrk="1" hangingPunct="1">
              <a:spcBef>
                <a:spcPct val="20000"/>
              </a:spcBef>
              <a:buClr>
                <a:schemeClr val="accent2"/>
              </a:buClr>
              <a:buFont typeface="Wingdings" pitchFamily="2" charset="2"/>
              <a:buChar char="§"/>
            </a:pPr>
            <a:endParaRPr lang="en-US" sz="2400"/>
          </a:p>
          <a:p>
            <a:pPr algn="just" eaLnBrk="1" hangingPunct="1">
              <a:spcBef>
                <a:spcPct val="20000"/>
              </a:spcBef>
              <a:buClr>
                <a:schemeClr val="accent2"/>
              </a:buClr>
              <a:buFont typeface="Wingdings" pitchFamily="2" charset="2"/>
              <a:buChar char="§"/>
            </a:pPr>
            <a:endParaRPr lang="en-US" sz="2400"/>
          </a:p>
          <a:p>
            <a:pPr algn="just" eaLnBrk="1" hangingPunct="1">
              <a:spcBef>
                <a:spcPct val="20000"/>
              </a:spcBef>
              <a:buClr>
                <a:schemeClr val="accent2"/>
              </a:buClr>
              <a:buFont typeface="Wingdings" pitchFamily="2" charset="2"/>
              <a:buChar char="§"/>
            </a:pPr>
            <a:endParaRPr lang="en-US" sz="2400"/>
          </a:p>
          <a:p>
            <a:pPr algn="just" eaLnBrk="1" hangingPunct="1">
              <a:spcBef>
                <a:spcPct val="20000"/>
              </a:spcBef>
              <a:buClr>
                <a:schemeClr val="accent2"/>
              </a:buClr>
              <a:buFont typeface="Wingdings" pitchFamily="2" charset="2"/>
              <a:buChar char="§"/>
            </a:pPr>
            <a:endParaRPr lang="en-US" sz="2400"/>
          </a:p>
          <a:p>
            <a:pPr algn="just" eaLnBrk="1" hangingPunct="1">
              <a:spcBef>
                <a:spcPct val="20000"/>
              </a:spcBef>
              <a:buClr>
                <a:schemeClr val="accent2"/>
              </a:buClr>
              <a:buFont typeface="Wingdings" pitchFamily="2" charset="2"/>
              <a:buChar char="§"/>
            </a:pPr>
            <a:endParaRPr lang="en-US" sz="2400"/>
          </a:p>
          <a:p>
            <a:pPr algn="just" eaLnBrk="1" hangingPunct="1">
              <a:spcBef>
                <a:spcPct val="20000"/>
              </a:spcBef>
              <a:buClr>
                <a:schemeClr val="accent2"/>
              </a:buClr>
              <a:buFont typeface="Wingdings" pitchFamily="2" charset="2"/>
              <a:buChar char="§"/>
            </a:pPr>
            <a:endParaRPr lang="en-US" sz="2400"/>
          </a:p>
          <a:p>
            <a:pPr algn="just" eaLnBrk="1" hangingPunct="1">
              <a:spcBef>
                <a:spcPct val="20000"/>
              </a:spcBef>
              <a:buClr>
                <a:schemeClr val="accent2"/>
              </a:buClr>
              <a:buFont typeface="Wingdings" pitchFamily="2" charset="2"/>
              <a:buChar char="§"/>
            </a:pPr>
            <a:r>
              <a:rPr lang="en-US" sz="2400"/>
              <a:t>Each frame starts with a Preamble of 8 bytes</a:t>
            </a:r>
          </a:p>
          <a:p>
            <a:pPr lvl="1" algn="just" eaLnBrk="1" hangingPunct="1">
              <a:spcBef>
                <a:spcPct val="20000"/>
              </a:spcBef>
              <a:buClr>
                <a:schemeClr val="accent2"/>
              </a:buClr>
              <a:buFont typeface="Wingdings" pitchFamily="2" charset="2"/>
              <a:buChar char="§"/>
            </a:pPr>
            <a:r>
              <a:rPr lang="en-US" sz="2400"/>
              <a:t>each containing the bit pattern 10101010. </a:t>
            </a:r>
          </a:p>
          <a:p>
            <a:pPr algn="just" eaLnBrk="1" hangingPunct="1">
              <a:spcBef>
                <a:spcPct val="20000"/>
              </a:spcBef>
              <a:buClr>
                <a:schemeClr val="accent2"/>
              </a:buClr>
              <a:buFont typeface="Wingdings" pitchFamily="2" charset="2"/>
              <a:buChar char="§"/>
            </a:pPr>
            <a:r>
              <a:rPr lang="en-US" sz="2400"/>
              <a:t>Manchester encoding of this pattern produces a 10-MHz square wave for 6.4 μsec to allow the receiver's clock to stay synchronize with the sender's. </a:t>
            </a:r>
          </a:p>
        </p:txBody>
      </p:sp>
      <p:pic>
        <p:nvPicPr>
          <p:cNvPr id="36868" name="Picture 4" descr="4-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6763"/>
            <a:ext cx="87661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0" y="3211513"/>
            <a:ext cx="9144000" cy="460375"/>
          </a:xfrm>
          <a:prstGeom prst="rect">
            <a:avLst/>
          </a:prstGeom>
          <a:noFill/>
          <a:ln w="9525">
            <a:noFill/>
            <a:miter lim="800000"/>
            <a:headEnd/>
            <a:tailEnd/>
          </a:ln>
          <a:effectLst/>
        </p:spPr>
        <p:txBody>
          <a:bodyPr/>
          <a:lstStyle/>
          <a:p>
            <a:pPr marL="609600" indent="-609600" algn="ctr">
              <a:spcBef>
                <a:spcPct val="20000"/>
              </a:spcBef>
              <a:buClr>
                <a:schemeClr val="accent2"/>
              </a:buClr>
              <a:defRPr/>
            </a:pPr>
            <a:r>
              <a:rPr lang="en-US" sz="2400" kern="0" dirty="0">
                <a:latin typeface="Arial" pitchFamily="34" charset="0"/>
                <a:cs typeface="Arial" pitchFamily="34" charset="0"/>
              </a:rPr>
              <a:t>Fig: Frame formats. </a:t>
            </a:r>
            <a:r>
              <a:rPr lang="en-US" sz="2400" kern="0" dirty="0">
                <a:solidFill>
                  <a:schemeClr val="accent2"/>
                </a:solidFill>
                <a:latin typeface="Arial" pitchFamily="34" charset="0"/>
                <a:cs typeface="Arial" pitchFamily="34" charset="0"/>
              </a:rPr>
              <a:t>(a)</a:t>
            </a:r>
            <a:r>
              <a:rPr lang="en-US" sz="2400" kern="0" dirty="0">
                <a:latin typeface="Arial" pitchFamily="34" charset="0"/>
                <a:cs typeface="Arial" pitchFamily="34" charset="0"/>
              </a:rPr>
              <a:t> DIX </a:t>
            </a:r>
            <a:r>
              <a:rPr lang="en-US" sz="2400" dirty="0">
                <a:latin typeface="Arial" pitchFamily="34" charset="0"/>
                <a:cs typeface="Arial" pitchFamily="34" charset="0"/>
              </a:rPr>
              <a:t>(DEC, Intel, Xerox) </a:t>
            </a:r>
            <a:r>
              <a:rPr lang="en-US" sz="2400" kern="0" dirty="0">
                <a:latin typeface="Arial" pitchFamily="34" charset="0"/>
                <a:cs typeface="Arial" pitchFamily="34" charset="0"/>
              </a:rPr>
              <a:t>Ethernet,  </a:t>
            </a:r>
          </a:p>
          <a:p>
            <a:pPr marL="609600" indent="-609600" algn="ctr">
              <a:spcBef>
                <a:spcPct val="20000"/>
              </a:spcBef>
              <a:buClr>
                <a:schemeClr val="accent2"/>
              </a:buClr>
              <a:defRPr/>
            </a:pPr>
            <a:r>
              <a:rPr lang="en-US" sz="2400" kern="0" dirty="0">
                <a:solidFill>
                  <a:schemeClr val="accent2"/>
                </a:solidFill>
                <a:latin typeface="Arial" pitchFamily="34" charset="0"/>
                <a:cs typeface="Arial" pitchFamily="34" charset="0"/>
              </a:rPr>
              <a:t>(b)</a:t>
            </a:r>
            <a:r>
              <a:rPr lang="en-US" sz="2400" kern="0" dirty="0">
                <a:latin typeface="Arial" pitchFamily="34" charset="0"/>
                <a:cs typeface="Arial" pitchFamily="34" charset="0"/>
              </a:rPr>
              <a:t> IEEE 802.3</a:t>
            </a:r>
          </a:p>
        </p:txBody>
      </p:sp>
      <p:sp>
        <p:nvSpPr>
          <p:cNvPr id="7" name="Slide Number Placeholder 6"/>
          <p:cNvSpPr>
            <a:spLocks noGrp="1"/>
          </p:cNvSpPr>
          <p:nvPr>
            <p:ph type="sldNum" sz="quarter" idx="12"/>
          </p:nvPr>
        </p:nvSpPr>
        <p:spPr/>
        <p:txBody>
          <a:bodyPr/>
          <a:lstStyle/>
          <a:p>
            <a:pPr>
              <a:defRPr/>
            </a:pPr>
            <a:fld id="{ADAC85FA-E939-4803-B3C5-647875FF39EC}" type="slidenum">
              <a:rPr lang="en-US" smtClean="0"/>
              <a:pPr>
                <a:defRPr/>
              </a:pPr>
              <a:t>156</a:t>
            </a:fld>
            <a:endParaRPr lang="en-US" dirty="0"/>
          </a:p>
        </p:txBody>
      </p:sp>
    </p:spTree>
    <p:extLst>
      <p:ext uri="{BB962C8B-B14F-4D97-AF65-F5344CB8AC3E}">
        <p14:creationId xmlns:p14="http://schemas.microsoft.com/office/powerpoint/2010/main" val="2575359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6867">
                                            <p:txEl>
                                              <p:pRg st="9" end="9"/>
                                            </p:txEl>
                                          </p:spTgt>
                                        </p:tgtEl>
                                        <p:attrNameLst>
                                          <p:attrName>style.visibility</p:attrName>
                                        </p:attrNameLst>
                                      </p:cBhvr>
                                      <p:to>
                                        <p:strVal val="visible"/>
                                      </p:to>
                                    </p:set>
                                    <p:anim to="" calcmode="lin" valueType="num">
                                      <p:cBhvr>
                                        <p:cTn id="7" dur="1" fill="hold"/>
                                        <p:tgtEl>
                                          <p:spTgt spid="36867">
                                            <p:txEl>
                                              <p:pRg st="9" end="9"/>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6867">
                                            <p:txEl>
                                              <p:pRg st="10" end="10"/>
                                            </p:txEl>
                                          </p:spTgt>
                                        </p:tgtEl>
                                        <p:attrNameLst>
                                          <p:attrName>style.visibility</p:attrName>
                                        </p:attrNameLst>
                                      </p:cBhvr>
                                      <p:to>
                                        <p:strVal val="visible"/>
                                      </p:to>
                                    </p:set>
                                    <p:anim to="" calcmode="lin" valueType="num">
                                      <p:cBhvr>
                                        <p:cTn id="12" dur="1" fill="hold"/>
                                        <p:tgtEl>
                                          <p:spTgt spid="36867">
                                            <p:txEl>
                                              <p:pRg st="10" end="1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6867">
                                            <p:txEl>
                                              <p:pRg st="11" end="11"/>
                                            </p:txEl>
                                          </p:spTgt>
                                        </p:tgtEl>
                                        <p:attrNameLst>
                                          <p:attrName>style.visibility</p:attrName>
                                        </p:attrNameLst>
                                      </p:cBhvr>
                                      <p:to>
                                        <p:strVal val="visible"/>
                                      </p:to>
                                    </p:set>
                                    <p:anim to="" calcmode="lin" valueType="num">
                                      <p:cBhvr>
                                        <p:cTn id="17" dur="1" fill="hold"/>
                                        <p:tgtEl>
                                          <p:spTgt spid="36867">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74613"/>
            <a:ext cx="9144000" cy="704850"/>
          </a:xfrm>
        </p:spPr>
        <p:txBody>
          <a:bodyPr/>
          <a:lstStyle/>
          <a:p>
            <a:pPr eaLnBrk="1" hangingPunct="1"/>
            <a:r>
              <a:rPr lang="en-US" b="1" smtClean="0"/>
              <a:t>Ethernet</a:t>
            </a:r>
            <a:endParaRPr lang="en-US" smtClean="0"/>
          </a:p>
        </p:txBody>
      </p:sp>
      <p:sp>
        <p:nvSpPr>
          <p:cNvPr id="37891" name="Rectangle 3"/>
          <p:cNvSpPr txBox="1">
            <a:spLocks noChangeArrowheads="1"/>
          </p:cNvSpPr>
          <p:nvPr/>
        </p:nvSpPr>
        <p:spPr bwMode="auto">
          <a:xfrm>
            <a:off x="0" y="59055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frame contains two addresses, </a:t>
            </a:r>
          </a:p>
          <a:p>
            <a:pPr lvl="1" algn="just" eaLnBrk="1" hangingPunct="1">
              <a:spcBef>
                <a:spcPct val="20000"/>
              </a:spcBef>
              <a:buClr>
                <a:schemeClr val="accent2"/>
              </a:buClr>
              <a:buFont typeface="Wingdings" pitchFamily="2" charset="2"/>
              <a:buChar char="§"/>
            </a:pPr>
            <a:r>
              <a:rPr lang="en-US" sz="2400"/>
              <a:t>one for the destination and </a:t>
            </a:r>
          </a:p>
          <a:p>
            <a:pPr lvl="1" algn="just" eaLnBrk="1" hangingPunct="1">
              <a:spcBef>
                <a:spcPct val="20000"/>
              </a:spcBef>
              <a:buClr>
                <a:schemeClr val="accent2"/>
              </a:buClr>
              <a:buFont typeface="Wingdings" pitchFamily="2" charset="2"/>
              <a:buChar char="§"/>
            </a:pPr>
            <a:r>
              <a:rPr lang="en-US" sz="2400"/>
              <a:t>one for the source. </a:t>
            </a:r>
          </a:p>
          <a:p>
            <a:pPr algn="just" eaLnBrk="1" hangingPunct="1">
              <a:spcBef>
                <a:spcPct val="20000"/>
              </a:spcBef>
              <a:buClr>
                <a:schemeClr val="accent2"/>
              </a:buClr>
              <a:buFont typeface="Wingdings" pitchFamily="2" charset="2"/>
              <a:buChar char="§"/>
            </a:pPr>
            <a:r>
              <a:rPr lang="en-US" sz="2400"/>
              <a:t>The high-order bit of the destination address is a 0 for ordinary addresses and 1 for group addresses </a:t>
            </a:r>
          </a:p>
          <a:p>
            <a:pPr algn="just" eaLnBrk="1" hangingPunct="1">
              <a:spcBef>
                <a:spcPct val="20000"/>
              </a:spcBef>
              <a:buClr>
                <a:schemeClr val="accent2"/>
              </a:buClr>
              <a:buFont typeface="Wingdings" pitchFamily="2" charset="2"/>
              <a:buChar char="§"/>
            </a:pPr>
            <a:r>
              <a:rPr lang="en-US" sz="2400"/>
              <a:t>Sending to a group of stations is called </a:t>
            </a:r>
            <a:r>
              <a:rPr lang="en-US" sz="2400" b="1"/>
              <a:t>multicast. </a:t>
            </a:r>
          </a:p>
          <a:p>
            <a:pPr algn="just" eaLnBrk="1" hangingPunct="1">
              <a:spcBef>
                <a:spcPct val="20000"/>
              </a:spcBef>
              <a:buClr>
                <a:schemeClr val="accent2"/>
              </a:buClr>
              <a:buFont typeface="Wingdings" pitchFamily="2" charset="2"/>
              <a:buChar char="§"/>
            </a:pPr>
            <a:r>
              <a:rPr lang="en-US" sz="2400"/>
              <a:t>The address consisting of all 1 bits is reserved for </a:t>
            </a:r>
            <a:r>
              <a:rPr lang="en-US" sz="2400" b="1"/>
              <a:t>broadcast.</a:t>
            </a:r>
          </a:p>
          <a:p>
            <a:pPr algn="just" eaLnBrk="1" hangingPunct="1">
              <a:spcBef>
                <a:spcPct val="20000"/>
              </a:spcBef>
              <a:buClr>
                <a:schemeClr val="accent2"/>
              </a:buClr>
              <a:buFont typeface="Wingdings" pitchFamily="2" charset="2"/>
              <a:buChar char="§"/>
            </a:pPr>
            <a:r>
              <a:rPr lang="en-US" sz="2400"/>
              <a:t>use of bit 46 of 48 bits is to distinguish local from global addresses. </a:t>
            </a:r>
          </a:p>
          <a:p>
            <a:pPr algn="just" eaLnBrk="1" hangingPunct="1">
              <a:spcBef>
                <a:spcPct val="20000"/>
              </a:spcBef>
              <a:buClr>
                <a:schemeClr val="accent2"/>
              </a:buClr>
              <a:buFont typeface="Wingdings" pitchFamily="2" charset="2"/>
              <a:buChar char="§"/>
            </a:pPr>
            <a:r>
              <a:rPr lang="en-US" sz="2400"/>
              <a:t>Local addresses are assigned by each network administrator </a:t>
            </a:r>
          </a:p>
          <a:p>
            <a:pPr algn="just" eaLnBrk="1" hangingPunct="1">
              <a:spcBef>
                <a:spcPct val="20000"/>
              </a:spcBef>
              <a:buClr>
                <a:schemeClr val="accent2"/>
              </a:buClr>
              <a:buFont typeface="Wingdings" pitchFamily="2" charset="2"/>
              <a:buChar char="§"/>
            </a:pPr>
            <a:r>
              <a:rPr lang="en-US" sz="2400"/>
              <a:t>Global addresses are assigned centrally by IEEE to ensure that no two stations anywhere in the world have the same global address. </a:t>
            </a:r>
            <a:r>
              <a:rPr lang="en-US" sz="2400" b="1"/>
              <a:t> </a:t>
            </a:r>
            <a:endParaRPr lang="en-US" sz="2400"/>
          </a:p>
        </p:txBody>
      </p:sp>
      <p:sp>
        <p:nvSpPr>
          <p:cNvPr id="4" name="Slide Number Placeholder 3"/>
          <p:cNvSpPr>
            <a:spLocks noGrp="1"/>
          </p:cNvSpPr>
          <p:nvPr>
            <p:ph type="sldNum" sz="quarter" idx="12"/>
          </p:nvPr>
        </p:nvSpPr>
        <p:spPr/>
        <p:txBody>
          <a:bodyPr/>
          <a:lstStyle/>
          <a:p>
            <a:pPr>
              <a:defRPr/>
            </a:pPr>
            <a:fld id="{F1A8ED74-25FB-4011-A106-D101FF52B3A2}" type="slidenum">
              <a:rPr lang="en-US" smtClean="0"/>
              <a:pPr>
                <a:defRPr/>
              </a:pPr>
              <a:t>157</a:t>
            </a:fld>
            <a:endParaRPr lang="en-US" dirty="0"/>
          </a:p>
        </p:txBody>
      </p:sp>
    </p:spTree>
    <p:extLst>
      <p:ext uri="{BB962C8B-B14F-4D97-AF65-F5344CB8AC3E}">
        <p14:creationId xmlns:p14="http://schemas.microsoft.com/office/powerpoint/2010/main" val="3617282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to="" calcmode="lin" valueType="num">
                                      <p:cBhvr>
                                        <p:cTn id="7" dur="1" fill="hold"/>
                                        <p:tgtEl>
                                          <p:spTgt spid="3789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 to="" calcmode="lin" valueType="num">
                                      <p:cBhvr>
                                        <p:cTn id="12" dur="1" fill="hold"/>
                                        <p:tgtEl>
                                          <p:spTgt spid="3789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 to="" calcmode="lin" valueType="num">
                                      <p:cBhvr>
                                        <p:cTn id="17" dur="1" fill="hold"/>
                                        <p:tgtEl>
                                          <p:spTgt spid="3789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 to="" calcmode="lin" valueType="num">
                                      <p:cBhvr>
                                        <p:cTn id="22" dur="1" fill="hold"/>
                                        <p:tgtEl>
                                          <p:spTgt spid="37891">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 to="" calcmode="lin" valueType="num">
                                      <p:cBhvr>
                                        <p:cTn id="27" dur="1" fill="hold"/>
                                        <p:tgtEl>
                                          <p:spTgt spid="37891">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37891">
                                            <p:txEl>
                                              <p:pRg st="5" end="5"/>
                                            </p:txEl>
                                          </p:spTgt>
                                        </p:tgtEl>
                                        <p:attrNameLst>
                                          <p:attrName>style.visibility</p:attrName>
                                        </p:attrNameLst>
                                      </p:cBhvr>
                                      <p:to>
                                        <p:strVal val="visible"/>
                                      </p:to>
                                    </p:set>
                                    <p:anim to="" calcmode="lin" valueType="num">
                                      <p:cBhvr>
                                        <p:cTn id="32" dur="1" fill="hold"/>
                                        <p:tgtEl>
                                          <p:spTgt spid="37891">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37891">
                                            <p:txEl>
                                              <p:pRg st="6" end="6"/>
                                            </p:txEl>
                                          </p:spTgt>
                                        </p:tgtEl>
                                        <p:attrNameLst>
                                          <p:attrName>style.visibility</p:attrName>
                                        </p:attrNameLst>
                                      </p:cBhvr>
                                      <p:to>
                                        <p:strVal val="visible"/>
                                      </p:to>
                                    </p:set>
                                    <p:anim to="" calcmode="lin" valueType="num">
                                      <p:cBhvr>
                                        <p:cTn id="37" dur="1" fill="hold"/>
                                        <p:tgtEl>
                                          <p:spTgt spid="37891">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37891">
                                            <p:txEl>
                                              <p:pRg st="7" end="7"/>
                                            </p:txEl>
                                          </p:spTgt>
                                        </p:tgtEl>
                                        <p:attrNameLst>
                                          <p:attrName>style.visibility</p:attrName>
                                        </p:attrNameLst>
                                      </p:cBhvr>
                                      <p:to>
                                        <p:strVal val="visible"/>
                                      </p:to>
                                    </p:set>
                                    <p:anim to="" calcmode="lin" valueType="num">
                                      <p:cBhvr>
                                        <p:cTn id="42" dur="1" fill="hold"/>
                                        <p:tgtEl>
                                          <p:spTgt spid="37891">
                                            <p:txEl>
                                              <p:pRg st="7" end="7"/>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37891">
                                            <p:txEl>
                                              <p:pRg st="8" end="8"/>
                                            </p:txEl>
                                          </p:spTgt>
                                        </p:tgtEl>
                                        <p:attrNameLst>
                                          <p:attrName>style.visibility</p:attrName>
                                        </p:attrNameLst>
                                      </p:cBhvr>
                                      <p:to>
                                        <p:strVal val="visible"/>
                                      </p:to>
                                    </p:set>
                                    <p:anim to="" calcmode="lin" valueType="num">
                                      <p:cBhvr>
                                        <p:cTn id="47" dur="1" fill="hold"/>
                                        <p:tgtEl>
                                          <p:spTgt spid="37891">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74613"/>
            <a:ext cx="9144000" cy="704850"/>
          </a:xfrm>
        </p:spPr>
        <p:txBody>
          <a:bodyPr/>
          <a:lstStyle/>
          <a:p>
            <a:pPr eaLnBrk="1" hangingPunct="1"/>
            <a:r>
              <a:rPr lang="en-US" b="1" smtClean="0"/>
              <a:t>Ethernet</a:t>
            </a:r>
            <a:endParaRPr lang="en-US" smtClean="0"/>
          </a:p>
        </p:txBody>
      </p:sp>
      <p:sp>
        <p:nvSpPr>
          <p:cNvPr id="38915" name="Rectangle 3"/>
          <p:cNvSpPr txBox="1">
            <a:spLocks noChangeArrowheads="1"/>
          </p:cNvSpPr>
          <p:nvPr/>
        </p:nvSpPr>
        <p:spPr bwMode="auto">
          <a:xfrm>
            <a:off x="0" y="59055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524000" indent="-609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Type field, </a:t>
            </a:r>
          </a:p>
          <a:p>
            <a:pPr lvl="1" algn="just" eaLnBrk="1" hangingPunct="1">
              <a:spcBef>
                <a:spcPct val="20000"/>
              </a:spcBef>
              <a:buClr>
                <a:schemeClr val="accent2"/>
              </a:buClr>
              <a:buFont typeface="Wingdings" pitchFamily="2" charset="2"/>
              <a:buChar char="§"/>
            </a:pPr>
            <a:r>
              <a:rPr lang="en-US" sz="2400"/>
              <a:t>which tells the receiver what to do with the frame. </a:t>
            </a:r>
          </a:p>
          <a:p>
            <a:pPr lvl="1" algn="just" eaLnBrk="1" hangingPunct="1">
              <a:spcBef>
                <a:spcPct val="20000"/>
              </a:spcBef>
              <a:buClr>
                <a:schemeClr val="accent2"/>
              </a:buClr>
              <a:buFont typeface="Wingdings" pitchFamily="2" charset="2"/>
              <a:buChar char="§"/>
            </a:pPr>
            <a:r>
              <a:rPr lang="en-US" sz="2400">
                <a:solidFill>
                  <a:srgbClr val="FF0000"/>
                </a:solidFill>
              </a:rPr>
              <a:t>The Type field specifies which process to give the frame to</a:t>
            </a:r>
          </a:p>
          <a:p>
            <a:pPr algn="just" eaLnBrk="1" hangingPunct="1">
              <a:spcBef>
                <a:spcPct val="20000"/>
              </a:spcBef>
              <a:buClr>
                <a:schemeClr val="accent2"/>
              </a:buClr>
              <a:buFont typeface="Wingdings" pitchFamily="2" charset="2"/>
              <a:buChar char="§"/>
            </a:pPr>
            <a:r>
              <a:rPr lang="en-US" sz="2400"/>
              <a:t>Data field</a:t>
            </a:r>
          </a:p>
          <a:p>
            <a:pPr lvl="1" algn="just" eaLnBrk="1" hangingPunct="1">
              <a:spcBef>
                <a:spcPct val="20000"/>
              </a:spcBef>
              <a:buClr>
                <a:schemeClr val="accent2"/>
              </a:buClr>
              <a:buFont typeface="Wingdings" pitchFamily="2" charset="2"/>
              <a:buChar char="§"/>
            </a:pPr>
            <a:r>
              <a:rPr lang="en-US" sz="2400"/>
              <a:t>Maximum up to 1500 bytes</a:t>
            </a:r>
          </a:p>
          <a:p>
            <a:pPr lvl="1" algn="just" eaLnBrk="1" hangingPunct="1">
              <a:spcBef>
                <a:spcPct val="20000"/>
              </a:spcBef>
              <a:buClr>
                <a:schemeClr val="accent2"/>
              </a:buClr>
              <a:buFont typeface="Wingdings" pitchFamily="2" charset="2"/>
              <a:buChar char="§"/>
            </a:pPr>
            <a:r>
              <a:rPr lang="en-US" sz="2400"/>
              <a:t>Minimum frame length is required</a:t>
            </a:r>
          </a:p>
          <a:p>
            <a:pPr lvl="2" algn="just" eaLnBrk="1" hangingPunct="1">
              <a:spcBef>
                <a:spcPct val="20000"/>
              </a:spcBef>
              <a:buClr>
                <a:schemeClr val="accent2"/>
              </a:buClr>
              <a:buFont typeface="Wingdings" pitchFamily="2" charset="2"/>
              <a:buChar char="§"/>
            </a:pPr>
            <a:r>
              <a:rPr lang="en-US" sz="2400"/>
              <a:t>To make it easier to distinguish valid frames from garbage, </a:t>
            </a:r>
          </a:p>
          <a:p>
            <a:pPr lvl="2" algn="just" eaLnBrk="1" hangingPunct="1">
              <a:spcBef>
                <a:spcPct val="20000"/>
              </a:spcBef>
              <a:buClr>
                <a:schemeClr val="accent2"/>
              </a:buClr>
              <a:buFont typeface="Wingdings" pitchFamily="2" charset="2"/>
              <a:buChar char="§"/>
            </a:pPr>
            <a:r>
              <a:rPr lang="en-US" sz="2400"/>
              <a:t>Ethernet requires that valid frames must be at least 64 bytes long, from destination address to checksum</a:t>
            </a:r>
          </a:p>
        </p:txBody>
      </p:sp>
      <p:sp>
        <p:nvSpPr>
          <p:cNvPr id="4" name="Slide Number Placeholder 3"/>
          <p:cNvSpPr>
            <a:spLocks noGrp="1"/>
          </p:cNvSpPr>
          <p:nvPr>
            <p:ph type="sldNum" sz="quarter" idx="12"/>
          </p:nvPr>
        </p:nvSpPr>
        <p:spPr>
          <a:xfrm>
            <a:off x="6553200" y="6369050"/>
            <a:ext cx="1905000" cy="457200"/>
          </a:xfrm>
        </p:spPr>
        <p:txBody>
          <a:bodyPr/>
          <a:lstStyle/>
          <a:p>
            <a:pPr>
              <a:defRPr/>
            </a:pPr>
            <a:fld id="{3012D75D-F824-4BBF-84AD-CC401A584A6E}" type="slidenum">
              <a:rPr lang="en-US" smtClean="0"/>
              <a:pPr>
                <a:defRPr/>
              </a:pPr>
              <a:t>158</a:t>
            </a:fld>
            <a:endParaRPr lang="en-US" dirty="0"/>
          </a:p>
        </p:txBody>
      </p:sp>
    </p:spTree>
    <p:extLst>
      <p:ext uri="{BB962C8B-B14F-4D97-AF65-F5344CB8AC3E}">
        <p14:creationId xmlns:p14="http://schemas.microsoft.com/office/powerpoint/2010/main" val="1056166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 to="" calcmode="lin" valueType="num">
                                      <p:cBhvr>
                                        <p:cTn id="7" dur="1" fill="hold"/>
                                        <p:tgtEl>
                                          <p:spTgt spid="38915">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8915">
                                            <p:txEl>
                                              <p:pRg st="2" end="2"/>
                                            </p:txEl>
                                          </p:spTgt>
                                        </p:tgtEl>
                                        <p:attrNameLst>
                                          <p:attrName>style.visibility</p:attrName>
                                        </p:attrNameLst>
                                      </p:cBhvr>
                                      <p:to>
                                        <p:strVal val="visible"/>
                                      </p:to>
                                    </p:set>
                                    <p:anim to="" calcmode="lin" valueType="num">
                                      <p:cBhvr>
                                        <p:cTn id="12" dur="1" fill="hold"/>
                                        <p:tgtEl>
                                          <p:spTgt spid="38915">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anim to="" calcmode="lin" valueType="num">
                                      <p:cBhvr>
                                        <p:cTn id="17" dur="1" fill="hold"/>
                                        <p:tgtEl>
                                          <p:spTgt spid="38915">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8915">
                                            <p:txEl>
                                              <p:pRg st="4" end="4"/>
                                            </p:txEl>
                                          </p:spTgt>
                                        </p:tgtEl>
                                        <p:attrNameLst>
                                          <p:attrName>style.visibility</p:attrName>
                                        </p:attrNameLst>
                                      </p:cBhvr>
                                      <p:to>
                                        <p:strVal val="visible"/>
                                      </p:to>
                                    </p:set>
                                    <p:anim to="" calcmode="lin" valueType="num">
                                      <p:cBhvr>
                                        <p:cTn id="22" dur="1" fill="hold"/>
                                        <p:tgtEl>
                                          <p:spTgt spid="38915">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anim to="" calcmode="lin" valueType="num">
                                      <p:cBhvr>
                                        <p:cTn id="27" dur="1" fill="hold"/>
                                        <p:tgtEl>
                                          <p:spTgt spid="38915">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38915">
                                            <p:txEl>
                                              <p:pRg st="6" end="6"/>
                                            </p:txEl>
                                          </p:spTgt>
                                        </p:tgtEl>
                                        <p:attrNameLst>
                                          <p:attrName>style.visibility</p:attrName>
                                        </p:attrNameLst>
                                      </p:cBhvr>
                                      <p:to>
                                        <p:strVal val="visible"/>
                                      </p:to>
                                    </p:set>
                                    <p:anim to="" calcmode="lin" valueType="num">
                                      <p:cBhvr>
                                        <p:cTn id="32" dur="1" fill="hold"/>
                                        <p:tgtEl>
                                          <p:spTgt spid="38915">
                                            <p:txEl>
                                              <p:pRg st="6" end="6"/>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38915">
                                            <p:txEl>
                                              <p:pRg st="7" end="7"/>
                                            </p:txEl>
                                          </p:spTgt>
                                        </p:tgtEl>
                                        <p:attrNameLst>
                                          <p:attrName>style.visibility</p:attrName>
                                        </p:attrNameLst>
                                      </p:cBhvr>
                                      <p:to>
                                        <p:strVal val="visible"/>
                                      </p:to>
                                    </p:set>
                                    <p:anim to="" calcmode="lin" valueType="num">
                                      <p:cBhvr>
                                        <p:cTn id="37" dur="1" fill="hold"/>
                                        <p:tgtEl>
                                          <p:spTgt spid="38915">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74613"/>
            <a:ext cx="9144000" cy="704850"/>
          </a:xfrm>
        </p:spPr>
        <p:txBody>
          <a:bodyPr/>
          <a:lstStyle/>
          <a:p>
            <a:pPr eaLnBrk="1" hangingPunct="1"/>
            <a:r>
              <a:rPr lang="en-US" b="1" smtClean="0"/>
              <a:t>Ethernet</a:t>
            </a:r>
            <a:endParaRPr lang="en-US" smtClean="0"/>
          </a:p>
        </p:txBody>
      </p:sp>
      <p:sp>
        <p:nvSpPr>
          <p:cNvPr id="39939" name="Rectangle 3"/>
          <p:cNvSpPr txBox="1">
            <a:spLocks noChangeArrowheads="1"/>
          </p:cNvSpPr>
          <p:nvPr/>
        </p:nvSpPr>
        <p:spPr bwMode="auto">
          <a:xfrm>
            <a:off x="0" y="59055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Pad field</a:t>
            </a:r>
          </a:p>
          <a:p>
            <a:pPr lvl="1" algn="just" eaLnBrk="1" hangingPunct="1">
              <a:spcBef>
                <a:spcPct val="20000"/>
              </a:spcBef>
              <a:buClr>
                <a:schemeClr val="accent2"/>
              </a:buClr>
              <a:buFont typeface="Wingdings" pitchFamily="2" charset="2"/>
              <a:buChar char="§"/>
            </a:pPr>
            <a:r>
              <a:rPr lang="en-US" sz="2400"/>
              <a:t>If the data portion of a frame is less than 46 bytes, the Pad field is used to fill out the frame to the minimum size.   </a:t>
            </a:r>
          </a:p>
          <a:p>
            <a:pPr algn="just" eaLnBrk="1" hangingPunct="1">
              <a:spcBef>
                <a:spcPct val="20000"/>
              </a:spcBef>
              <a:buClr>
                <a:schemeClr val="accent2"/>
              </a:buClr>
              <a:buFont typeface="Wingdings" pitchFamily="2" charset="2"/>
              <a:buChar char="§"/>
            </a:pPr>
            <a:r>
              <a:rPr lang="en-US" sz="2400"/>
              <a:t>Checksum field: </a:t>
            </a:r>
          </a:p>
          <a:p>
            <a:pPr lvl="1" algn="just" eaLnBrk="1" hangingPunct="1">
              <a:spcBef>
                <a:spcPct val="20000"/>
              </a:spcBef>
              <a:buClr>
                <a:schemeClr val="accent2"/>
              </a:buClr>
              <a:buFont typeface="Wingdings" pitchFamily="2" charset="2"/>
              <a:buChar char="§"/>
            </a:pPr>
            <a:r>
              <a:rPr lang="en-US" sz="2400"/>
              <a:t>It is effectively a 32-bit hash code of the data. </a:t>
            </a:r>
          </a:p>
          <a:p>
            <a:pPr lvl="1" algn="just" eaLnBrk="1" hangingPunct="1">
              <a:spcBef>
                <a:spcPct val="20000"/>
              </a:spcBef>
              <a:buClr>
                <a:schemeClr val="accent2"/>
              </a:buClr>
              <a:buFont typeface="Wingdings" pitchFamily="2" charset="2"/>
              <a:buChar char="§"/>
            </a:pPr>
            <a:r>
              <a:rPr lang="en-US" sz="2400"/>
              <a:t>If some data bits are erroneously received (due to noise on the cable), the checksum will almost certainly be wrong and the error will be detected. </a:t>
            </a:r>
          </a:p>
          <a:p>
            <a:pPr lvl="1" algn="just" eaLnBrk="1" hangingPunct="1">
              <a:spcBef>
                <a:spcPct val="20000"/>
              </a:spcBef>
              <a:buClr>
                <a:schemeClr val="accent2"/>
              </a:buClr>
              <a:buFont typeface="Wingdings" pitchFamily="2" charset="2"/>
              <a:buChar char="§"/>
            </a:pPr>
            <a:r>
              <a:rPr lang="en-US" sz="2400"/>
              <a:t>The checksum algorithm is a cyclic redundancy check (CRC) </a:t>
            </a:r>
          </a:p>
          <a:p>
            <a:pPr lvl="1" algn="just" eaLnBrk="1" hangingPunct="1">
              <a:spcBef>
                <a:spcPct val="20000"/>
              </a:spcBef>
              <a:buClr>
                <a:schemeClr val="accent2"/>
              </a:buClr>
              <a:buFont typeface="Wingdings" pitchFamily="2" charset="2"/>
              <a:buChar char="§"/>
            </a:pPr>
            <a:r>
              <a:rPr lang="en-US" sz="2400"/>
              <a:t>It just does error detection</a:t>
            </a:r>
          </a:p>
        </p:txBody>
      </p:sp>
      <p:sp>
        <p:nvSpPr>
          <p:cNvPr id="4" name="Slide Number Placeholder 3"/>
          <p:cNvSpPr>
            <a:spLocks noGrp="1"/>
          </p:cNvSpPr>
          <p:nvPr>
            <p:ph type="sldNum" sz="quarter" idx="12"/>
          </p:nvPr>
        </p:nvSpPr>
        <p:spPr/>
        <p:txBody>
          <a:bodyPr/>
          <a:lstStyle/>
          <a:p>
            <a:pPr>
              <a:defRPr/>
            </a:pPr>
            <a:fld id="{A6F3F8CB-D06D-42A7-96E1-E5E094B4E1CB}" type="slidenum">
              <a:rPr lang="en-US" smtClean="0"/>
              <a:pPr>
                <a:defRPr/>
              </a:pPr>
              <a:t>159</a:t>
            </a:fld>
            <a:endParaRPr lang="en-US" dirty="0"/>
          </a:p>
        </p:txBody>
      </p:sp>
    </p:spTree>
    <p:extLst>
      <p:ext uri="{BB962C8B-B14F-4D97-AF65-F5344CB8AC3E}">
        <p14:creationId xmlns:p14="http://schemas.microsoft.com/office/powerpoint/2010/main" val="2132530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 to="" calcmode="lin" valueType="num">
                                      <p:cBhvr>
                                        <p:cTn id="7" dur="1" fill="hold"/>
                                        <p:tgtEl>
                                          <p:spTgt spid="39939">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9939">
                                            <p:txEl>
                                              <p:pRg st="2" end="2"/>
                                            </p:txEl>
                                          </p:spTgt>
                                        </p:tgtEl>
                                        <p:attrNameLst>
                                          <p:attrName>style.visibility</p:attrName>
                                        </p:attrNameLst>
                                      </p:cBhvr>
                                      <p:to>
                                        <p:strVal val="visible"/>
                                      </p:to>
                                    </p:set>
                                    <p:anim to="" calcmode="lin" valueType="num">
                                      <p:cBhvr>
                                        <p:cTn id="12" dur="1" fill="hold"/>
                                        <p:tgtEl>
                                          <p:spTgt spid="39939">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anim to="" calcmode="lin" valueType="num">
                                      <p:cBhvr>
                                        <p:cTn id="17" dur="1" fill="hold"/>
                                        <p:tgtEl>
                                          <p:spTgt spid="39939">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9939">
                                            <p:txEl>
                                              <p:pRg st="4" end="4"/>
                                            </p:txEl>
                                          </p:spTgt>
                                        </p:tgtEl>
                                        <p:attrNameLst>
                                          <p:attrName>style.visibility</p:attrName>
                                        </p:attrNameLst>
                                      </p:cBhvr>
                                      <p:to>
                                        <p:strVal val="visible"/>
                                      </p:to>
                                    </p:set>
                                    <p:anim to="" calcmode="lin" valueType="num">
                                      <p:cBhvr>
                                        <p:cTn id="22" dur="1" fill="hold"/>
                                        <p:tgtEl>
                                          <p:spTgt spid="39939">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9939">
                                            <p:txEl>
                                              <p:pRg st="5" end="5"/>
                                            </p:txEl>
                                          </p:spTgt>
                                        </p:tgtEl>
                                        <p:attrNameLst>
                                          <p:attrName>style.visibility</p:attrName>
                                        </p:attrNameLst>
                                      </p:cBhvr>
                                      <p:to>
                                        <p:strVal val="visible"/>
                                      </p:to>
                                    </p:set>
                                    <p:anim to="" calcmode="lin" valueType="num">
                                      <p:cBhvr>
                                        <p:cTn id="27" dur="1" fill="hold"/>
                                        <p:tgtEl>
                                          <p:spTgt spid="39939">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39939">
                                            <p:txEl>
                                              <p:pRg st="6" end="6"/>
                                            </p:txEl>
                                          </p:spTgt>
                                        </p:tgtEl>
                                        <p:attrNameLst>
                                          <p:attrName>style.visibility</p:attrName>
                                        </p:attrNameLst>
                                      </p:cBhvr>
                                      <p:to>
                                        <p:strVal val="visible"/>
                                      </p:to>
                                    </p:set>
                                    <p:anim to="" calcmode="lin" valueType="num">
                                      <p:cBhvr>
                                        <p:cTn id="32" dur="1" fill="hold"/>
                                        <p:tgtEl>
                                          <p:spTgt spid="3993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5467" y="-2"/>
            <a:ext cx="9008533" cy="496712"/>
          </a:xfrm>
        </p:spPr>
        <p:txBody>
          <a:bodyPr>
            <a:normAutofit fontScale="90000"/>
          </a:bodyPr>
          <a:lstStyle/>
          <a:p>
            <a:r>
              <a:rPr lang="en-US" dirty="0" smtClean="0"/>
              <a:t> </a:t>
            </a:r>
            <a:r>
              <a:rPr lang="en-US" sz="4400" dirty="0" smtClean="0"/>
              <a:t>Framing</a:t>
            </a:r>
            <a:endParaRPr lang="en-US" sz="4400" dirty="0"/>
          </a:p>
        </p:txBody>
      </p:sp>
      <p:sp>
        <p:nvSpPr>
          <p:cNvPr id="7" name="Content Placeholder 2"/>
          <p:cNvSpPr>
            <a:spLocks noGrp="1"/>
          </p:cNvSpPr>
          <p:nvPr>
            <p:ph idx="1"/>
          </p:nvPr>
        </p:nvSpPr>
        <p:spPr>
          <a:xfrm>
            <a:off x="191911" y="1117606"/>
            <a:ext cx="8760178" cy="4312355"/>
          </a:xfrm>
        </p:spPr>
        <p:txBody>
          <a:bodyPr/>
          <a:lstStyle/>
          <a:p>
            <a:pPr algn="just">
              <a:buFont typeface="Wingdings" pitchFamily="2" charset="2"/>
              <a:buChar char="ü"/>
            </a:pPr>
            <a:r>
              <a:rPr lang="en-US" sz="2800" dirty="0" smtClean="0"/>
              <a:t>Flag bytes with </a:t>
            </a:r>
            <a:r>
              <a:rPr lang="en-US" sz="2800" dirty="0" smtClean="0">
                <a:solidFill>
                  <a:srgbClr val="FF0000"/>
                </a:solidFill>
              </a:rPr>
              <a:t>byte stuffing</a:t>
            </a:r>
          </a:p>
          <a:p>
            <a:pPr lvl="1" algn="just">
              <a:buFont typeface="Wingdings" pitchFamily="2" charset="2"/>
              <a:buChar char="ü"/>
            </a:pPr>
            <a:r>
              <a:rPr lang="en-US" sz="2400" dirty="0" smtClean="0"/>
              <a:t>Solves the problem of resynchronization after an error by having each frame start and end with special bytes</a:t>
            </a:r>
          </a:p>
          <a:p>
            <a:pPr lvl="1" algn="just">
              <a:buFont typeface="Wingdings" pitchFamily="2" charset="2"/>
              <a:buChar char="ü"/>
            </a:pPr>
            <a:r>
              <a:rPr lang="en-US" sz="2400" dirty="0" smtClean="0"/>
              <a:t>the same byte, called a </a:t>
            </a:r>
            <a:r>
              <a:rPr lang="en-US" sz="2400" dirty="0" smtClean="0">
                <a:solidFill>
                  <a:srgbClr val="FF0000"/>
                </a:solidFill>
              </a:rPr>
              <a:t>FLAG</a:t>
            </a:r>
            <a:r>
              <a:rPr lang="en-US" sz="2400" dirty="0" smtClean="0"/>
              <a:t> byte, as both the starting and ending delimiter</a:t>
            </a:r>
          </a:p>
          <a:p>
            <a:pPr lvl="1" algn="just">
              <a:buFont typeface="Wingdings" pitchFamily="2" charset="2"/>
              <a:buChar char="ü"/>
            </a:pPr>
            <a:r>
              <a:rPr lang="en-US" sz="2400" dirty="0" smtClean="0"/>
              <a:t>if the receiver ever loses synchronization, it can just search for the flag byte to find the end of the current frame. </a:t>
            </a:r>
          </a:p>
          <a:p>
            <a:pPr lvl="1" algn="just">
              <a:buFont typeface="Wingdings" pitchFamily="2" charset="2"/>
              <a:buChar char="ü"/>
            </a:pPr>
            <a:r>
              <a:rPr lang="en-US" sz="2400" dirty="0" smtClean="0"/>
              <a:t>Two consecutive flag bytes indicate the end of one frame and start of the next one</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to="" calcmode="lin" valueType="num">
                                      <p:cBhvr>
                                        <p:cTn id="12" dur="1" fill="hold"/>
                                        <p:tgtEl>
                                          <p:spTgt spid="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to="" calcmode="lin" valueType="num">
                                      <p:cBhvr>
                                        <p:cTn id="17" dur="1" fill="hold"/>
                                        <p:tgtEl>
                                          <p:spTgt spid="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to="" calcmode="lin" valueType="num">
                                      <p:cBhvr>
                                        <p:cTn id="22" dur="1" fill="hold"/>
                                        <p:tgtEl>
                                          <p:spTgt spid="7">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to="" calcmode="lin" valueType="num">
                                      <p:cBhvr>
                                        <p:cTn id="27" dur="1" fill="hold"/>
                                        <p:tgtEl>
                                          <p:spTgt spid="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74613"/>
            <a:ext cx="9144000" cy="704850"/>
          </a:xfrm>
        </p:spPr>
        <p:txBody>
          <a:bodyPr/>
          <a:lstStyle/>
          <a:p>
            <a:pPr eaLnBrk="1" hangingPunct="1"/>
            <a:r>
              <a:rPr lang="en-US" b="1" smtClean="0"/>
              <a:t>Ethernet</a:t>
            </a:r>
            <a:endParaRPr lang="en-US" smtClean="0"/>
          </a:p>
        </p:txBody>
      </p:sp>
      <p:sp>
        <p:nvSpPr>
          <p:cNvPr id="40963" name="Rectangle 3"/>
          <p:cNvSpPr txBox="1">
            <a:spLocks noChangeArrowheads="1"/>
          </p:cNvSpPr>
          <p:nvPr/>
        </p:nvSpPr>
        <p:spPr bwMode="auto">
          <a:xfrm>
            <a:off x="0" y="59055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When IEEE standardized Ethernet, the committee made two changes to the DIX format</a:t>
            </a:r>
          </a:p>
          <a:p>
            <a:pPr lvl="1" algn="just" eaLnBrk="1" hangingPunct="1">
              <a:spcBef>
                <a:spcPct val="20000"/>
              </a:spcBef>
              <a:buClr>
                <a:schemeClr val="accent2"/>
              </a:buClr>
              <a:buFont typeface="Times New Roman" pitchFamily="18" charset="0"/>
              <a:buAutoNum type="arabicPeriod"/>
            </a:pPr>
            <a:r>
              <a:rPr lang="en-US" sz="2400"/>
              <a:t>to reduce the preamble to 7 bytes and use the last byte for a Start of Frame (SOF) delimiter, for compatibility with 802.4 and 802.5.</a:t>
            </a:r>
          </a:p>
          <a:p>
            <a:pPr lvl="1" algn="just" eaLnBrk="1" hangingPunct="1">
              <a:spcBef>
                <a:spcPct val="20000"/>
              </a:spcBef>
              <a:buClr>
                <a:schemeClr val="accent2"/>
              </a:buClr>
              <a:buFont typeface="Times New Roman" pitchFamily="18" charset="0"/>
              <a:buAutoNum type="arabicPeriod"/>
            </a:pPr>
            <a:r>
              <a:rPr lang="en-US" sz="2400"/>
              <a:t>to change the Type field into a Length field</a:t>
            </a:r>
          </a:p>
          <a:p>
            <a:pPr algn="just" eaLnBrk="1" hangingPunct="1">
              <a:spcBef>
                <a:spcPct val="20000"/>
              </a:spcBef>
              <a:buClr>
                <a:schemeClr val="accent2"/>
              </a:buClr>
              <a:buFont typeface="Wingdings" pitchFamily="2" charset="2"/>
              <a:buChar char="§"/>
            </a:pPr>
            <a:endParaRPr lang="en-US" sz="2400" b="1"/>
          </a:p>
          <a:p>
            <a:pPr algn="just" eaLnBrk="1" hangingPunct="1">
              <a:spcBef>
                <a:spcPct val="20000"/>
              </a:spcBef>
              <a:buClr>
                <a:schemeClr val="accent2"/>
              </a:buClr>
              <a:buFont typeface="Wingdings" pitchFamily="2" charset="2"/>
              <a:buChar char="§"/>
            </a:pPr>
            <a:r>
              <a:rPr lang="en-US" sz="2400" b="1"/>
              <a:t>Binary Exponential Backoff Algorithm</a:t>
            </a:r>
          </a:p>
          <a:p>
            <a:pPr lvl="1" algn="just" eaLnBrk="1" hangingPunct="1">
              <a:spcBef>
                <a:spcPct val="20000"/>
              </a:spcBef>
              <a:buClr>
                <a:schemeClr val="accent2"/>
              </a:buClr>
              <a:buFont typeface="Wingdings" pitchFamily="2" charset="2"/>
              <a:buChar char="§"/>
            </a:pPr>
            <a:r>
              <a:rPr lang="en-US" sz="2400"/>
              <a:t>how randomization is done when a collision occurs</a:t>
            </a:r>
          </a:p>
          <a:p>
            <a:pPr lvl="1" algn="just" eaLnBrk="1" hangingPunct="1">
              <a:spcBef>
                <a:spcPct val="20000"/>
              </a:spcBef>
              <a:buClr>
                <a:schemeClr val="accent2"/>
              </a:buClr>
              <a:buFont typeface="Wingdings" pitchFamily="2" charset="2"/>
              <a:buChar char="§"/>
            </a:pPr>
            <a:r>
              <a:rPr lang="en-US" sz="2400"/>
              <a:t>After a collision, time is divided into discrete slots whose length is equal to the worst-case round-trip propagation time on the ether (2τ). </a:t>
            </a:r>
          </a:p>
          <a:p>
            <a:pPr lvl="1" algn="just" eaLnBrk="1" hangingPunct="1">
              <a:spcBef>
                <a:spcPct val="20000"/>
              </a:spcBef>
              <a:buClr>
                <a:schemeClr val="accent2"/>
              </a:buClr>
              <a:buFont typeface="Wingdings" pitchFamily="2" charset="2"/>
              <a:buChar char="§"/>
            </a:pPr>
            <a:r>
              <a:rPr lang="en-US" sz="2400"/>
              <a:t>To accommodate the longest path allowed by Ethernet, the slot time has been set to 512 bit times, or 51.2 μsec</a:t>
            </a:r>
          </a:p>
        </p:txBody>
      </p:sp>
      <p:sp>
        <p:nvSpPr>
          <p:cNvPr id="4" name="Slide Number Placeholder 3"/>
          <p:cNvSpPr>
            <a:spLocks noGrp="1"/>
          </p:cNvSpPr>
          <p:nvPr>
            <p:ph type="sldNum" sz="quarter" idx="12"/>
          </p:nvPr>
        </p:nvSpPr>
        <p:spPr/>
        <p:txBody>
          <a:bodyPr/>
          <a:lstStyle/>
          <a:p>
            <a:pPr>
              <a:defRPr/>
            </a:pPr>
            <a:fld id="{CB43CC4C-C4F4-45BD-9FC9-357DFD3D0D1E}" type="slidenum">
              <a:rPr lang="en-US" smtClean="0"/>
              <a:pPr>
                <a:defRPr/>
              </a:pPr>
              <a:t>160</a:t>
            </a:fld>
            <a:endParaRPr lang="en-US" dirty="0"/>
          </a:p>
        </p:txBody>
      </p:sp>
    </p:spTree>
    <p:extLst>
      <p:ext uri="{BB962C8B-B14F-4D97-AF65-F5344CB8AC3E}">
        <p14:creationId xmlns:p14="http://schemas.microsoft.com/office/powerpoint/2010/main" val="110369706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74613"/>
            <a:ext cx="9144000" cy="704850"/>
          </a:xfrm>
        </p:spPr>
        <p:txBody>
          <a:bodyPr/>
          <a:lstStyle/>
          <a:p>
            <a:pPr eaLnBrk="1" hangingPunct="1"/>
            <a:r>
              <a:rPr lang="en-US" b="1" smtClean="0"/>
              <a:t>Ethernet</a:t>
            </a:r>
            <a:endParaRPr lang="en-US" smtClean="0"/>
          </a:p>
        </p:txBody>
      </p:sp>
      <p:sp>
        <p:nvSpPr>
          <p:cNvPr id="41987" name="Rectangle 3"/>
          <p:cNvSpPr txBox="1">
            <a:spLocks noChangeArrowheads="1"/>
          </p:cNvSpPr>
          <p:nvPr/>
        </p:nvSpPr>
        <p:spPr bwMode="auto">
          <a:xfrm>
            <a:off x="0" y="59055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After the first collision, each station waits either 0 or 1 slot times before trying again.</a:t>
            </a:r>
          </a:p>
          <a:p>
            <a:pPr algn="just" eaLnBrk="1" hangingPunct="1">
              <a:spcBef>
                <a:spcPct val="20000"/>
              </a:spcBef>
              <a:buClr>
                <a:schemeClr val="accent2"/>
              </a:buClr>
              <a:buFont typeface="Wingdings" pitchFamily="2" charset="2"/>
              <a:buChar char="§"/>
            </a:pPr>
            <a:r>
              <a:rPr lang="en-US" sz="2400"/>
              <a:t>If two stations collide and each one picks the same random number, they will collide again. </a:t>
            </a:r>
          </a:p>
          <a:p>
            <a:pPr algn="just" eaLnBrk="1" hangingPunct="1">
              <a:spcBef>
                <a:spcPct val="20000"/>
              </a:spcBef>
              <a:buClr>
                <a:schemeClr val="accent2"/>
              </a:buClr>
              <a:buFont typeface="Wingdings" pitchFamily="2" charset="2"/>
              <a:buChar char="§"/>
            </a:pPr>
            <a:r>
              <a:rPr lang="en-US" sz="2400"/>
              <a:t>After the second collision, each one picks either 0, 1, 2, or 3 at random and waits that number of slot times. </a:t>
            </a:r>
          </a:p>
          <a:p>
            <a:pPr algn="just" eaLnBrk="1" hangingPunct="1">
              <a:spcBef>
                <a:spcPct val="20000"/>
              </a:spcBef>
              <a:buClr>
                <a:schemeClr val="accent2"/>
              </a:buClr>
              <a:buFont typeface="Wingdings" pitchFamily="2" charset="2"/>
              <a:buChar char="§"/>
            </a:pPr>
            <a:r>
              <a:rPr lang="en-US" sz="2400"/>
              <a:t>If a third collision occurs, then the next time the number of slots to wait is chosen at random from the interval 0 to 2</a:t>
            </a:r>
            <a:r>
              <a:rPr lang="en-US" sz="2400" baseline="30000"/>
              <a:t>3 </a:t>
            </a:r>
            <a:r>
              <a:rPr lang="en-US" sz="2400"/>
              <a:t>- 1.</a:t>
            </a:r>
          </a:p>
          <a:p>
            <a:pPr algn="just" eaLnBrk="1" hangingPunct="1">
              <a:spcBef>
                <a:spcPct val="20000"/>
              </a:spcBef>
              <a:buClr>
                <a:schemeClr val="accent2"/>
              </a:buClr>
              <a:buFont typeface="Wingdings" pitchFamily="2" charset="2"/>
              <a:buChar char="§"/>
            </a:pPr>
            <a:r>
              <a:rPr lang="en-US" sz="2400"/>
              <a:t>In general, after i collisions, a random number between 0 and 2</a:t>
            </a:r>
            <a:r>
              <a:rPr lang="en-US" sz="2400" baseline="30000"/>
              <a:t>i </a:t>
            </a:r>
            <a:r>
              <a:rPr lang="en-US" sz="2400"/>
              <a:t>- 1 is chosen, and that number of slots is skipped. </a:t>
            </a:r>
          </a:p>
          <a:p>
            <a:pPr algn="just" eaLnBrk="1" hangingPunct="1">
              <a:spcBef>
                <a:spcPct val="20000"/>
              </a:spcBef>
              <a:buClr>
                <a:schemeClr val="accent2"/>
              </a:buClr>
              <a:buFont typeface="Wingdings" pitchFamily="2" charset="2"/>
              <a:buChar char="§"/>
            </a:pPr>
            <a:r>
              <a:rPr lang="en-US" sz="2400"/>
              <a:t>However, after ten collisions have been reached, the randomization interval is frozen at a maximum of 1023 slots.</a:t>
            </a:r>
          </a:p>
          <a:p>
            <a:pPr algn="just" eaLnBrk="1" hangingPunct="1">
              <a:spcBef>
                <a:spcPct val="20000"/>
              </a:spcBef>
              <a:buClr>
                <a:schemeClr val="accent2"/>
              </a:buClr>
              <a:buFont typeface="Wingdings" pitchFamily="2" charset="2"/>
              <a:buChar char="§"/>
            </a:pPr>
            <a:r>
              <a:rPr lang="en-US" sz="2400"/>
              <a:t>After 16 collisions, the controller reports failure back to the computer. </a:t>
            </a:r>
          </a:p>
          <a:p>
            <a:pPr algn="just" eaLnBrk="1" hangingPunct="1">
              <a:spcBef>
                <a:spcPct val="20000"/>
              </a:spcBef>
              <a:buClr>
                <a:schemeClr val="accent2"/>
              </a:buClr>
              <a:buFont typeface="Wingdings" pitchFamily="2" charset="2"/>
              <a:buChar char="§"/>
            </a:pPr>
            <a:r>
              <a:rPr lang="en-US" sz="2400"/>
              <a:t>Further recovery is up to higher layers  </a:t>
            </a:r>
          </a:p>
        </p:txBody>
      </p:sp>
      <p:sp>
        <p:nvSpPr>
          <p:cNvPr id="4" name="Slide Number Placeholder 3"/>
          <p:cNvSpPr>
            <a:spLocks noGrp="1"/>
          </p:cNvSpPr>
          <p:nvPr>
            <p:ph type="sldNum" sz="quarter" idx="12"/>
          </p:nvPr>
        </p:nvSpPr>
        <p:spPr/>
        <p:txBody>
          <a:bodyPr/>
          <a:lstStyle/>
          <a:p>
            <a:pPr>
              <a:defRPr/>
            </a:pPr>
            <a:fld id="{AD45A51F-7B07-4011-AA89-631A8A88C1F8}" type="slidenum">
              <a:rPr lang="en-US" smtClean="0"/>
              <a:pPr>
                <a:defRPr/>
              </a:pPr>
              <a:t>161</a:t>
            </a:fld>
            <a:endParaRPr lang="en-US" dirty="0"/>
          </a:p>
        </p:txBody>
      </p:sp>
    </p:spTree>
    <p:extLst>
      <p:ext uri="{BB962C8B-B14F-4D97-AF65-F5344CB8AC3E}">
        <p14:creationId xmlns:p14="http://schemas.microsoft.com/office/powerpoint/2010/main" val="428218221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74613"/>
            <a:ext cx="9144000" cy="704850"/>
          </a:xfrm>
        </p:spPr>
        <p:txBody>
          <a:bodyPr/>
          <a:lstStyle/>
          <a:p>
            <a:pPr eaLnBrk="1" hangingPunct="1"/>
            <a:r>
              <a:rPr lang="en-US" b="1" smtClean="0"/>
              <a:t>Ethernet</a:t>
            </a:r>
            <a:endParaRPr lang="en-US" smtClean="0"/>
          </a:p>
        </p:txBody>
      </p:sp>
      <p:sp>
        <p:nvSpPr>
          <p:cNvPr id="43011" name="Rectangle 3"/>
          <p:cNvSpPr txBox="1">
            <a:spLocks noChangeArrowheads="1"/>
          </p:cNvSpPr>
          <p:nvPr/>
        </p:nvSpPr>
        <p:spPr bwMode="auto">
          <a:xfrm>
            <a:off x="0" y="59055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Advantage: </a:t>
            </a:r>
          </a:p>
          <a:p>
            <a:pPr lvl="1" algn="just" eaLnBrk="1" hangingPunct="1">
              <a:spcBef>
                <a:spcPct val="20000"/>
              </a:spcBef>
              <a:buClr>
                <a:schemeClr val="accent2"/>
              </a:buClr>
              <a:buFont typeface="Wingdings" pitchFamily="2" charset="2"/>
              <a:buChar char="§"/>
            </a:pPr>
            <a:r>
              <a:rPr lang="en-US" sz="2400"/>
              <a:t>If the randomization interval for all collisions was 1023, the chance of two stations colliding for a second time would be negligible, </a:t>
            </a:r>
          </a:p>
          <a:p>
            <a:pPr lvl="1" algn="just" eaLnBrk="1" hangingPunct="1">
              <a:spcBef>
                <a:spcPct val="20000"/>
              </a:spcBef>
              <a:buClr>
                <a:schemeClr val="accent2"/>
              </a:buClr>
              <a:buFont typeface="Wingdings" pitchFamily="2" charset="2"/>
              <a:buChar char="§"/>
            </a:pPr>
            <a:r>
              <a:rPr lang="en-US" sz="2400"/>
              <a:t>but the average wait after a collision would be hundreds of slot times, introducing significant delay</a:t>
            </a:r>
          </a:p>
          <a:p>
            <a:pPr lvl="1" algn="just" eaLnBrk="1" hangingPunct="1">
              <a:spcBef>
                <a:spcPct val="20000"/>
              </a:spcBef>
              <a:buClr>
                <a:schemeClr val="accent2"/>
              </a:buClr>
              <a:buFont typeface="Wingdings" pitchFamily="2" charset="2"/>
              <a:buChar char="§"/>
            </a:pPr>
            <a:r>
              <a:rPr lang="en-US" sz="2400"/>
              <a:t>By having the randomization interval grow exponentially as more and more consecutive collisions occur</a:t>
            </a:r>
          </a:p>
          <a:p>
            <a:pPr lvl="1" algn="just" eaLnBrk="1" hangingPunct="1">
              <a:spcBef>
                <a:spcPct val="20000"/>
              </a:spcBef>
              <a:buClr>
                <a:schemeClr val="accent2"/>
              </a:buClr>
              <a:buFont typeface="Wingdings" pitchFamily="2" charset="2"/>
              <a:buChar char="§"/>
            </a:pPr>
            <a:r>
              <a:rPr lang="en-US" sz="2400"/>
              <a:t>the algorithm ensures a </a:t>
            </a:r>
            <a:r>
              <a:rPr lang="en-US" sz="2400">
                <a:solidFill>
                  <a:srgbClr val="FF0000"/>
                </a:solidFill>
              </a:rPr>
              <a:t>low delay </a:t>
            </a:r>
            <a:r>
              <a:rPr lang="en-US" sz="2400"/>
              <a:t>when only a </a:t>
            </a:r>
            <a:r>
              <a:rPr lang="en-US" sz="2400">
                <a:solidFill>
                  <a:srgbClr val="FF0000"/>
                </a:solidFill>
              </a:rPr>
              <a:t>few stations </a:t>
            </a:r>
            <a:r>
              <a:rPr lang="en-US" sz="2400"/>
              <a:t>collide </a:t>
            </a:r>
          </a:p>
          <a:p>
            <a:pPr lvl="1" algn="just" eaLnBrk="1" hangingPunct="1">
              <a:spcBef>
                <a:spcPct val="20000"/>
              </a:spcBef>
              <a:buClr>
                <a:schemeClr val="accent2"/>
              </a:buClr>
              <a:buFont typeface="Wingdings" pitchFamily="2" charset="2"/>
              <a:buChar char="§"/>
            </a:pPr>
            <a:r>
              <a:rPr lang="en-US" sz="2400"/>
              <a:t>but also ensures that the collision is </a:t>
            </a:r>
            <a:r>
              <a:rPr lang="en-US" sz="2400">
                <a:solidFill>
                  <a:srgbClr val="FF0000"/>
                </a:solidFill>
              </a:rPr>
              <a:t>resolved in a reasonable interva</a:t>
            </a:r>
            <a:r>
              <a:rPr lang="en-US" sz="2400"/>
              <a:t>l when </a:t>
            </a:r>
            <a:r>
              <a:rPr lang="en-US" sz="2400">
                <a:solidFill>
                  <a:srgbClr val="FF0000"/>
                </a:solidFill>
              </a:rPr>
              <a:t>many stations </a:t>
            </a:r>
            <a:r>
              <a:rPr lang="en-US" sz="2400"/>
              <a:t>collide.</a:t>
            </a:r>
          </a:p>
        </p:txBody>
      </p:sp>
      <p:sp>
        <p:nvSpPr>
          <p:cNvPr id="4" name="Slide Number Placeholder 3"/>
          <p:cNvSpPr>
            <a:spLocks noGrp="1"/>
          </p:cNvSpPr>
          <p:nvPr>
            <p:ph type="sldNum" sz="quarter" idx="12"/>
          </p:nvPr>
        </p:nvSpPr>
        <p:spPr/>
        <p:txBody>
          <a:bodyPr/>
          <a:lstStyle/>
          <a:p>
            <a:pPr>
              <a:defRPr/>
            </a:pPr>
            <a:fld id="{FA879BF4-2379-41C5-91C2-03542FA81498}" type="slidenum">
              <a:rPr lang="en-US" smtClean="0"/>
              <a:pPr>
                <a:defRPr/>
              </a:pPr>
              <a:t>162</a:t>
            </a:fld>
            <a:endParaRPr lang="en-US" dirty="0"/>
          </a:p>
        </p:txBody>
      </p:sp>
    </p:spTree>
    <p:extLst>
      <p:ext uri="{BB962C8B-B14F-4D97-AF65-F5344CB8AC3E}">
        <p14:creationId xmlns:p14="http://schemas.microsoft.com/office/powerpoint/2010/main" val="245811080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74613"/>
            <a:ext cx="9144000" cy="704850"/>
          </a:xfrm>
        </p:spPr>
        <p:txBody>
          <a:bodyPr/>
          <a:lstStyle/>
          <a:p>
            <a:pPr eaLnBrk="1" hangingPunct="1"/>
            <a:r>
              <a:rPr lang="en-US" b="1" smtClean="0"/>
              <a:t>Switched Ethernet</a:t>
            </a:r>
            <a:endParaRPr lang="en-US" smtClean="0"/>
          </a:p>
        </p:txBody>
      </p:sp>
      <p:sp>
        <p:nvSpPr>
          <p:cNvPr id="44035" name="Rectangle 3"/>
          <p:cNvSpPr txBox="1">
            <a:spLocks noChangeArrowheads="1"/>
          </p:cNvSpPr>
          <p:nvPr/>
        </p:nvSpPr>
        <p:spPr bwMode="auto">
          <a:xfrm>
            <a:off x="0" y="733425"/>
            <a:ext cx="9144000"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b="1"/>
              <a:t>Switched Ethernet</a:t>
            </a:r>
          </a:p>
          <a:p>
            <a:pPr lvl="1" algn="just" eaLnBrk="1" hangingPunct="1">
              <a:spcBef>
                <a:spcPct val="20000"/>
              </a:spcBef>
              <a:buClr>
                <a:schemeClr val="accent2"/>
              </a:buClr>
              <a:buFont typeface="Wingdings" pitchFamily="2" charset="2"/>
              <a:buChar char="§"/>
            </a:pPr>
            <a:r>
              <a:rPr lang="en-US" sz="2400"/>
              <a:t>As more and more stations are added to an Ethernet, the traffic will go up </a:t>
            </a:r>
          </a:p>
          <a:p>
            <a:pPr lvl="1" algn="just" eaLnBrk="1" hangingPunct="1">
              <a:spcBef>
                <a:spcPct val="20000"/>
              </a:spcBef>
              <a:buClr>
                <a:schemeClr val="accent2"/>
              </a:buClr>
              <a:buFont typeface="Wingdings" pitchFamily="2" charset="2"/>
              <a:buChar char="§"/>
            </a:pPr>
            <a:r>
              <a:rPr lang="en-US" sz="2400"/>
              <a:t>additional way to deal with increased load is switched Ethernet </a:t>
            </a:r>
          </a:p>
          <a:p>
            <a:pPr lvl="1" algn="just" eaLnBrk="1" hangingPunct="1">
              <a:spcBef>
                <a:spcPct val="20000"/>
              </a:spcBef>
              <a:buClr>
                <a:schemeClr val="accent2"/>
              </a:buClr>
              <a:buFont typeface="Wingdings" pitchFamily="2" charset="2"/>
              <a:buChar char="§"/>
            </a:pPr>
            <a:endParaRPr lang="en-US" sz="2400"/>
          </a:p>
        </p:txBody>
      </p:sp>
      <p:pic>
        <p:nvPicPr>
          <p:cNvPr id="44036" name="Picture 4" descr="4-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2809875"/>
            <a:ext cx="8386763"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0" y="6403975"/>
            <a:ext cx="9144000" cy="471488"/>
          </a:xfrm>
          <a:prstGeom prst="rect">
            <a:avLst/>
          </a:prstGeom>
          <a:noFill/>
          <a:ln w="9525">
            <a:noFill/>
            <a:miter lim="800000"/>
            <a:headEnd/>
            <a:tailEnd/>
          </a:ln>
          <a:effectLst/>
        </p:spPr>
        <p:txBody>
          <a:bodyPr/>
          <a:lstStyle/>
          <a:p>
            <a:pPr marL="609600" indent="-609600" algn="ctr">
              <a:spcBef>
                <a:spcPct val="20000"/>
              </a:spcBef>
              <a:buClr>
                <a:schemeClr val="accent2"/>
              </a:buClr>
              <a:defRPr/>
            </a:pPr>
            <a:r>
              <a:rPr lang="en-US" sz="2400" kern="0" dirty="0">
                <a:latin typeface="+mn-lt"/>
                <a:cs typeface="+mn-cs"/>
              </a:rPr>
              <a:t>Fig: A simple example of switched Ethernet.</a:t>
            </a:r>
          </a:p>
        </p:txBody>
      </p:sp>
      <p:sp>
        <p:nvSpPr>
          <p:cNvPr id="7" name="Slide Number Placeholder 6"/>
          <p:cNvSpPr>
            <a:spLocks noGrp="1"/>
          </p:cNvSpPr>
          <p:nvPr>
            <p:ph type="sldNum" sz="quarter" idx="12"/>
          </p:nvPr>
        </p:nvSpPr>
        <p:spPr/>
        <p:txBody>
          <a:bodyPr/>
          <a:lstStyle/>
          <a:p>
            <a:pPr>
              <a:defRPr/>
            </a:pPr>
            <a:fld id="{1E0B3E6E-AEDC-4640-B906-0BFBAD40CCDC}" type="slidenum">
              <a:rPr lang="en-US" smtClean="0"/>
              <a:pPr>
                <a:defRPr/>
              </a:pPr>
              <a:t>163</a:t>
            </a:fld>
            <a:endParaRPr lang="en-US" dirty="0"/>
          </a:p>
        </p:txBody>
      </p:sp>
    </p:spTree>
    <p:extLst>
      <p:ext uri="{BB962C8B-B14F-4D97-AF65-F5344CB8AC3E}">
        <p14:creationId xmlns:p14="http://schemas.microsoft.com/office/powerpoint/2010/main" val="409891844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74613"/>
            <a:ext cx="9144000" cy="704850"/>
          </a:xfrm>
        </p:spPr>
        <p:txBody>
          <a:bodyPr/>
          <a:lstStyle/>
          <a:p>
            <a:pPr eaLnBrk="1" hangingPunct="1"/>
            <a:r>
              <a:rPr lang="en-US" b="1" smtClean="0"/>
              <a:t>Switched Ethernet</a:t>
            </a:r>
            <a:endParaRPr lang="en-US" smtClean="0"/>
          </a:p>
        </p:txBody>
      </p:sp>
      <p:sp>
        <p:nvSpPr>
          <p:cNvPr id="45059"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heart of this system is a </a:t>
            </a:r>
            <a:r>
              <a:rPr lang="en-US" sz="2400" b="1"/>
              <a:t>switch </a:t>
            </a:r>
            <a:r>
              <a:rPr lang="en-US" sz="2400"/>
              <a:t>containing a high-speed backplane and room for typically 4 to 32 plug-in line cards, each containing one to eight connectors. </a:t>
            </a:r>
          </a:p>
          <a:p>
            <a:pPr algn="just" eaLnBrk="1" hangingPunct="1">
              <a:spcBef>
                <a:spcPct val="20000"/>
              </a:spcBef>
              <a:buClr>
                <a:schemeClr val="accent2"/>
              </a:buClr>
              <a:buFont typeface="Wingdings" pitchFamily="2" charset="2"/>
              <a:buChar char="§"/>
            </a:pPr>
            <a:r>
              <a:rPr lang="en-US" sz="2400"/>
              <a:t>Most often, each connector has a 10Base-T twisted pair connection to a single host computer.</a:t>
            </a:r>
          </a:p>
          <a:p>
            <a:pPr algn="just" eaLnBrk="1" hangingPunct="1">
              <a:spcBef>
                <a:spcPct val="20000"/>
              </a:spcBef>
              <a:buClr>
                <a:schemeClr val="accent2"/>
              </a:buClr>
              <a:buFont typeface="Wingdings" pitchFamily="2" charset="2"/>
              <a:buChar char="§"/>
            </a:pPr>
            <a:r>
              <a:rPr lang="en-US" sz="2400"/>
              <a:t>When a station wants to transmit an Ethernet frame, it outputs a standard frame to the switch. </a:t>
            </a:r>
          </a:p>
          <a:p>
            <a:pPr algn="just" eaLnBrk="1" hangingPunct="1">
              <a:spcBef>
                <a:spcPct val="20000"/>
              </a:spcBef>
              <a:buClr>
                <a:schemeClr val="accent2"/>
              </a:buClr>
              <a:buFont typeface="Wingdings" pitchFamily="2" charset="2"/>
              <a:buChar char="§"/>
            </a:pPr>
            <a:r>
              <a:rPr lang="en-US" sz="2400"/>
              <a:t>The plug-in card getting the frame may check to see if it is destined for one of the other stations connected to the same card. </a:t>
            </a:r>
          </a:p>
          <a:p>
            <a:pPr lvl="1" algn="just" eaLnBrk="1" hangingPunct="1">
              <a:spcBef>
                <a:spcPct val="20000"/>
              </a:spcBef>
              <a:buClr>
                <a:schemeClr val="accent2"/>
              </a:buClr>
              <a:buFont typeface="Wingdings" pitchFamily="2" charset="2"/>
              <a:buChar char="§"/>
            </a:pPr>
            <a:r>
              <a:rPr lang="en-US" sz="2400"/>
              <a:t>If so, the frame is copied there. </a:t>
            </a:r>
          </a:p>
          <a:p>
            <a:pPr lvl="1" algn="just" eaLnBrk="1" hangingPunct="1">
              <a:spcBef>
                <a:spcPct val="20000"/>
              </a:spcBef>
              <a:buClr>
                <a:schemeClr val="accent2"/>
              </a:buClr>
              <a:buFont typeface="Wingdings" pitchFamily="2" charset="2"/>
              <a:buChar char="§"/>
            </a:pPr>
            <a:r>
              <a:rPr lang="en-US" sz="2400"/>
              <a:t>If not, the frame is sent over the high-speed backplane to the destination station's card. </a:t>
            </a:r>
          </a:p>
          <a:p>
            <a:pPr algn="just" eaLnBrk="1" hangingPunct="1">
              <a:spcBef>
                <a:spcPct val="20000"/>
              </a:spcBef>
              <a:buClr>
                <a:schemeClr val="accent2"/>
              </a:buClr>
              <a:buFont typeface="Wingdings" pitchFamily="2" charset="2"/>
              <a:buChar char="§"/>
            </a:pPr>
            <a:r>
              <a:rPr lang="en-US" sz="2400"/>
              <a:t>The backplane typically runs at many Gbps, using a proprietary protocol</a:t>
            </a:r>
          </a:p>
        </p:txBody>
      </p:sp>
      <p:sp>
        <p:nvSpPr>
          <p:cNvPr id="4" name="Slide Number Placeholder 3"/>
          <p:cNvSpPr>
            <a:spLocks noGrp="1"/>
          </p:cNvSpPr>
          <p:nvPr>
            <p:ph type="sldNum" sz="quarter" idx="12"/>
          </p:nvPr>
        </p:nvSpPr>
        <p:spPr/>
        <p:txBody>
          <a:bodyPr/>
          <a:lstStyle/>
          <a:p>
            <a:pPr>
              <a:defRPr/>
            </a:pPr>
            <a:fld id="{F9C27327-60B4-45D3-BB4A-DF1250A9DD7E}" type="slidenum">
              <a:rPr lang="en-US" smtClean="0"/>
              <a:pPr>
                <a:defRPr/>
              </a:pPr>
              <a:t>164</a:t>
            </a:fld>
            <a:endParaRPr lang="en-US" dirty="0"/>
          </a:p>
        </p:txBody>
      </p:sp>
    </p:spTree>
    <p:extLst>
      <p:ext uri="{BB962C8B-B14F-4D97-AF65-F5344CB8AC3E}">
        <p14:creationId xmlns:p14="http://schemas.microsoft.com/office/powerpoint/2010/main" val="193954089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74613"/>
            <a:ext cx="9144000" cy="455612"/>
          </a:xfrm>
        </p:spPr>
        <p:txBody>
          <a:bodyPr/>
          <a:lstStyle/>
          <a:p>
            <a:pPr eaLnBrk="1" hangingPunct="1"/>
            <a:r>
              <a:rPr lang="en-US" b="1" smtClean="0"/>
              <a:t>High Speed LANs - Fast Ethernet</a:t>
            </a:r>
            <a:endParaRPr lang="en-US" smtClean="0"/>
          </a:p>
        </p:txBody>
      </p:sp>
      <p:sp>
        <p:nvSpPr>
          <p:cNvPr id="46083" name="Rectangle 3"/>
          <p:cNvSpPr txBox="1">
            <a:spLocks noChangeArrowheads="1"/>
          </p:cNvSpPr>
          <p:nvPr/>
        </p:nvSpPr>
        <p:spPr bwMode="auto">
          <a:xfrm>
            <a:off x="0" y="519113"/>
            <a:ext cx="9144000" cy="621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524000" indent="-609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b="1"/>
              <a:t>Fast Ethernet (802.3u)</a:t>
            </a:r>
          </a:p>
          <a:p>
            <a:pPr lvl="1" algn="just" eaLnBrk="1" hangingPunct="1">
              <a:spcBef>
                <a:spcPct val="20000"/>
              </a:spcBef>
              <a:buClr>
                <a:schemeClr val="accent2"/>
              </a:buClr>
              <a:buFont typeface="Wingdings" pitchFamily="2" charset="2"/>
              <a:buChar char="§"/>
            </a:pPr>
            <a:r>
              <a:rPr lang="en-US" sz="2400"/>
              <a:t>To pump up the speed, various industry groups proposed two new ring-based optical LANs</a:t>
            </a:r>
          </a:p>
          <a:p>
            <a:pPr lvl="2" algn="just" eaLnBrk="1" hangingPunct="1">
              <a:spcBef>
                <a:spcPct val="20000"/>
              </a:spcBef>
              <a:buClr>
                <a:schemeClr val="accent2"/>
              </a:buClr>
              <a:buFont typeface="Wingdings" pitchFamily="2" charset="2"/>
              <a:buChar char="§"/>
            </a:pPr>
            <a:r>
              <a:rPr lang="it-IT" sz="2400"/>
              <a:t>FDDI (Fiber Distributed Data Interface)</a:t>
            </a:r>
          </a:p>
          <a:p>
            <a:pPr lvl="2" algn="just" eaLnBrk="1" hangingPunct="1">
              <a:spcBef>
                <a:spcPct val="20000"/>
              </a:spcBef>
              <a:buClr>
                <a:schemeClr val="accent2"/>
              </a:buClr>
              <a:buFont typeface="Wingdings" pitchFamily="2" charset="2"/>
              <a:buChar char="§"/>
            </a:pPr>
            <a:r>
              <a:rPr lang="en-US" sz="2400"/>
              <a:t>Fibre Channel</a:t>
            </a:r>
          </a:p>
          <a:p>
            <a:pPr lvl="1" algn="just" eaLnBrk="1" hangingPunct="1">
              <a:spcBef>
                <a:spcPct val="20000"/>
              </a:spcBef>
              <a:buClr>
                <a:schemeClr val="accent2"/>
              </a:buClr>
              <a:buFont typeface="Wingdings" pitchFamily="2" charset="2"/>
              <a:buChar char="§"/>
            </a:pPr>
            <a:r>
              <a:rPr lang="en-US" sz="2400"/>
              <a:t>basic idea behind fast Ethernet was simple: </a:t>
            </a:r>
          </a:p>
          <a:p>
            <a:pPr lvl="2" algn="just" eaLnBrk="1" hangingPunct="1">
              <a:spcBef>
                <a:spcPct val="20000"/>
              </a:spcBef>
              <a:buClr>
                <a:schemeClr val="accent2"/>
              </a:buClr>
              <a:buFont typeface="Wingdings" pitchFamily="2" charset="2"/>
              <a:buChar char="§"/>
            </a:pPr>
            <a:r>
              <a:rPr lang="en-US" sz="2400"/>
              <a:t>keep all the old frame formats, interfaces, and procedural rules, but just reduce the bit time from 100 nsec to 10 nsec</a:t>
            </a:r>
          </a:p>
          <a:p>
            <a:pPr lvl="2" algn="just" eaLnBrk="1" hangingPunct="1">
              <a:spcBef>
                <a:spcPct val="20000"/>
              </a:spcBef>
              <a:buClr>
                <a:schemeClr val="accent2"/>
              </a:buClr>
              <a:buFont typeface="Wingdings" pitchFamily="2" charset="2"/>
              <a:buChar char="§"/>
            </a:pPr>
            <a:r>
              <a:rPr lang="en-US" sz="2400"/>
              <a:t>all fast Ethernet systems use hubs and switches</a:t>
            </a:r>
          </a:p>
          <a:p>
            <a:pPr lvl="2" algn="just" eaLnBrk="1" hangingPunct="1">
              <a:spcBef>
                <a:spcPct val="20000"/>
              </a:spcBef>
              <a:buClr>
                <a:schemeClr val="accent2"/>
              </a:buClr>
              <a:buFont typeface="Wingdings" pitchFamily="2" charset="2"/>
              <a:buChar char="§"/>
            </a:pPr>
            <a:r>
              <a:rPr lang="en-US" sz="2400"/>
              <a:t>vampire taps or BNC connectors are not permitted.</a:t>
            </a:r>
            <a:endParaRPr lang="en-US" sz="2400" b="1"/>
          </a:p>
          <a:p>
            <a:pPr lvl="2" algn="just" eaLnBrk="1" hangingPunct="1">
              <a:spcBef>
                <a:spcPct val="20000"/>
              </a:spcBef>
              <a:buClr>
                <a:schemeClr val="accent2"/>
              </a:buClr>
              <a:buFont typeface="Wingdings" pitchFamily="2" charset="2"/>
              <a:buChar char="§"/>
            </a:pPr>
            <a:endParaRPr lang="en-US" sz="2400"/>
          </a:p>
        </p:txBody>
      </p:sp>
      <p:pic>
        <p:nvPicPr>
          <p:cNvPr id="460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3" y="5145088"/>
            <a:ext cx="884555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38843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74613"/>
            <a:ext cx="9144000" cy="704850"/>
          </a:xfrm>
        </p:spPr>
        <p:txBody>
          <a:bodyPr/>
          <a:lstStyle/>
          <a:p>
            <a:pPr eaLnBrk="1" hangingPunct="1"/>
            <a:r>
              <a:rPr lang="en-US" b="1" smtClean="0"/>
              <a:t>High Speed LANs - Gigabit Ethernet</a:t>
            </a:r>
            <a:endParaRPr lang="en-US" smtClean="0"/>
          </a:p>
        </p:txBody>
      </p:sp>
      <p:sp>
        <p:nvSpPr>
          <p:cNvPr id="47107"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524000" indent="-609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b="1"/>
              <a:t>Gigabit Ethernet (</a:t>
            </a:r>
            <a:r>
              <a:rPr lang="en-US" sz="2400"/>
              <a:t>802.3z</a:t>
            </a:r>
            <a:r>
              <a:rPr lang="en-US" sz="2400" b="1"/>
              <a:t>) </a:t>
            </a:r>
          </a:p>
          <a:p>
            <a:pPr lvl="1" algn="just" eaLnBrk="1" hangingPunct="1">
              <a:spcBef>
                <a:spcPct val="20000"/>
              </a:spcBef>
              <a:buClr>
                <a:schemeClr val="accent2"/>
              </a:buClr>
              <a:buFont typeface="Wingdings" pitchFamily="2" charset="2"/>
              <a:buChar char="§"/>
            </a:pPr>
            <a:r>
              <a:rPr lang="en-US" sz="2400">
                <a:solidFill>
                  <a:srgbClr val="FF0000"/>
                </a:solidFill>
              </a:rPr>
              <a:t>Goals</a:t>
            </a:r>
            <a:r>
              <a:rPr lang="en-US" sz="2400"/>
              <a:t>: make Ethernet go 10 times faster yet remain backward compatible with all existing Ethernet standards</a:t>
            </a:r>
          </a:p>
          <a:p>
            <a:pPr lvl="1" algn="just" eaLnBrk="1" hangingPunct="1">
              <a:spcBef>
                <a:spcPct val="20000"/>
              </a:spcBef>
              <a:buClr>
                <a:schemeClr val="accent2"/>
              </a:buClr>
              <a:buFont typeface="Wingdings" pitchFamily="2" charset="2"/>
              <a:buChar char="§"/>
            </a:pPr>
            <a:r>
              <a:rPr lang="en-US" sz="2400"/>
              <a:t>gigabit Ethernet had to </a:t>
            </a:r>
          </a:p>
          <a:p>
            <a:pPr lvl="2" algn="just" eaLnBrk="1" hangingPunct="1">
              <a:spcBef>
                <a:spcPct val="20000"/>
              </a:spcBef>
              <a:buClr>
                <a:schemeClr val="accent2"/>
              </a:buClr>
              <a:buFont typeface="Wingdings" pitchFamily="2" charset="2"/>
              <a:buChar char="§"/>
            </a:pPr>
            <a:r>
              <a:rPr lang="en-US" sz="2400"/>
              <a:t>offer unacknowledged datagram service with both unicast and multicast, </a:t>
            </a:r>
          </a:p>
          <a:p>
            <a:pPr lvl="2" algn="just" eaLnBrk="1" hangingPunct="1">
              <a:spcBef>
                <a:spcPct val="20000"/>
              </a:spcBef>
              <a:buClr>
                <a:schemeClr val="accent2"/>
              </a:buClr>
              <a:buFont typeface="Wingdings" pitchFamily="2" charset="2"/>
              <a:buChar char="§"/>
            </a:pPr>
            <a:r>
              <a:rPr lang="en-US" sz="2400"/>
              <a:t>use the same 48-bit addressing scheme already in use, and </a:t>
            </a:r>
          </a:p>
          <a:p>
            <a:pPr lvl="2" algn="just" eaLnBrk="1" hangingPunct="1">
              <a:spcBef>
                <a:spcPct val="20000"/>
              </a:spcBef>
              <a:buClr>
                <a:schemeClr val="accent2"/>
              </a:buClr>
              <a:buFont typeface="Wingdings" pitchFamily="2" charset="2"/>
              <a:buChar char="§"/>
            </a:pPr>
            <a:r>
              <a:rPr lang="en-US" sz="2400"/>
              <a:t>maintain the same frame format, including the minimum and maximum frame sizes </a:t>
            </a:r>
          </a:p>
          <a:p>
            <a:pPr lvl="1" algn="just" eaLnBrk="1" hangingPunct="1">
              <a:spcBef>
                <a:spcPct val="20000"/>
              </a:spcBef>
              <a:buClr>
                <a:schemeClr val="accent2"/>
              </a:buClr>
              <a:buFont typeface="Wingdings" pitchFamily="2" charset="2"/>
              <a:buChar char="§"/>
            </a:pPr>
            <a:r>
              <a:rPr lang="en-US" sz="2400"/>
              <a:t>All configurations are point-to-point rather than multidrop</a:t>
            </a:r>
          </a:p>
          <a:p>
            <a:pPr lvl="1" algn="just" eaLnBrk="1" hangingPunct="1">
              <a:spcBef>
                <a:spcPct val="20000"/>
              </a:spcBef>
              <a:buClr>
                <a:schemeClr val="accent2"/>
              </a:buClr>
              <a:buFont typeface="Wingdings" pitchFamily="2" charset="2"/>
              <a:buChar char="§"/>
            </a:pPr>
            <a:r>
              <a:rPr lang="en-US" sz="2400"/>
              <a:t>two different modes of operation: full-duplex (normal) mode and half-duplex mode </a:t>
            </a:r>
          </a:p>
          <a:p>
            <a:pPr lvl="1" algn="just" eaLnBrk="1" hangingPunct="1">
              <a:spcBef>
                <a:spcPct val="20000"/>
              </a:spcBef>
              <a:buClr>
                <a:schemeClr val="accent2"/>
              </a:buClr>
              <a:buFont typeface="Wingdings" pitchFamily="2" charset="2"/>
              <a:buChar char="§"/>
            </a:pPr>
            <a:r>
              <a:rPr lang="en-US" sz="2400"/>
              <a:t>Gigabit Ethernet supports both copper and fiber cabling</a:t>
            </a:r>
          </a:p>
        </p:txBody>
      </p:sp>
      <p:sp>
        <p:nvSpPr>
          <p:cNvPr id="4" name="Slide Number Placeholder 3"/>
          <p:cNvSpPr>
            <a:spLocks noGrp="1"/>
          </p:cNvSpPr>
          <p:nvPr>
            <p:ph type="sldNum" sz="quarter" idx="12"/>
          </p:nvPr>
        </p:nvSpPr>
        <p:spPr>
          <a:xfrm>
            <a:off x="6553200" y="6338888"/>
            <a:ext cx="1905000" cy="457200"/>
          </a:xfrm>
        </p:spPr>
        <p:txBody>
          <a:bodyPr/>
          <a:lstStyle/>
          <a:p>
            <a:pPr>
              <a:defRPr/>
            </a:pPr>
            <a:fld id="{66D6E3C3-D2F2-459E-86A5-A7FB00E64455}" type="slidenum">
              <a:rPr lang="en-US" smtClean="0"/>
              <a:pPr>
                <a:defRPr/>
              </a:pPr>
              <a:t>166</a:t>
            </a:fld>
            <a:endParaRPr lang="en-US" dirty="0"/>
          </a:p>
        </p:txBody>
      </p:sp>
    </p:spTree>
    <p:extLst>
      <p:ext uri="{BB962C8B-B14F-4D97-AF65-F5344CB8AC3E}">
        <p14:creationId xmlns:p14="http://schemas.microsoft.com/office/powerpoint/2010/main" val="205665560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74613"/>
            <a:ext cx="9144000" cy="704850"/>
          </a:xfrm>
        </p:spPr>
        <p:txBody>
          <a:bodyPr/>
          <a:lstStyle/>
          <a:p>
            <a:pPr eaLnBrk="1" hangingPunct="1"/>
            <a:r>
              <a:rPr lang="en-US" b="1" smtClean="0"/>
              <a:t>High Speed LANs - Gigabit Ethernet</a:t>
            </a:r>
            <a:endParaRPr lang="en-US" smtClean="0"/>
          </a:p>
        </p:txBody>
      </p:sp>
      <p:sp>
        <p:nvSpPr>
          <p:cNvPr id="48131"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endParaRPr lang="en-US" sz="2400"/>
          </a:p>
        </p:txBody>
      </p:sp>
      <p:pic>
        <p:nvPicPr>
          <p:cNvPr id="48132" name="Picture 4" descr="4-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863600"/>
            <a:ext cx="87534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0" y="4554538"/>
            <a:ext cx="9144000" cy="1890712"/>
          </a:xfrm>
          <a:prstGeom prst="rect">
            <a:avLst/>
          </a:prstGeom>
          <a:noFill/>
          <a:ln w="9525">
            <a:noFill/>
            <a:miter lim="800000"/>
            <a:headEnd/>
            <a:tailEnd/>
          </a:ln>
          <a:effectLst/>
        </p:spPr>
        <p:txBody>
          <a:bodyPr/>
          <a:lstStyle/>
          <a:p>
            <a:pPr marL="609600" indent="-609600" algn="ctr">
              <a:spcBef>
                <a:spcPct val="20000"/>
              </a:spcBef>
              <a:buClr>
                <a:schemeClr val="accent2"/>
              </a:buClr>
              <a:defRPr/>
            </a:pPr>
            <a:r>
              <a:rPr lang="en-US" sz="2400" kern="0" dirty="0">
                <a:solidFill>
                  <a:schemeClr val="accent2"/>
                </a:solidFill>
                <a:latin typeface="+mn-lt"/>
                <a:cs typeface="+mn-cs"/>
              </a:rPr>
              <a:t>Fig: (a)</a:t>
            </a:r>
            <a:r>
              <a:rPr lang="en-US" sz="2400" kern="0" dirty="0">
                <a:latin typeface="+mn-lt"/>
                <a:cs typeface="+mn-cs"/>
              </a:rPr>
              <a:t> A two-station Ethernet. </a:t>
            </a:r>
            <a:r>
              <a:rPr lang="en-US" sz="2400" kern="0" dirty="0">
                <a:solidFill>
                  <a:schemeClr val="accent2"/>
                </a:solidFill>
                <a:latin typeface="+mn-lt"/>
                <a:cs typeface="+mn-cs"/>
              </a:rPr>
              <a:t>(b)</a:t>
            </a:r>
            <a:r>
              <a:rPr lang="en-US" sz="2400" kern="0" dirty="0">
                <a:latin typeface="+mn-lt"/>
                <a:cs typeface="+mn-cs"/>
              </a:rPr>
              <a:t> A </a:t>
            </a:r>
            <a:r>
              <a:rPr lang="en-US" sz="2400" kern="0" dirty="0" err="1">
                <a:latin typeface="+mn-lt"/>
                <a:cs typeface="+mn-cs"/>
              </a:rPr>
              <a:t>multistation</a:t>
            </a:r>
            <a:r>
              <a:rPr lang="en-US" sz="2400" kern="0" dirty="0">
                <a:latin typeface="+mn-lt"/>
                <a:cs typeface="+mn-cs"/>
              </a:rPr>
              <a:t> Ethernet.</a:t>
            </a:r>
          </a:p>
          <a:p>
            <a:pPr marL="609600" indent="-609600" algn="ctr">
              <a:spcBef>
                <a:spcPct val="20000"/>
              </a:spcBef>
              <a:buClr>
                <a:schemeClr val="accent2"/>
              </a:buClr>
              <a:defRPr/>
            </a:pPr>
            <a:endParaRPr lang="en-US" sz="2400" dirty="0">
              <a:cs typeface="+mn-cs"/>
            </a:endParaRPr>
          </a:p>
          <a:p>
            <a:pPr marL="609600" indent="-609600" algn="just">
              <a:spcBef>
                <a:spcPct val="20000"/>
              </a:spcBef>
              <a:buClr>
                <a:schemeClr val="accent2"/>
              </a:buClr>
              <a:buFont typeface="Arial" pitchFamily="34" charset="0"/>
              <a:buChar char="•"/>
              <a:defRPr/>
            </a:pPr>
            <a:r>
              <a:rPr lang="en-US" sz="2400" dirty="0">
                <a:cs typeface="+mn-cs"/>
              </a:rPr>
              <a:t>In both configurations each individual Ethernet cable has exactly two devices on it, no more and no fewer </a:t>
            </a:r>
            <a:endParaRPr lang="en-US" sz="2400" kern="0" dirty="0">
              <a:latin typeface="+mn-lt"/>
              <a:cs typeface="+mn-cs"/>
            </a:endParaRPr>
          </a:p>
        </p:txBody>
      </p:sp>
      <p:sp>
        <p:nvSpPr>
          <p:cNvPr id="7" name="Slide Number Placeholder 6"/>
          <p:cNvSpPr>
            <a:spLocks noGrp="1"/>
          </p:cNvSpPr>
          <p:nvPr>
            <p:ph type="sldNum" sz="quarter" idx="12"/>
          </p:nvPr>
        </p:nvSpPr>
        <p:spPr/>
        <p:txBody>
          <a:bodyPr/>
          <a:lstStyle/>
          <a:p>
            <a:pPr>
              <a:defRPr/>
            </a:pPr>
            <a:fld id="{42A60D70-17DF-422C-9FDE-10F98634531F}" type="slidenum">
              <a:rPr lang="en-US" smtClean="0"/>
              <a:pPr>
                <a:defRPr/>
              </a:pPr>
              <a:t>167</a:t>
            </a:fld>
            <a:endParaRPr lang="en-US" dirty="0"/>
          </a:p>
        </p:txBody>
      </p:sp>
    </p:spTree>
    <p:extLst>
      <p:ext uri="{BB962C8B-B14F-4D97-AF65-F5344CB8AC3E}">
        <p14:creationId xmlns:p14="http://schemas.microsoft.com/office/powerpoint/2010/main" val="45700260"/>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74613"/>
            <a:ext cx="9144000" cy="704850"/>
          </a:xfrm>
        </p:spPr>
        <p:txBody>
          <a:bodyPr/>
          <a:lstStyle/>
          <a:p>
            <a:pPr eaLnBrk="1" hangingPunct="1"/>
            <a:r>
              <a:rPr lang="en-US" b="1" smtClean="0"/>
              <a:t> High Speed LANs - Gigabit Ethernet</a:t>
            </a:r>
            <a:endParaRPr lang="en-US" smtClean="0"/>
          </a:p>
        </p:txBody>
      </p:sp>
      <p:sp>
        <p:nvSpPr>
          <p:cNvPr id="49155"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b="1"/>
              <a:t>Features:</a:t>
            </a:r>
          </a:p>
          <a:p>
            <a:pPr lvl="1" algn="just" eaLnBrk="1" hangingPunct="1">
              <a:spcBef>
                <a:spcPct val="20000"/>
              </a:spcBef>
              <a:buClr>
                <a:schemeClr val="accent2"/>
              </a:buClr>
              <a:buFont typeface="Times New Roman" pitchFamily="18" charset="0"/>
              <a:buAutoNum type="arabicPeriod"/>
            </a:pPr>
            <a:r>
              <a:rPr lang="en-US" sz="2400" b="1"/>
              <a:t>carrier extension </a:t>
            </a:r>
            <a:r>
              <a:rPr lang="en-US" sz="2400"/>
              <a:t>tells the hardware to add its own padding after the normal frame to extend the frame to 512 bytes </a:t>
            </a:r>
          </a:p>
          <a:p>
            <a:pPr lvl="1" algn="just" eaLnBrk="1" hangingPunct="1">
              <a:spcBef>
                <a:spcPct val="20000"/>
              </a:spcBef>
              <a:buClr>
                <a:schemeClr val="accent2"/>
              </a:buClr>
              <a:buFont typeface="Times New Roman" pitchFamily="18" charset="0"/>
              <a:buAutoNum type="arabicPeriod"/>
            </a:pPr>
            <a:r>
              <a:rPr lang="en-US" sz="2400" b="1"/>
              <a:t>frame bursting, </a:t>
            </a:r>
            <a:r>
              <a:rPr lang="en-US" sz="2400"/>
              <a:t>allows a sender to transmit a concatenated sequence of multiple frames in a single transmission</a:t>
            </a:r>
          </a:p>
        </p:txBody>
      </p:sp>
      <p:pic>
        <p:nvPicPr>
          <p:cNvPr id="49156" name="Picture 4" descr="4-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3963988"/>
            <a:ext cx="8770937"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0" y="5849938"/>
            <a:ext cx="9144000" cy="449262"/>
          </a:xfrm>
          <a:prstGeom prst="rect">
            <a:avLst/>
          </a:prstGeom>
          <a:noFill/>
          <a:ln w="9525">
            <a:noFill/>
            <a:miter lim="800000"/>
            <a:headEnd/>
            <a:tailEnd/>
          </a:ln>
          <a:effectLst/>
        </p:spPr>
        <p:txBody>
          <a:bodyPr/>
          <a:lstStyle/>
          <a:p>
            <a:pPr marL="609600" indent="-609600" algn="ctr">
              <a:spcBef>
                <a:spcPct val="20000"/>
              </a:spcBef>
              <a:buClr>
                <a:schemeClr val="accent2"/>
              </a:buClr>
              <a:defRPr/>
            </a:pPr>
            <a:r>
              <a:rPr lang="en-US" sz="2400" kern="0" dirty="0">
                <a:latin typeface="+mn-lt"/>
                <a:cs typeface="+mn-cs"/>
              </a:rPr>
              <a:t>Fig: Gigabit Ethernet cabling.</a:t>
            </a:r>
          </a:p>
        </p:txBody>
      </p:sp>
      <p:sp>
        <p:nvSpPr>
          <p:cNvPr id="6" name="Slide Number Placeholder 5"/>
          <p:cNvSpPr>
            <a:spLocks noGrp="1"/>
          </p:cNvSpPr>
          <p:nvPr>
            <p:ph type="sldNum" sz="quarter" idx="12"/>
          </p:nvPr>
        </p:nvSpPr>
        <p:spPr/>
        <p:txBody>
          <a:bodyPr/>
          <a:lstStyle/>
          <a:p>
            <a:pPr>
              <a:defRPr/>
            </a:pPr>
            <a:fld id="{76090850-7B34-47BA-8EB9-437F84CBEE44}" type="slidenum">
              <a:rPr lang="en-US" smtClean="0"/>
              <a:pPr>
                <a:defRPr/>
              </a:pPr>
              <a:t>168</a:t>
            </a:fld>
            <a:endParaRPr lang="en-US" dirty="0"/>
          </a:p>
        </p:txBody>
      </p:sp>
    </p:spTree>
    <p:extLst>
      <p:ext uri="{BB962C8B-B14F-4D97-AF65-F5344CB8AC3E}">
        <p14:creationId xmlns:p14="http://schemas.microsoft.com/office/powerpoint/2010/main" val="232896515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74613"/>
            <a:ext cx="9144000" cy="704850"/>
          </a:xfrm>
        </p:spPr>
        <p:txBody>
          <a:bodyPr/>
          <a:lstStyle/>
          <a:p>
            <a:pPr eaLnBrk="1" hangingPunct="1"/>
            <a:r>
              <a:rPr lang="en-US" b="1" smtClean="0"/>
              <a:t>LLC</a:t>
            </a:r>
            <a:endParaRPr lang="en-US" smtClean="0"/>
          </a:p>
        </p:txBody>
      </p:sp>
      <p:sp>
        <p:nvSpPr>
          <p:cNvPr id="50179"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b="1"/>
              <a:t>IEEE 802.2: Logical Link Control (LLC)</a:t>
            </a:r>
          </a:p>
          <a:p>
            <a:pPr lvl="1" algn="just" eaLnBrk="1" hangingPunct="1">
              <a:spcBef>
                <a:spcPct val="20000"/>
              </a:spcBef>
              <a:buClr>
                <a:schemeClr val="accent2"/>
              </a:buClr>
              <a:buFont typeface="Wingdings" pitchFamily="2" charset="2"/>
              <a:buChar char="§"/>
            </a:pPr>
            <a:r>
              <a:rPr lang="en-US" sz="2400" b="1"/>
              <a:t>LLC </a:t>
            </a:r>
            <a:r>
              <a:rPr lang="en-US" sz="2400"/>
              <a:t>hides the differences between the various kinds of 802 networks by providing a single format and interface to the network layer. </a:t>
            </a:r>
          </a:p>
          <a:p>
            <a:pPr lvl="1" algn="just" eaLnBrk="1" hangingPunct="1">
              <a:spcBef>
                <a:spcPct val="20000"/>
              </a:spcBef>
              <a:buClr>
                <a:schemeClr val="accent2"/>
              </a:buClr>
              <a:buFont typeface="Wingdings" pitchFamily="2" charset="2"/>
              <a:buChar char="§"/>
            </a:pPr>
            <a:r>
              <a:rPr lang="en-US" sz="2400"/>
              <a:t>This format, interface, and protocol are all closely based on the HDLC protocol</a:t>
            </a:r>
          </a:p>
          <a:p>
            <a:pPr lvl="1" algn="just" eaLnBrk="1" hangingPunct="1">
              <a:spcBef>
                <a:spcPct val="20000"/>
              </a:spcBef>
              <a:buClr>
                <a:schemeClr val="accent2"/>
              </a:buClr>
              <a:buFont typeface="Wingdings" pitchFamily="2" charset="2"/>
              <a:buChar char="§"/>
            </a:pPr>
            <a:r>
              <a:rPr lang="en-US" sz="2400"/>
              <a:t>LLC forms the upper half of the data link layer, with the MAC sublayer below it </a:t>
            </a:r>
          </a:p>
          <a:p>
            <a:pPr algn="just" eaLnBrk="1" hangingPunct="1">
              <a:spcBef>
                <a:spcPct val="20000"/>
              </a:spcBef>
              <a:buClr>
                <a:schemeClr val="accent2"/>
              </a:buClr>
              <a:buFont typeface="Wingdings" pitchFamily="2" charset="2"/>
              <a:buChar char="§"/>
            </a:pPr>
            <a:endParaRPr lang="en-US" sz="2400"/>
          </a:p>
        </p:txBody>
      </p:sp>
      <p:pic>
        <p:nvPicPr>
          <p:cNvPr id="50180" name="Picture 4" descr="4-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3" y="3962400"/>
            <a:ext cx="68199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6615113" y="5707063"/>
            <a:ext cx="2528887" cy="1150937"/>
          </a:xfrm>
          <a:prstGeom prst="rect">
            <a:avLst/>
          </a:prstGeom>
          <a:noFill/>
          <a:ln w="9525">
            <a:noFill/>
            <a:miter lim="800000"/>
            <a:headEnd/>
            <a:tailEnd/>
          </a:ln>
          <a:effectLst/>
        </p:spPr>
        <p:txBody>
          <a:bodyPr/>
          <a:lstStyle/>
          <a:p>
            <a:pPr marL="609600" indent="-609600" algn="ctr">
              <a:spcBef>
                <a:spcPct val="20000"/>
              </a:spcBef>
              <a:buClr>
                <a:schemeClr val="accent2"/>
              </a:buClr>
              <a:defRPr/>
            </a:pPr>
            <a:r>
              <a:rPr lang="en-US" sz="2000" kern="0" dirty="0">
                <a:latin typeface="+mn-lt"/>
                <a:cs typeface="+mn-cs"/>
              </a:rPr>
              <a:t>Fig:</a:t>
            </a:r>
          </a:p>
          <a:p>
            <a:pPr marL="609600" indent="-609600">
              <a:spcBef>
                <a:spcPct val="20000"/>
              </a:spcBef>
              <a:buClr>
                <a:schemeClr val="accent2"/>
              </a:buClr>
              <a:buFontTx/>
              <a:buAutoNum type="alphaLcParenBoth"/>
              <a:defRPr/>
            </a:pPr>
            <a:r>
              <a:rPr lang="en-US" sz="2000" kern="0" dirty="0">
                <a:latin typeface="+mn-lt"/>
                <a:cs typeface="+mn-cs"/>
              </a:rPr>
              <a:t>Position of LLC </a:t>
            </a:r>
          </a:p>
          <a:p>
            <a:pPr marL="609600" indent="-609600">
              <a:spcBef>
                <a:spcPct val="20000"/>
              </a:spcBef>
              <a:buClr>
                <a:schemeClr val="accent2"/>
              </a:buClr>
              <a:defRPr/>
            </a:pPr>
            <a:r>
              <a:rPr lang="en-US" sz="2000" kern="0" dirty="0">
                <a:solidFill>
                  <a:schemeClr val="accent2"/>
                </a:solidFill>
                <a:latin typeface="+mn-lt"/>
                <a:cs typeface="+mn-cs"/>
              </a:rPr>
              <a:t>(b)</a:t>
            </a:r>
            <a:r>
              <a:rPr lang="en-US" sz="2000" kern="0" dirty="0">
                <a:latin typeface="+mn-lt"/>
                <a:cs typeface="+mn-cs"/>
              </a:rPr>
              <a:t> 	Protocol formats</a:t>
            </a:r>
          </a:p>
        </p:txBody>
      </p:sp>
    </p:spTree>
    <p:extLst>
      <p:ext uri="{BB962C8B-B14F-4D97-AF65-F5344CB8AC3E}">
        <p14:creationId xmlns:p14="http://schemas.microsoft.com/office/powerpoint/2010/main" val="2334577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 to="" calcmode="lin" valueType="num">
                                      <p:cBhvr>
                                        <p:cTn id="7" dur="1" fill="hold"/>
                                        <p:tgtEl>
                                          <p:spTgt spid="50179">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 to="" calcmode="lin" valueType="num">
                                      <p:cBhvr>
                                        <p:cTn id="12" dur="1" fill="hold"/>
                                        <p:tgtEl>
                                          <p:spTgt spid="50179">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50179">
                                            <p:txEl>
                                              <p:pRg st="3" end="3"/>
                                            </p:txEl>
                                          </p:spTgt>
                                        </p:tgtEl>
                                        <p:attrNameLst>
                                          <p:attrName>style.visibility</p:attrName>
                                        </p:attrNameLst>
                                      </p:cBhvr>
                                      <p:to>
                                        <p:strVal val="visible"/>
                                      </p:to>
                                    </p:set>
                                    <p:anim to="" calcmode="lin" valueType="num">
                                      <p:cBhvr>
                                        <p:cTn id="17" dur="1" fill="hold"/>
                                        <p:tgtEl>
                                          <p:spTgt spid="5017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722489"/>
          </a:xfrm>
        </p:spPr>
        <p:txBody>
          <a:bodyPr/>
          <a:lstStyle/>
          <a:p>
            <a:pPr eaLnBrk="1" hangingPunct="1"/>
            <a:r>
              <a:rPr lang="en-US" dirty="0" smtClean="0"/>
              <a:t>Framing (Byte Stuffing)</a:t>
            </a:r>
          </a:p>
        </p:txBody>
      </p:sp>
      <p:sp>
        <p:nvSpPr>
          <p:cNvPr id="9219" name="Rectangle 3"/>
          <p:cNvSpPr>
            <a:spLocks noGrp="1" noChangeArrowheads="1"/>
          </p:cNvSpPr>
          <p:nvPr>
            <p:ph type="body" idx="1"/>
          </p:nvPr>
        </p:nvSpPr>
        <p:spPr>
          <a:xfrm>
            <a:off x="316088" y="5985933"/>
            <a:ext cx="8376357" cy="838200"/>
          </a:xfrm>
        </p:spPr>
        <p:txBody>
          <a:bodyPr/>
          <a:lstStyle/>
          <a:p>
            <a:pPr eaLnBrk="1" hangingPunct="1">
              <a:lnSpc>
                <a:spcPct val="90000"/>
              </a:lnSpc>
              <a:buFontTx/>
              <a:buNone/>
            </a:pPr>
            <a:r>
              <a:rPr lang="en-US" dirty="0" smtClean="0">
                <a:solidFill>
                  <a:schemeClr val="accent2"/>
                </a:solidFill>
              </a:rPr>
              <a:t>(a)</a:t>
            </a:r>
            <a:r>
              <a:rPr lang="en-US" dirty="0" smtClean="0"/>
              <a:t> A frame delimited by flag bytes.</a:t>
            </a:r>
          </a:p>
          <a:p>
            <a:pPr eaLnBrk="1" hangingPunct="1">
              <a:lnSpc>
                <a:spcPct val="90000"/>
              </a:lnSpc>
              <a:buFontTx/>
              <a:buNone/>
            </a:pPr>
            <a:r>
              <a:rPr lang="en-US" dirty="0" smtClean="0">
                <a:solidFill>
                  <a:schemeClr val="accent2"/>
                </a:solidFill>
              </a:rPr>
              <a:t>(b)</a:t>
            </a:r>
            <a:r>
              <a:rPr lang="en-US" dirty="0" smtClean="0"/>
              <a:t> Four examples of byte sequences before and after stuffing.</a:t>
            </a:r>
          </a:p>
        </p:txBody>
      </p:sp>
      <p:pic>
        <p:nvPicPr>
          <p:cNvPr id="9220" name="Picture 4" descr="3-05"/>
          <p:cNvPicPr>
            <a:picLocks noChangeAspect="1" noChangeArrowheads="1"/>
          </p:cNvPicPr>
          <p:nvPr/>
        </p:nvPicPr>
        <p:blipFill>
          <a:blip r:embed="rId2" cstate="print"/>
          <a:srcRect/>
          <a:stretch>
            <a:fillRect/>
          </a:stretch>
        </p:blipFill>
        <p:spPr bwMode="auto">
          <a:xfrm>
            <a:off x="313267" y="810860"/>
            <a:ext cx="8108244" cy="513558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31DD258-A623-490B-8242-C077DDB146DD}"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74613"/>
            <a:ext cx="9144000" cy="704850"/>
          </a:xfrm>
        </p:spPr>
        <p:txBody>
          <a:bodyPr/>
          <a:lstStyle/>
          <a:p>
            <a:pPr eaLnBrk="1" hangingPunct="1"/>
            <a:r>
              <a:rPr lang="en-US" b="1" smtClean="0"/>
              <a:t>IEEE 802.4 -Token Bus</a:t>
            </a:r>
            <a:endParaRPr lang="en-US" smtClean="0"/>
          </a:p>
        </p:txBody>
      </p:sp>
      <p:sp>
        <p:nvSpPr>
          <p:cNvPr id="51203"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b="1"/>
              <a:t>IEEE 802.4 (Token Bus)</a:t>
            </a:r>
          </a:p>
          <a:p>
            <a:pPr lvl="1" algn="just" eaLnBrk="1" hangingPunct="1">
              <a:spcBef>
                <a:spcPct val="20000"/>
              </a:spcBef>
              <a:buClr>
                <a:schemeClr val="accent2"/>
              </a:buClr>
              <a:buFont typeface="Wingdings" pitchFamily="2" charset="2"/>
              <a:buChar char="§"/>
            </a:pPr>
            <a:r>
              <a:rPr lang="en-US" sz="2400"/>
              <a:t>Computer network station must possess a token before it can transmit on the computer network. </a:t>
            </a:r>
          </a:p>
          <a:p>
            <a:pPr lvl="1" algn="just" eaLnBrk="1" hangingPunct="1">
              <a:spcBef>
                <a:spcPct val="20000"/>
              </a:spcBef>
              <a:buClr>
                <a:schemeClr val="accent2"/>
              </a:buClr>
              <a:buFont typeface="Wingdings" pitchFamily="2" charset="2"/>
              <a:buChar char="§"/>
            </a:pPr>
            <a:r>
              <a:rPr lang="en-US" sz="2400"/>
              <a:t>Physically, the token bus is a linear or tree-shape cable to which the stations are attached</a:t>
            </a:r>
          </a:p>
          <a:p>
            <a:pPr lvl="1" algn="just" eaLnBrk="1" hangingPunct="1">
              <a:spcBef>
                <a:spcPct val="20000"/>
              </a:spcBef>
              <a:buClr>
                <a:schemeClr val="accent2"/>
              </a:buClr>
              <a:buFont typeface="Wingdings" pitchFamily="2" charset="2"/>
              <a:buChar char="§"/>
            </a:pPr>
            <a:r>
              <a:rPr lang="en-US" sz="2400"/>
              <a:t>Logically, the stations are organized into a ring. </a:t>
            </a:r>
          </a:p>
          <a:p>
            <a:pPr lvl="1" algn="just" eaLnBrk="1" hangingPunct="1">
              <a:spcBef>
                <a:spcPct val="20000"/>
              </a:spcBef>
              <a:buClr>
                <a:schemeClr val="accent2"/>
              </a:buClr>
              <a:buFont typeface="Wingdings" pitchFamily="2" charset="2"/>
              <a:buChar char="§"/>
            </a:pPr>
            <a:r>
              <a:rPr lang="en-US" sz="2400"/>
              <a:t>These workstations branch from hubs in a star configuration, so the network has both a bus and star topology. </a:t>
            </a:r>
          </a:p>
          <a:p>
            <a:pPr lvl="1" algn="just" eaLnBrk="1" hangingPunct="1">
              <a:spcBef>
                <a:spcPct val="20000"/>
              </a:spcBef>
              <a:buClr>
                <a:schemeClr val="accent2"/>
              </a:buClr>
              <a:buFont typeface="Wingdings" pitchFamily="2" charset="2"/>
              <a:buChar char="§"/>
            </a:pPr>
            <a:r>
              <a:rPr lang="en-US" sz="2400"/>
              <a:t>Token bus topology is well suited to groups of users that are separated by some distance. </a:t>
            </a:r>
          </a:p>
        </p:txBody>
      </p:sp>
      <p:sp>
        <p:nvSpPr>
          <p:cNvPr id="4" name="Slide Number Placeholder 3"/>
          <p:cNvSpPr>
            <a:spLocks noGrp="1"/>
          </p:cNvSpPr>
          <p:nvPr>
            <p:ph type="sldNum" sz="quarter" idx="12"/>
          </p:nvPr>
        </p:nvSpPr>
        <p:spPr/>
        <p:txBody>
          <a:bodyPr/>
          <a:lstStyle/>
          <a:p>
            <a:pPr>
              <a:defRPr/>
            </a:pPr>
            <a:fld id="{48BD4DBD-24E9-405A-A7EB-8C9A808307EA}" type="slidenum">
              <a:rPr lang="en-US" smtClean="0"/>
              <a:pPr>
                <a:defRPr/>
              </a:pPr>
              <a:t>170</a:t>
            </a:fld>
            <a:endParaRPr lang="en-US" dirty="0"/>
          </a:p>
        </p:txBody>
      </p:sp>
    </p:spTree>
    <p:extLst>
      <p:ext uri="{BB962C8B-B14F-4D97-AF65-F5344CB8AC3E}">
        <p14:creationId xmlns:p14="http://schemas.microsoft.com/office/powerpoint/2010/main" val="1344777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 to="" calcmode="lin" valueType="num">
                                      <p:cBhvr>
                                        <p:cTn id="7" dur="1" fill="hold"/>
                                        <p:tgtEl>
                                          <p:spTgt spid="51203">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 to="" calcmode="lin" valueType="num">
                                      <p:cBhvr>
                                        <p:cTn id="12" dur="1" fill="hold"/>
                                        <p:tgtEl>
                                          <p:spTgt spid="5120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51203">
                                            <p:txEl>
                                              <p:pRg st="3" end="3"/>
                                            </p:txEl>
                                          </p:spTgt>
                                        </p:tgtEl>
                                        <p:attrNameLst>
                                          <p:attrName>style.visibility</p:attrName>
                                        </p:attrNameLst>
                                      </p:cBhvr>
                                      <p:to>
                                        <p:strVal val="visible"/>
                                      </p:to>
                                    </p:set>
                                    <p:anim to="" calcmode="lin" valueType="num">
                                      <p:cBhvr>
                                        <p:cTn id="17" dur="1" fill="hold"/>
                                        <p:tgtEl>
                                          <p:spTgt spid="51203">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51203">
                                            <p:txEl>
                                              <p:pRg st="4" end="4"/>
                                            </p:txEl>
                                          </p:spTgt>
                                        </p:tgtEl>
                                        <p:attrNameLst>
                                          <p:attrName>style.visibility</p:attrName>
                                        </p:attrNameLst>
                                      </p:cBhvr>
                                      <p:to>
                                        <p:strVal val="visible"/>
                                      </p:to>
                                    </p:set>
                                    <p:anim to="" calcmode="lin" valueType="num">
                                      <p:cBhvr>
                                        <p:cTn id="22" dur="1" fill="hold"/>
                                        <p:tgtEl>
                                          <p:spTgt spid="51203">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51203">
                                            <p:txEl>
                                              <p:pRg st="5" end="5"/>
                                            </p:txEl>
                                          </p:spTgt>
                                        </p:tgtEl>
                                        <p:attrNameLst>
                                          <p:attrName>style.visibility</p:attrName>
                                        </p:attrNameLst>
                                      </p:cBhvr>
                                      <p:to>
                                        <p:strVal val="visible"/>
                                      </p:to>
                                    </p:set>
                                    <p:anim to="" calcmode="lin" valueType="num">
                                      <p:cBhvr>
                                        <p:cTn id="27" dur="1" fill="hold"/>
                                        <p:tgtEl>
                                          <p:spTgt spid="5120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74613"/>
            <a:ext cx="9144000" cy="704850"/>
          </a:xfrm>
        </p:spPr>
        <p:txBody>
          <a:bodyPr/>
          <a:lstStyle/>
          <a:p>
            <a:pPr eaLnBrk="1" hangingPunct="1"/>
            <a:r>
              <a:rPr lang="en-US" b="1" smtClean="0"/>
              <a:t>IEEE 802.4 -Token Bus</a:t>
            </a:r>
            <a:endParaRPr lang="en-US" smtClean="0"/>
          </a:p>
        </p:txBody>
      </p:sp>
      <p:sp>
        <p:nvSpPr>
          <p:cNvPr id="52227"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token bus networks are constructed with 75-ohm coaxial cable using a bus topology. </a:t>
            </a:r>
          </a:p>
          <a:p>
            <a:pPr algn="just" eaLnBrk="1" hangingPunct="1">
              <a:spcBef>
                <a:spcPct val="20000"/>
              </a:spcBef>
              <a:buClr>
                <a:schemeClr val="accent2"/>
              </a:buClr>
              <a:buFont typeface="Wingdings" pitchFamily="2" charset="2"/>
              <a:buChar char="§"/>
            </a:pPr>
            <a:r>
              <a:rPr lang="en-US" sz="2400"/>
              <a:t>The broadband characteristics of the 802.4 standard support transmission over several different channels simultaneously. </a:t>
            </a:r>
          </a:p>
          <a:p>
            <a:pPr algn="just" eaLnBrk="1" hangingPunct="1">
              <a:spcBef>
                <a:spcPct val="20000"/>
              </a:spcBef>
              <a:buClr>
                <a:schemeClr val="accent2"/>
              </a:buClr>
              <a:buFont typeface="Wingdings" pitchFamily="2" charset="2"/>
              <a:buChar char="§"/>
            </a:pPr>
            <a:r>
              <a:rPr lang="en-US" sz="2400"/>
              <a:t>When the logical ring is initialized, the highest numbered station may send the first frame. </a:t>
            </a:r>
          </a:p>
          <a:p>
            <a:pPr algn="just" eaLnBrk="1" hangingPunct="1">
              <a:spcBef>
                <a:spcPct val="20000"/>
              </a:spcBef>
              <a:buClr>
                <a:schemeClr val="accent2"/>
              </a:buClr>
              <a:buFont typeface="Wingdings" pitchFamily="2" charset="2"/>
              <a:buChar char="§"/>
            </a:pPr>
            <a:r>
              <a:rPr lang="en-US" sz="2400"/>
              <a:t>The token and frames of data are passed from one station to another following the numeric sequence of the station addresses. </a:t>
            </a:r>
          </a:p>
          <a:p>
            <a:pPr algn="just" eaLnBrk="1" hangingPunct="1">
              <a:spcBef>
                <a:spcPct val="20000"/>
              </a:spcBef>
              <a:buClr>
                <a:schemeClr val="accent2"/>
              </a:buClr>
              <a:buFont typeface="Wingdings" pitchFamily="2" charset="2"/>
              <a:buChar char="§"/>
            </a:pPr>
            <a:r>
              <a:rPr lang="en-US" sz="2400"/>
              <a:t>Thus, the token follows a logical ring rather than a physical ring. </a:t>
            </a:r>
          </a:p>
          <a:p>
            <a:pPr algn="just" eaLnBrk="1" hangingPunct="1">
              <a:spcBef>
                <a:spcPct val="20000"/>
              </a:spcBef>
              <a:buClr>
                <a:schemeClr val="accent2"/>
              </a:buClr>
              <a:buFont typeface="Wingdings" pitchFamily="2" charset="2"/>
              <a:buChar char="§"/>
            </a:pPr>
            <a:r>
              <a:rPr lang="en-US" sz="2400"/>
              <a:t>The last station in numeric order passes the token back to the first station. </a:t>
            </a:r>
          </a:p>
        </p:txBody>
      </p:sp>
      <p:sp>
        <p:nvSpPr>
          <p:cNvPr id="4" name="Slide Number Placeholder 3"/>
          <p:cNvSpPr>
            <a:spLocks noGrp="1"/>
          </p:cNvSpPr>
          <p:nvPr>
            <p:ph type="sldNum" sz="quarter" idx="12"/>
          </p:nvPr>
        </p:nvSpPr>
        <p:spPr/>
        <p:txBody>
          <a:bodyPr/>
          <a:lstStyle/>
          <a:p>
            <a:pPr>
              <a:defRPr/>
            </a:pPr>
            <a:fld id="{0DE68DC6-89D8-4161-8F1D-8ACF0DA9171B}" type="slidenum">
              <a:rPr lang="en-US" smtClean="0"/>
              <a:pPr>
                <a:defRPr/>
              </a:pPr>
              <a:t>171</a:t>
            </a:fld>
            <a:endParaRPr lang="en-US" dirty="0"/>
          </a:p>
        </p:txBody>
      </p:sp>
    </p:spTree>
    <p:extLst>
      <p:ext uri="{BB962C8B-B14F-4D97-AF65-F5344CB8AC3E}">
        <p14:creationId xmlns:p14="http://schemas.microsoft.com/office/powerpoint/2010/main" val="1663904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to="" calcmode="lin" valueType="num">
                                      <p:cBhvr>
                                        <p:cTn id="7" dur="1" fill="hold"/>
                                        <p:tgtEl>
                                          <p:spTgt spid="5222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 to="" calcmode="lin" valueType="num">
                                      <p:cBhvr>
                                        <p:cTn id="12" dur="1" fill="hold"/>
                                        <p:tgtEl>
                                          <p:spTgt spid="5222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 to="" calcmode="lin" valueType="num">
                                      <p:cBhvr>
                                        <p:cTn id="17" dur="1" fill="hold"/>
                                        <p:tgtEl>
                                          <p:spTgt spid="52227">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52227">
                                            <p:txEl>
                                              <p:pRg st="3" end="3"/>
                                            </p:txEl>
                                          </p:spTgt>
                                        </p:tgtEl>
                                        <p:attrNameLst>
                                          <p:attrName>style.visibility</p:attrName>
                                        </p:attrNameLst>
                                      </p:cBhvr>
                                      <p:to>
                                        <p:strVal val="visible"/>
                                      </p:to>
                                    </p:set>
                                    <p:anim to="" calcmode="lin" valueType="num">
                                      <p:cBhvr>
                                        <p:cTn id="22" dur="1" fill="hold"/>
                                        <p:tgtEl>
                                          <p:spTgt spid="52227">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52227">
                                            <p:txEl>
                                              <p:pRg st="4" end="4"/>
                                            </p:txEl>
                                          </p:spTgt>
                                        </p:tgtEl>
                                        <p:attrNameLst>
                                          <p:attrName>style.visibility</p:attrName>
                                        </p:attrNameLst>
                                      </p:cBhvr>
                                      <p:to>
                                        <p:strVal val="visible"/>
                                      </p:to>
                                    </p:set>
                                    <p:anim to="" calcmode="lin" valueType="num">
                                      <p:cBhvr>
                                        <p:cTn id="27" dur="1" fill="hold"/>
                                        <p:tgtEl>
                                          <p:spTgt spid="52227">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52227">
                                            <p:txEl>
                                              <p:pRg st="5" end="5"/>
                                            </p:txEl>
                                          </p:spTgt>
                                        </p:tgtEl>
                                        <p:attrNameLst>
                                          <p:attrName>style.visibility</p:attrName>
                                        </p:attrNameLst>
                                      </p:cBhvr>
                                      <p:to>
                                        <p:strVal val="visible"/>
                                      </p:to>
                                    </p:set>
                                    <p:anim to="" calcmode="lin" valueType="num">
                                      <p:cBhvr>
                                        <p:cTn id="32" dur="1" fill="hold"/>
                                        <p:tgtEl>
                                          <p:spTgt spid="52227">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74613"/>
            <a:ext cx="9144000" cy="704850"/>
          </a:xfrm>
        </p:spPr>
        <p:txBody>
          <a:bodyPr/>
          <a:lstStyle/>
          <a:p>
            <a:pPr eaLnBrk="1" hangingPunct="1"/>
            <a:r>
              <a:rPr lang="en-US" b="1" smtClean="0"/>
              <a:t>IEEE 802.4 -Token Bus</a:t>
            </a:r>
            <a:endParaRPr lang="en-US" smtClean="0"/>
          </a:p>
        </p:txBody>
      </p:sp>
      <p:sp>
        <p:nvSpPr>
          <p:cNvPr id="53251"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The token does not follow the physical ordering of workstation attachment to the cable. </a:t>
            </a:r>
          </a:p>
          <a:p>
            <a:pPr algn="just" eaLnBrk="1" hangingPunct="1">
              <a:spcBef>
                <a:spcPct val="20000"/>
              </a:spcBef>
              <a:buClr>
                <a:schemeClr val="accent2"/>
              </a:buClr>
              <a:buFont typeface="Wingdings" pitchFamily="2" charset="2"/>
              <a:buChar char="§"/>
            </a:pPr>
            <a:r>
              <a:rPr lang="en-US" sz="2400"/>
              <a:t>Station 1 might be at one end of the cable and station 2 might be at the other, with station 3 in the middle. </a:t>
            </a:r>
          </a:p>
          <a:p>
            <a:pPr algn="just" eaLnBrk="1" hangingPunct="1">
              <a:spcBef>
                <a:spcPct val="20000"/>
              </a:spcBef>
              <a:buClr>
                <a:schemeClr val="accent2"/>
              </a:buClr>
              <a:buFont typeface="Wingdings" pitchFamily="2" charset="2"/>
              <a:buChar char="§"/>
            </a:pPr>
            <a:endParaRPr lang="en-US" sz="2400"/>
          </a:p>
        </p:txBody>
      </p:sp>
      <p:pic>
        <p:nvPicPr>
          <p:cNvPr id="53252" name="Picture 3" descr="A Token B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2967038"/>
            <a:ext cx="83200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6AF0BDF4-859A-45A1-84F2-2AB73636BCBE}" type="slidenum">
              <a:rPr lang="en-US" smtClean="0"/>
              <a:pPr>
                <a:defRPr/>
              </a:pPr>
              <a:t>172</a:t>
            </a:fld>
            <a:endParaRPr lang="en-US" dirty="0"/>
          </a:p>
        </p:txBody>
      </p:sp>
    </p:spTree>
    <p:extLst>
      <p:ext uri="{BB962C8B-B14F-4D97-AF65-F5344CB8AC3E}">
        <p14:creationId xmlns:p14="http://schemas.microsoft.com/office/powerpoint/2010/main" val="3664995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to="" calcmode="lin" valueType="num">
                                      <p:cBhvr>
                                        <p:cTn id="7" dur="1" fill="hold"/>
                                        <p:tgtEl>
                                          <p:spTgt spid="53251">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3251">
                                            <p:txEl>
                                              <p:pRg st="1" end="1"/>
                                            </p:txEl>
                                          </p:spTgt>
                                        </p:tgtEl>
                                        <p:attrNameLst>
                                          <p:attrName>style.visibility</p:attrName>
                                        </p:attrNameLst>
                                      </p:cBhvr>
                                      <p:to>
                                        <p:strVal val="visible"/>
                                      </p:to>
                                    </p:set>
                                    <p:anim to="" calcmode="lin" valueType="num">
                                      <p:cBhvr>
                                        <p:cTn id="10" dur="1" fill="hold"/>
                                        <p:tgtEl>
                                          <p:spTgt spid="5325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74613"/>
            <a:ext cx="9144000" cy="704850"/>
          </a:xfrm>
        </p:spPr>
        <p:txBody>
          <a:bodyPr/>
          <a:lstStyle/>
          <a:p>
            <a:pPr eaLnBrk="1" hangingPunct="1"/>
            <a:r>
              <a:rPr lang="en-US" b="1" smtClean="0"/>
              <a:t>IEEE 802.4 -Token Bus</a:t>
            </a:r>
            <a:endParaRPr lang="en-US" smtClean="0"/>
          </a:p>
        </p:txBody>
      </p:sp>
      <p:sp>
        <p:nvSpPr>
          <p:cNvPr id="54275"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In such a case, there is no collision as only one station possesses a token at any given time. </a:t>
            </a:r>
          </a:p>
          <a:p>
            <a:pPr algn="just" eaLnBrk="1" hangingPunct="1">
              <a:spcBef>
                <a:spcPct val="20000"/>
              </a:spcBef>
              <a:buClr>
                <a:schemeClr val="accent2"/>
              </a:buClr>
              <a:buFont typeface="Wingdings" pitchFamily="2" charset="2"/>
              <a:buChar char="§"/>
            </a:pPr>
            <a:r>
              <a:rPr lang="en-US" sz="2400"/>
              <a:t>In token bus, each station receives each frame; </a:t>
            </a:r>
          </a:p>
          <a:p>
            <a:pPr algn="just" eaLnBrk="1" hangingPunct="1">
              <a:spcBef>
                <a:spcPct val="20000"/>
              </a:spcBef>
              <a:buClr>
                <a:schemeClr val="accent2"/>
              </a:buClr>
              <a:buFont typeface="Wingdings" pitchFamily="2" charset="2"/>
              <a:buChar char="§"/>
            </a:pPr>
            <a:r>
              <a:rPr lang="en-US" sz="2400"/>
              <a:t>the station whose address is specified in the frame processes it and the other stations discard the frame. </a:t>
            </a:r>
          </a:p>
          <a:p>
            <a:pPr algn="just" eaLnBrk="1" hangingPunct="1">
              <a:spcBef>
                <a:spcPct val="20000"/>
              </a:spcBef>
              <a:buClr>
                <a:schemeClr val="accent2"/>
              </a:buClr>
              <a:buFont typeface="Wingdings" pitchFamily="2" charset="2"/>
              <a:buChar char="§"/>
            </a:pPr>
            <a:r>
              <a:rPr lang="en-US" sz="2400"/>
              <a:t>Working:</a:t>
            </a:r>
          </a:p>
          <a:p>
            <a:pPr lvl="2" algn="just" eaLnBrk="1" hangingPunct="1">
              <a:buFont typeface="Arial" charset="0"/>
              <a:buChar char="•"/>
            </a:pPr>
            <a:r>
              <a:rPr lang="en-US" sz="2400"/>
              <a:t> When the ring is initialized, stations are inserted into it in order of station address, from highest to lowest. </a:t>
            </a:r>
          </a:p>
          <a:p>
            <a:pPr lvl="2" algn="just" eaLnBrk="1" hangingPunct="1">
              <a:buFont typeface="Arial" charset="0"/>
              <a:buChar char="•"/>
            </a:pPr>
            <a:r>
              <a:rPr lang="en-US" sz="2400"/>
              <a:t> Token passing is done from high to low address. </a:t>
            </a:r>
          </a:p>
          <a:p>
            <a:pPr lvl="2" algn="just" eaLnBrk="1" hangingPunct="1">
              <a:buFont typeface="Arial" charset="0"/>
              <a:buChar char="•"/>
            </a:pPr>
            <a:r>
              <a:rPr lang="en-US" sz="2400"/>
              <a:t> Whenever a station acquires the token, it can transmit frames for a specific amount of time. </a:t>
            </a:r>
          </a:p>
          <a:p>
            <a:pPr lvl="2" algn="just" eaLnBrk="1" hangingPunct="1">
              <a:buFont typeface="Arial" charset="0"/>
              <a:buChar char="•"/>
            </a:pPr>
            <a:r>
              <a:rPr lang="en-US" sz="2400"/>
              <a:t> If a station has no data, it passes the token immediately upon receiving it. </a:t>
            </a:r>
            <a:endParaRPr lang="en-US" sz="4400"/>
          </a:p>
        </p:txBody>
      </p:sp>
      <p:sp>
        <p:nvSpPr>
          <p:cNvPr id="4" name="Slide Number Placeholder 3"/>
          <p:cNvSpPr>
            <a:spLocks noGrp="1"/>
          </p:cNvSpPr>
          <p:nvPr>
            <p:ph type="sldNum" sz="quarter" idx="12"/>
          </p:nvPr>
        </p:nvSpPr>
        <p:spPr/>
        <p:txBody>
          <a:bodyPr/>
          <a:lstStyle/>
          <a:p>
            <a:pPr>
              <a:defRPr/>
            </a:pPr>
            <a:fld id="{60029F6B-9F1B-4957-B5F0-C82D6F16B032}" type="slidenum">
              <a:rPr lang="en-US" smtClean="0"/>
              <a:pPr>
                <a:defRPr/>
              </a:pPr>
              <a:t>173</a:t>
            </a:fld>
            <a:endParaRPr lang="en-US" dirty="0"/>
          </a:p>
        </p:txBody>
      </p:sp>
    </p:spTree>
    <p:extLst>
      <p:ext uri="{BB962C8B-B14F-4D97-AF65-F5344CB8AC3E}">
        <p14:creationId xmlns:p14="http://schemas.microsoft.com/office/powerpoint/2010/main" val="1212022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to="" calcmode="lin" valueType="num">
                                      <p:cBhvr>
                                        <p:cTn id="7" dur="1" fill="hold"/>
                                        <p:tgtEl>
                                          <p:spTgt spid="5427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 to="" calcmode="lin" valueType="num">
                                      <p:cBhvr>
                                        <p:cTn id="12" dur="1" fill="hold"/>
                                        <p:tgtEl>
                                          <p:spTgt spid="5427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 to="" calcmode="lin" valueType="num">
                                      <p:cBhvr>
                                        <p:cTn id="17" dur="1" fill="hold"/>
                                        <p:tgtEl>
                                          <p:spTgt spid="54275">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 to="" calcmode="lin" valueType="num">
                                      <p:cBhvr>
                                        <p:cTn id="22" dur="1" fill="hold"/>
                                        <p:tgtEl>
                                          <p:spTgt spid="54275">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54275">
                                            <p:txEl>
                                              <p:pRg st="4" end="4"/>
                                            </p:txEl>
                                          </p:spTgt>
                                        </p:tgtEl>
                                        <p:attrNameLst>
                                          <p:attrName>style.visibility</p:attrName>
                                        </p:attrNameLst>
                                      </p:cBhvr>
                                      <p:to>
                                        <p:strVal val="visible"/>
                                      </p:to>
                                    </p:set>
                                    <p:anim to="" calcmode="lin" valueType="num">
                                      <p:cBhvr>
                                        <p:cTn id="27" dur="1" fill="hold"/>
                                        <p:tgtEl>
                                          <p:spTgt spid="54275">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54275">
                                            <p:txEl>
                                              <p:pRg st="5" end="5"/>
                                            </p:txEl>
                                          </p:spTgt>
                                        </p:tgtEl>
                                        <p:attrNameLst>
                                          <p:attrName>style.visibility</p:attrName>
                                        </p:attrNameLst>
                                      </p:cBhvr>
                                      <p:to>
                                        <p:strVal val="visible"/>
                                      </p:to>
                                    </p:set>
                                    <p:anim to="" calcmode="lin" valueType="num">
                                      <p:cBhvr>
                                        <p:cTn id="32" dur="1" fill="hold"/>
                                        <p:tgtEl>
                                          <p:spTgt spid="54275">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54275">
                                            <p:txEl>
                                              <p:pRg st="6" end="6"/>
                                            </p:txEl>
                                          </p:spTgt>
                                        </p:tgtEl>
                                        <p:attrNameLst>
                                          <p:attrName>style.visibility</p:attrName>
                                        </p:attrNameLst>
                                      </p:cBhvr>
                                      <p:to>
                                        <p:strVal val="visible"/>
                                      </p:to>
                                    </p:set>
                                    <p:anim to="" calcmode="lin" valueType="num">
                                      <p:cBhvr>
                                        <p:cTn id="37" dur="1" fill="hold"/>
                                        <p:tgtEl>
                                          <p:spTgt spid="54275">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54275">
                                            <p:txEl>
                                              <p:pRg st="7" end="7"/>
                                            </p:txEl>
                                          </p:spTgt>
                                        </p:tgtEl>
                                        <p:attrNameLst>
                                          <p:attrName>style.visibility</p:attrName>
                                        </p:attrNameLst>
                                      </p:cBhvr>
                                      <p:to>
                                        <p:strVal val="visible"/>
                                      </p:to>
                                    </p:set>
                                    <p:anim to="" calcmode="lin" valueType="num">
                                      <p:cBhvr>
                                        <p:cTn id="42" dur="1" fill="hold"/>
                                        <p:tgtEl>
                                          <p:spTgt spid="54275">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74613"/>
            <a:ext cx="9144000" cy="704850"/>
          </a:xfrm>
        </p:spPr>
        <p:txBody>
          <a:bodyPr/>
          <a:lstStyle/>
          <a:p>
            <a:pPr eaLnBrk="1" hangingPunct="1"/>
            <a:r>
              <a:rPr lang="en-US" b="1" smtClean="0"/>
              <a:t>IEEE 802.4 -Token Bus</a:t>
            </a:r>
            <a:endParaRPr lang="en-US" smtClean="0"/>
          </a:p>
        </p:txBody>
      </p:sp>
      <p:sp>
        <p:nvSpPr>
          <p:cNvPr id="5" name="Rectangle 3"/>
          <p:cNvSpPr txBox="1">
            <a:spLocks noChangeArrowheads="1"/>
          </p:cNvSpPr>
          <p:nvPr/>
        </p:nvSpPr>
        <p:spPr bwMode="auto">
          <a:xfrm>
            <a:off x="0" y="688975"/>
            <a:ext cx="9144000" cy="6169025"/>
          </a:xfrm>
          <a:prstGeom prst="rect">
            <a:avLst/>
          </a:prstGeom>
          <a:noFill/>
          <a:ln w="9525">
            <a:noFill/>
            <a:miter lim="800000"/>
            <a:headEnd/>
            <a:tailEnd/>
          </a:ln>
          <a:effectLst/>
        </p:spPr>
        <p:txBody>
          <a:bodyPr/>
          <a:lstStyle/>
          <a:p>
            <a:pPr marL="609600" indent="-609600" algn="just">
              <a:spcBef>
                <a:spcPct val="20000"/>
              </a:spcBef>
              <a:buClr>
                <a:schemeClr val="accent2"/>
              </a:buClr>
              <a:buFont typeface="Wingdings" pitchFamily="2" charset="2"/>
              <a:buChar char="§"/>
              <a:defRPr/>
            </a:pPr>
            <a:endParaRPr lang="en-US" sz="2400" dirty="0">
              <a:cs typeface="+mn-cs"/>
            </a:endParaRPr>
          </a:p>
          <a:p>
            <a:pPr marL="609600" indent="-609600" algn="just">
              <a:spcBef>
                <a:spcPct val="20000"/>
              </a:spcBef>
              <a:buClr>
                <a:schemeClr val="accent2"/>
              </a:buClr>
              <a:buFont typeface="Wingdings" pitchFamily="2" charset="2"/>
              <a:buChar char="§"/>
              <a:defRPr/>
            </a:pPr>
            <a:endParaRPr lang="en-US" sz="2400" dirty="0">
              <a:cs typeface="+mn-cs"/>
            </a:endParaRPr>
          </a:p>
          <a:p>
            <a:pPr marL="609600" indent="-609600" algn="just">
              <a:spcBef>
                <a:spcPct val="20000"/>
              </a:spcBef>
              <a:buClr>
                <a:schemeClr val="accent2"/>
              </a:buClr>
              <a:buFont typeface="Wingdings" pitchFamily="2" charset="2"/>
              <a:buChar char="§"/>
              <a:defRPr/>
            </a:pPr>
            <a:endParaRPr lang="en-US" sz="2400" dirty="0">
              <a:cs typeface="+mn-cs"/>
            </a:endParaRPr>
          </a:p>
          <a:p>
            <a:pPr marL="609600" indent="-609600" algn="just">
              <a:spcBef>
                <a:spcPct val="20000"/>
              </a:spcBef>
              <a:buClr>
                <a:schemeClr val="accent2"/>
              </a:buClr>
              <a:buFont typeface="Wingdings" pitchFamily="2" charset="2"/>
              <a:buChar char="§"/>
              <a:defRPr/>
            </a:pPr>
            <a:endParaRPr lang="en-US" sz="2400" dirty="0">
              <a:cs typeface="+mn-cs"/>
            </a:endParaRPr>
          </a:p>
          <a:p>
            <a:pPr marL="609600" indent="-609600" algn="just">
              <a:spcBef>
                <a:spcPct val="20000"/>
              </a:spcBef>
              <a:buClr>
                <a:schemeClr val="accent2"/>
              </a:buClr>
              <a:buFont typeface="Wingdings" pitchFamily="2" charset="2"/>
              <a:buChar char="§"/>
              <a:defRPr/>
            </a:pPr>
            <a:endParaRPr lang="en-US" sz="2400" dirty="0">
              <a:cs typeface="+mn-cs"/>
            </a:endParaRPr>
          </a:p>
          <a:p>
            <a:pPr marL="609600" indent="-609600" algn="just">
              <a:spcBef>
                <a:spcPct val="20000"/>
              </a:spcBef>
              <a:buClr>
                <a:schemeClr val="accent2"/>
              </a:buClr>
              <a:buFont typeface="Wingdings" pitchFamily="2" charset="2"/>
              <a:buChar char="§"/>
              <a:defRPr/>
            </a:pPr>
            <a:endParaRPr lang="en-US" sz="2400" dirty="0">
              <a:cs typeface="+mn-cs"/>
            </a:endParaRPr>
          </a:p>
          <a:p>
            <a:pPr algn="just">
              <a:defRPr/>
            </a:pPr>
            <a:r>
              <a:rPr lang="en-US" sz="2000" dirty="0">
                <a:cs typeface="+mn-cs"/>
              </a:rPr>
              <a:t>1. </a:t>
            </a:r>
            <a:r>
              <a:rPr lang="en-US" sz="2100" b="1" dirty="0">
                <a:cs typeface="+mn-cs"/>
              </a:rPr>
              <a:t>Preamble</a:t>
            </a:r>
            <a:r>
              <a:rPr lang="en-US" sz="2100" dirty="0">
                <a:cs typeface="+mn-cs"/>
              </a:rPr>
              <a:t>: This. Field is at least 1 byte long. It is used for bit synchronization. </a:t>
            </a:r>
          </a:p>
          <a:p>
            <a:pPr algn="just">
              <a:defRPr/>
            </a:pPr>
            <a:r>
              <a:rPr lang="en-US" sz="2100" dirty="0">
                <a:cs typeface="+mn-cs"/>
              </a:rPr>
              <a:t>2.</a:t>
            </a:r>
            <a:r>
              <a:rPr lang="en-US" sz="2100" b="1" dirty="0">
                <a:cs typeface="+mn-cs"/>
              </a:rPr>
              <a:t> Start Delimiter</a:t>
            </a:r>
            <a:r>
              <a:rPr lang="en-US" sz="2100" dirty="0">
                <a:cs typeface="+mn-cs"/>
              </a:rPr>
              <a:t>: This one byte field marks the beginning of frame. </a:t>
            </a:r>
          </a:p>
          <a:p>
            <a:pPr algn="just">
              <a:defRPr/>
            </a:pPr>
            <a:r>
              <a:rPr lang="en-US" sz="2100" dirty="0">
                <a:cs typeface="+mn-cs"/>
              </a:rPr>
              <a:t>3. </a:t>
            </a:r>
            <a:r>
              <a:rPr lang="en-US" sz="2100" b="1" dirty="0">
                <a:cs typeface="+mn-cs"/>
              </a:rPr>
              <a:t>Frame Control:</a:t>
            </a:r>
            <a:r>
              <a:rPr lang="en-US" sz="2100" dirty="0">
                <a:cs typeface="+mn-cs"/>
              </a:rPr>
              <a:t> This one byte field specifies the type of frame. It distinguishes data frame from control frames. </a:t>
            </a:r>
          </a:p>
          <a:p>
            <a:pPr algn="just">
              <a:defRPr/>
            </a:pPr>
            <a:r>
              <a:rPr lang="en-US" sz="2100" dirty="0">
                <a:cs typeface="+mn-cs"/>
              </a:rPr>
              <a:t>4. </a:t>
            </a:r>
            <a:r>
              <a:rPr lang="en-US" sz="2100" b="1" dirty="0">
                <a:cs typeface="+mn-cs"/>
              </a:rPr>
              <a:t>Destination address</a:t>
            </a:r>
            <a:r>
              <a:rPr lang="en-US" sz="2100" dirty="0">
                <a:cs typeface="+mn-cs"/>
              </a:rPr>
              <a:t>: It specifies 2 to 6 bytes destination address. </a:t>
            </a:r>
          </a:p>
          <a:p>
            <a:pPr algn="just">
              <a:defRPr/>
            </a:pPr>
            <a:r>
              <a:rPr lang="en-US" sz="2100" dirty="0">
                <a:cs typeface="+mn-cs"/>
              </a:rPr>
              <a:t>5. </a:t>
            </a:r>
            <a:r>
              <a:rPr lang="en-US" sz="2100" b="1" dirty="0">
                <a:cs typeface="+mn-cs"/>
              </a:rPr>
              <a:t>Source address</a:t>
            </a:r>
            <a:r>
              <a:rPr lang="en-US" sz="2100" dirty="0">
                <a:cs typeface="+mn-cs"/>
              </a:rPr>
              <a:t>: It specifies 2 to 6 bytes source address. </a:t>
            </a:r>
          </a:p>
          <a:p>
            <a:pPr algn="just">
              <a:defRPr/>
            </a:pPr>
            <a:r>
              <a:rPr lang="en-US" sz="2100" dirty="0">
                <a:cs typeface="+mn-cs"/>
              </a:rPr>
              <a:t>6. </a:t>
            </a:r>
            <a:r>
              <a:rPr lang="en-US" sz="2100" b="1" dirty="0">
                <a:cs typeface="+mn-cs"/>
              </a:rPr>
              <a:t>Data</a:t>
            </a:r>
            <a:r>
              <a:rPr lang="en-US" sz="2100" dirty="0">
                <a:cs typeface="+mn-cs"/>
              </a:rPr>
              <a:t>: This field may be up to 8182 bytes long when 2 bytes addresses are used &amp; up to 8174 bytes long when 6 bytes address is used. </a:t>
            </a:r>
          </a:p>
          <a:p>
            <a:pPr algn="just">
              <a:defRPr/>
            </a:pPr>
            <a:r>
              <a:rPr lang="en-US" sz="2100" dirty="0">
                <a:cs typeface="+mn-cs"/>
              </a:rPr>
              <a:t>7. </a:t>
            </a:r>
            <a:r>
              <a:rPr lang="en-US" sz="2100" b="1" dirty="0">
                <a:cs typeface="+mn-cs"/>
              </a:rPr>
              <a:t>Checksum</a:t>
            </a:r>
            <a:r>
              <a:rPr lang="en-US" sz="2100" dirty="0">
                <a:cs typeface="+mn-cs"/>
              </a:rPr>
              <a:t>: This 4 byte field detects transmission errors. </a:t>
            </a:r>
          </a:p>
          <a:p>
            <a:pPr algn="just">
              <a:defRPr/>
            </a:pPr>
            <a:r>
              <a:rPr lang="en-US" sz="2100" dirty="0">
                <a:cs typeface="+mn-cs"/>
              </a:rPr>
              <a:t>8. </a:t>
            </a:r>
            <a:r>
              <a:rPr lang="en-US" sz="2100" b="1" dirty="0">
                <a:cs typeface="+mn-cs"/>
              </a:rPr>
              <a:t>End Delimiter</a:t>
            </a:r>
            <a:r>
              <a:rPr lang="en-US" sz="2100" dirty="0">
                <a:cs typeface="+mn-cs"/>
              </a:rPr>
              <a:t>: This one byte field marks the end of frame</a:t>
            </a:r>
          </a:p>
        </p:txBody>
      </p:sp>
      <p:pic>
        <p:nvPicPr>
          <p:cNvPr id="55300" name="Picture 3" descr="http://ecomputernotes.com/images/Frame-Format-of-IEEE-8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781050"/>
            <a:ext cx="8624887"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5F767354-845A-491D-8659-EA62F7AC2A72}" type="slidenum">
              <a:rPr lang="en-US" smtClean="0"/>
              <a:pPr>
                <a:defRPr/>
              </a:pPr>
              <a:t>174</a:t>
            </a:fld>
            <a:endParaRPr lang="en-US" dirty="0"/>
          </a:p>
        </p:txBody>
      </p:sp>
    </p:spTree>
    <p:extLst>
      <p:ext uri="{BB962C8B-B14F-4D97-AF65-F5344CB8AC3E}">
        <p14:creationId xmlns:p14="http://schemas.microsoft.com/office/powerpoint/2010/main" val="1909049409"/>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 to="" calcmode="lin" valueType="num">
                                      <p:cBhvr>
                                        <p:cTn id="7" dur="1" fill="hold"/>
                                        <p:tgtEl>
                                          <p:spTgt spid="5">
                                            <p:txEl>
                                              <p:pRg st="6" end="6"/>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 to="" calcmode="lin" valueType="num">
                                      <p:cBhvr>
                                        <p:cTn id="12" dur="1" fill="hold"/>
                                        <p:tgtEl>
                                          <p:spTgt spid="5">
                                            <p:txEl>
                                              <p:pRg st="7" end="7"/>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anim to="" calcmode="lin" valueType="num">
                                      <p:cBhvr>
                                        <p:cTn id="17" dur="1" fill="hold"/>
                                        <p:tgtEl>
                                          <p:spTgt spid="5">
                                            <p:txEl>
                                              <p:pRg st="8" end="8"/>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 to="" calcmode="lin" valueType="num">
                                      <p:cBhvr>
                                        <p:cTn id="22" dur="1" fill="hold"/>
                                        <p:tgtEl>
                                          <p:spTgt spid="5">
                                            <p:txEl>
                                              <p:pRg st="9" end="9"/>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 to="" calcmode="lin" valueType="num">
                                      <p:cBhvr>
                                        <p:cTn id="27" dur="1" fill="hold"/>
                                        <p:tgtEl>
                                          <p:spTgt spid="5">
                                            <p:txEl>
                                              <p:pRg st="10" end="10"/>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anim to="" calcmode="lin" valueType="num">
                                      <p:cBhvr>
                                        <p:cTn id="32" dur="1" fill="hold"/>
                                        <p:tgtEl>
                                          <p:spTgt spid="5">
                                            <p:txEl>
                                              <p:pRg st="11" end="11"/>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 to="" calcmode="lin" valueType="num">
                                      <p:cBhvr>
                                        <p:cTn id="37" dur="1" fill="hold"/>
                                        <p:tgtEl>
                                          <p:spTgt spid="5">
                                            <p:txEl>
                                              <p:pRg st="12" end="12"/>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5">
                                            <p:txEl>
                                              <p:pRg st="13" end="13"/>
                                            </p:txEl>
                                          </p:spTgt>
                                        </p:tgtEl>
                                        <p:attrNameLst>
                                          <p:attrName>style.visibility</p:attrName>
                                        </p:attrNameLst>
                                      </p:cBhvr>
                                      <p:to>
                                        <p:strVal val="visible"/>
                                      </p:to>
                                    </p:set>
                                    <p:anim to="" calcmode="lin" valueType="num">
                                      <p:cBhvr>
                                        <p:cTn id="42" dur="1" fill="hold"/>
                                        <p:tgtEl>
                                          <p:spTgt spid="5">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74613"/>
            <a:ext cx="9144000" cy="704850"/>
          </a:xfrm>
        </p:spPr>
        <p:txBody>
          <a:bodyPr/>
          <a:lstStyle/>
          <a:p>
            <a:pPr eaLnBrk="1" hangingPunct="1"/>
            <a:r>
              <a:rPr lang="en-US" b="1" smtClean="0"/>
              <a:t>IEEE 802.4 -Token Bus</a:t>
            </a:r>
            <a:endParaRPr lang="en-US" smtClean="0"/>
          </a:p>
        </p:txBody>
      </p:sp>
      <p:sp>
        <p:nvSpPr>
          <p:cNvPr id="56323"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000"/>
              <a:t>Various control frames used in token bus </a:t>
            </a:r>
          </a:p>
        </p:txBody>
      </p:sp>
      <p:pic>
        <p:nvPicPr>
          <p:cNvPr id="56324" name="Picture 5" descr="Control Frame in Token Bus">
            <a:hlinkClick r:id="rId3" tooltip="&quot;Control Frame in Token Bus&quo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38" y="1289050"/>
            <a:ext cx="8131175"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a:xfrm>
            <a:off x="6553200" y="6397625"/>
            <a:ext cx="1905000" cy="457200"/>
          </a:xfrm>
        </p:spPr>
        <p:txBody>
          <a:bodyPr/>
          <a:lstStyle/>
          <a:p>
            <a:pPr>
              <a:defRPr/>
            </a:pPr>
            <a:fld id="{595A983E-446B-4105-83DA-B1A9E5EF7735}" type="slidenum">
              <a:rPr lang="en-US" smtClean="0"/>
              <a:pPr>
                <a:defRPr/>
              </a:pPr>
              <a:t>175</a:t>
            </a:fld>
            <a:endParaRPr lang="en-US" dirty="0"/>
          </a:p>
        </p:txBody>
      </p:sp>
    </p:spTree>
    <p:extLst>
      <p:ext uri="{BB962C8B-B14F-4D97-AF65-F5344CB8AC3E}">
        <p14:creationId xmlns:p14="http://schemas.microsoft.com/office/powerpoint/2010/main" val="415804048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74613"/>
            <a:ext cx="9144000" cy="704850"/>
          </a:xfrm>
        </p:spPr>
        <p:txBody>
          <a:bodyPr/>
          <a:lstStyle/>
          <a:p>
            <a:pPr eaLnBrk="1" hangingPunct="1"/>
            <a:r>
              <a:rPr lang="en-US" b="1" smtClean="0"/>
              <a:t>IEEE 802.5 -Token Ring</a:t>
            </a:r>
            <a:endParaRPr lang="en-US" smtClean="0"/>
          </a:p>
        </p:txBody>
      </p:sp>
      <p:sp>
        <p:nvSpPr>
          <p:cNvPr id="57347"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b="1"/>
              <a:t>IEEE 802.5 (Token Ring)</a:t>
            </a:r>
          </a:p>
          <a:p>
            <a:pPr lvl="1" algn="just" eaLnBrk="1" hangingPunct="1">
              <a:spcBef>
                <a:spcPct val="20000"/>
              </a:spcBef>
              <a:buClr>
                <a:schemeClr val="accent2"/>
              </a:buClr>
              <a:buFont typeface="Wingdings" pitchFamily="2" charset="2"/>
              <a:buChar char="§"/>
            </a:pPr>
            <a:r>
              <a:rPr lang="en-US" sz="2400"/>
              <a:t>A ring consists of a collection of ring interfaces connected by point-to-point lines </a:t>
            </a:r>
          </a:p>
          <a:p>
            <a:pPr lvl="1" algn="just" eaLnBrk="1" hangingPunct="1">
              <a:spcBef>
                <a:spcPct val="20000"/>
              </a:spcBef>
              <a:buClr>
                <a:schemeClr val="accent2"/>
              </a:buClr>
              <a:buFont typeface="Wingdings" pitchFamily="2" charset="2"/>
              <a:buChar char="§"/>
            </a:pPr>
            <a:r>
              <a:rPr lang="en-US" sz="2400" i="1"/>
              <a:t>i.e. </a:t>
            </a:r>
            <a:r>
              <a:rPr lang="en-US" sz="2400"/>
              <a:t>ring interface of one station is connected to the ring interfaces of its left station as well as right station. </a:t>
            </a:r>
          </a:p>
          <a:p>
            <a:pPr lvl="1" algn="just" eaLnBrk="1" hangingPunct="1">
              <a:spcBef>
                <a:spcPct val="20000"/>
              </a:spcBef>
              <a:buClr>
                <a:schemeClr val="accent2"/>
              </a:buClr>
              <a:buFont typeface="Wingdings" pitchFamily="2" charset="2"/>
              <a:buChar char="§"/>
            </a:pPr>
            <a:r>
              <a:rPr lang="en-US" sz="2400"/>
              <a:t>Internally, signals travel around the Communication network from one station to the next in a ring.</a:t>
            </a:r>
          </a:p>
          <a:p>
            <a:pPr lvl="1" algn="just" eaLnBrk="1" hangingPunct="1">
              <a:spcBef>
                <a:spcPct val="20000"/>
              </a:spcBef>
              <a:buClr>
                <a:schemeClr val="accent2"/>
              </a:buClr>
              <a:buFont typeface="Wingdings" pitchFamily="2" charset="2"/>
              <a:buChar char="§"/>
            </a:pPr>
            <a:r>
              <a:rPr lang="en-US" sz="2400"/>
              <a:t>These point-to-point links can be created with twisted pair, coaxial cable or fiber optics. </a:t>
            </a:r>
          </a:p>
          <a:p>
            <a:pPr lvl="1" algn="just" eaLnBrk="1" hangingPunct="1">
              <a:spcBef>
                <a:spcPct val="20000"/>
              </a:spcBef>
              <a:buClr>
                <a:schemeClr val="accent2"/>
              </a:buClr>
              <a:buFont typeface="Wingdings" pitchFamily="2" charset="2"/>
              <a:buChar char="§"/>
            </a:pPr>
            <a:r>
              <a:rPr lang="en-US" sz="2400"/>
              <a:t>Each bit arriving at an interface is copied into a 1-bit buffer. </a:t>
            </a:r>
          </a:p>
          <a:p>
            <a:pPr lvl="1" algn="just" eaLnBrk="1" hangingPunct="1">
              <a:spcBef>
                <a:spcPct val="20000"/>
              </a:spcBef>
              <a:buClr>
                <a:schemeClr val="accent2"/>
              </a:buClr>
              <a:buFont typeface="Wingdings" pitchFamily="2" charset="2"/>
              <a:buChar char="§"/>
            </a:pPr>
            <a:r>
              <a:rPr lang="en-US" sz="2400"/>
              <a:t>In this buffer the bit is checked and may be modified and is then copied out to the ring again. </a:t>
            </a:r>
          </a:p>
          <a:p>
            <a:pPr lvl="1" algn="just" eaLnBrk="1" hangingPunct="1">
              <a:spcBef>
                <a:spcPct val="20000"/>
              </a:spcBef>
              <a:buClr>
                <a:schemeClr val="accent2"/>
              </a:buClr>
              <a:buFont typeface="Wingdings" pitchFamily="2" charset="2"/>
              <a:buChar char="§"/>
            </a:pPr>
            <a:r>
              <a:rPr lang="en-US" sz="2400"/>
              <a:t>This copying of bit in the buffer introduces a 1-bit delay at each interface.</a:t>
            </a:r>
          </a:p>
        </p:txBody>
      </p:sp>
      <p:sp>
        <p:nvSpPr>
          <p:cNvPr id="4" name="Slide Number Placeholder 3"/>
          <p:cNvSpPr>
            <a:spLocks noGrp="1"/>
          </p:cNvSpPr>
          <p:nvPr>
            <p:ph type="sldNum" sz="quarter" idx="12"/>
          </p:nvPr>
        </p:nvSpPr>
        <p:spPr/>
        <p:txBody>
          <a:bodyPr/>
          <a:lstStyle/>
          <a:p>
            <a:pPr>
              <a:defRPr/>
            </a:pPr>
            <a:fld id="{858648D7-2E7C-4EAC-A194-E088CE493DD4}" type="slidenum">
              <a:rPr lang="en-US" smtClean="0"/>
              <a:pPr>
                <a:defRPr/>
              </a:pPr>
              <a:t>176</a:t>
            </a:fld>
            <a:endParaRPr lang="en-US" dirty="0"/>
          </a:p>
        </p:txBody>
      </p:sp>
    </p:spTree>
    <p:extLst>
      <p:ext uri="{BB962C8B-B14F-4D97-AF65-F5344CB8AC3E}">
        <p14:creationId xmlns:p14="http://schemas.microsoft.com/office/powerpoint/2010/main" val="2290233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 to="" calcmode="lin" valueType="num">
                                      <p:cBhvr>
                                        <p:cTn id="7" dur="1" fill="hold"/>
                                        <p:tgtEl>
                                          <p:spTgt spid="57347">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7347">
                                            <p:txEl>
                                              <p:pRg st="2" end="2"/>
                                            </p:txEl>
                                          </p:spTgt>
                                        </p:tgtEl>
                                        <p:attrNameLst>
                                          <p:attrName>style.visibility</p:attrName>
                                        </p:attrNameLst>
                                      </p:cBhvr>
                                      <p:to>
                                        <p:strVal val="visible"/>
                                      </p:to>
                                    </p:set>
                                    <p:anim to="" calcmode="lin" valueType="num">
                                      <p:cBhvr>
                                        <p:cTn id="12" dur="1" fill="hold"/>
                                        <p:tgtEl>
                                          <p:spTgt spid="57347">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anim to="" calcmode="lin" valueType="num">
                                      <p:cBhvr>
                                        <p:cTn id="17" dur="1" fill="hold"/>
                                        <p:tgtEl>
                                          <p:spTgt spid="57347">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57347">
                                            <p:txEl>
                                              <p:pRg st="4" end="4"/>
                                            </p:txEl>
                                          </p:spTgt>
                                        </p:tgtEl>
                                        <p:attrNameLst>
                                          <p:attrName>style.visibility</p:attrName>
                                        </p:attrNameLst>
                                      </p:cBhvr>
                                      <p:to>
                                        <p:strVal val="visible"/>
                                      </p:to>
                                    </p:set>
                                    <p:anim to="" calcmode="lin" valueType="num">
                                      <p:cBhvr>
                                        <p:cTn id="22" dur="1" fill="hold"/>
                                        <p:tgtEl>
                                          <p:spTgt spid="57347">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57347">
                                            <p:txEl>
                                              <p:pRg st="5" end="5"/>
                                            </p:txEl>
                                          </p:spTgt>
                                        </p:tgtEl>
                                        <p:attrNameLst>
                                          <p:attrName>style.visibility</p:attrName>
                                        </p:attrNameLst>
                                      </p:cBhvr>
                                      <p:to>
                                        <p:strVal val="visible"/>
                                      </p:to>
                                    </p:set>
                                    <p:anim to="" calcmode="lin" valueType="num">
                                      <p:cBhvr>
                                        <p:cTn id="27" dur="1" fill="hold"/>
                                        <p:tgtEl>
                                          <p:spTgt spid="57347">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57347">
                                            <p:txEl>
                                              <p:pRg st="6" end="6"/>
                                            </p:txEl>
                                          </p:spTgt>
                                        </p:tgtEl>
                                        <p:attrNameLst>
                                          <p:attrName>style.visibility</p:attrName>
                                        </p:attrNameLst>
                                      </p:cBhvr>
                                      <p:to>
                                        <p:strVal val="visible"/>
                                      </p:to>
                                    </p:set>
                                    <p:anim to="" calcmode="lin" valueType="num">
                                      <p:cBhvr>
                                        <p:cTn id="32" dur="1" fill="hold"/>
                                        <p:tgtEl>
                                          <p:spTgt spid="57347">
                                            <p:txEl>
                                              <p:pRg st="6" end="6"/>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57347">
                                            <p:txEl>
                                              <p:pRg st="7" end="7"/>
                                            </p:txEl>
                                          </p:spTgt>
                                        </p:tgtEl>
                                        <p:attrNameLst>
                                          <p:attrName>style.visibility</p:attrName>
                                        </p:attrNameLst>
                                      </p:cBhvr>
                                      <p:to>
                                        <p:strVal val="visible"/>
                                      </p:to>
                                    </p:set>
                                    <p:anim to="" calcmode="lin" valueType="num">
                                      <p:cBhvr>
                                        <p:cTn id="37" dur="1" fill="hold"/>
                                        <p:tgtEl>
                                          <p:spTgt spid="5734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74613"/>
            <a:ext cx="9144000" cy="704850"/>
          </a:xfrm>
        </p:spPr>
        <p:txBody>
          <a:bodyPr/>
          <a:lstStyle/>
          <a:p>
            <a:pPr eaLnBrk="1" hangingPunct="1"/>
            <a:r>
              <a:rPr lang="en-US" b="1" smtClean="0"/>
              <a:t>IEEE 802.5 -Token Ring</a:t>
            </a:r>
            <a:endParaRPr lang="en-US" smtClean="0"/>
          </a:p>
        </p:txBody>
      </p:sp>
      <p:sp>
        <p:nvSpPr>
          <p:cNvPr id="58371"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all stations are connected in a ring and each station can directly hear transmissions only from its immediate neighbor. </a:t>
            </a:r>
          </a:p>
          <a:p>
            <a:pPr algn="just" eaLnBrk="1" hangingPunct="1">
              <a:spcBef>
                <a:spcPct val="20000"/>
              </a:spcBef>
              <a:buClr>
                <a:schemeClr val="accent2"/>
              </a:buClr>
              <a:buFont typeface="Wingdings" pitchFamily="2" charset="2"/>
              <a:buChar char="§"/>
            </a:pPr>
            <a:r>
              <a:rPr lang="en-US" sz="2400"/>
              <a:t>Permission to transmit is granted by a message (token) that circulates around the ring. </a:t>
            </a:r>
          </a:p>
          <a:p>
            <a:pPr algn="just" eaLnBrk="1" hangingPunct="1">
              <a:spcBef>
                <a:spcPct val="20000"/>
              </a:spcBef>
              <a:buClr>
                <a:schemeClr val="accent2"/>
              </a:buClr>
              <a:buFont typeface="Wingdings" pitchFamily="2" charset="2"/>
              <a:buChar char="§"/>
            </a:pPr>
            <a:r>
              <a:rPr lang="en-US" sz="2400"/>
              <a:t>A token is a special bit pattern (3 bytes long). </a:t>
            </a:r>
          </a:p>
          <a:p>
            <a:pPr algn="just" eaLnBrk="1" hangingPunct="1">
              <a:spcBef>
                <a:spcPct val="20000"/>
              </a:spcBef>
              <a:buClr>
                <a:schemeClr val="accent2"/>
              </a:buClr>
              <a:buFont typeface="Wingdings" pitchFamily="2" charset="2"/>
              <a:buChar char="§"/>
            </a:pPr>
            <a:r>
              <a:rPr lang="en-US" sz="2400"/>
              <a:t>There is only one token in the network</a:t>
            </a:r>
          </a:p>
        </p:txBody>
      </p:sp>
      <p:pic>
        <p:nvPicPr>
          <p:cNvPr id="58372" name="Picture 3" descr="A Ring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75" y="3194050"/>
            <a:ext cx="4600575"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D5A353F2-2F3F-4786-AB57-6C6ABBAE5991}" type="slidenum">
              <a:rPr lang="en-US" smtClean="0"/>
              <a:pPr>
                <a:defRPr/>
              </a:pPr>
              <a:t>177</a:t>
            </a:fld>
            <a:endParaRPr lang="en-US" dirty="0"/>
          </a:p>
        </p:txBody>
      </p:sp>
    </p:spTree>
    <p:extLst>
      <p:ext uri="{BB962C8B-B14F-4D97-AF65-F5344CB8AC3E}">
        <p14:creationId xmlns:p14="http://schemas.microsoft.com/office/powerpoint/2010/main" val="1860069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to="" calcmode="lin" valueType="num">
                                      <p:cBhvr>
                                        <p:cTn id="7" dur="1" fill="hold"/>
                                        <p:tgtEl>
                                          <p:spTgt spid="5837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 to="" calcmode="lin" valueType="num">
                                      <p:cBhvr>
                                        <p:cTn id="12" dur="1" fill="hold"/>
                                        <p:tgtEl>
                                          <p:spTgt spid="5837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 to="" calcmode="lin" valueType="num">
                                      <p:cBhvr>
                                        <p:cTn id="17" dur="1" fill="hold"/>
                                        <p:tgtEl>
                                          <p:spTgt spid="5837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 to="" calcmode="lin" valueType="num">
                                      <p:cBhvr>
                                        <p:cTn id="22" dur="1" fill="hold"/>
                                        <p:tgtEl>
                                          <p:spTgt spid="58371">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58372"/>
                                        </p:tgtEl>
                                        <p:attrNameLst>
                                          <p:attrName>style.visibility</p:attrName>
                                        </p:attrNameLst>
                                      </p:cBhvr>
                                      <p:to>
                                        <p:strVal val="visible"/>
                                      </p:to>
                                    </p:set>
                                    <p:anim to="" calcmode="lin" valueType="num">
                                      <p:cBhvr>
                                        <p:cTn id="27" dur="1" fill="hold"/>
                                        <p:tgtEl>
                                          <p:spTgt spid="5837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74613"/>
            <a:ext cx="9144000" cy="704850"/>
          </a:xfrm>
        </p:spPr>
        <p:txBody>
          <a:bodyPr/>
          <a:lstStyle/>
          <a:p>
            <a:pPr eaLnBrk="1" hangingPunct="1"/>
            <a:r>
              <a:rPr lang="en-US" b="1" smtClean="0"/>
              <a:t>IEEE 802.5 -Token Ring</a:t>
            </a:r>
            <a:endParaRPr lang="en-US" smtClean="0"/>
          </a:p>
        </p:txBody>
      </p:sp>
      <p:sp>
        <p:nvSpPr>
          <p:cNvPr id="59395"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Token-passing networks move a small frame, called a token, around the network. </a:t>
            </a:r>
          </a:p>
          <a:p>
            <a:pPr algn="just" eaLnBrk="1" hangingPunct="1">
              <a:spcBef>
                <a:spcPct val="20000"/>
              </a:spcBef>
              <a:buClr>
                <a:schemeClr val="accent2"/>
              </a:buClr>
              <a:buFont typeface="Wingdings" pitchFamily="2" charset="2"/>
              <a:buChar char="§"/>
            </a:pPr>
            <a:r>
              <a:rPr lang="en-US" sz="2400"/>
              <a:t>Possession of the token grants the right to transmit. </a:t>
            </a:r>
          </a:p>
          <a:p>
            <a:pPr algn="just" eaLnBrk="1" hangingPunct="1">
              <a:spcBef>
                <a:spcPct val="20000"/>
              </a:spcBef>
              <a:buClr>
                <a:schemeClr val="accent2"/>
              </a:buClr>
              <a:buFont typeface="Wingdings" pitchFamily="2" charset="2"/>
              <a:buChar char="§"/>
            </a:pPr>
            <a:r>
              <a:rPr lang="en-US" sz="2400"/>
              <a:t>in order to transmit data, node seizes the token, alters 1 bit of the token (which turns the token into a start-of-frame sequence), </a:t>
            </a:r>
          </a:p>
          <a:p>
            <a:pPr algn="just" eaLnBrk="1" hangingPunct="1">
              <a:spcBef>
                <a:spcPct val="20000"/>
              </a:spcBef>
              <a:buClr>
                <a:schemeClr val="accent2"/>
              </a:buClr>
              <a:buFont typeface="Wingdings" pitchFamily="2" charset="2"/>
              <a:buChar char="§"/>
            </a:pPr>
            <a:r>
              <a:rPr lang="en-US" sz="2400"/>
              <a:t>appends the information that it wants to transmit, and sends this information to the next station on the ring. </a:t>
            </a:r>
          </a:p>
          <a:p>
            <a:pPr algn="just" eaLnBrk="1" hangingPunct="1">
              <a:spcBef>
                <a:spcPct val="20000"/>
              </a:spcBef>
              <a:buClr>
                <a:schemeClr val="accent2"/>
              </a:buClr>
              <a:buFont typeface="Wingdings" pitchFamily="2" charset="2"/>
              <a:buChar char="§"/>
            </a:pPr>
            <a:r>
              <a:rPr lang="en-US" sz="2400"/>
              <a:t>Since only one station can possess the token and transmit data at any given time, there are no collisions</a:t>
            </a:r>
          </a:p>
          <a:p>
            <a:pPr algn="just" eaLnBrk="1" hangingPunct="1">
              <a:spcBef>
                <a:spcPct val="20000"/>
              </a:spcBef>
              <a:buClr>
                <a:schemeClr val="accent2"/>
              </a:buClr>
              <a:buFont typeface="Wingdings" pitchFamily="2" charset="2"/>
              <a:buChar char="§"/>
            </a:pPr>
            <a:r>
              <a:rPr lang="en-US" sz="2400"/>
              <a:t>two operating modes of ring interfaces. </a:t>
            </a:r>
          </a:p>
          <a:p>
            <a:pPr lvl="1" algn="just" eaLnBrk="1" hangingPunct="1">
              <a:spcBef>
                <a:spcPct val="20000"/>
              </a:spcBef>
              <a:buClr>
                <a:schemeClr val="accent2"/>
              </a:buClr>
              <a:buFont typeface="Wingdings" pitchFamily="2" charset="2"/>
              <a:buChar char="§"/>
            </a:pPr>
            <a:r>
              <a:rPr lang="en-US" sz="2400"/>
              <a:t>listen and transmit. </a:t>
            </a:r>
          </a:p>
        </p:txBody>
      </p:sp>
      <p:sp>
        <p:nvSpPr>
          <p:cNvPr id="4" name="Slide Number Placeholder 3"/>
          <p:cNvSpPr>
            <a:spLocks noGrp="1"/>
          </p:cNvSpPr>
          <p:nvPr>
            <p:ph type="sldNum" sz="quarter" idx="12"/>
          </p:nvPr>
        </p:nvSpPr>
        <p:spPr/>
        <p:txBody>
          <a:bodyPr/>
          <a:lstStyle/>
          <a:p>
            <a:pPr>
              <a:defRPr/>
            </a:pPr>
            <a:fld id="{1F49ABBC-1D23-42DD-B14C-C3ABAE2BB3F9}" type="slidenum">
              <a:rPr lang="en-US" smtClean="0"/>
              <a:pPr>
                <a:defRPr/>
              </a:pPr>
              <a:t>178</a:t>
            </a:fld>
            <a:endParaRPr lang="en-US" dirty="0"/>
          </a:p>
        </p:txBody>
      </p:sp>
    </p:spTree>
    <p:extLst>
      <p:ext uri="{BB962C8B-B14F-4D97-AF65-F5344CB8AC3E}">
        <p14:creationId xmlns:p14="http://schemas.microsoft.com/office/powerpoint/2010/main" val="3345052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to="" calcmode="lin" valueType="num">
                                      <p:cBhvr>
                                        <p:cTn id="7" dur="1" fill="hold"/>
                                        <p:tgtEl>
                                          <p:spTgt spid="5939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 to="" calcmode="lin" valueType="num">
                                      <p:cBhvr>
                                        <p:cTn id="12" dur="1" fill="hold"/>
                                        <p:tgtEl>
                                          <p:spTgt spid="5939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 to="" calcmode="lin" valueType="num">
                                      <p:cBhvr>
                                        <p:cTn id="17" dur="1" fill="hold"/>
                                        <p:tgtEl>
                                          <p:spTgt spid="59395">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 to="" calcmode="lin" valueType="num">
                                      <p:cBhvr>
                                        <p:cTn id="22" dur="1" fill="hold"/>
                                        <p:tgtEl>
                                          <p:spTgt spid="59395">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59395">
                                            <p:txEl>
                                              <p:pRg st="4" end="4"/>
                                            </p:txEl>
                                          </p:spTgt>
                                        </p:tgtEl>
                                        <p:attrNameLst>
                                          <p:attrName>style.visibility</p:attrName>
                                        </p:attrNameLst>
                                      </p:cBhvr>
                                      <p:to>
                                        <p:strVal val="visible"/>
                                      </p:to>
                                    </p:set>
                                    <p:anim to="" calcmode="lin" valueType="num">
                                      <p:cBhvr>
                                        <p:cTn id="27" dur="1" fill="hold"/>
                                        <p:tgtEl>
                                          <p:spTgt spid="59395">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59395">
                                            <p:txEl>
                                              <p:pRg st="5" end="5"/>
                                            </p:txEl>
                                          </p:spTgt>
                                        </p:tgtEl>
                                        <p:attrNameLst>
                                          <p:attrName>style.visibility</p:attrName>
                                        </p:attrNameLst>
                                      </p:cBhvr>
                                      <p:to>
                                        <p:strVal val="visible"/>
                                      </p:to>
                                    </p:set>
                                    <p:anim to="" calcmode="lin" valueType="num">
                                      <p:cBhvr>
                                        <p:cTn id="32" dur="1" fill="hold"/>
                                        <p:tgtEl>
                                          <p:spTgt spid="59395">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59395">
                                            <p:txEl>
                                              <p:pRg st="6" end="6"/>
                                            </p:txEl>
                                          </p:spTgt>
                                        </p:tgtEl>
                                        <p:attrNameLst>
                                          <p:attrName>style.visibility</p:attrName>
                                        </p:attrNameLst>
                                      </p:cBhvr>
                                      <p:to>
                                        <p:strVal val="visible"/>
                                      </p:to>
                                    </p:set>
                                    <p:anim to="" calcmode="lin" valueType="num">
                                      <p:cBhvr>
                                        <p:cTn id="37" dur="1" fill="hold"/>
                                        <p:tgtEl>
                                          <p:spTgt spid="5939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74613"/>
            <a:ext cx="9144000" cy="704850"/>
          </a:xfrm>
        </p:spPr>
        <p:txBody>
          <a:bodyPr/>
          <a:lstStyle/>
          <a:p>
            <a:pPr eaLnBrk="1" hangingPunct="1"/>
            <a:r>
              <a:rPr lang="en-US" b="1" smtClean="0"/>
              <a:t>IEEE 802.5 -Token Ring</a:t>
            </a:r>
            <a:endParaRPr lang="en-US" smtClean="0"/>
          </a:p>
        </p:txBody>
      </p:sp>
      <p:sp>
        <p:nvSpPr>
          <p:cNvPr id="60419"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In listen mode, the input bits are simply copied to output with a delay of 1- bit time. </a:t>
            </a:r>
          </a:p>
          <a:p>
            <a:pPr algn="just" eaLnBrk="1" hangingPunct="1">
              <a:spcBef>
                <a:spcPct val="20000"/>
              </a:spcBef>
              <a:buClr>
                <a:schemeClr val="accent2"/>
              </a:buClr>
              <a:buFont typeface="Wingdings" pitchFamily="2" charset="2"/>
              <a:buChar char="§"/>
            </a:pPr>
            <a:r>
              <a:rPr lang="en-US" sz="2400"/>
              <a:t>In transmit mode, the connection between input and output is broken by the interface so that is can insert its own data. </a:t>
            </a:r>
          </a:p>
          <a:p>
            <a:pPr algn="just" eaLnBrk="1" hangingPunct="1">
              <a:spcBef>
                <a:spcPct val="20000"/>
              </a:spcBef>
              <a:buClr>
                <a:schemeClr val="accent2"/>
              </a:buClr>
              <a:buFont typeface="Wingdings" pitchFamily="2" charset="2"/>
              <a:buChar char="§"/>
            </a:pPr>
            <a:r>
              <a:rPr lang="en-US" sz="2400"/>
              <a:t>The station comes in transmit mode when it captures the token</a:t>
            </a:r>
          </a:p>
          <a:p>
            <a:pPr algn="just" eaLnBrk="1" hangingPunct="1">
              <a:spcBef>
                <a:spcPct val="20000"/>
              </a:spcBef>
              <a:buClr>
                <a:schemeClr val="accent2"/>
              </a:buClr>
              <a:buFont typeface="Wingdings" pitchFamily="2" charset="2"/>
              <a:buChar char="§"/>
            </a:pPr>
            <a:r>
              <a:rPr lang="en-US" sz="2400"/>
              <a:t>The frames are acknowledged by the destination</a:t>
            </a:r>
          </a:p>
          <a:p>
            <a:pPr lvl="1" algn="just" eaLnBrk="1" hangingPunct="1">
              <a:spcBef>
                <a:spcPct val="20000"/>
              </a:spcBef>
              <a:buClr>
                <a:schemeClr val="accent2"/>
              </a:buClr>
              <a:buFont typeface="Wingdings" pitchFamily="2" charset="2"/>
              <a:buChar char="§"/>
            </a:pPr>
            <a:r>
              <a:rPr lang="en-US" sz="2400"/>
              <a:t>The sender sends frames to receiver with ACK bit 0. </a:t>
            </a:r>
          </a:p>
          <a:p>
            <a:pPr lvl="1" algn="just" eaLnBrk="1" hangingPunct="1">
              <a:spcBef>
                <a:spcPct val="20000"/>
              </a:spcBef>
              <a:buClr>
                <a:schemeClr val="accent2"/>
              </a:buClr>
              <a:buFont typeface="Wingdings" pitchFamily="2" charset="2"/>
              <a:buChar char="§"/>
            </a:pPr>
            <a:r>
              <a:rPr lang="en-US" sz="2400"/>
              <a:t>The receiver on receiving frames, copies data into its buffer, verifies the checksum and set the ACK bit to 1. </a:t>
            </a:r>
          </a:p>
          <a:p>
            <a:pPr lvl="1" algn="just" eaLnBrk="1" hangingPunct="1">
              <a:spcBef>
                <a:spcPct val="20000"/>
              </a:spcBef>
              <a:buClr>
                <a:schemeClr val="accent2"/>
              </a:buClr>
              <a:buFont typeface="Wingdings" pitchFamily="2" charset="2"/>
              <a:buChar char="§"/>
            </a:pPr>
            <a:r>
              <a:rPr lang="en-US" sz="2400"/>
              <a:t>The verified frames come back to sender, where they are removed from the ring</a:t>
            </a:r>
          </a:p>
        </p:txBody>
      </p:sp>
      <p:sp>
        <p:nvSpPr>
          <p:cNvPr id="4" name="Slide Number Placeholder 3"/>
          <p:cNvSpPr>
            <a:spLocks noGrp="1"/>
          </p:cNvSpPr>
          <p:nvPr>
            <p:ph type="sldNum" sz="quarter" idx="12"/>
          </p:nvPr>
        </p:nvSpPr>
        <p:spPr/>
        <p:txBody>
          <a:bodyPr/>
          <a:lstStyle/>
          <a:p>
            <a:pPr>
              <a:defRPr/>
            </a:pPr>
            <a:fld id="{EC0ABD24-3841-4133-85CD-85266D4BB3EE}" type="slidenum">
              <a:rPr lang="en-US" smtClean="0"/>
              <a:pPr>
                <a:defRPr/>
              </a:pPr>
              <a:t>179</a:t>
            </a:fld>
            <a:endParaRPr lang="en-US" dirty="0"/>
          </a:p>
        </p:txBody>
      </p:sp>
    </p:spTree>
    <p:extLst>
      <p:ext uri="{BB962C8B-B14F-4D97-AF65-F5344CB8AC3E}">
        <p14:creationId xmlns:p14="http://schemas.microsoft.com/office/powerpoint/2010/main" val="1779003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to="" calcmode="lin" valueType="num">
                                      <p:cBhvr>
                                        <p:cTn id="7" dur="1" fill="hold"/>
                                        <p:tgtEl>
                                          <p:spTgt spid="6041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 to="" calcmode="lin" valueType="num">
                                      <p:cBhvr>
                                        <p:cTn id="12" dur="1" fill="hold"/>
                                        <p:tgtEl>
                                          <p:spTgt spid="6041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 to="" calcmode="lin" valueType="num">
                                      <p:cBhvr>
                                        <p:cTn id="17" dur="1" fill="hold"/>
                                        <p:tgtEl>
                                          <p:spTgt spid="60419">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 to="" calcmode="lin" valueType="num">
                                      <p:cBhvr>
                                        <p:cTn id="22" dur="1" fill="hold"/>
                                        <p:tgtEl>
                                          <p:spTgt spid="60419">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anim to="" calcmode="lin" valueType="num">
                                      <p:cBhvr>
                                        <p:cTn id="27" dur="1" fill="hold"/>
                                        <p:tgtEl>
                                          <p:spTgt spid="60419">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60419">
                                            <p:txEl>
                                              <p:pRg st="5" end="5"/>
                                            </p:txEl>
                                          </p:spTgt>
                                        </p:tgtEl>
                                        <p:attrNameLst>
                                          <p:attrName>style.visibility</p:attrName>
                                        </p:attrNameLst>
                                      </p:cBhvr>
                                      <p:to>
                                        <p:strVal val="visible"/>
                                      </p:to>
                                    </p:set>
                                    <p:anim to="" calcmode="lin" valueType="num">
                                      <p:cBhvr>
                                        <p:cTn id="32" dur="1" fill="hold"/>
                                        <p:tgtEl>
                                          <p:spTgt spid="60419">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60419">
                                            <p:txEl>
                                              <p:pRg st="6" end="6"/>
                                            </p:txEl>
                                          </p:spTgt>
                                        </p:tgtEl>
                                        <p:attrNameLst>
                                          <p:attrName>style.visibility</p:attrName>
                                        </p:attrNameLst>
                                      </p:cBhvr>
                                      <p:to>
                                        <p:strVal val="visible"/>
                                      </p:to>
                                    </p:set>
                                    <p:anim to="" calcmode="lin" valueType="num">
                                      <p:cBhvr>
                                        <p:cTn id="37" dur="1" fill="hold"/>
                                        <p:tgtEl>
                                          <p:spTgt spid="6041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5467" y="-2"/>
            <a:ext cx="9008533" cy="496712"/>
          </a:xfrm>
        </p:spPr>
        <p:txBody>
          <a:bodyPr>
            <a:normAutofit fontScale="90000"/>
          </a:bodyPr>
          <a:lstStyle/>
          <a:p>
            <a:r>
              <a:rPr lang="en-US" dirty="0" smtClean="0"/>
              <a:t> </a:t>
            </a:r>
            <a:r>
              <a:rPr lang="en-US" sz="4400" dirty="0" smtClean="0"/>
              <a:t>Framing</a:t>
            </a:r>
            <a:endParaRPr lang="en-US" sz="4400" dirty="0"/>
          </a:p>
        </p:txBody>
      </p:sp>
      <p:sp>
        <p:nvSpPr>
          <p:cNvPr id="7" name="Content Placeholder 2"/>
          <p:cNvSpPr>
            <a:spLocks noGrp="1"/>
          </p:cNvSpPr>
          <p:nvPr>
            <p:ph idx="1"/>
          </p:nvPr>
        </p:nvSpPr>
        <p:spPr>
          <a:xfrm>
            <a:off x="191911" y="541867"/>
            <a:ext cx="8760178" cy="6141155"/>
          </a:xfrm>
        </p:spPr>
        <p:txBody>
          <a:bodyPr/>
          <a:lstStyle/>
          <a:p>
            <a:pPr algn="just">
              <a:buFont typeface="Wingdings" pitchFamily="2" charset="2"/>
              <a:buChar char="ü"/>
            </a:pPr>
            <a:r>
              <a:rPr lang="en-US" sz="2800" dirty="0" smtClean="0"/>
              <a:t>Flag bytes with byte stuffing</a:t>
            </a:r>
          </a:p>
          <a:p>
            <a:pPr lvl="1" algn="just">
              <a:buFont typeface="Wingdings" pitchFamily="2" charset="2"/>
              <a:buChar char="ü"/>
            </a:pPr>
            <a:r>
              <a:rPr lang="en-US" sz="2400" dirty="0" smtClean="0">
                <a:solidFill>
                  <a:srgbClr val="FF0000"/>
                </a:solidFill>
              </a:rPr>
              <a:t>Problem</a:t>
            </a:r>
            <a:r>
              <a:rPr lang="en-US" sz="2400" dirty="0" smtClean="0"/>
              <a:t> with this method:</a:t>
            </a:r>
          </a:p>
          <a:p>
            <a:pPr lvl="2" algn="just">
              <a:buFont typeface="Wingdings" pitchFamily="2" charset="2"/>
              <a:buChar char="ü"/>
            </a:pPr>
            <a:r>
              <a:rPr lang="en-US" dirty="0" smtClean="0"/>
              <a:t>when binary data, such as object programs or floating-point numbers, are being transmitted. </a:t>
            </a:r>
          </a:p>
          <a:p>
            <a:pPr lvl="2" algn="just">
              <a:buFont typeface="Wingdings" pitchFamily="2" charset="2"/>
              <a:buChar char="ü"/>
            </a:pPr>
            <a:r>
              <a:rPr lang="en-US" dirty="0" smtClean="0"/>
              <a:t>It may easily happen that the flag byte's bit pattern occurs in the data</a:t>
            </a:r>
          </a:p>
          <a:p>
            <a:pPr lvl="1" algn="just">
              <a:buFont typeface="Wingdings" pitchFamily="2" charset="2"/>
              <a:buChar char="ü"/>
            </a:pPr>
            <a:r>
              <a:rPr lang="en-US" sz="2400" dirty="0" smtClean="0">
                <a:solidFill>
                  <a:srgbClr val="FF0000"/>
                </a:solidFill>
              </a:rPr>
              <a:t>Solution</a:t>
            </a:r>
            <a:r>
              <a:rPr lang="en-US" sz="2400" dirty="0" smtClean="0"/>
              <a:t>:</a:t>
            </a:r>
          </a:p>
          <a:p>
            <a:pPr lvl="2" algn="just">
              <a:buFont typeface="Wingdings" pitchFamily="2" charset="2"/>
              <a:buChar char="ü"/>
            </a:pPr>
            <a:r>
              <a:rPr lang="en-US" dirty="0" smtClean="0"/>
              <a:t>is to have the sender's DLL insert a special escape byte (</a:t>
            </a:r>
            <a:r>
              <a:rPr lang="en-US" dirty="0" smtClean="0">
                <a:solidFill>
                  <a:srgbClr val="FF0000"/>
                </a:solidFill>
              </a:rPr>
              <a:t>ESC</a:t>
            </a:r>
            <a:r>
              <a:rPr lang="en-US" dirty="0" smtClean="0"/>
              <a:t>) just before each ''accidental'' flag byte in the data. </a:t>
            </a:r>
          </a:p>
          <a:p>
            <a:pPr lvl="2" algn="just">
              <a:buFont typeface="Wingdings" pitchFamily="2" charset="2"/>
              <a:buChar char="ü"/>
            </a:pPr>
            <a:r>
              <a:rPr lang="en-US" dirty="0" smtClean="0"/>
              <a:t>The DLL on the receiving end removes the escape byte before the data are given to the network layer. </a:t>
            </a:r>
          </a:p>
          <a:p>
            <a:pPr lvl="2" algn="just">
              <a:buFont typeface="Wingdings" pitchFamily="2" charset="2"/>
              <a:buChar char="ü"/>
            </a:pPr>
            <a:r>
              <a:rPr lang="en-US" dirty="0" smtClean="0"/>
              <a:t>This technique is called </a:t>
            </a:r>
            <a:r>
              <a:rPr lang="en-US" dirty="0" smtClean="0">
                <a:solidFill>
                  <a:srgbClr val="FF0000"/>
                </a:solidFill>
              </a:rPr>
              <a:t>byte stuffing or character stuffing</a:t>
            </a:r>
            <a:r>
              <a:rPr lang="en-US" dirty="0" smtClean="0"/>
              <a:t>. </a:t>
            </a:r>
          </a:p>
          <a:p>
            <a:pPr lvl="2" algn="just">
              <a:buFont typeface="Wingdings" pitchFamily="2" charset="2"/>
              <a:buChar char="ü"/>
            </a:pPr>
            <a:r>
              <a:rPr lang="en-US" dirty="0" smtClean="0"/>
              <a:t>Thus, a framing flag byte can be distinguished from one in the data by the absence or presence of an escape byte before it</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to="" calcmode="lin" valueType="num">
                                      <p:cBhvr>
                                        <p:cTn id="7" dur="1" fill="hold"/>
                                        <p:tgtEl>
                                          <p:spTgt spid="7">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 to="" calcmode="lin" valueType="num">
                                      <p:cBhvr>
                                        <p:cTn id="12" dur="1" fill="hold"/>
                                        <p:tgtEl>
                                          <p:spTgt spid="7">
                                            <p:txEl>
                                              <p:pRg st="3" end="3"/>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to="" calcmode="lin" valueType="num">
                                      <p:cBhvr>
                                        <p:cTn id="17" dur="1" fill="hold"/>
                                        <p:tgtEl>
                                          <p:spTgt spid="7">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 to="" calcmode="lin" valueType="num">
                                      <p:cBhvr>
                                        <p:cTn id="22" dur="1" fill="hold"/>
                                        <p:tgtEl>
                                          <p:spTgt spid="7">
                                            <p:txEl>
                                              <p:pRg st="5" end="5"/>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 to="" calcmode="lin" valueType="num">
                                      <p:cBhvr>
                                        <p:cTn id="27" dur="1" fill="hold"/>
                                        <p:tgtEl>
                                          <p:spTgt spid="7">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 to="" calcmode="lin" valueType="num">
                                      <p:cBhvr>
                                        <p:cTn id="32" dur="1" fill="hold"/>
                                        <p:tgtEl>
                                          <p:spTgt spid="7">
                                            <p:txEl>
                                              <p:pRg st="7" end="7"/>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 to="" calcmode="lin" valueType="num">
                                      <p:cBhvr>
                                        <p:cTn id="37" dur="1" fill="hold"/>
                                        <p:tgtEl>
                                          <p:spTgt spid="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74613"/>
            <a:ext cx="9144000" cy="704850"/>
          </a:xfrm>
        </p:spPr>
        <p:txBody>
          <a:bodyPr/>
          <a:lstStyle/>
          <a:p>
            <a:pPr eaLnBrk="1" hangingPunct="1"/>
            <a:r>
              <a:rPr lang="en-US" b="1" smtClean="0"/>
              <a:t>IEEE 802.5 -Token Ring</a:t>
            </a:r>
            <a:endParaRPr lang="en-US" smtClean="0"/>
          </a:p>
        </p:txBody>
      </p:sp>
      <p:sp>
        <p:nvSpPr>
          <p:cNvPr id="61443"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The information frame circulates the ring until it reaches the intended destination station, which copies the information for further processing. </a:t>
            </a:r>
          </a:p>
          <a:p>
            <a:pPr algn="just" eaLnBrk="1" hangingPunct="1">
              <a:spcBef>
                <a:spcPct val="20000"/>
              </a:spcBef>
              <a:buClr>
                <a:schemeClr val="accent2"/>
              </a:buClr>
              <a:buFont typeface="Wingdings" pitchFamily="2" charset="2"/>
              <a:buChar char="§"/>
            </a:pPr>
            <a:r>
              <a:rPr lang="en-US" sz="2400"/>
              <a:t>The information frame continues to circle the ring and is finally removed when it reaches the sending station. </a:t>
            </a:r>
          </a:p>
          <a:p>
            <a:pPr algn="just" eaLnBrk="1" hangingPunct="1">
              <a:spcBef>
                <a:spcPct val="20000"/>
              </a:spcBef>
              <a:buClr>
                <a:schemeClr val="accent2"/>
              </a:buClr>
              <a:buFont typeface="Wingdings" pitchFamily="2" charset="2"/>
              <a:buChar char="§"/>
            </a:pPr>
            <a:r>
              <a:rPr lang="en-US" sz="2400"/>
              <a:t>The sending station can check the returning frame to see whether the frame was seen and subsequently copied by the destination</a:t>
            </a:r>
          </a:p>
          <a:p>
            <a:pPr algn="just" eaLnBrk="1" hangingPunct="1">
              <a:spcBef>
                <a:spcPct val="20000"/>
              </a:spcBef>
              <a:buClr>
                <a:schemeClr val="accent2"/>
              </a:buClr>
              <a:buFont typeface="Wingdings" pitchFamily="2" charset="2"/>
              <a:buChar char="§"/>
            </a:pPr>
            <a:r>
              <a:rPr lang="en-US" sz="2400"/>
              <a:t>A station can hold a token for a specific duration of time. </a:t>
            </a:r>
          </a:p>
          <a:p>
            <a:pPr algn="just" eaLnBrk="1" hangingPunct="1">
              <a:spcBef>
                <a:spcPct val="20000"/>
              </a:spcBef>
              <a:buClr>
                <a:schemeClr val="accent2"/>
              </a:buClr>
              <a:buFont typeface="Wingdings" pitchFamily="2" charset="2"/>
              <a:buChar char="§"/>
            </a:pPr>
            <a:r>
              <a:rPr lang="en-US" sz="2400"/>
              <a:t>During this time, it has to complete its transmission and regenerates the token in ring. </a:t>
            </a:r>
          </a:p>
          <a:p>
            <a:pPr algn="just" eaLnBrk="1" hangingPunct="1">
              <a:spcBef>
                <a:spcPct val="20000"/>
              </a:spcBef>
              <a:buClr>
                <a:schemeClr val="accent2"/>
              </a:buClr>
              <a:buFont typeface="Wingdings" pitchFamily="2" charset="2"/>
              <a:buChar char="§"/>
            </a:pPr>
            <a:r>
              <a:rPr lang="en-US" sz="2400"/>
              <a:t>Whenever a station finishes its transmissions, the other station grabs the token and starts its own transmission</a:t>
            </a:r>
          </a:p>
        </p:txBody>
      </p:sp>
      <p:sp>
        <p:nvSpPr>
          <p:cNvPr id="4" name="Slide Number Placeholder 3"/>
          <p:cNvSpPr>
            <a:spLocks noGrp="1"/>
          </p:cNvSpPr>
          <p:nvPr>
            <p:ph type="sldNum" sz="quarter" idx="12"/>
          </p:nvPr>
        </p:nvSpPr>
        <p:spPr/>
        <p:txBody>
          <a:bodyPr/>
          <a:lstStyle/>
          <a:p>
            <a:pPr>
              <a:defRPr/>
            </a:pPr>
            <a:fld id="{17B9912E-1D17-4CA0-80BE-319198BE535E}" type="slidenum">
              <a:rPr lang="en-US" smtClean="0"/>
              <a:pPr>
                <a:defRPr/>
              </a:pPr>
              <a:t>180</a:t>
            </a:fld>
            <a:endParaRPr lang="en-US" dirty="0"/>
          </a:p>
        </p:txBody>
      </p:sp>
    </p:spTree>
    <p:extLst>
      <p:ext uri="{BB962C8B-B14F-4D97-AF65-F5344CB8AC3E}">
        <p14:creationId xmlns:p14="http://schemas.microsoft.com/office/powerpoint/2010/main" val="3799693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to="" calcmode="lin" valueType="num">
                                      <p:cBhvr>
                                        <p:cTn id="7" dur="1" fill="hold"/>
                                        <p:tgtEl>
                                          <p:spTgt spid="6144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 to="" calcmode="lin" valueType="num">
                                      <p:cBhvr>
                                        <p:cTn id="12" dur="1" fill="hold"/>
                                        <p:tgtEl>
                                          <p:spTgt spid="6144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 to="" calcmode="lin" valueType="num">
                                      <p:cBhvr>
                                        <p:cTn id="17" dur="1" fill="hold"/>
                                        <p:tgtEl>
                                          <p:spTgt spid="6144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 to="" calcmode="lin" valueType="num">
                                      <p:cBhvr>
                                        <p:cTn id="22" dur="1" fill="hold"/>
                                        <p:tgtEl>
                                          <p:spTgt spid="61443">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 to="" calcmode="lin" valueType="num">
                                      <p:cBhvr>
                                        <p:cTn id="27" dur="1" fill="hold"/>
                                        <p:tgtEl>
                                          <p:spTgt spid="61443">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61443">
                                            <p:txEl>
                                              <p:pRg st="5" end="5"/>
                                            </p:txEl>
                                          </p:spTgt>
                                        </p:tgtEl>
                                        <p:attrNameLst>
                                          <p:attrName>style.visibility</p:attrName>
                                        </p:attrNameLst>
                                      </p:cBhvr>
                                      <p:to>
                                        <p:strVal val="visible"/>
                                      </p:to>
                                    </p:set>
                                    <p:anim to="" calcmode="lin" valueType="num">
                                      <p:cBhvr>
                                        <p:cTn id="32" dur="1" fill="hold"/>
                                        <p:tgtEl>
                                          <p:spTgt spid="6144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74613"/>
            <a:ext cx="9144000" cy="704850"/>
          </a:xfrm>
        </p:spPr>
        <p:txBody>
          <a:bodyPr/>
          <a:lstStyle/>
          <a:p>
            <a:pPr eaLnBrk="1" hangingPunct="1"/>
            <a:r>
              <a:rPr lang="en-US" smtClean="0"/>
              <a:t>Differentiate 802.3, 802.4 &amp; 802.5</a:t>
            </a:r>
          </a:p>
        </p:txBody>
      </p:sp>
      <p:sp>
        <p:nvSpPr>
          <p:cNvPr id="62467"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endParaRPr lang="en-US" sz="2400"/>
          </a:p>
        </p:txBody>
      </p:sp>
      <p:graphicFrame>
        <p:nvGraphicFramePr>
          <p:cNvPr id="4" name="Table 3"/>
          <p:cNvGraphicFramePr>
            <a:graphicFrameLocks noGrp="1"/>
          </p:cNvGraphicFramePr>
          <p:nvPr/>
        </p:nvGraphicFramePr>
        <p:xfrm>
          <a:off x="163513" y="808038"/>
          <a:ext cx="8799512" cy="4440237"/>
        </p:xfrm>
        <a:graphic>
          <a:graphicData uri="http://schemas.openxmlformats.org/drawingml/2006/table">
            <a:tbl>
              <a:tblPr/>
              <a:tblGrid>
                <a:gridCol w="525349"/>
                <a:gridCol w="1704500"/>
                <a:gridCol w="2438226"/>
                <a:gridCol w="2009280"/>
                <a:gridCol w="2122158"/>
              </a:tblGrid>
              <a:tr h="846042">
                <a:tc>
                  <a:txBody>
                    <a:bodyPr/>
                    <a:lstStyle/>
                    <a:p>
                      <a:pPr marL="0" marR="0" indent="0" algn="ctr">
                        <a:spcBef>
                          <a:spcPts val="0"/>
                        </a:spcBef>
                        <a:spcAft>
                          <a:spcPts val="0"/>
                        </a:spcAft>
                      </a:pPr>
                      <a:r>
                        <a:rPr lang="en-US" sz="1400" b="1" dirty="0">
                          <a:latin typeface="Times New Roman"/>
                          <a:ea typeface="Times New Roman"/>
                          <a:cs typeface="Times New Roman"/>
                        </a:rPr>
                        <a:t>Sl</a:t>
                      </a:r>
                      <a:r>
                        <a:rPr lang="en-US" sz="1400" b="1" dirty="0" smtClean="0">
                          <a:latin typeface="Times New Roman"/>
                          <a:ea typeface="Times New Roman"/>
                          <a:cs typeface="Times New Roman"/>
                        </a:rPr>
                        <a:t>. No.</a:t>
                      </a:r>
                      <a:endParaRPr lang="en-US" sz="1400" b="1" dirty="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400" b="1" dirty="0">
                          <a:latin typeface="Times New Roman"/>
                          <a:ea typeface="Times New Roman"/>
                          <a:cs typeface="Times New Roman"/>
                        </a:rPr>
                        <a:t>Parameter of comparison</a:t>
                      </a:r>
                      <a:endParaRPr lang="en-US" sz="1400" b="1" dirty="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400" b="1" dirty="0">
                          <a:latin typeface="Times New Roman"/>
                          <a:ea typeface="Times New Roman"/>
                          <a:cs typeface="Times New Roman"/>
                        </a:rPr>
                        <a:t>802.3 </a:t>
                      </a:r>
                      <a:endParaRPr lang="en-US" sz="1400" b="1" dirty="0" smtClean="0">
                        <a:latin typeface="Times New Roman"/>
                        <a:ea typeface="Times New Roman"/>
                        <a:cs typeface="Times New Roman"/>
                      </a:endParaRPr>
                    </a:p>
                    <a:p>
                      <a:pPr marL="0" marR="0" indent="0" algn="ctr">
                        <a:spcBef>
                          <a:spcPts val="0"/>
                        </a:spcBef>
                        <a:spcAft>
                          <a:spcPts val="0"/>
                        </a:spcAft>
                      </a:pPr>
                      <a:r>
                        <a:rPr lang="en-US" sz="1400" b="1" dirty="0" smtClean="0">
                          <a:latin typeface="Times New Roman"/>
                          <a:ea typeface="Times New Roman"/>
                          <a:cs typeface="Times New Roman"/>
                        </a:rPr>
                        <a:t>Ethernet</a:t>
                      </a:r>
                      <a:endParaRPr lang="en-US" sz="1400" b="1" dirty="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400" b="1" dirty="0" smtClean="0">
                          <a:latin typeface="Times New Roman"/>
                          <a:ea typeface="Times New Roman"/>
                          <a:cs typeface="Times New Roman"/>
                        </a:rPr>
                        <a:t>802.4 </a:t>
                      </a:r>
                    </a:p>
                    <a:p>
                      <a:pPr marL="0" marR="0" indent="0" algn="ctr">
                        <a:spcBef>
                          <a:spcPts val="0"/>
                        </a:spcBef>
                        <a:spcAft>
                          <a:spcPts val="0"/>
                        </a:spcAft>
                      </a:pPr>
                      <a:r>
                        <a:rPr lang="en-US" sz="1400" b="1" dirty="0" smtClean="0">
                          <a:latin typeface="Times New Roman"/>
                          <a:ea typeface="Times New Roman"/>
                          <a:cs typeface="Times New Roman"/>
                        </a:rPr>
                        <a:t>Token </a:t>
                      </a:r>
                      <a:r>
                        <a:rPr lang="en-US" sz="1400" b="1" dirty="0">
                          <a:latin typeface="Times New Roman"/>
                          <a:ea typeface="Times New Roman"/>
                          <a:cs typeface="Times New Roman"/>
                        </a:rPr>
                        <a:t>Bus</a:t>
                      </a:r>
                      <a:endParaRPr lang="en-US" sz="1400" b="1" dirty="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400" b="1" dirty="0" smtClean="0">
                          <a:latin typeface="Times New Roman"/>
                          <a:ea typeface="Times New Roman"/>
                          <a:cs typeface="Times New Roman"/>
                        </a:rPr>
                        <a:t>802.5 Token</a:t>
                      </a:r>
                      <a:r>
                        <a:rPr lang="en-US" sz="1400" b="1" dirty="0">
                          <a:latin typeface="Times New Roman"/>
                          <a:ea typeface="Times New Roman"/>
                          <a:cs typeface="Times New Roman"/>
                        </a:rPr>
                        <a:t> Ring</a:t>
                      </a:r>
                      <a:endParaRPr lang="en-US" sz="1400" b="1" dirty="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6042">
                <a:tc>
                  <a:txBody>
                    <a:bodyPr/>
                    <a:lstStyle/>
                    <a:p>
                      <a:pPr marL="0" marR="0" indent="0" algn="l">
                        <a:spcBef>
                          <a:spcPts val="0"/>
                        </a:spcBef>
                        <a:spcAft>
                          <a:spcPts val="0"/>
                        </a:spcAft>
                      </a:pPr>
                      <a:r>
                        <a:rPr lang="en-US" sz="1400" dirty="0">
                          <a:latin typeface="Times New Roman"/>
                          <a:ea typeface="Times New Roman"/>
                          <a:cs typeface="Times New Roman"/>
                        </a:rPr>
                        <a:t>1</a:t>
                      </a:r>
                      <a:endParaRPr lang="en-US" sz="1400" dirty="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400">
                          <a:latin typeface="Times New Roman"/>
                          <a:ea typeface="Times New Roman"/>
                          <a:cs typeface="Times New Roman"/>
                        </a:rPr>
                        <a:t>Physical topology</a:t>
                      </a:r>
                      <a:endParaRPr lang="en-US" sz="140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400" dirty="0">
                          <a:latin typeface="Times New Roman"/>
                          <a:ea typeface="Times New Roman"/>
                          <a:cs typeface="Times New Roman"/>
                        </a:rPr>
                        <a:t>Linear</a:t>
                      </a:r>
                      <a:endParaRPr lang="en-US" sz="1400" dirty="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400" dirty="0">
                          <a:latin typeface="Times New Roman"/>
                          <a:ea typeface="Times New Roman"/>
                          <a:cs typeface="Times New Roman"/>
                        </a:rPr>
                        <a:t>Linear</a:t>
                      </a:r>
                      <a:endParaRPr lang="en-US" sz="1400" dirty="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400" dirty="0">
                          <a:latin typeface="Times New Roman"/>
                          <a:ea typeface="Times New Roman"/>
                          <a:cs typeface="Times New Roman"/>
                        </a:rPr>
                        <a:t>Ring</a:t>
                      </a:r>
                      <a:endParaRPr lang="en-US" sz="1400" dirty="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016">
                <a:tc>
                  <a:txBody>
                    <a:bodyPr/>
                    <a:lstStyle/>
                    <a:p>
                      <a:pPr marL="0" marR="0" indent="0" algn="l">
                        <a:spcBef>
                          <a:spcPts val="0"/>
                        </a:spcBef>
                        <a:spcAft>
                          <a:spcPts val="0"/>
                        </a:spcAft>
                      </a:pPr>
                      <a:r>
                        <a:rPr lang="en-US" sz="1400" dirty="0">
                          <a:latin typeface="Times New Roman"/>
                          <a:ea typeface="Times New Roman"/>
                          <a:cs typeface="Times New Roman"/>
                        </a:rPr>
                        <a:t>2</a:t>
                      </a:r>
                      <a:endParaRPr lang="en-US" sz="1400" dirty="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400">
                          <a:latin typeface="Times New Roman"/>
                          <a:ea typeface="Times New Roman"/>
                          <a:cs typeface="Times New Roman"/>
                        </a:rPr>
                        <a:t>Logical topology</a:t>
                      </a:r>
                      <a:endParaRPr lang="en-US" sz="140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400" dirty="0">
                          <a:latin typeface="Times New Roman"/>
                          <a:ea typeface="Times New Roman"/>
                          <a:cs typeface="Times New Roman"/>
                        </a:rPr>
                        <a:t>None</a:t>
                      </a:r>
                      <a:endParaRPr lang="en-US" sz="1400" dirty="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400" dirty="0">
                          <a:latin typeface="Times New Roman"/>
                          <a:ea typeface="Times New Roman"/>
                          <a:cs typeface="Times New Roman"/>
                        </a:rPr>
                        <a:t>Ring</a:t>
                      </a:r>
                      <a:endParaRPr lang="en-US" sz="1400" dirty="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400">
                          <a:latin typeface="Times New Roman"/>
                          <a:ea typeface="Times New Roman"/>
                          <a:cs typeface="Times New Roman"/>
                        </a:rPr>
                        <a:t>Ring</a:t>
                      </a:r>
                      <a:endParaRPr lang="en-US" sz="140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990">
                <a:tc>
                  <a:txBody>
                    <a:bodyPr/>
                    <a:lstStyle/>
                    <a:p>
                      <a:pPr marL="0" marR="0" indent="0" algn="l">
                        <a:spcBef>
                          <a:spcPts val="0"/>
                        </a:spcBef>
                        <a:spcAft>
                          <a:spcPts val="0"/>
                        </a:spcAft>
                      </a:pPr>
                      <a:r>
                        <a:rPr lang="en-US" sz="1400" dirty="0">
                          <a:latin typeface="Times New Roman"/>
                          <a:ea typeface="Times New Roman"/>
                          <a:cs typeface="Times New Roman"/>
                        </a:rPr>
                        <a:t>3</a:t>
                      </a:r>
                      <a:endParaRPr lang="en-US" sz="1400" dirty="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400" dirty="0">
                          <a:latin typeface="Times New Roman"/>
                          <a:ea typeface="Times New Roman"/>
                          <a:cs typeface="Times New Roman"/>
                        </a:rPr>
                        <a:t>Contention</a:t>
                      </a:r>
                      <a:endParaRPr lang="en-US" sz="1400" dirty="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400" dirty="0">
                          <a:latin typeface="Times New Roman"/>
                          <a:ea typeface="Times New Roman"/>
                          <a:cs typeface="Times New Roman"/>
                        </a:rPr>
                        <a:t>Random chance</a:t>
                      </a:r>
                      <a:endParaRPr lang="en-US" sz="1400" dirty="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400">
                          <a:latin typeface="Times New Roman"/>
                          <a:ea typeface="Times New Roman"/>
                          <a:cs typeface="Times New Roman"/>
                        </a:rPr>
                        <a:t>By token</a:t>
                      </a:r>
                      <a:endParaRPr lang="en-US" sz="140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400">
                          <a:latin typeface="Times New Roman"/>
                          <a:ea typeface="Times New Roman"/>
                          <a:cs typeface="Times New Roman"/>
                        </a:rPr>
                        <a:t>By token</a:t>
                      </a:r>
                      <a:endParaRPr lang="en-US" sz="140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147">
                <a:tc>
                  <a:txBody>
                    <a:bodyPr/>
                    <a:lstStyle/>
                    <a:p>
                      <a:pPr marL="0" marR="0" indent="0" algn="l">
                        <a:spcBef>
                          <a:spcPts val="0"/>
                        </a:spcBef>
                        <a:spcAft>
                          <a:spcPts val="0"/>
                        </a:spcAft>
                      </a:pPr>
                      <a:r>
                        <a:rPr lang="en-US" sz="1400" dirty="0">
                          <a:latin typeface="Times New Roman"/>
                          <a:ea typeface="Times New Roman"/>
                          <a:cs typeface="Times New Roman"/>
                        </a:rPr>
                        <a:t>4</a:t>
                      </a:r>
                      <a:endParaRPr lang="en-US" sz="1400" dirty="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400" dirty="0">
                          <a:latin typeface="Times New Roman"/>
                          <a:ea typeface="Times New Roman"/>
                          <a:cs typeface="Times New Roman"/>
                        </a:rPr>
                        <a:t>Adding stations</a:t>
                      </a:r>
                      <a:endParaRPr lang="en-US" sz="1400" dirty="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400">
                          <a:latin typeface="Times New Roman"/>
                          <a:ea typeface="Times New Roman"/>
                          <a:cs typeface="Times New Roman"/>
                        </a:rPr>
                        <a:t>A new station can be added almost anywhere on the cable at any time.</a:t>
                      </a:r>
                      <a:endParaRPr lang="en-US" sz="140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400" dirty="0">
                          <a:latin typeface="Times New Roman"/>
                          <a:ea typeface="Times New Roman"/>
                          <a:cs typeface="Times New Roman"/>
                        </a:rPr>
                        <a:t>Distributed algorithms are needed to add new stations.</a:t>
                      </a:r>
                      <a:endParaRPr lang="en-US" sz="1400" dirty="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400" dirty="0">
                          <a:latin typeface="Times New Roman"/>
                          <a:ea typeface="Times New Roman"/>
                          <a:cs typeface="Times New Roman"/>
                        </a:rPr>
                        <a:t>Must be added between two specified stations.</a:t>
                      </a:r>
                      <a:endParaRPr lang="en-US" sz="1400" dirty="0">
                        <a:latin typeface="Bookman Old Style"/>
                        <a:ea typeface="Calibri"/>
                        <a:cs typeface="Times New Roman"/>
                      </a:endParaRPr>
                    </a:p>
                  </a:txBody>
                  <a:tcPr marL="5170" marR="5170" marT="2969" marB="2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pPr>
              <a:defRPr/>
            </a:pPr>
            <a:fld id="{F1CA1058-00EB-4DA0-8F23-2F40ACD70D3E}" type="slidenum">
              <a:rPr lang="en-US" smtClean="0"/>
              <a:pPr>
                <a:defRPr/>
              </a:pPr>
              <a:t>181</a:t>
            </a:fld>
            <a:endParaRPr lang="en-US" dirty="0"/>
          </a:p>
        </p:txBody>
      </p:sp>
    </p:spTree>
    <p:extLst>
      <p:ext uri="{BB962C8B-B14F-4D97-AF65-F5344CB8AC3E}">
        <p14:creationId xmlns:p14="http://schemas.microsoft.com/office/powerpoint/2010/main" val="346608031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74613"/>
            <a:ext cx="9144000" cy="704850"/>
          </a:xfrm>
        </p:spPr>
        <p:txBody>
          <a:bodyPr/>
          <a:lstStyle/>
          <a:p>
            <a:pPr eaLnBrk="1" hangingPunct="1"/>
            <a:r>
              <a:rPr lang="en-US" smtClean="0"/>
              <a:t>Differentiate 802.3, 802.4 &amp; 802.5</a:t>
            </a:r>
          </a:p>
        </p:txBody>
      </p:sp>
      <p:sp>
        <p:nvSpPr>
          <p:cNvPr id="63491"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endParaRPr lang="en-US" sz="2400"/>
          </a:p>
        </p:txBody>
      </p:sp>
      <p:graphicFrame>
        <p:nvGraphicFramePr>
          <p:cNvPr id="4" name="Table 3"/>
          <p:cNvGraphicFramePr>
            <a:graphicFrameLocks noGrp="1"/>
          </p:cNvGraphicFramePr>
          <p:nvPr/>
        </p:nvGraphicFramePr>
        <p:xfrm>
          <a:off x="163513" y="808038"/>
          <a:ext cx="8799512" cy="5268912"/>
        </p:xfrm>
        <a:graphic>
          <a:graphicData uri="http://schemas.openxmlformats.org/drawingml/2006/table">
            <a:tbl>
              <a:tblPr/>
              <a:tblGrid>
                <a:gridCol w="525349"/>
                <a:gridCol w="1704500"/>
                <a:gridCol w="2438226"/>
                <a:gridCol w="2009280"/>
                <a:gridCol w="2122158"/>
              </a:tblGrid>
              <a:tr h="906888">
                <a:tc>
                  <a:txBody>
                    <a:bodyPr/>
                    <a:lstStyle/>
                    <a:p>
                      <a:pPr marL="0" marR="0" indent="0" algn="ctr">
                        <a:spcBef>
                          <a:spcPts val="0"/>
                        </a:spcBef>
                        <a:spcAft>
                          <a:spcPts val="0"/>
                        </a:spcAft>
                      </a:pPr>
                      <a:r>
                        <a:rPr lang="en-US" sz="1500" b="1" dirty="0">
                          <a:latin typeface="Times New Roman"/>
                          <a:ea typeface="Times New Roman"/>
                          <a:cs typeface="Times New Roman"/>
                        </a:rPr>
                        <a:t>Sl</a:t>
                      </a:r>
                      <a:r>
                        <a:rPr lang="en-US" sz="1500" b="1" dirty="0" smtClean="0">
                          <a:latin typeface="Times New Roman"/>
                          <a:ea typeface="Times New Roman"/>
                          <a:cs typeface="Times New Roman"/>
                        </a:rPr>
                        <a:t>. No.</a:t>
                      </a:r>
                      <a:endParaRPr lang="en-US" sz="1500" b="1" dirty="0">
                        <a:latin typeface="Bookman Old Style"/>
                        <a:ea typeface="Calibri"/>
                        <a:cs typeface="Times New Roman"/>
                      </a:endParaRPr>
                    </a:p>
                  </a:txBody>
                  <a:tcPr marL="5170" marR="5170" marT="3182" marB="31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500" b="1" dirty="0">
                          <a:latin typeface="Times New Roman"/>
                          <a:ea typeface="Times New Roman"/>
                          <a:cs typeface="Times New Roman"/>
                        </a:rPr>
                        <a:t>Parameter of comparison</a:t>
                      </a:r>
                      <a:endParaRPr lang="en-US" sz="1500" b="1" dirty="0">
                        <a:latin typeface="Bookman Old Style"/>
                        <a:ea typeface="Calibri"/>
                        <a:cs typeface="Times New Roman"/>
                      </a:endParaRPr>
                    </a:p>
                  </a:txBody>
                  <a:tcPr marL="5170" marR="5170" marT="3182" marB="31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500" b="1" dirty="0">
                          <a:latin typeface="Times New Roman"/>
                          <a:ea typeface="Times New Roman"/>
                          <a:cs typeface="Times New Roman"/>
                        </a:rPr>
                        <a:t>802.3 </a:t>
                      </a:r>
                      <a:endParaRPr lang="en-US" sz="1500" b="1" dirty="0" smtClean="0">
                        <a:latin typeface="Times New Roman"/>
                        <a:ea typeface="Times New Roman"/>
                        <a:cs typeface="Times New Roman"/>
                      </a:endParaRPr>
                    </a:p>
                    <a:p>
                      <a:pPr marL="0" marR="0" indent="0" algn="ctr">
                        <a:spcBef>
                          <a:spcPts val="0"/>
                        </a:spcBef>
                        <a:spcAft>
                          <a:spcPts val="0"/>
                        </a:spcAft>
                      </a:pPr>
                      <a:r>
                        <a:rPr lang="en-US" sz="1500" b="1" dirty="0" smtClean="0">
                          <a:latin typeface="Times New Roman"/>
                          <a:ea typeface="Times New Roman"/>
                          <a:cs typeface="Times New Roman"/>
                        </a:rPr>
                        <a:t>Ethernet</a:t>
                      </a:r>
                      <a:endParaRPr lang="en-US" sz="1500" b="1" dirty="0">
                        <a:latin typeface="Bookman Old Style"/>
                        <a:ea typeface="Calibri"/>
                        <a:cs typeface="Times New Roman"/>
                      </a:endParaRPr>
                    </a:p>
                  </a:txBody>
                  <a:tcPr marL="5170" marR="5170" marT="3182" marB="31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500" b="1" dirty="0" smtClean="0">
                          <a:latin typeface="Times New Roman"/>
                          <a:ea typeface="Times New Roman"/>
                          <a:cs typeface="Times New Roman"/>
                        </a:rPr>
                        <a:t>802.4 </a:t>
                      </a:r>
                    </a:p>
                    <a:p>
                      <a:pPr marL="0" marR="0" indent="0" algn="ctr">
                        <a:spcBef>
                          <a:spcPts val="0"/>
                        </a:spcBef>
                        <a:spcAft>
                          <a:spcPts val="0"/>
                        </a:spcAft>
                      </a:pPr>
                      <a:r>
                        <a:rPr lang="en-US" sz="1500" b="1" dirty="0" smtClean="0">
                          <a:latin typeface="Times New Roman"/>
                          <a:ea typeface="Times New Roman"/>
                          <a:cs typeface="Times New Roman"/>
                        </a:rPr>
                        <a:t>Token </a:t>
                      </a:r>
                      <a:r>
                        <a:rPr lang="en-US" sz="1500" b="1" dirty="0">
                          <a:latin typeface="Times New Roman"/>
                          <a:ea typeface="Times New Roman"/>
                          <a:cs typeface="Times New Roman"/>
                        </a:rPr>
                        <a:t>Bus</a:t>
                      </a:r>
                      <a:endParaRPr lang="en-US" sz="1500" b="1" dirty="0">
                        <a:latin typeface="Bookman Old Style"/>
                        <a:ea typeface="Calibri"/>
                        <a:cs typeface="Times New Roman"/>
                      </a:endParaRPr>
                    </a:p>
                  </a:txBody>
                  <a:tcPr marL="5170" marR="5170" marT="3182" marB="31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500" b="1" dirty="0" smtClean="0">
                          <a:latin typeface="Times New Roman"/>
                          <a:ea typeface="Times New Roman"/>
                          <a:cs typeface="Times New Roman"/>
                        </a:rPr>
                        <a:t>802.5 Token</a:t>
                      </a:r>
                      <a:r>
                        <a:rPr lang="en-US" sz="1500" b="1" dirty="0">
                          <a:latin typeface="Times New Roman"/>
                          <a:ea typeface="Times New Roman"/>
                          <a:cs typeface="Times New Roman"/>
                        </a:rPr>
                        <a:t> Ring</a:t>
                      </a:r>
                      <a:endParaRPr lang="en-US" sz="1500" b="1" dirty="0">
                        <a:latin typeface="Bookman Old Style"/>
                        <a:ea typeface="Calibri"/>
                        <a:cs typeface="Times New Roman"/>
                      </a:endParaRPr>
                    </a:p>
                  </a:txBody>
                  <a:tcPr marL="5170" marR="5170" marT="3182" marB="31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2024">
                <a:tc>
                  <a:txBody>
                    <a:bodyPr/>
                    <a:lstStyle/>
                    <a:p>
                      <a:pPr marL="0" marR="0" indent="0" algn="l">
                        <a:spcBef>
                          <a:spcPts val="0"/>
                        </a:spcBef>
                        <a:spcAft>
                          <a:spcPts val="0"/>
                        </a:spcAft>
                      </a:pPr>
                      <a:r>
                        <a:rPr lang="en-US" sz="1500" dirty="0">
                          <a:latin typeface="Times New Roman"/>
                          <a:ea typeface="Times New Roman"/>
                          <a:cs typeface="Times New Roman"/>
                        </a:rPr>
                        <a:t>5</a:t>
                      </a:r>
                      <a:endParaRPr lang="en-US" sz="1500" dirty="0">
                        <a:latin typeface="Bookman Old Style"/>
                        <a:ea typeface="Calibri"/>
                        <a:cs typeface="Times New Roman"/>
                      </a:endParaRPr>
                    </a:p>
                  </a:txBody>
                  <a:tcPr marL="5170" marR="5170" marT="3182" marB="31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500" dirty="0">
                          <a:latin typeface="Times New Roman"/>
                          <a:ea typeface="Times New Roman"/>
                          <a:cs typeface="Times New Roman"/>
                        </a:rPr>
                        <a:t>Performance</a:t>
                      </a:r>
                      <a:endParaRPr lang="en-US" sz="1500" dirty="0">
                        <a:latin typeface="Bookman Old Style"/>
                        <a:ea typeface="Calibri"/>
                        <a:cs typeface="Times New Roman"/>
                      </a:endParaRPr>
                    </a:p>
                  </a:txBody>
                  <a:tcPr marL="5170" marR="5170" marT="3182" marB="31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1000"/>
                        </a:spcAft>
                      </a:pPr>
                      <a:r>
                        <a:rPr lang="en-US" sz="1500" dirty="0">
                          <a:latin typeface="Times New Roman"/>
                          <a:ea typeface="Times New Roman"/>
                          <a:cs typeface="Times New Roman"/>
                        </a:rPr>
                        <a:t>Stations often transmit immediately under light loads</a:t>
                      </a:r>
                      <a:r>
                        <a:rPr lang="en-US" sz="1500" dirty="0" smtClean="0">
                          <a:latin typeface="Times New Roman"/>
                          <a:ea typeface="Times New Roman"/>
                          <a:cs typeface="Times New Roman"/>
                        </a:rPr>
                        <a:t>, but </a:t>
                      </a:r>
                      <a:r>
                        <a:rPr lang="en-US" sz="1500" dirty="0">
                          <a:latin typeface="Times New Roman"/>
                          <a:ea typeface="Times New Roman"/>
                          <a:cs typeface="Times New Roman"/>
                        </a:rPr>
                        <a:t>heavy traffic can reduce the effective data to nearly 0.</a:t>
                      </a:r>
                      <a:endParaRPr lang="en-US" sz="1500" dirty="0">
                        <a:latin typeface="Bookman Old Style"/>
                        <a:ea typeface="Calibri"/>
                        <a:cs typeface="Times New Roman"/>
                      </a:endParaRPr>
                    </a:p>
                  </a:txBody>
                  <a:tcPr marL="5170" marR="5170" marT="3182" marB="31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1000"/>
                        </a:spcAft>
                      </a:pPr>
                      <a:r>
                        <a:rPr lang="en-US" sz="1500" dirty="0">
                          <a:latin typeface="Times New Roman"/>
                          <a:ea typeface="Times New Roman"/>
                          <a:cs typeface="Times New Roman"/>
                        </a:rPr>
                        <a:t>Stations must wait for the token even if no other station is transmitting. </a:t>
                      </a:r>
                      <a:r>
                        <a:rPr lang="en-US" sz="1500" dirty="0" smtClean="0">
                          <a:latin typeface="Times New Roman"/>
                          <a:ea typeface="Times New Roman"/>
                          <a:cs typeface="Times New Roman"/>
                        </a:rPr>
                        <a:t>   Under </a:t>
                      </a:r>
                      <a:r>
                        <a:rPr lang="en-US" sz="1500" dirty="0">
                          <a:latin typeface="Times New Roman"/>
                          <a:ea typeface="Times New Roman"/>
                          <a:cs typeface="Times New Roman"/>
                        </a:rPr>
                        <a:t>heavy load, token passing provides fair access to all stations.</a:t>
                      </a:r>
                      <a:endParaRPr lang="en-US" sz="1500" dirty="0">
                        <a:latin typeface="Bookman Old Style"/>
                        <a:ea typeface="Calibri"/>
                        <a:cs typeface="Times New Roman"/>
                      </a:endParaRPr>
                    </a:p>
                  </a:txBody>
                  <a:tcPr marL="5170" marR="5170" marT="3182" marB="31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1000"/>
                        </a:spcAft>
                      </a:pPr>
                      <a:r>
                        <a:rPr lang="en-US" sz="1500" dirty="0">
                          <a:latin typeface="Times New Roman"/>
                          <a:ea typeface="Times New Roman"/>
                          <a:cs typeface="Times New Roman"/>
                        </a:rPr>
                        <a:t>Stations must wait for the token even if no other station is transmitting. Under heavy loads, token passing provides fair access to all stations.</a:t>
                      </a:r>
                      <a:endParaRPr lang="en-US" sz="1500" dirty="0">
                        <a:latin typeface="Bookman Old Style"/>
                        <a:ea typeface="Calibri"/>
                        <a:cs typeface="Times New Roman"/>
                      </a:endParaRPr>
                    </a:p>
                    <a:p>
                      <a:pPr marL="0" marR="0" indent="0" algn="l">
                        <a:spcBef>
                          <a:spcPts val="0"/>
                        </a:spcBef>
                        <a:spcAft>
                          <a:spcPts val="1000"/>
                        </a:spcAft>
                      </a:pPr>
                      <a:r>
                        <a:rPr lang="en-US" sz="1500" dirty="0">
                          <a:latin typeface="Times New Roman"/>
                          <a:ea typeface="Times New Roman"/>
                          <a:cs typeface="Times New Roman"/>
                        </a:rPr>
                        <a:t> </a:t>
                      </a:r>
                      <a:endParaRPr lang="en-US" sz="1500" dirty="0">
                        <a:latin typeface="Bookman Old Style"/>
                        <a:ea typeface="Calibri"/>
                        <a:cs typeface="Times New Roman"/>
                      </a:endParaRPr>
                    </a:p>
                  </a:txBody>
                  <a:tcPr marL="5170" marR="5170" marT="3182" marB="31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pPr>
              <a:defRPr/>
            </a:pPr>
            <a:fld id="{87174385-145C-4FE2-B487-3936EF682B27}" type="slidenum">
              <a:rPr lang="en-US" smtClean="0"/>
              <a:pPr>
                <a:defRPr/>
              </a:pPr>
              <a:t>182</a:t>
            </a:fld>
            <a:endParaRPr lang="en-US" dirty="0"/>
          </a:p>
        </p:txBody>
      </p:sp>
    </p:spTree>
    <p:extLst>
      <p:ext uri="{BB962C8B-B14F-4D97-AF65-F5344CB8AC3E}">
        <p14:creationId xmlns:p14="http://schemas.microsoft.com/office/powerpoint/2010/main" val="248054374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74613"/>
            <a:ext cx="9144000" cy="704850"/>
          </a:xfrm>
        </p:spPr>
        <p:txBody>
          <a:bodyPr/>
          <a:lstStyle/>
          <a:p>
            <a:pPr eaLnBrk="1" hangingPunct="1"/>
            <a:r>
              <a:rPr lang="en-US" smtClean="0"/>
              <a:t>Differentiate 802.3, 802.4 &amp; 802.5</a:t>
            </a:r>
          </a:p>
        </p:txBody>
      </p:sp>
      <p:sp>
        <p:nvSpPr>
          <p:cNvPr id="64515"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endParaRPr lang="en-US" sz="2400"/>
          </a:p>
        </p:txBody>
      </p:sp>
      <p:graphicFrame>
        <p:nvGraphicFramePr>
          <p:cNvPr id="4" name="Table 3"/>
          <p:cNvGraphicFramePr>
            <a:graphicFrameLocks noGrp="1"/>
          </p:cNvGraphicFramePr>
          <p:nvPr/>
        </p:nvGraphicFramePr>
        <p:xfrm>
          <a:off x="163513" y="808038"/>
          <a:ext cx="8799512" cy="5141912"/>
        </p:xfrm>
        <a:graphic>
          <a:graphicData uri="http://schemas.openxmlformats.org/drawingml/2006/table">
            <a:tbl>
              <a:tblPr/>
              <a:tblGrid>
                <a:gridCol w="525349"/>
                <a:gridCol w="1704500"/>
                <a:gridCol w="2438226"/>
                <a:gridCol w="2009280"/>
                <a:gridCol w="2122158"/>
              </a:tblGrid>
              <a:tr h="898357">
                <a:tc>
                  <a:txBody>
                    <a:bodyPr/>
                    <a:lstStyle/>
                    <a:p>
                      <a:pPr marL="0" marR="0" indent="0" algn="ctr">
                        <a:spcBef>
                          <a:spcPts val="0"/>
                        </a:spcBef>
                        <a:spcAft>
                          <a:spcPts val="0"/>
                        </a:spcAft>
                      </a:pPr>
                      <a:r>
                        <a:rPr lang="en-US" sz="1500" b="1" dirty="0">
                          <a:latin typeface="Times New Roman"/>
                          <a:ea typeface="Times New Roman"/>
                          <a:cs typeface="Times New Roman"/>
                        </a:rPr>
                        <a:t>Sl</a:t>
                      </a:r>
                      <a:r>
                        <a:rPr lang="en-US" sz="1500" b="1" dirty="0" smtClean="0">
                          <a:latin typeface="Times New Roman"/>
                          <a:ea typeface="Times New Roman"/>
                          <a:cs typeface="Times New Roman"/>
                        </a:rPr>
                        <a:t>. No.</a:t>
                      </a:r>
                      <a:endParaRPr lang="en-US" sz="1500" b="1" dirty="0">
                        <a:latin typeface="Bookman Old Style"/>
                        <a:ea typeface="Calibri"/>
                        <a:cs typeface="Times New Roman"/>
                      </a:endParaRPr>
                    </a:p>
                  </a:txBody>
                  <a:tcPr marL="5170" marR="5170" marT="3152" marB="31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500" b="1" dirty="0">
                          <a:latin typeface="Times New Roman"/>
                          <a:ea typeface="Times New Roman"/>
                          <a:cs typeface="Times New Roman"/>
                        </a:rPr>
                        <a:t>Parameter of comparison</a:t>
                      </a:r>
                      <a:endParaRPr lang="en-US" sz="1500" b="1" dirty="0">
                        <a:latin typeface="Bookman Old Style"/>
                        <a:ea typeface="Calibri"/>
                        <a:cs typeface="Times New Roman"/>
                      </a:endParaRPr>
                    </a:p>
                  </a:txBody>
                  <a:tcPr marL="5170" marR="5170" marT="3152" marB="31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500" b="1" dirty="0">
                          <a:latin typeface="Times New Roman"/>
                          <a:ea typeface="Times New Roman"/>
                          <a:cs typeface="Times New Roman"/>
                        </a:rPr>
                        <a:t>802.3 </a:t>
                      </a:r>
                      <a:endParaRPr lang="en-US" sz="1500" b="1" dirty="0" smtClean="0">
                        <a:latin typeface="Times New Roman"/>
                        <a:ea typeface="Times New Roman"/>
                        <a:cs typeface="Times New Roman"/>
                      </a:endParaRPr>
                    </a:p>
                    <a:p>
                      <a:pPr marL="0" marR="0" indent="0" algn="ctr">
                        <a:spcBef>
                          <a:spcPts val="0"/>
                        </a:spcBef>
                        <a:spcAft>
                          <a:spcPts val="0"/>
                        </a:spcAft>
                      </a:pPr>
                      <a:r>
                        <a:rPr lang="en-US" sz="1500" b="1" dirty="0" smtClean="0">
                          <a:latin typeface="Times New Roman"/>
                          <a:ea typeface="Times New Roman"/>
                          <a:cs typeface="Times New Roman"/>
                        </a:rPr>
                        <a:t>Ethernet</a:t>
                      </a:r>
                      <a:endParaRPr lang="en-US" sz="1500" b="1" dirty="0">
                        <a:latin typeface="Bookman Old Style"/>
                        <a:ea typeface="Calibri"/>
                        <a:cs typeface="Times New Roman"/>
                      </a:endParaRPr>
                    </a:p>
                  </a:txBody>
                  <a:tcPr marL="5170" marR="5170" marT="3152" marB="31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500" b="1" dirty="0" smtClean="0">
                          <a:latin typeface="Times New Roman"/>
                          <a:ea typeface="Times New Roman"/>
                          <a:cs typeface="Times New Roman"/>
                        </a:rPr>
                        <a:t>802.4 </a:t>
                      </a:r>
                    </a:p>
                    <a:p>
                      <a:pPr marL="0" marR="0" indent="0" algn="ctr">
                        <a:spcBef>
                          <a:spcPts val="0"/>
                        </a:spcBef>
                        <a:spcAft>
                          <a:spcPts val="0"/>
                        </a:spcAft>
                      </a:pPr>
                      <a:r>
                        <a:rPr lang="en-US" sz="1500" b="1" dirty="0" smtClean="0">
                          <a:latin typeface="Times New Roman"/>
                          <a:ea typeface="Times New Roman"/>
                          <a:cs typeface="Times New Roman"/>
                        </a:rPr>
                        <a:t>Token </a:t>
                      </a:r>
                      <a:r>
                        <a:rPr lang="en-US" sz="1500" b="1" dirty="0">
                          <a:latin typeface="Times New Roman"/>
                          <a:ea typeface="Times New Roman"/>
                          <a:cs typeface="Times New Roman"/>
                        </a:rPr>
                        <a:t>Bus</a:t>
                      </a:r>
                      <a:endParaRPr lang="en-US" sz="1500" b="1" dirty="0">
                        <a:latin typeface="Bookman Old Style"/>
                        <a:ea typeface="Calibri"/>
                        <a:cs typeface="Times New Roman"/>
                      </a:endParaRPr>
                    </a:p>
                  </a:txBody>
                  <a:tcPr marL="5170" marR="5170" marT="3152" marB="31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500" b="1" dirty="0" smtClean="0">
                          <a:latin typeface="Times New Roman"/>
                          <a:ea typeface="Times New Roman"/>
                          <a:cs typeface="Times New Roman"/>
                        </a:rPr>
                        <a:t>802.5 Token</a:t>
                      </a:r>
                      <a:r>
                        <a:rPr lang="en-US" sz="1500" b="1" dirty="0">
                          <a:latin typeface="Times New Roman"/>
                          <a:ea typeface="Times New Roman"/>
                          <a:cs typeface="Times New Roman"/>
                        </a:rPr>
                        <a:t> Ring</a:t>
                      </a:r>
                      <a:endParaRPr lang="en-US" sz="1500" b="1" dirty="0">
                        <a:latin typeface="Bookman Old Style"/>
                        <a:ea typeface="Calibri"/>
                        <a:cs typeface="Times New Roman"/>
                      </a:endParaRPr>
                    </a:p>
                  </a:txBody>
                  <a:tcPr marL="5170" marR="5170" marT="3152" marB="31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3555">
                <a:tc>
                  <a:txBody>
                    <a:bodyPr/>
                    <a:lstStyle/>
                    <a:p>
                      <a:pPr marL="0" marR="0" indent="0" algn="l">
                        <a:spcBef>
                          <a:spcPts val="0"/>
                        </a:spcBef>
                        <a:spcAft>
                          <a:spcPts val="0"/>
                        </a:spcAft>
                      </a:pPr>
                      <a:r>
                        <a:rPr lang="en-US" sz="1500" dirty="0">
                          <a:latin typeface="Times New Roman"/>
                          <a:ea typeface="Times New Roman"/>
                          <a:cs typeface="Times New Roman"/>
                        </a:rPr>
                        <a:t>6</a:t>
                      </a:r>
                      <a:endParaRPr lang="en-US" sz="1500" dirty="0">
                        <a:latin typeface="Bookman Old Style"/>
                        <a:ea typeface="Calibri"/>
                        <a:cs typeface="Times New Roman"/>
                      </a:endParaRPr>
                    </a:p>
                  </a:txBody>
                  <a:tcPr marL="5170" marR="5170" marT="3152" marB="31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500" dirty="0">
                          <a:latin typeface="Times New Roman"/>
                          <a:ea typeface="Times New Roman"/>
                          <a:cs typeface="Times New Roman"/>
                        </a:rPr>
                        <a:t>Maximum delay before transmitting</a:t>
                      </a:r>
                      <a:endParaRPr lang="en-US" sz="1500" dirty="0">
                        <a:latin typeface="Bookman Old Style"/>
                        <a:ea typeface="Calibri"/>
                        <a:cs typeface="Times New Roman"/>
                      </a:endParaRPr>
                    </a:p>
                  </a:txBody>
                  <a:tcPr marL="5170" marR="5170" marT="3152" marB="31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500" dirty="0" smtClean="0">
                          <a:latin typeface="Times New Roman"/>
                          <a:ea typeface="Times New Roman"/>
                          <a:cs typeface="Times New Roman"/>
                        </a:rPr>
                        <a:t>  None</a:t>
                      </a:r>
                      <a:endParaRPr lang="en-US" sz="1500" dirty="0">
                        <a:latin typeface="Bookman Old Style"/>
                        <a:ea typeface="Calibri"/>
                        <a:cs typeface="Times New Roman"/>
                      </a:endParaRPr>
                    </a:p>
                  </a:txBody>
                  <a:tcPr marL="5170" marR="5170" marT="3152" marB="31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500" dirty="0" smtClean="0">
                          <a:latin typeface="Times New Roman"/>
                          <a:ea typeface="Times New Roman"/>
                          <a:cs typeface="Times New Roman"/>
                        </a:rPr>
                        <a:t> Bounded</a:t>
                      </a:r>
                      <a:r>
                        <a:rPr lang="en-US" sz="1500" dirty="0">
                          <a:latin typeface="Times New Roman"/>
                          <a:ea typeface="Times New Roman"/>
                          <a:cs typeface="Times New Roman"/>
                        </a:rPr>
                        <a:t>, depending on distance spanned and number of stations.</a:t>
                      </a:r>
                      <a:endParaRPr lang="en-US" sz="1500" dirty="0">
                        <a:latin typeface="Bookman Old Style"/>
                        <a:ea typeface="Calibri"/>
                        <a:cs typeface="Times New Roman"/>
                      </a:endParaRPr>
                    </a:p>
                  </a:txBody>
                  <a:tcPr marL="5170" marR="5170" marT="3152" marB="31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1000"/>
                        </a:spcAft>
                      </a:pPr>
                      <a:r>
                        <a:rPr lang="en-US" sz="1500" dirty="0">
                          <a:latin typeface="Times New Roman"/>
                          <a:ea typeface="Times New Roman"/>
                          <a:cs typeface="Times New Roman"/>
                        </a:rPr>
                        <a:t>Bounded, depending on distance spanned and number of stations</a:t>
                      </a:r>
                      <a:r>
                        <a:rPr lang="en-US" sz="1500" dirty="0" smtClean="0">
                          <a:latin typeface="Times New Roman"/>
                          <a:ea typeface="Times New Roman"/>
                          <a:cs typeface="Times New Roman"/>
                        </a:rPr>
                        <a:t>. However</a:t>
                      </a:r>
                      <a:r>
                        <a:rPr lang="en-US" sz="1500" dirty="0">
                          <a:latin typeface="Times New Roman"/>
                          <a:ea typeface="Times New Roman"/>
                          <a:cs typeface="Times New Roman"/>
                        </a:rPr>
                        <a:t>, if priorities are used, a low priority station may have no maximum delay.</a:t>
                      </a:r>
                      <a:endParaRPr lang="en-US" sz="1500" dirty="0">
                        <a:latin typeface="Bookman Old Style"/>
                        <a:ea typeface="Calibri"/>
                        <a:cs typeface="Times New Roman"/>
                      </a:endParaRPr>
                    </a:p>
                  </a:txBody>
                  <a:tcPr marL="5170" marR="5170" marT="3152" marB="31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pPr>
              <a:defRPr/>
            </a:pPr>
            <a:fld id="{54738729-F532-41C3-BD06-85E5CCB7E457}" type="slidenum">
              <a:rPr lang="en-US" smtClean="0"/>
              <a:pPr>
                <a:defRPr/>
              </a:pPr>
              <a:t>183</a:t>
            </a:fld>
            <a:endParaRPr lang="en-US" dirty="0"/>
          </a:p>
        </p:txBody>
      </p:sp>
    </p:spTree>
    <p:extLst>
      <p:ext uri="{BB962C8B-B14F-4D97-AF65-F5344CB8AC3E}">
        <p14:creationId xmlns:p14="http://schemas.microsoft.com/office/powerpoint/2010/main" val="3261484015"/>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74613"/>
            <a:ext cx="9144000" cy="704850"/>
          </a:xfrm>
        </p:spPr>
        <p:txBody>
          <a:bodyPr/>
          <a:lstStyle/>
          <a:p>
            <a:pPr eaLnBrk="1" hangingPunct="1"/>
            <a:r>
              <a:rPr lang="en-US" smtClean="0"/>
              <a:t>Differentiate 802.3, 802.4 &amp; 802.5</a:t>
            </a:r>
          </a:p>
        </p:txBody>
      </p:sp>
      <p:sp>
        <p:nvSpPr>
          <p:cNvPr id="65539"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endParaRPr lang="en-US" sz="2400"/>
          </a:p>
        </p:txBody>
      </p:sp>
      <p:graphicFrame>
        <p:nvGraphicFramePr>
          <p:cNvPr id="4" name="Table 3"/>
          <p:cNvGraphicFramePr>
            <a:graphicFrameLocks noGrp="1"/>
          </p:cNvGraphicFramePr>
          <p:nvPr/>
        </p:nvGraphicFramePr>
        <p:xfrm>
          <a:off x="163513" y="808038"/>
          <a:ext cx="8799512" cy="4816475"/>
        </p:xfrm>
        <a:graphic>
          <a:graphicData uri="http://schemas.openxmlformats.org/drawingml/2006/table">
            <a:tbl>
              <a:tblPr/>
              <a:tblGrid>
                <a:gridCol w="525349"/>
                <a:gridCol w="1704500"/>
                <a:gridCol w="2438226"/>
                <a:gridCol w="2009280"/>
                <a:gridCol w="2122158"/>
              </a:tblGrid>
              <a:tr h="916505">
                <a:tc>
                  <a:txBody>
                    <a:bodyPr/>
                    <a:lstStyle/>
                    <a:p>
                      <a:pPr marL="0" marR="0" indent="0" algn="ctr">
                        <a:spcBef>
                          <a:spcPts val="0"/>
                        </a:spcBef>
                        <a:spcAft>
                          <a:spcPts val="0"/>
                        </a:spcAft>
                      </a:pPr>
                      <a:r>
                        <a:rPr lang="en-US" sz="1500" b="1" dirty="0">
                          <a:latin typeface="Times New Roman"/>
                          <a:ea typeface="Times New Roman"/>
                          <a:cs typeface="Times New Roman"/>
                        </a:rPr>
                        <a:t>Sl</a:t>
                      </a:r>
                      <a:r>
                        <a:rPr lang="en-US" sz="1500" b="1" dirty="0" smtClean="0">
                          <a:latin typeface="Times New Roman"/>
                          <a:ea typeface="Times New Roman"/>
                          <a:cs typeface="Times New Roman"/>
                        </a:rPr>
                        <a:t>. No.</a:t>
                      </a:r>
                      <a:endParaRPr lang="en-US" sz="1500" b="1"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500" b="1" dirty="0">
                          <a:latin typeface="Times New Roman"/>
                          <a:ea typeface="Times New Roman"/>
                          <a:cs typeface="Times New Roman"/>
                        </a:rPr>
                        <a:t>Parameter of comparison</a:t>
                      </a:r>
                      <a:endParaRPr lang="en-US" sz="1500" b="1"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500" b="1" dirty="0">
                          <a:latin typeface="Times New Roman"/>
                          <a:ea typeface="Times New Roman"/>
                          <a:cs typeface="Times New Roman"/>
                        </a:rPr>
                        <a:t>802.3 </a:t>
                      </a:r>
                      <a:endParaRPr lang="en-US" sz="1500" b="1" dirty="0" smtClean="0">
                        <a:latin typeface="Times New Roman"/>
                        <a:ea typeface="Times New Roman"/>
                        <a:cs typeface="Times New Roman"/>
                      </a:endParaRPr>
                    </a:p>
                    <a:p>
                      <a:pPr marL="0" marR="0" indent="0" algn="ctr">
                        <a:spcBef>
                          <a:spcPts val="0"/>
                        </a:spcBef>
                        <a:spcAft>
                          <a:spcPts val="0"/>
                        </a:spcAft>
                      </a:pPr>
                      <a:r>
                        <a:rPr lang="en-US" sz="1500" b="1" dirty="0" smtClean="0">
                          <a:latin typeface="Times New Roman"/>
                          <a:ea typeface="Times New Roman"/>
                          <a:cs typeface="Times New Roman"/>
                        </a:rPr>
                        <a:t>Ethernet</a:t>
                      </a:r>
                      <a:endParaRPr lang="en-US" sz="1500" b="1"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500" b="1" dirty="0" smtClean="0">
                          <a:latin typeface="Times New Roman"/>
                          <a:ea typeface="Times New Roman"/>
                          <a:cs typeface="Times New Roman"/>
                        </a:rPr>
                        <a:t>802.4 </a:t>
                      </a:r>
                    </a:p>
                    <a:p>
                      <a:pPr marL="0" marR="0" indent="0" algn="ctr">
                        <a:spcBef>
                          <a:spcPts val="0"/>
                        </a:spcBef>
                        <a:spcAft>
                          <a:spcPts val="0"/>
                        </a:spcAft>
                      </a:pPr>
                      <a:r>
                        <a:rPr lang="en-US" sz="1500" b="1" dirty="0" smtClean="0">
                          <a:latin typeface="Times New Roman"/>
                          <a:ea typeface="Times New Roman"/>
                          <a:cs typeface="Times New Roman"/>
                        </a:rPr>
                        <a:t>Token </a:t>
                      </a:r>
                      <a:r>
                        <a:rPr lang="en-US" sz="1500" b="1" dirty="0">
                          <a:latin typeface="Times New Roman"/>
                          <a:ea typeface="Times New Roman"/>
                          <a:cs typeface="Times New Roman"/>
                        </a:rPr>
                        <a:t>Bus</a:t>
                      </a:r>
                      <a:endParaRPr lang="en-US" sz="1500" b="1"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500" b="1" dirty="0" smtClean="0">
                          <a:latin typeface="Times New Roman"/>
                          <a:ea typeface="Times New Roman"/>
                          <a:cs typeface="Times New Roman"/>
                        </a:rPr>
                        <a:t>802.5 Token</a:t>
                      </a:r>
                      <a:r>
                        <a:rPr lang="en-US" sz="1500" b="1" dirty="0">
                          <a:latin typeface="Times New Roman"/>
                          <a:ea typeface="Times New Roman"/>
                          <a:cs typeface="Times New Roman"/>
                        </a:rPr>
                        <a:t> Ring</a:t>
                      </a:r>
                      <a:endParaRPr lang="en-US" sz="1500" b="1"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060">
                <a:tc>
                  <a:txBody>
                    <a:bodyPr/>
                    <a:lstStyle/>
                    <a:p>
                      <a:pPr marL="0" marR="0" indent="0" algn="l">
                        <a:spcBef>
                          <a:spcPts val="0"/>
                        </a:spcBef>
                        <a:spcAft>
                          <a:spcPts val="0"/>
                        </a:spcAft>
                      </a:pPr>
                      <a:r>
                        <a:rPr lang="en-US" sz="1500" dirty="0">
                          <a:latin typeface="Times New Roman"/>
                          <a:ea typeface="Times New Roman"/>
                          <a:cs typeface="Times New Roman"/>
                        </a:rPr>
                        <a:t>7</a:t>
                      </a:r>
                      <a:endParaRPr lang="en-US" sz="1500"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500" dirty="0" smtClean="0">
                          <a:latin typeface="Times New Roman"/>
                          <a:ea typeface="Times New Roman"/>
                          <a:cs typeface="Times New Roman"/>
                        </a:rPr>
                        <a:t>Maintenance</a:t>
                      </a:r>
                      <a:endParaRPr lang="en-US" sz="1500"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1000"/>
                        </a:spcAft>
                      </a:pPr>
                      <a:r>
                        <a:rPr lang="en-US" sz="1500" dirty="0">
                          <a:latin typeface="Times New Roman"/>
                          <a:ea typeface="Times New Roman"/>
                          <a:cs typeface="Times New Roman"/>
                        </a:rPr>
                        <a:t>No central maintenance</a:t>
                      </a:r>
                      <a:endParaRPr lang="en-US" sz="1500"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1000"/>
                        </a:spcAft>
                      </a:pPr>
                      <a:r>
                        <a:rPr lang="en-US" sz="1500" dirty="0">
                          <a:latin typeface="Times New Roman"/>
                          <a:ea typeface="Times New Roman"/>
                          <a:cs typeface="Times New Roman"/>
                        </a:rPr>
                        <a:t>Distributed algorithm provide maintenance</a:t>
                      </a:r>
                      <a:endParaRPr lang="en-US" sz="1500"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500" dirty="0">
                          <a:latin typeface="Times New Roman"/>
                          <a:ea typeface="Times New Roman"/>
                          <a:cs typeface="Times New Roman"/>
                        </a:rPr>
                        <a:t>A designated monitor station performs maintenance.</a:t>
                      </a:r>
                      <a:endParaRPr lang="en-US" sz="1500"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6505">
                <a:tc>
                  <a:txBody>
                    <a:bodyPr/>
                    <a:lstStyle/>
                    <a:p>
                      <a:pPr marL="0" marR="0" indent="0" algn="l">
                        <a:spcBef>
                          <a:spcPts val="0"/>
                        </a:spcBef>
                        <a:spcAft>
                          <a:spcPts val="0"/>
                        </a:spcAft>
                      </a:pPr>
                      <a:r>
                        <a:rPr lang="en-US" sz="1500">
                          <a:latin typeface="Times New Roman"/>
                          <a:ea typeface="Times New Roman"/>
                          <a:cs typeface="Times New Roman"/>
                        </a:rPr>
                        <a:t>8</a:t>
                      </a:r>
                      <a:endParaRPr lang="en-US" sz="150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500">
                          <a:latin typeface="Times New Roman"/>
                          <a:ea typeface="Times New Roman"/>
                          <a:cs typeface="Times New Roman"/>
                        </a:rPr>
                        <a:t>Cable used</a:t>
                      </a:r>
                      <a:endParaRPr lang="en-US" sz="150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500" dirty="0">
                          <a:latin typeface="Times New Roman"/>
                          <a:ea typeface="Times New Roman"/>
                          <a:cs typeface="Times New Roman"/>
                        </a:rPr>
                        <a:t>Twisted pair, </a:t>
                      </a:r>
                      <a:r>
                        <a:rPr lang="en-US" sz="1500" dirty="0" smtClean="0">
                          <a:latin typeface="Times New Roman"/>
                          <a:ea typeface="Times New Roman"/>
                          <a:cs typeface="Times New Roman"/>
                        </a:rPr>
                        <a:t>      co-axial </a:t>
                      </a:r>
                      <a:r>
                        <a:rPr lang="en-US" sz="1500" dirty="0">
                          <a:latin typeface="Times New Roman"/>
                          <a:ea typeface="Times New Roman"/>
                          <a:cs typeface="Times New Roman"/>
                        </a:rPr>
                        <a:t>fiber optic</a:t>
                      </a:r>
                      <a:endParaRPr lang="en-US" sz="1500"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500" dirty="0" smtClean="0">
                          <a:latin typeface="Times New Roman"/>
                          <a:ea typeface="Times New Roman"/>
                          <a:cs typeface="Times New Roman"/>
                        </a:rPr>
                        <a:t>Co-axial</a:t>
                      </a:r>
                      <a:endParaRPr lang="en-US" sz="1500"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500" dirty="0">
                          <a:latin typeface="Times New Roman"/>
                          <a:ea typeface="Times New Roman"/>
                          <a:cs typeface="Times New Roman"/>
                        </a:rPr>
                        <a:t>Twisted pair and fiber optic.</a:t>
                      </a:r>
                      <a:endParaRPr lang="en-US" sz="1500"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468">
                <a:tc>
                  <a:txBody>
                    <a:bodyPr/>
                    <a:lstStyle/>
                    <a:p>
                      <a:pPr marL="0" marR="0" indent="0" algn="l">
                        <a:spcBef>
                          <a:spcPts val="0"/>
                        </a:spcBef>
                        <a:spcAft>
                          <a:spcPts val="0"/>
                        </a:spcAft>
                      </a:pPr>
                      <a:r>
                        <a:rPr lang="en-US" sz="1500">
                          <a:latin typeface="Times New Roman"/>
                          <a:ea typeface="Times New Roman"/>
                          <a:cs typeface="Times New Roman"/>
                        </a:rPr>
                        <a:t>9</a:t>
                      </a:r>
                      <a:endParaRPr lang="en-US" sz="150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500" dirty="0">
                          <a:latin typeface="Times New Roman"/>
                          <a:ea typeface="Times New Roman"/>
                          <a:cs typeface="Times New Roman"/>
                        </a:rPr>
                        <a:t>Cable length</a:t>
                      </a:r>
                      <a:endParaRPr lang="en-US" sz="1500"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500">
                          <a:latin typeface="Times New Roman"/>
                          <a:ea typeface="Times New Roman"/>
                          <a:cs typeface="Times New Roman"/>
                        </a:rPr>
                        <a:t>50 to 2000 m</a:t>
                      </a:r>
                      <a:endParaRPr lang="en-US" sz="150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500" dirty="0">
                          <a:latin typeface="Times New Roman"/>
                          <a:ea typeface="Times New Roman"/>
                          <a:cs typeface="Times New Roman"/>
                        </a:rPr>
                        <a:t>200 to 500 m</a:t>
                      </a:r>
                      <a:endParaRPr lang="en-US" sz="1500"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500" dirty="0">
                          <a:latin typeface="Times New Roman"/>
                          <a:ea typeface="Times New Roman"/>
                          <a:cs typeface="Times New Roman"/>
                        </a:rPr>
                        <a:t>50 to 2000 m</a:t>
                      </a:r>
                      <a:endParaRPr lang="en-US" sz="1500"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468">
                <a:tc>
                  <a:txBody>
                    <a:bodyPr/>
                    <a:lstStyle/>
                    <a:p>
                      <a:pPr marL="0" marR="0" indent="0" algn="l">
                        <a:spcBef>
                          <a:spcPts val="0"/>
                        </a:spcBef>
                        <a:spcAft>
                          <a:spcPts val="0"/>
                        </a:spcAft>
                      </a:pPr>
                      <a:r>
                        <a:rPr lang="en-US" sz="1500">
                          <a:latin typeface="Times New Roman"/>
                          <a:ea typeface="Times New Roman"/>
                          <a:cs typeface="Times New Roman"/>
                        </a:rPr>
                        <a:t>10</a:t>
                      </a:r>
                      <a:endParaRPr lang="en-US" sz="150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500">
                          <a:latin typeface="Times New Roman"/>
                          <a:ea typeface="Times New Roman"/>
                          <a:cs typeface="Times New Roman"/>
                        </a:rPr>
                        <a:t>Frame</a:t>
                      </a:r>
                      <a:endParaRPr lang="en-US" sz="150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500" dirty="0">
                          <a:latin typeface="Times New Roman"/>
                          <a:ea typeface="Times New Roman"/>
                          <a:cs typeface="Times New Roman"/>
                        </a:rPr>
                        <a:t>l0Mbps to </a:t>
                      </a:r>
                      <a:endParaRPr lang="en-US" sz="1500" dirty="0" smtClean="0">
                        <a:latin typeface="Times New Roman"/>
                        <a:ea typeface="Times New Roman"/>
                        <a:cs typeface="Times New Roman"/>
                      </a:endParaRPr>
                    </a:p>
                    <a:p>
                      <a:pPr marL="0" marR="0" indent="0" algn="l">
                        <a:spcBef>
                          <a:spcPts val="0"/>
                        </a:spcBef>
                        <a:spcAft>
                          <a:spcPts val="0"/>
                        </a:spcAft>
                      </a:pPr>
                      <a:r>
                        <a:rPr lang="en-US" sz="1500" dirty="0" smtClean="0">
                          <a:latin typeface="Times New Roman"/>
                          <a:ea typeface="Times New Roman"/>
                          <a:cs typeface="Times New Roman"/>
                        </a:rPr>
                        <a:t>100 </a:t>
                      </a:r>
                      <a:r>
                        <a:rPr lang="en-US" sz="1500" dirty="0">
                          <a:latin typeface="Times New Roman"/>
                          <a:ea typeface="Times New Roman"/>
                          <a:cs typeface="Times New Roman"/>
                        </a:rPr>
                        <a:t>Mbps</a:t>
                      </a:r>
                      <a:endParaRPr lang="en-US" sz="1500"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500" dirty="0">
                          <a:latin typeface="Times New Roman"/>
                          <a:ea typeface="Times New Roman"/>
                          <a:cs typeface="Times New Roman"/>
                        </a:rPr>
                        <a:t>10Mbps</a:t>
                      </a:r>
                      <a:endParaRPr lang="en-US" sz="1500"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500" dirty="0">
                          <a:latin typeface="Times New Roman"/>
                          <a:ea typeface="Times New Roman"/>
                          <a:cs typeface="Times New Roman"/>
                        </a:rPr>
                        <a:t>4 to l00Mbps</a:t>
                      </a:r>
                      <a:endParaRPr lang="en-US" sz="1500"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468">
                <a:tc>
                  <a:txBody>
                    <a:bodyPr/>
                    <a:lstStyle/>
                    <a:p>
                      <a:pPr marL="0" marR="0" indent="0" algn="l">
                        <a:spcBef>
                          <a:spcPts val="0"/>
                        </a:spcBef>
                        <a:spcAft>
                          <a:spcPts val="0"/>
                        </a:spcAft>
                      </a:pPr>
                      <a:r>
                        <a:rPr lang="en-US" sz="1500" dirty="0">
                          <a:latin typeface="Times New Roman"/>
                          <a:ea typeface="Times New Roman"/>
                          <a:cs typeface="Times New Roman"/>
                        </a:rPr>
                        <a:t>11</a:t>
                      </a:r>
                      <a:endParaRPr lang="en-US" sz="1500"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500" dirty="0" smtClean="0">
                          <a:latin typeface="Times New Roman"/>
                          <a:ea typeface="Times New Roman"/>
                          <a:cs typeface="Times New Roman"/>
                        </a:rPr>
                        <a:t>Structure</a:t>
                      </a:r>
                      <a:endParaRPr lang="en-US" sz="1500"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500" dirty="0">
                          <a:latin typeface="Times New Roman"/>
                          <a:ea typeface="Times New Roman"/>
                          <a:cs typeface="Times New Roman"/>
                        </a:rPr>
                        <a:t>1500 bytes</a:t>
                      </a:r>
                      <a:endParaRPr lang="en-US" sz="1500"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500" dirty="0">
                          <a:latin typeface="Times New Roman"/>
                          <a:ea typeface="Times New Roman"/>
                          <a:cs typeface="Times New Roman"/>
                        </a:rPr>
                        <a:t>8191 bytes</a:t>
                      </a:r>
                      <a:endParaRPr lang="en-US" sz="1500"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500" dirty="0">
                          <a:latin typeface="Times New Roman"/>
                          <a:ea typeface="Times New Roman"/>
                          <a:cs typeface="Times New Roman"/>
                        </a:rPr>
                        <a:t> 5000 bytes</a:t>
                      </a:r>
                      <a:endParaRPr lang="en-US" sz="1500" dirty="0">
                        <a:latin typeface="Bookman Old Style"/>
                        <a:ea typeface="Calibri"/>
                        <a:cs typeface="Times New Roman"/>
                      </a:endParaRPr>
                    </a:p>
                  </a:txBody>
                  <a:tcPr marL="5170" marR="5170" marT="3216" marB="32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pPr>
              <a:defRPr/>
            </a:pPr>
            <a:fld id="{363CA7ED-83C1-4EF6-B879-CEF00DE22A8A}" type="slidenum">
              <a:rPr lang="en-US" smtClean="0"/>
              <a:pPr>
                <a:defRPr/>
              </a:pPr>
              <a:t>184</a:t>
            </a:fld>
            <a:endParaRPr lang="en-US" dirty="0"/>
          </a:p>
        </p:txBody>
      </p:sp>
    </p:spTree>
    <p:extLst>
      <p:ext uri="{BB962C8B-B14F-4D97-AF65-F5344CB8AC3E}">
        <p14:creationId xmlns:p14="http://schemas.microsoft.com/office/powerpoint/2010/main" val="385976688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74613"/>
            <a:ext cx="9144000" cy="704850"/>
          </a:xfrm>
        </p:spPr>
        <p:txBody>
          <a:bodyPr/>
          <a:lstStyle/>
          <a:p>
            <a:pPr eaLnBrk="1" hangingPunct="1"/>
            <a:r>
              <a:rPr lang="en-US" b="1" smtClean="0"/>
              <a:t>Wireless LANs</a:t>
            </a:r>
            <a:endParaRPr lang="en-US" smtClean="0"/>
          </a:p>
        </p:txBody>
      </p:sp>
      <p:sp>
        <p:nvSpPr>
          <p:cNvPr id="66563"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524000" indent="-609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Wireless LANs </a:t>
            </a:r>
          </a:p>
          <a:p>
            <a:pPr lvl="1" algn="just" eaLnBrk="1" hangingPunct="1">
              <a:spcBef>
                <a:spcPct val="20000"/>
              </a:spcBef>
              <a:buClr>
                <a:schemeClr val="accent2"/>
              </a:buClr>
              <a:buFont typeface="Wingdings" pitchFamily="2" charset="2"/>
              <a:buChar char="§"/>
            </a:pPr>
            <a:r>
              <a:rPr lang="en-US" sz="2400"/>
              <a:t>operate in one of two configurations</a:t>
            </a:r>
          </a:p>
          <a:p>
            <a:pPr lvl="2" algn="just" eaLnBrk="1" hangingPunct="1">
              <a:spcBef>
                <a:spcPct val="20000"/>
              </a:spcBef>
              <a:buClr>
                <a:schemeClr val="accent2"/>
              </a:buClr>
              <a:buFont typeface="Wingdings" pitchFamily="2" charset="2"/>
              <a:buChar char="§"/>
            </a:pPr>
            <a:r>
              <a:rPr lang="en-US" sz="2400"/>
              <a:t>with a base station and </a:t>
            </a:r>
          </a:p>
          <a:p>
            <a:pPr lvl="2" algn="just" eaLnBrk="1" hangingPunct="1">
              <a:spcBef>
                <a:spcPct val="20000"/>
              </a:spcBef>
              <a:buClr>
                <a:schemeClr val="accent2"/>
              </a:buClr>
              <a:buFont typeface="Wingdings" pitchFamily="2" charset="2"/>
              <a:buChar char="§"/>
            </a:pPr>
            <a:r>
              <a:rPr lang="en-US" sz="2400"/>
              <a:t>without a base station</a:t>
            </a:r>
          </a:p>
          <a:p>
            <a:pPr algn="just" eaLnBrk="1" hangingPunct="1">
              <a:spcBef>
                <a:spcPct val="20000"/>
              </a:spcBef>
              <a:buClr>
                <a:schemeClr val="accent2"/>
              </a:buClr>
              <a:buFont typeface="Wingdings" pitchFamily="2" charset="2"/>
              <a:buChar char="§"/>
            </a:pPr>
            <a:r>
              <a:rPr lang="en-US" sz="2400"/>
              <a:t>802.11 protocol stack</a:t>
            </a:r>
          </a:p>
        </p:txBody>
      </p:sp>
      <p:pic>
        <p:nvPicPr>
          <p:cNvPr id="66564" name="Picture 4" descr="4-25"/>
          <p:cNvPicPr>
            <a:picLocks noChangeAspect="1" noChangeArrowheads="1"/>
          </p:cNvPicPr>
          <p:nvPr/>
        </p:nvPicPr>
        <p:blipFill>
          <a:blip r:embed="rId3">
            <a:extLst>
              <a:ext uri="{28A0092B-C50C-407E-A947-70E740481C1C}">
                <a14:useLocalDpi xmlns:a14="http://schemas.microsoft.com/office/drawing/2010/main" val="0"/>
              </a:ext>
            </a:extLst>
          </a:blip>
          <a:srcRect t="14206"/>
          <a:stretch>
            <a:fillRect/>
          </a:stretch>
        </p:blipFill>
        <p:spPr bwMode="auto">
          <a:xfrm>
            <a:off x="746125" y="2998788"/>
            <a:ext cx="7537450" cy="38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a:xfrm>
            <a:off x="7062788" y="6248400"/>
            <a:ext cx="1905000" cy="457200"/>
          </a:xfrm>
        </p:spPr>
        <p:txBody>
          <a:bodyPr/>
          <a:lstStyle/>
          <a:p>
            <a:pPr>
              <a:defRPr/>
            </a:pPr>
            <a:fld id="{BA053B69-DB3C-4312-9805-837AE573B1F9}" type="slidenum">
              <a:rPr lang="en-US" smtClean="0"/>
              <a:pPr>
                <a:defRPr/>
              </a:pPr>
              <a:t>185</a:t>
            </a:fld>
            <a:endParaRPr lang="en-US" dirty="0"/>
          </a:p>
        </p:txBody>
      </p:sp>
    </p:spTree>
    <p:extLst>
      <p:ext uri="{BB962C8B-B14F-4D97-AF65-F5344CB8AC3E}">
        <p14:creationId xmlns:p14="http://schemas.microsoft.com/office/powerpoint/2010/main" val="4080647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anim to="" calcmode="lin" valueType="num">
                                      <p:cBhvr>
                                        <p:cTn id="7" dur="1" fill="hold"/>
                                        <p:tgtEl>
                                          <p:spTgt spid="66563">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66563">
                                            <p:txEl>
                                              <p:pRg st="2" end="2"/>
                                            </p:txEl>
                                          </p:spTgt>
                                        </p:tgtEl>
                                        <p:attrNameLst>
                                          <p:attrName>style.visibility</p:attrName>
                                        </p:attrNameLst>
                                      </p:cBhvr>
                                      <p:to>
                                        <p:strVal val="visible"/>
                                      </p:to>
                                    </p:set>
                                    <p:anim to="" calcmode="lin" valueType="num">
                                      <p:cBhvr>
                                        <p:cTn id="12" dur="1" fill="hold"/>
                                        <p:tgtEl>
                                          <p:spTgt spid="6656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66563">
                                            <p:txEl>
                                              <p:pRg st="3" end="3"/>
                                            </p:txEl>
                                          </p:spTgt>
                                        </p:tgtEl>
                                        <p:attrNameLst>
                                          <p:attrName>style.visibility</p:attrName>
                                        </p:attrNameLst>
                                      </p:cBhvr>
                                      <p:to>
                                        <p:strVal val="visible"/>
                                      </p:to>
                                    </p:set>
                                    <p:anim to="" calcmode="lin" valueType="num">
                                      <p:cBhvr>
                                        <p:cTn id="17" dur="1" fill="hold"/>
                                        <p:tgtEl>
                                          <p:spTgt spid="66563">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66563">
                                            <p:txEl>
                                              <p:pRg st="4" end="4"/>
                                            </p:txEl>
                                          </p:spTgt>
                                        </p:tgtEl>
                                        <p:attrNameLst>
                                          <p:attrName>style.visibility</p:attrName>
                                        </p:attrNameLst>
                                      </p:cBhvr>
                                      <p:to>
                                        <p:strVal val="visible"/>
                                      </p:to>
                                    </p:set>
                                    <p:anim to="" calcmode="lin" valueType="num">
                                      <p:cBhvr>
                                        <p:cTn id="22" dur="1" fill="hold"/>
                                        <p:tgtEl>
                                          <p:spTgt spid="66563">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66564"/>
                                        </p:tgtEl>
                                        <p:attrNameLst>
                                          <p:attrName>style.visibility</p:attrName>
                                        </p:attrNameLst>
                                      </p:cBhvr>
                                      <p:to>
                                        <p:strVal val="visible"/>
                                      </p:to>
                                    </p:set>
                                    <p:anim to="" calcmode="lin" valueType="num">
                                      <p:cBhvr>
                                        <p:cTn id="27" dur="1" fill="hold"/>
                                        <p:tgtEl>
                                          <p:spTgt spid="665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74613"/>
            <a:ext cx="9144000" cy="704850"/>
          </a:xfrm>
        </p:spPr>
        <p:txBody>
          <a:bodyPr/>
          <a:lstStyle/>
          <a:p>
            <a:pPr eaLnBrk="1" hangingPunct="1"/>
            <a:r>
              <a:rPr lang="en-US" b="1" smtClean="0"/>
              <a:t>Wireless LANs</a:t>
            </a:r>
            <a:endParaRPr lang="en-US" smtClean="0"/>
          </a:p>
        </p:txBody>
      </p:sp>
      <p:sp>
        <p:nvSpPr>
          <p:cNvPr id="67587"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b="1"/>
              <a:t>Infrared</a:t>
            </a:r>
            <a:r>
              <a:rPr lang="en-US" sz="2400"/>
              <a:t> option </a:t>
            </a:r>
          </a:p>
          <a:p>
            <a:pPr lvl="1" algn="just" eaLnBrk="1" hangingPunct="1">
              <a:spcBef>
                <a:spcPct val="20000"/>
              </a:spcBef>
              <a:buClr>
                <a:schemeClr val="accent2"/>
              </a:buClr>
              <a:buFont typeface="Wingdings" pitchFamily="2" charset="2"/>
              <a:buChar char="§"/>
            </a:pPr>
            <a:r>
              <a:rPr lang="en-US" sz="2400"/>
              <a:t>uses diffused (not line of sight) transmission </a:t>
            </a:r>
          </a:p>
          <a:p>
            <a:pPr lvl="1" algn="just" eaLnBrk="1" hangingPunct="1">
              <a:spcBef>
                <a:spcPct val="20000"/>
              </a:spcBef>
              <a:buClr>
                <a:schemeClr val="accent2"/>
              </a:buClr>
              <a:buFont typeface="Wingdings" pitchFamily="2" charset="2"/>
              <a:buChar char="§"/>
            </a:pPr>
            <a:r>
              <a:rPr lang="en-US" sz="2400"/>
              <a:t>Two speeds are permitted: 1 Mbps and 2 Mbps</a:t>
            </a:r>
          </a:p>
          <a:p>
            <a:pPr lvl="1" algn="just" eaLnBrk="1" hangingPunct="1">
              <a:spcBef>
                <a:spcPct val="20000"/>
              </a:spcBef>
              <a:buClr>
                <a:schemeClr val="accent2"/>
              </a:buClr>
              <a:buFont typeface="Wingdings" pitchFamily="2" charset="2"/>
              <a:buChar char="§"/>
            </a:pPr>
            <a:r>
              <a:rPr lang="en-US" sz="2400"/>
              <a:t>Infrared signals cannot penetrate walls</a:t>
            </a:r>
            <a:endParaRPr lang="en-US" sz="2400" b="1"/>
          </a:p>
          <a:p>
            <a:pPr algn="just" eaLnBrk="1" hangingPunct="1">
              <a:spcBef>
                <a:spcPct val="20000"/>
              </a:spcBef>
              <a:buClr>
                <a:schemeClr val="accent2"/>
              </a:buClr>
              <a:buFont typeface="Wingdings" pitchFamily="2" charset="2"/>
              <a:buChar char="§"/>
            </a:pPr>
            <a:r>
              <a:rPr lang="en-US" sz="2400" b="1"/>
              <a:t>FHSS (Frequency Hopping Spread Spectrum)</a:t>
            </a:r>
          </a:p>
          <a:p>
            <a:pPr lvl="1" algn="just" eaLnBrk="1" hangingPunct="1">
              <a:spcBef>
                <a:spcPct val="20000"/>
              </a:spcBef>
              <a:buClr>
                <a:schemeClr val="accent2"/>
              </a:buClr>
              <a:buFont typeface="Wingdings" pitchFamily="2" charset="2"/>
              <a:buChar char="§"/>
            </a:pPr>
            <a:r>
              <a:rPr lang="en-US" sz="2400"/>
              <a:t>method of transmitting radio signals by rapidly switching a carrier among many frequency channels, </a:t>
            </a:r>
          </a:p>
          <a:p>
            <a:pPr lvl="1" algn="just" eaLnBrk="1" hangingPunct="1">
              <a:spcBef>
                <a:spcPct val="20000"/>
              </a:spcBef>
              <a:buClr>
                <a:schemeClr val="accent2"/>
              </a:buClr>
              <a:buFont typeface="Wingdings" pitchFamily="2" charset="2"/>
              <a:buChar char="§"/>
            </a:pPr>
            <a:r>
              <a:rPr lang="en-US" sz="2400"/>
              <a:t>using a pseudorandom sequence known to both transmitter and receiver.</a:t>
            </a:r>
          </a:p>
        </p:txBody>
      </p:sp>
      <p:sp>
        <p:nvSpPr>
          <p:cNvPr id="4" name="Slide Number Placeholder 3"/>
          <p:cNvSpPr>
            <a:spLocks noGrp="1"/>
          </p:cNvSpPr>
          <p:nvPr>
            <p:ph type="sldNum" sz="quarter" idx="12"/>
          </p:nvPr>
        </p:nvSpPr>
        <p:spPr/>
        <p:txBody>
          <a:bodyPr/>
          <a:lstStyle/>
          <a:p>
            <a:pPr>
              <a:defRPr/>
            </a:pPr>
            <a:fld id="{23D4AD2A-6738-4A80-80A8-E8548630E795}" type="slidenum">
              <a:rPr lang="en-US" smtClean="0"/>
              <a:pPr>
                <a:defRPr/>
              </a:pPr>
              <a:t>186</a:t>
            </a:fld>
            <a:endParaRPr lang="en-US" dirty="0"/>
          </a:p>
        </p:txBody>
      </p:sp>
    </p:spTree>
    <p:extLst>
      <p:ext uri="{BB962C8B-B14F-4D97-AF65-F5344CB8AC3E}">
        <p14:creationId xmlns:p14="http://schemas.microsoft.com/office/powerpoint/2010/main" val="902449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 to="" calcmode="lin" valueType="num">
                                      <p:cBhvr>
                                        <p:cTn id="7" dur="1" fill="hold"/>
                                        <p:tgtEl>
                                          <p:spTgt spid="67587">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67587">
                                            <p:txEl>
                                              <p:pRg st="2" end="2"/>
                                            </p:txEl>
                                          </p:spTgt>
                                        </p:tgtEl>
                                        <p:attrNameLst>
                                          <p:attrName>style.visibility</p:attrName>
                                        </p:attrNameLst>
                                      </p:cBhvr>
                                      <p:to>
                                        <p:strVal val="visible"/>
                                      </p:to>
                                    </p:set>
                                    <p:anim to="" calcmode="lin" valueType="num">
                                      <p:cBhvr>
                                        <p:cTn id="12" dur="1" fill="hold"/>
                                        <p:tgtEl>
                                          <p:spTgt spid="67587">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67587">
                                            <p:txEl>
                                              <p:pRg st="3" end="3"/>
                                            </p:txEl>
                                          </p:spTgt>
                                        </p:tgtEl>
                                        <p:attrNameLst>
                                          <p:attrName>style.visibility</p:attrName>
                                        </p:attrNameLst>
                                      </p:cBhvr>
                                      <p:to>
                                        <p:strVal val="visible"/>
                                      </p:to>
                                    </p:set>
                                    <p:anim to="" calcmode="lin" valueType="num">
                                      <p:cBhvr>
                                        <p:cTn id="17" dur="1" fill="hold"/>
                                        <p:tgtEl>
                                          <p:spTgt spid="67587">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67587">
                                            <p:txEl>
                                              <p:pRg st="4" end="4"/>
                                            </p:txEl>
                                          </p:spTgt>
                                        </p:tgtEl>
                                        <p:attrNameLst>
                                          <p:attrName>style.visibility</p:attrName>
                                        </p:attrNameLst>
                                      </p:cBhvr>
                                      <p:to>
                                        <p:strVal val="visible"/>
                                      </p:to>
                                    </p:set>
                                    <p:anim to="" calcmode="lin" valueType="num">
                                      <p:cBhvr>
                                        <p:cTn id="22" dur="1" fill="hold"/>
                                        <p:tgtEl>
                                          <p:spTgt spid="67587">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67587">
                                            <p:txEl>
                                              <p:pRg st="5" end="5"/>
                                            </p:txEl>
                                          </p:spTgt>
                                        </p:tgtEl>
                                        <p:attrNameLst>
                                          <p:attrName>style.visibility</p:attrName>
                                        </p:attrNameLst>
                                      </p:cBhvr>
                                      <p:to>
                                        <p:strVal val="visible"/>
                                      </p:to>
                                    </p:set>
                                    <p:anim to="" calcmode="lin" valueType="num">
                                      <p:cBhvr>
                                        <p:cTn id="27" dur="1" fill="hold"/>
                                        <p:tgtEl>
                                          <p:spTgt spid="67587">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67587">
                                            <p:txEl>
                                              <p:pRg st="6" end="6"/>
                                            </p:txEl>
                                          </p:spTgt>
                                        </p:tgtEl>
                                        <p:attrNameLst>
                                          <p:attrName>style.visibility</p:attrName>
                                        </p:attrNameLst>
                                      </p:cBhvr>
                                      <p:to>
                                        <p:strVal val="visible"/>
                                      </p:to>
                                    </p:set>
                                    <p:anim to="" calcmode="lin" valueType="num">
                                      <p:cBhvr>
                                        <p:cTn id="32" dur="1" fill="hold"/>
                                        <p:tgtEl>
                                          <p:spTgt spid="67587">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74613"/>
            <a:ext cx="9144000" cy="704850"/>
          </a:xfrm>
        </p:spPr>
        <p:txBody>
          <a:bodyPr/>
          <a:lstStyle/>
          <a:p>
            <a:pPr eaLnBrk="1" hangingPunct="1"/>
            <a:r>
              <a:rPr lang="en-US" b="1" smtClean="0"/>
              <a:t>Wireless LANs</a:t>
            </a:r>
            <a:endParaRPr lang="en-US" smtClean="0"/>
          </a:p>
        </p:txBody>
      </p:sp>
      <p:sp>
        <p:nvSpPr>
          <p:cNvPr id="68611"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b="1"/>
              <a:t>FHSS (Frequency Hopping Spread Spectrum)</a:t>
            </a:r>
          </a:p>
          <a:p>
            <a:pPr lvl="1" algn="just" eaLnBrk="1" hangingPunct="1">
              <a:spcBef>
                <a:spcPct val="20000"/>
              </a:spcBef>
              <a:buClr>
                <a:schemeClr val="accent2"/>
              </a:buClr>
              <a:buFont typeface="Wingdings" pitchFamily="2" charset="2"/>
              <a:buChar char="§"/>
            </a:pPr>
            <a:r>
              <a:rPr lang="en-US" sz="2400"/>
              <a:t>uses 79 channels, each 1-MHz wide, starting at the low end of the 2.4-GHz ISM band</a:t>
            </a:r>
          </a:p>
          <a:p>
            <a:pPr lvl="1" algn="just" eaLnBrk="1" hangingPunct="1">
              <a:spcBef>
                <a:spcPct val="20000"/>
              </a:spcBef>
              <a:buClr>
                <a:schemeClr val="accent2"/>
              </a:buClr>
              <a:buFont typeface="Wingdings" pitchFamily="2" charset="2"/>
              <a:buChar char="§"/>
            </a:pPr>
            <a:r>
              <a:rPr lang="en-US" sz="2400"/>
              <a:t>A pseudo random number generator is used to produce the sequence of frequencies hopped to. </a:t>
            </a:r>
          </a:p>
          <a:p>
            <a:pPr lvl="1" algn="just" eaLnBrk="1" hangingPunct="1">
              <a:spcBef>
                <a:spcPct val="20000"/>
              </a:spcBef>
              <a:buClr>
                <a:schemeClr val="accent2"/>
              </a:buClr>
              <a:buFont typeface="Wingdings" pitchFamily="2" charset="2"/>
              <a:buChar char="§"/>
            </a:pPr>
            <a:r>
              <a:rPr lang="en-US" sz="2400"/>
              <a:t>As long as all stations use the same seed to the pseudorandom number generator and stay synchronized in time, they will hop to the same frequencies simultaneously.</a:t>
            </a:r>
          </a:p>
          <a:p>
            <a:pPr lvl="1" algn="just" eaLnBrk="1" hangingPunct="1">
              <a:spcBef>
                <a:spcPct val="20000"/>
              </a:spcBef>
              <a:buClr>
                <a:schemeClr val="accent2"/>
              </a:buClr>
              <a:buFont typeface="Wingdings" pitchFamily="2" charset="2"/>
              <a:buChar char="§"/>
            </a:pPr>
            <a:r>
              <a:rPr lang="en-US" sz="2400"/>
              <a:t>main disadvantage is its low bandwidth</a:t>
            </a:r>
          </a:p>
        </p:txBody>
      </p:sp>
      <p:sp>
        <p:nvSpPr>
          <p:cNvPr id="4" name="Slide Number Placeholder 3"/>
          <p:cNvSpPr>
            <a:spLocks noGrp="1"/>
          </p:cNvSpPr>
          <p:nvPr>
            <p:ph type="sldNum" sz="quarter" idx="12"/>
          </p:nvPr>
        </p:nvSpPr>
        <p:spPr/>
        <p:txBody>
          <a:bodyPr/>
          <a:lstStyle/>
          <a:p>
            <a:pPr>
              <a:defRPr/>
            </a:pPr>
            <a:fld id="{9F7D3B96-15BD-4FF5-9AE5-57E93CD7458D}" type="slidenum">
              <a:rPr lang="en-US" smtClean="0"/>
              <a:pPr>
                <a:defRPr/>
              </a:pPr>
              <a:t>187</a:t>
            </a:fld>
            <a:endParaRPr lang="en-US" dirty="0"/>
          </a:p>
        </p:txBody>
      </p:sp>
    </p:spTree>
    <p:extLst>
      <p:ext uri="{BB962C8B-B14F-4D97-AF65-F5344CB8AC3E}">
        <p14:creationId xmlns:p14="http://schemas.microsoft.com/office/powerpoint/2010/main" val="3347385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anim to="" calcmode="lin" valueType="num">
                                      <p:cBhvr>
                                        <p:cTn id="7" dur="1" fill="hold"/>
                                        <p:tgtEl>
                                          <p:spTgt spid="68611">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68611">
                                            <p:txEl>
                                              <p:pRg st="2" end="2"/>
                                            </p:txEl>
                                          </p:spTgt>
                                        </p:tgtEl>
                                        <p:attrNameLst>
                                          <p:attrName>style.visibility</p:attrName>
                                        </p:attrNameLst>
                                      </p:cBhvr>
                                      <p:to>
                                        <p:strVal val="visible"/>
                                      </p:to>
                                    </p:set>
                                    <p:anim to="" calcmode="lin" valueType="num">
                                      <p:cBhvr>
                                        <p:cTn id="12" dur="1" fill="hold"/>
                                        <p:tgtEl>
                                          <p:spTgt spid="68611">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68611">
                                            <p:txEl>
                                              <p:pRg st="3" end="3"/>
                                            </p:txEl>
                                          </p:spTgt>
                                        </p:tgtEl>
                                        <p:attrNameLst>
                                          <p:attrName>style.visibility</p:attrName>
                                        </p:attrNameLst>
                                      </p:cBhvr>
                                      <p:to>
                                        <p:strVal val="visible"/>
                                      </p:to>
                                    </p:set>
                                    <p:anim to="" calcmode="lin" valueType="num">
                                      <p:cBhvr>
                                        <p:cTn id="17" dur="1" fill="hold"/>
                                        <p:tgtEl>
                                          <p:spTgt spid="68611">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68611">
                                            <p:txEl>
                                              <p:pRg st="4" end="4"/>
                                            </p:txEl>
                                          </p:spTgt>
                                        </p:tgtEl>
                                        <p:attrNameLst>
                                          <p:attrName>style.visibility</p:attrName>
                                        </p:attrNameLst>
                                      </p:cBhvr>
                                      <p:to>
                                        <p:strVal val="visible"/>
                                      </p:to>
                                    </p:set>
                                    <p:anim to="" calcmode="lin" valueType="num">
                                      <p:cBhvr>
                                        <p:cTn id="22" dur="1" fill="hold"/>
                                        <p:tgtEl>
                                          <p:spTgt spid="6861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74613"/>
            <a:ext cx="9144000" cy="704850"/>
          </a:xfrm>
        </p:spPr>
        <p:txBody>
          <a:bodyPr/>
          <a:lstStyle/>
          <a:p>
            <a:pPr eaLnBrk="1" hangingPunct="1"/>
            <a:r>
              <a:rPr lang="en-US" b="1" smtClean="0"/>
              <a:t>Wireless LANs</a:t>
            </a:r>
            <a:endParaRPr lang="en-US" smtClean="0"/>
          </a:p>
        </p:txBody>
      </p:sp>
      <p:sp>
        <p:nvSpPr>
          <p:cNvPr id="69635"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b="1"/>
              <a:t>DSSS (Direct Sequence Spread Spectrum) </a:t>
            </a:r>
          </a:p>
          <a:p>
            <a:pPr lvl="1" algn="just" eaLnBrk="1" hangingPunct="1">
              <a:spcBef>
                <a:spcPct val="20000"/>
              </a:spcBef>
              <a:buClr>
                <a:schemeClr val="accent2"/>
              </a:buClr>
              <a:buFont typeface="Wingdings" pitchFamily="2" charset="2"/>
              <a:buChar char="§"/>
            </a:pPr>
            <a:r>
              <a:rPr lang="en-US" sz="2400"/>
              <a:t>spread spectrum technique whereby the original data signal is multiplied with a pseudo random noise spreading code. </a:t>
            </a:r>
          </a:p>
          <a:p>
            <a:pPr lvl="1" algn="just" eaLnBrk="1" hangingPunct="1">
              <a:spcBef>
                <a:spcPct val="20000"/>
              </a:spcBef>
              <a:buClr>
                <a:schemeClr val="accent2"/>
              </a:buClr>
              <a:buFont typeface="Wingdings" pitchFamily="2" charset="2"/>
              <a:buChar char="§"/>
            </a:pPr>
            <a:r>
              <a:rPr lang="en-US" sz="2400"/>
              <a:t>also restricted to 1 or 2 Mbps</a:t>
            </a:r>
          </a:p>
          <a:p>
            <a:pPr lvl="1" algn="just" eaLnBrk="1" hangingPunct="1">
              <a:spcBef>
                <a:spcPct val="20000"/>
              </a:spcBef>
              <a:buClr>
                <a:schemeClr val="accent2"/>
              </a:buClr>
              <a:buFont typeface="Wingdings" pitchFamily="2" charset="2"/>
              <a:buChar char="§"/>
            </a:pPr>
            <a:r>
              <a:rPr lang="en-US" sz="2400"/>
              <a:t>It uses phase shift modulation at 1 Mbaud, transmitting 1 bit per baud when operating at 1 Mbps and 2 bits per baud when operating at 2 Mbps</a:t>
            </a:r>
          </a:p>
        </p:txBody>
      </p:sp>
      <p:sp>
        <p:nvSpPr>
          <p:cNvPr id="4" name="Slide Number Placeholder 3"/>
          <p:cNvSpPr>
            <a:spLocks noGrp="1"/>
          </p:cNvSpPr>
          <p:nvPr>
            <p:ph type="sldNum" sz="quarter" idx="12"/>
          </p:nvPr>
        </p:nvSpPr>
        <p:spPr/>
        <p:txBody>
          <a:bodyPr/>
          <a:lstStyle/>
          <a:p>
            <a:pPr>
              <a:defRPr/>
            </a:pPr>
            <a:fld id="{451A8E13-DB6C-4E2A-9910-E6ECF11F938E}" type="slidenum">
              <a:rPr lang="en-US" smtClean="0"/>
              <a:pPr>
                <a:defRPr/>
              </a:pPr>
              <a:t>188</a:t>
            </a:fld>
            <a:endParaRPr lang="en-US" dirty="0"/>
          </a:p>
        </p:txBody>
      </p:sp>
    </p:spTree>
    <p:extLst>
      <p:ext uri="{BB962C8B-B14F-4D97-AF65-F5344CB8AC3E}">
        <p14:creationId xmlns:p14="http://schemas.microsoft.com/office/powerpoint/2010/main" val="626581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 to="" calcmode="lin" valueType="num">
                                      <p:cBhvr>
                                        <p:cTn id="7" dur="1" fill="hold"/>
                                        <p:tgtEl>
                                          <p:spTgt spid="69635">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69635">
                                            <p:txEl>
                                              <p:pRg st="2" end="2"/>
                                            </p:txEl>
                                          </p:spTgt>
                                        </p:tgtEl>
                                        <p:attrNameLst>
                                          <p:attrName>style.visibility</p:attrName>
                                        </p:attrNameLst>
                                      </p:cBhvr>
                                      <p:to>
                                        <p:strVal val="visible"/>
                                      </p:to>
                                    </p:set>
                                    <p:anim to="" calcmode="lin" valueType="num">
                                      <p:cBhvr>
                                        <p:cTn id="12" dur="1" fill="hold"/>
                                        <p:tgtEl>
                                          <p:spTgt spid="69635">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69635">
                                            <p:txEl>
                                              <p:pRg st="3" end="3"/>
                                            </p:txEl>
                                          </p:spTgt>
                                        </p:tgtEl>
                                        <p:attrNameLst>
                                          <p:attrName>style.visibility</p:attrName>
                                        </p:attrNameLst>
                                      </p:cBhvr>
                                      <p:to>
                                        <p:strVal val="visible"/>
                                      </p:to>
                                    </p:set>
                                    <p:anim to="" calcmode="lin" valueType="num">
                                      <p:cBhvr>
                                        <p:cTn id="17" dur="1" fill="hold"/>
                                        <p:tgtEl>
                                          <p:spTgt spid="6963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74613"/>
            <a:ext cx="9144000" cy="704850"/>
          </a:xfrm>
        </p:spPr>
        <p:txBody>
          <a:bodyPr/>
          <a:lstStyle/>
          <a:p>
            <a:pPr eaLnBrk="1" hangingPunct="1"/>
            <a:r>
              <a:rPr lang="en-US" b="1" smtClean="0"/>
              <a:t>Wireless LANs</a:t>
            </a:r>
            <a:endParaRPr lang="en-US" smtClean="0"/>
          </a:p>
        </p:txBody>
      </p:sp>
      <p:sp>
        <p:nvSpPr>
          <p:cNvPr id="70659"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b="1"/>
              <a:t>802.11a uses OFDM (Orthogonal Frequency Division Multiplexing)</a:t>
            </a:r>
          </a:p>
          <a:p>
            <a:pPr lvl="1" algn="just" eaLnBrk="1" hangingPunct="1">
              <a:spcBef>
                <a:spcPct val="20000"/>
              </a:spcBef>
              <a:buClr>
                <a:schemeClr val="accent2"/>
              </a:buClr>
              <a:buFont typeface="Wingdings" pitchFamily="2" charset="2"/>
              <a:buChar char="§"/>
            </a:pPr>
            <a:r>
              <a:rPr lang="en-US" sz="2400"/>
              <a:t>to deliver up to 54 Mbps in the wider 5-GHz ISM band</a:t>
            </a:r>
          </a:p>
          <a:p>
            <a:pPr lvl="1" algn="just" eaLnBrk="1" hangingPunct="1">
              <a:spcBef>
                <a:spcPct val="20000"/>
              </a:spcBef>
              <a:buClr>
                <a:schemeClr val="accent2"/>
              </a:buClr>
              <a:buFont typeface="Wingdings" pitchFamily="2" charset="2"/>
              <a:buChar char="§"/>
            </a:pPr>
            <a:r>
              <a:rPr lang="en-US" sz="2400"/>
              <a:t>Since transmissions are present on multiple frequencies at the same time, this technique is considered a form of spread spectrum</a:t>
            </a:r>
          </a:p>
          <a:p>
            <a:pPr lvl="1" algn="just" eaLnBrk="1" hangingPunct="1">
              <a:spcBef>
                <a:spcPct val="20000"/>
              </a:spcBef>
              <a:buClr>
                <a:schemeClr val="accent2"/>
              </a:buClr>
              <a:buFont typeface="Wingdings" pitchFamily="2" charset="2"/>
              <a:buChar char="§"/>
            </a:pPr>
            <a:r>
              <a:rPr lang="en-US" sz="2400"/>
              <a:t>Advs: good spectrum efficiency in terms of bits/Hz and good immunity to multipath fading</a:t>
            </a:r>
          </a:p>
        </p:txBody>
      </p:sp>
      <p:sp>
        <p:nvSpPr>
          <p:cNvPr id="4" name="Slide Number Placeholder 3"/>
          <p:cNvSpPr>
            <a:spLocks noGrp="1"/>
          </p:cNvSpPr>
          <p:nvPr>
            <p:ph type="sldNum" sz="quarter" idx="12"/>
          </p:nvPr>
        </p:nvSpPr>
        <p:spPr/>
        <p:txBody>
          <a:bodyPr/>
          <a:lstStyle/>
          <a:p>
            <a:pPr>
              <a:defRPr/>
            </a:pPr>
            <a:fld id="{0A497B56-4954-4CD3-944E-686AAE6DE20C}" type="slidenum">
              <a:rPr lang="en-US" smtClean="0"/>
              <a:pPr>
                <a:defRPr/>
              </a:pPr>
              <a:t>189</a:t>
            </a:fld>
            <a:endParaRPr lang="en-US" dirty="0"/>
          </a:p>
        </p:txBody>
      </p:sp>
    </p:spTree>
    <p:extLst>
      <p:ext uri="{BB962C8B-B14F-4D97-AF65-F5344CB8AC3E}">
        <p14:creationId xmlns:p14="http://schemas.microsoft.com/office/powerpoint/2010/main" val="3225120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 to="" calcmode="lin" valueType="num">
                                      <p:cBhvr>
                                        <p:cTn id="7" dur="1" fill="hold"/>
                                        <p:tgtEl>
                                          <p:spTgt spid="70659">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70659">
                                            <p:txEl>
                                              <p:pRg st="2" end="2"/>
                                            </p:txEl>
                                          </p:spTgt>
                                        </p:tgtEl>
                                        <p:attrNameLst>
                                          <p:attrName>style.visibility</p:attrName>
                                        </p:attrNameLst>
                                      </p:cBhvr>
                                      <p:to>
                                        <p:strVal val="visible"/>
                                      </p:to>
                                    </p:set>
                                    <p:anim to="" calcmode="lin" valueType="num">
                                      <p:cBhvr>
                                        <p:cTn id="12" dur="1" fill="hold"/>
                                        <p:tgtEl>
                                          <p:spTgt spid="70659">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70659">
                                            <p:txEl>
                                              <p:pRg st="3" end="3"/>
                                            </p:txEl>
                                          </p:spTgt>
                                        </p:tgtEl>
                                        <p:attrNameLst>
                                          <p:attrName>style.visibility</p:attrName>
                                        </p:attrNameLst>
                                      </p:cBhvr>
                                      <p:to>
                                        <p:strVal val="visible"/>
                                      </p:to>
                                    </p:set>
                                    <p:anim to="" calcmode="lin" valueType="num">
                                      <p:cBhvr>
                                        <p:cTn id="17" dur="1" fill="hold"/>
                                        <p:tgtEl>
                                          <p:spTgt spid="7065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5467" y="-2"/>
            <a:ext cx="9008533" cy="496712"/>
          </a:xfrm>
        </p:spPr>
        <p:txBody>
          <a:bodyPr>
            <a:normAutofit fontScale="90000"/>
          </a:bodyPr>
          <a:lstStyle/>
          <a:p>
            <a:r>
              <a:rPr lang="en-US" dirty="0" smtClean="0"/>
              <a:t> </a:t>
            </a:r>
            <a:r>
              <a:rPr lang="en-US" sz="4400" dirty="0" smtClean="0"/>
              <a:t>Framing</a:t>
            </a:r>
            <a:endParaRPr lang="en-US" sz="4400" dirty="0"/>
          </a:p>
        </p:txBody>
      </p:sp>
      <p:sp>
        <p:nvSpPr>
          <p:cNvPr id="7" name="Content Placeholder 2"/>
          <p:cNvSpPr>
            <a:spLocks noGrp="1"/>
          </p:cNvSpPr>
          <p:nvPr>
            <p:ph idx="1"/>
          </p:nvPr>
        </p:nvSpPr>
        <p:spPr>
          <a:xfrm>
            <a:off x="191911" y="541867"/>
            <a:ext cx="8760178" cy="6141155"/>
          </a:xfrm>
        </p:spPr>
        <p:txBody>
          <a:bodyPr/>
          <a:lstStyle/>
          <a:p>
            <a:pPr algn="just">
              <a:buFont typeface="Wingdings" pitchFamily="2" charset="2"/>
              <a:buChar char="ü"/>
            </a:pPr>
            <a:r>
              <a:rPr lang="en-US" sz="2800" dirty="0" smtClean="0"/>
              <a:t>Flag bytes with byte stuffing</a:t>
            </a:r>
          </a:p>
          <a:p>
            <a:pPr lvl="1" algn="just">
              <a:buFont typeface="Wingdings" pitchFamily="2" charset="2"/>
              <a:buChar char="ü"/>
            </a:pPr>
            <a:r>
              <a:rPr lang="en-US" sz="2400" dirty="0" smtClean="0"/>
              <a:t>If an escape byte occurs in the middle of the data, it is also stuffed with an escape byte. </a:t>
            </a:r>
          </a:p>
          <a:p>
            <a:pPr lvl="1" algn="just">
              <a:buFont typeface="Wingdings" pitchFamily="2" charset="2"/>
              <a:buChar char="ü"/>
            </a:pPr>
            <a:r>
              <a:rPr lang="en-US" sz="2400" dirty="0" smtClean="0"/>
              <a:t>Thus, any single escape byte is part of an escape sequence, whereas a doubled one indicates that a single escape occurred naturally in the data</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to="" calcmode="lin" valueType="num">
                                      <p:cBhvr>
                                        <p:cTn id="7" dur="1" fill="hold"/>
                                        <p:tgtEl>
                                          <p:spTgt spid="7">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to="" calcmode="lin" valueType="num">
                                      <p:cBhvr>
                                        <p:cTn id="12" dur="1" fill="hold"/>
                                        <p:tgtEl>
                                          <p:spTgt spid="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74613"/>
            <a:ext cx="9144000" cy="704850"/>
          </a:xfrm>
        </p:spPr>
        <p:txBody>
          <a:bodyPr/>
          <a:lstStyle/>
          <a:p>
            <a:pPr eaLnBrk="1" hangingPunct="1"/>
            <a:r>
              <a:rPr lang="en-US" b="1" smtClean="0"/>
              <a:t>Wireless LANs</a:t>
            </a:r>
            <a:endParaRPr lang="en-US" smtClean="0"/>
          </a:p>
        </p:txBody>
      </p:sp>
      <p:sp>
        <p:nvSpPr>
          <p:cNvPr id="71683"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b="1"/>
              <a:t>HR-DSSS (High Rate Direct Sequence Spread Spectrum)</a:t>
            </a:r>
          </a:p>
          <a:p>
            <a:pPr lvl="1" algn="just" eaLnBrk="1" hangingPunct="1">
              <a:spcBef>
                <a:spcPct val="20000"/>
              </a:spcBef>
              <a:buClr>
                <a:schemeClr val="accent2"/>
              </a:buClr>
              <a:buFont typeface="Wingdings" pitchFamily="2" charset="2"/>
              <a:buChar char="§"/>
            </a:pPr>
            <a:r>
              <a:rPr lang="en-US" sz="2400"/>
              <a:t>achieve 11 Mbps in the 2.4-GHz band. </a:t>
            </a:r>
          </a:p>
          <a:p>
            <a:pPr lvl="1" algn="just" eaLnBrk="1" hangingPunct="1">
              <a:spcBef>
                <a:spcPct val="20000"/>
              </a:spcBef>
              <a:buClr>
                <a:schemeClr val="accent2"/>
              </a:buClr>
              <a:buFont typeface="Wingdings" pitchFamily="2" charset="2"/>
              <a:buChar char="§"/>
            </a:pPr>
            <a:r>
              <a:rPr lang="en-US" sz="2400"/>
              <a:t>It is called </a:t>
            </a:r>
            <a:r>
              <a:rPr lang="en-US" sz="2400" b="1"/>
              <a:t>802.11b </a:t>
            </a:r>
          </a:p>
          <a:p>
            <a:pPr lvl="1" algn="just" eaLnBrk="1" hangingPunct="1">
              <a:spcBef>
                <a:spcPct val="20000"/>
              </a:spcBef>
              <a:buClr>
                <a:schemeClr val="accent2"/>
              </a:buClr>
              <a:buFont typeface="Wingdings" pitchFamily="2" charset="2"/>
              <a:buChar char="§"/>
            </a:pPr>
            <a:r>
              <a:rPr lang="en-US" sz="2400"/>
              <a:t>Data rates supported are 1, 2, 5.5, and 11 Mbps. </a:t>
            </a:r>
          </a:p>
          <a:p>
            <a:pPr lvl="1" algn="just" eaLnBrk="1" hangingPunct="1">
              <a:spcBef>
                <a:spcPct val="20000"/>
              </a:spcBef>
              <a:buClr>
                <a:schemeClr val="accent2"/>
              </a:buClr>
              <a:buFont typeface="Wingdings" pitchFamily="2" charset="2"/>
              <a:buChar char="§"/>
            </a:pPr>
            <a:r>
              <a:rPr lang="en-US" sz="2400"/>
              <a:t>Limitation: 802.11b is slower than 802.11a </a:t>
            </a:r>
          </a:p>
          <a:p>
            <a:pPr lvl="1" algn="just" eaLnBrk="1" hangingPunct="1">
              <a:spcBef>
                <a:spcPct val="20000"/>
              </a:spcBef>
              <a:buClr>
                <a:schemeClr val="accent2"/>
              </a:buClr>
              <a:buFont typeface="Wingdings" pitchFamily="2" charset="2"/>
              <a:buChar char="§"/>
            </a:pPr>
            <a:r>
              <a:rPr lang="en-US" sz="2400"/>
              <a:t>Adv: its range is about 7 times greater</a:t>
            </a:r>
          </a:p>
          <a:p>
            <a:pPr algn="just" eaLnBrk="1" hangingPunct="1">
              <a:spcBef>
                <a:spcPct val="20000"/>
              </a:spcBef>
              <a:buClr>
                <a:schemeClr val="accent2"/>
              </a:buClr>
              <a:buFont typeface="Wingdings" pitchFamily="2" charset="2"/>
              <a:buChar char="§"/>
            </a:pPr>
            <a:r>
              <a:rPr lang="en-US" sz="2400" b="1"/>
              <a:t>802.11g :</a:t>
            </a:r>
          </a:p>
          <a:p>
            <a:pPr lvl="1" algn="just" eaLnBrk="1" hangingPunct="1">
              <a:spcBef>
                <a:spcPct val="20000"/>
              </a:spcBef>
              <a:buClr>
                <a:schemeClr val="accent2"/>
              </a:buClr>
              <a:buFont typeface="Wingdings" pitchFamily="2" charset="2"/>
              <a:buChar char="§"/>
            </a:pPr>
            <a:r>
              <a:rPr lang="en-US" sz="2400"/>
              <a:t>enhanced version of 802.11b</a:t>
            </a:r>
          </a:p>
          <a:p>
            <a:pPr lvl="1" algn="just" eaLnBrk="1" hangingPunct="1">
              <a:spcBef>
                <a:spcPct val="20000"/>
              </a:spcBef>
              <a:buClr>
                <a:schemeClr val="accent2"/>
              </a:buClr>
              <a:buFont typeface="Wingdings" pitchFamily="2" charset="2"/>
              <a:buChar char="§"/>
            </a:pPr>
            <a:r>
              <a:rPr lang="en-US" sz="2400"/>
              <a:t>uses the OFDM modulation method of 802.11a </a:t>
            </a:r>
          </a:p>
          <a:p>
            <a:pPr lvl="1" algn="just" eaLnBrk="1" hangingPunct="1">
              <a:spcBef>
                <a:spcPct val="20000"/>
              </a:spcBef>
              <a:buClr>
                <a:schemeClr val="accent2"/>
              </a:buClr>
              <a:buFont typeface="Wingdings" pitchFamily="2" charset="2"/>
              <a:buChar char="§"/>
            </a:pPr>
            <a:r>
              <a:rPr lang="en-US" sz="2400"/>
              <a:t>but operates in the narrow 2.4-GHz ISM band along with 802.11b </a:t>
            </a:r>
          </a:p>
          <a:p>
            <a:pPr lvl="1" algn="just" eaLnBrk="1" hangingPunct="1">
              <a:spcBef>
                <a:spcPct val="20000"/>
              </a:spcBef>
              <a:buClr>
                <a:schemeClr val="accent2"/>
              </a:buClr>
              <a:buFont typeface="Wingdings" pitchFamily="2" charset="2"/>
              <a:buChar char="§"/>
            </a:pPr>
            <a:r>
              <a:rPr lang="en-US" sz="2400"/>
              <a:t>it can operate at up to 54 Mbps</a:t>
            </a:r>
          </a:p>
          <a:p>
            <a:pPr algn="just" eaLnBrk="1" hangingPunct="1">
              <a:spcBef>
                <a:spcPct val="20000"/>
              </a:spcBef>
              <a:buClr>
                <a:schemeClr val="accent2"/>
              </a:buClr>
              <a:buFont typeface="Wingdings" pitchFamily="2" charset="2"/>
              <a:buChar char="§"/>
            </a:pPr>
            <a:r>
              <a:rPr lang="en-US" sz="2400" b="1"/>
              <a:t>802.11n</a:t>
            </a:r>
            <a:r>
              <a:rPr lang="en-US" sz="2400"/>
              <a:t>, is a wireless networking standard that uses multiple antennas to increase data rates</a:t>
            </a:r>
          </a:p>
        </p:txBody>
      </p:sp>
      <p:sp>
        <p:nvSpPr>
          <p:cNvPr id="4" name="Slide Number Placeholder 3"/>
          <p:cNvSpPr>
            <a:spLocks noGrp="1"/>
          </p:cNvSpPr>
          <p:nvPr>
            <p:ph type="sldNum" sz="quarter" idx="12"/>
          </p:nvPr>
        </p:nvSpPr>
        <p:spPr/>
        <p:txBody>
          <a:bodyPr/>
          <a:lstStyle/>
          <a:p>
            <a:pPr>
              <a:defRPr/>
            </a:pPr>
            <a:fld id="{84AEF923-8B84-47E3-A894-38DD45B2CB19}" type="slidenum">
              <a:rPr lang="en-US" smtClean="0"/>
              <a:pPr>
                <a:defRPr/>
              </a:pPr>
              <a:t>190</a:t>
            </a:fld>
            <a:endParaRPr lang="en-US" dirty="0"/>
          </a:p>
        </p:txBody>
      </p:sp>
    </p:spTree>
    <p:extLst>
      <p:ext uri="{BB962C8B-B14F-4D97-AF65-F5344CB8AC3E}">
        <p14:creationId xmlns:p14="http://schemas.microsoft.com/office/powerpoint/2010/main" val="3593012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anim to="" calcmode="lin" valueType="num">
                                      <p:cBhvr>
                                        <p:cTn id="7" dur="1" fill="hold"/>
                                        <p:tgtEl>
                                          <p:spTgt spid="71683">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71683">
                                            <p:txEl>
                                              <p:pRg st="2" end="2"/>
                                            </p:txEl>
                                          </p:spTgt>
                                        </p:tgtEl>
                                        <p:attrNameLst>
                                          <p:attrName>style.visibility</p:attrName>
                                        </p:attrNameLst>
                                      </p:cBhvr>
                                      <p:to>
                                        <p:strVal val="visible"/>
                                      </p:to>
                                    </p:set>
                                    <p:anim to="" calcmode="lin" valueType="num">
                                      <p:cBhvr>
                                        <p:cTn id="12" dur="1" fill="hold"/>
                                        <p:tgtEl>
                                          <p:spTgt spid="7168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71683">
                                            <p:txEl>
                                              <p:pRg st="3" end="3"/>
                                            </p:txEl>
                                          </p:spTgt>
                                        </p:tgtEl>
                                        <p:attrNameLst>
                                          <p:attrName>style.visibility</p:attrName>
                                        </p:attrNameLst>
                                      </p:cBhvr>
                                      <p:to>
                                        <p:strVal val="visible"/>
                                      </p:to>
                                    </p:set>
                                    <p:anim to="" calcmode="lin" valueType="num">
                                      <p:cBhvr>
                                        <p:cTn id="17" dur="1" fill="hold"/>
                                        <p:tgtEl>
                                          <p:spTgt spid="71683">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71683">
                                            <p:txEl>
                                              <p:pRg st="4" end="4"/>
                                            </p:txEl>
                                          </p:spTgt>
                                        </p:tgtEl>
                                        <p:attrNameLst>
                                          <p:attrName>style.visibility</p:attrName>
                                        </p:attrNameLst>
                                      </p:cBhvr>
                                      <p:to>
                                        <p:strVal val="visible"/>
                                      </p:to>
                                    </p:set>
                                    <p:anim to="" calcmode="lin" valueType="num">
                                      <p:cBhvr>
                                        <p:cTn id="22" dur="1" fill="hold"/>
                                        <p:tgtEl>
                                          <p:spTgt spid="71683">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71683">
                                            <p:txEl>
                                              <p:pRg st="5" end="5"/>
                                            </p:txEl>
                                          </p:spTgt>
                                        </p:tgtEl>
                                        <p:attrNameLst>
                                          <p:attrName>style.visibility</p:attrName>
                                        </p:attrNameLst>
                                      </p:cBhvr>
                                      <p:to>
                                        <p:strVal val="visible"/>
                                      </p:to>
                                    </p:set>
                                    <p:anim to="" calcmode="lin" valueType="num">
                                      <p:cBhvr>
                                        <p:cTn id="27" dur="1" fill="hold"/>
                                        <p:tgtEl>
                                          <p:spTgt spid="71683">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71683">
                                            <p:txEl>
                                              <p:pRg st="6" end="6"/>
                                            </p:txEl>
                                          </p:spTgt>
                                        </p:tgtEl>
                                        <p:attrNameLst>
                                          <p:attrName>style.visibility</p:attrName>
                                        </p:attrNameLst>
                                      </p:cBhvr>
                                      <p:to>
                                        <p:strVal val="visible"/>
                                      </p:to>
                                    </p:set>
                                    <p:anim to="" calcmode="lin" valueType="num">
                                      <p:cBhvr>
                                        <p:cTn id="32" dur="1" fill="hold"/>
                                        <p:tgtEl>
                                          <p:spTgt spid="71683">
                                            <p:txEl>
                                              <p:pRg st="6" end="6"/>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71683">
                                            <p:txEl>
                                              <p:pRg st="7" end="7"/>
                                            </p:txEl>
                                          </p:spTgt>
                                        </p:tgtEl>
                                        <p:attrNameLst>
                                          <p:attrName>style.visibility</p:attrName>
                                        </p:attrNameLst>
                                      </p:cBhvr>
                                      <p:to>
                                        <p:strVal val="visible"/>
                                      </p:to>
                                    </p:set>
                                    <p:anim to="" calcmode="lin" valueType="num">
                                      <p:cBhvr>
                                        <p:cTn id="37" dur="1" fill="hold"/>
                                        <p:tgtEl>
                                          <p:spTgt spid="71683">
                                            <p:txEl>
                                              <p:pRg st="7" end="7"/>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71683">
                                            <p:txEl>
                                              <p:pRg st="8" end="8"/>
                                            </p:txEl>
                                          </p:spTgt>
                                        </p:tgtEl>
                                        <p:attrNameLst>
                                          <p:attrName>style.visibility</p:attrName>
                                        </p:attrNameLst>
                                      </p:cBhvr>
                                      <p:to>
                                        <p:strVal val="visible"/>
                                      </p:to>
                                    </p:set>
                                    <p:anim to="" calcmode="lin" valueType="num">
                                      <p:cBhvr>
                                        <p:cTn id="42" dur="1" fill="hold"/>
                                        <p:tgtEl>
                                          <p:spTgt spid="71683">
                                            <p:txEl>
                                              <p:pRg st="8" end="8"/>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71683">
                                            <p:txEl>
                                              <p:pRg st="9" end="9"/>
                                            </p:txEl>
                                          </p:spTgt>
                                        </p:tgtEl>
                                        <p:attrNameLst>
                                          <p:attrName>style.visibility</p:attrName>
                                        </p:attrNameLst>
                                      </p:cBhvr>
                                      <p:to>
                                        <p:strVal val="visible"/>
                                      </p:to>
                                    </p:set>
                                    <p:anim to="" calcmode="lin" valueType="num">
                                      <p:cBhvr>
                                        <p:cTn id="47" dur="1" fill="hold"/>
                                        <p:tgtEl>
                                          <p:spTgt spid="71683">
                                            <p:txEl>
                                              <p:pRg st="9" end="9"/>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nodeType="clickEffect">
                                  <p:stCondLst>
                                    <p:cond delay="0"/>
                                  </p:stCondLst>
                                  <p:childTnLst>
                                    <p:set>
                                      <p:cBhvr>
                                        <p:cTn id="51" dur="1" fill="hold">
                                          <p:stCondLst>
                                            <p:cond delay="0"/>
                                          </p:stCondLst>
                                        </p:cTn>
                                        <p:tgtEl>
                                          <p:spTgt spid="71683">
                                            <p:txEl>
                                              <p:pRg st="10" end="10"/>
                                            </p:txEl>
                                          </p:spTgt>
                                        </p:tgtEl>
                                        <p:attrNameLst>
                                          <p:attrName>style.visibility</p:attrName>
                                        </p:attrNameLst>
                                      </p:cBhvr>
                                      <p:to>
                                        <p:strVal val="visible"/>
                                      </p:to>
                                    </p:set>
                                    <p:anim to="" calcmode="lin" valueType="num">
                                      <p:cBhvr>
                                        <p:cTn id="52" dur="1" fill="hold"/>
                                        <p:tgtEl>
                                          <p:spTgt spid="71683">
                                            <p:txEl>
                                              <p:pRg st="10" end="10"/>
                                            </p:txEl>
                                          </p:spTgt>
                                        </p:tgtEl>
                                        <p:attrNameLst>
                                          <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4" presetClass="entr" presetSubtype="0" fill="hold" nodeType="clickEffect">
                                  <p:stCondLst>
                                    <p:cond delay="0"/>
                                  </p:stCondLst>
                                  <p:childTnLst>
                                    <p:set>
                                      <p:cBhvr>
                                        <p:cTn id="56" dur="1" fill="hold">
                                          <p:stCondLst>
                                            <p:cond delay="0"/>
                                          </p:stCondLst>
                                        </p:cTn>
                                        <p:tgtEl>
                                          <p:spTgt spid="71683">
                                            <p:txEl>
                                              <p:pRg st="11" end="11"/>
                                            </p:txEl>
                                          </p:spTgt>
                                        </p:tgtEl>
                                        <p:attrNameLst>
                                          <p:attrName>style.visibility</p:attrName>
                                        </p:attrNameLst>
                                      </p:cBhvr>
                                      <p:to>
                                        <p:strVal val="visible"/>
                                      </p:to>
                                    </p:set>
                                    <p:anim to="" calcmode="lin" valueType="num">
                                      <p:cBhvr>
                                        <p:cTn id="57" dur="1" fill="hold"/>
                                        <p:tgtEl>
                                          <p:spTgt spid="71683">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74613"/>
            <a:ext cx="9144000" cy="704850"/>
          </a:xfrm>
        </p:spPr>
        <p:txBody>
          <a:bodyPr/>
          <a:lstStyle/>
          <a:p>
            <a:pPr eaLnBrk="1" hangingPunct="1"/>
            <a:r>
              <a:rPr lang="en-US" b="1" smtClean="0"/>
              <a:t>Wireless LANs</a:t>
            </a:r>
            <a:endParaRPr lang="en-US" smtClean="0"/>
          </a:p>
        </p:txBody>
      </p:sp>
      <p:sp>
        <p:nvSpPr>
          <p:cNvPr id="72707"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802.11 data frame</a:t>
            </a:r>
          </a:p>
          <a:p>
            <a:pPr algn="just" eaLnBrk="1" hangingPunct="1">
              <a:spcBef>
                <a:spcPct val="20000"/>
              </a:spcBef>
              <a:buClr>
                <a:schemeClr val="accent2"/>
              </a:buClr>
              <a:buFont typeface="Wingdings" pitchFamily="2" charset="2"/>
              <a:buChar char="§"/>
            </a:pPr>
            <a:endParaRPr lang="en-US" sz="2400"/>
          </a:p>
          <a:p>
            <a:pPr algn="just" eaLnBrk="1" hangingPunct="1">
              <a:spcBef>
                <a:spcPct val="20000"/>
              </a:spcBef>
              <a:buClr>
                <a:schemeClr val="accent2"/>
              </a:buClr>
              <a:buFont typeface="Wingdings" pitchFamily="2" charset="2"/>
              <a:buChar char="§"/>
            </a:pPr>
            <a:endParaRPr lang="en-US" sz="2400"/>
          </a:p>
          <a:p>
            <a:pPr algn="just" eaLnBrk="1" hangingPunct="1">
              <a:spcBef>
                <a:spcPct val="20000"/>
              </a:spcBef>
              <a:buClr>
                <a:schemeClr val="accent2"/>
              </a:buClr>
              <a:buFont typeface="Wingdings" pitchFamily="2" charset="2"/>
              <a:buChar char="§"/>
            </a:pPr>
            <a:endParaRPr lang="en-US" sz="2400"/>
          </a:p>
          <a:p>
            <a:pPr algn="just" eaLnBrk="1" hangingPunct="1">
              <a:spcBef>
                <a:spcPct val="20000"/>
              </a:spcBef>
              <a:buClr>
                <a:schemeClr val="accent2"/>
              </a:buClr>
              <a:buFont typeface="Wingdings" pitchFamily="2" charset="2"/>
              <a:buChar char="§"/>
            </a:pPr>
            <a:endParaRPr lang="en-US" sz="2400"/>
          </a:p>
          <a:p>
            <a:pPr algn="just" eaLnBrk="1" hangingPunct="1">
              <a:spcBef>
                <a:spcPct val="20000"/>
              </a:spcBef>
              <a:buClr>
                <a:schemeClr val="accent2"/>
              </a:buClr>
              <a:buFont typeface="Wingdings" pitchFamily="2" charset="2"/>
              <a:buChar char="§"/>
            </a:pPr>
            <a:r>
              <a:rPr lang="en-US" sz="2400"/>
              <a:t> </a:t>
            </a:r>
          </a:p>
          <a:p>
            <a:pPr algn="just" eaLnBrk="1" hangingPunct="1">
              <a:spcBef>
                <a:spcPct val="20000"/>
              </a:spcBef>
              <a:buClr>
                <a:schemeClr val="accent2"/>
              </a:buClr>
              <a:buFont typeface="Wingdings" pitchFamily="2" charset="2"/>
              <a:buChar char="§"/>
            </a:pPr>
            <a:endParaRPr lang="en-US" sz="2400"/>
          </a:p>
          <a:p>
            <a:pPr algn="just" eaLnBrk="1" hangingPunct="1">
              <a:spcBef>
                <a:spcPct val="20000"/>
              </a:spcBef>
              <a:buClr>
                <a:schemeClr val="accent2"/>
              </a:buClr>
              <a:buFont typeface="Wingdings" pitchFamily="2" charset="2"/>
              <a:buChar char="§"/>
            </a:pPr>
            <a:r>
              <a:rPr lang="en-US" sz="2400" i="1"/>
              <a:t>Frame Control field</a:t>
            </a:r>
            <a:endParaRPr lang="en-US" sz="2400"/>
          </a:p>
          <a:p>
            <a:pPr lvl="1" algn="just" eaLnBrk="1" hangingPunct="1">
              <a:spcBef>
                <a:spcPct val="20000"/>
              </a:spcBef>
              <a:buClr>
                <a:schemeClr val="accent2"/>
              </a:buClr>
              <a:buFont typeface="Wingdings" pitchFamily="2" charset="2"/>
              <a:buChar char="§"/>
            </a:pPr>
            <a:r>
              <a:rPr lang="en-US" sz="2400"/>
              <a:t>Protocol version, which allows two versions of the protocol to operate at the same time in the same cell</a:t>
            </a:r>
          </a:p>
          <a:p>
            <a:pPr lvl="1" algn="just" eaLnBrk="1" hangingPunct="1">
              <a:spcBef>
                <a:spcPct val="20000"/>
              </a:spcBef>
              <a:buClr>
                <a:schemeClr val="accent2"/>
              </a:buClr>
              <a:buFont typeface="Wingdings" pitchFamily="2" charset="2"/>
              <a:buChar char="§"/>
            </a:pPr>
            <a:r>
              <a:rPr lang="en-US" sz="2400"/>
              <a:t>Type (data, control, or management) and Subtype fields (e.g., RTS or CTS)</a:t>
            </a:r>
          </a:p>
          <a:p>
            <a:pPr lvl="1" algn="just" eaLnBrk="1" hangingPunct="1">
              <a:spcBef>
                <a:spcPct val="20000"/>
              </a:spcBef>
              <a:buClr>
                <a:schemeClr val="accent2"/>
              </a:buClr>
              <a:buFont typeface="Wingdings" pitchFamily="2" charset="2"/>
              <a:buChar char="§"/>
            </a:pPr>
            <a:r>
              <a:rPr lang="en-US" sz="2400"/>
              <a:t>To DS and From DS bits indicate the frame is going to or coming from the distribution system (e.g., Ethernet).</a:t>
            </a:r>
          </a:p>
        </p:txBody>
      </p:sp>
      <p:pic>
        <p:nvPicPr>
          <p:cNvPr id="72708" name="Picture 4" descr="4-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1163638"/>
            <a:ext cx="861377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25DDF330-4B54-4B51-8278-7FB1D2C52B96}" type="slidenum">
              <a:rPr lang="en-US" smtClean="0"/>
              <a:pPr>
                <a:defRPr/>
              </a:pPr>
              <a:t>191</a:t>
            </a:fld>
            <a:endParaRPr lang="en-US" dirty="0"/>
          </a:p>
        </p:txBody>
      </p:sp>
    </p:spTree>
    <p:extLst>
      <p:ext uri="{BB962C8B-B14F-4D97-AF65-F5344CB8AC3E}">
        <p14:creationId xmlns:p14="http://schemas.microsoft.com/office/powerpoint/2010/main" val="4209222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 to="" calcmode="lin" valueType="num">
                                      <p:cBhvr>
                                        <p:cTn id="7" dur="1" fill="hold"/>
                                        <p:tgtEl>
                                          <p:spTgt spid="7270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72707">
                                            <p:txEl>
                                              <p:pRg st="7" end="7"/>
                                            </p:txEl>
                                          </p:spTgt>
                                        </p:tgtEl>
                                        <p:attrNameLst>
                                          <p:attrName>style.visibility</p:attrName>
                                        </p:attrNameLst>
                                      </p:cBhvr>
                                      <p:to>
                                        <p:strVal val="visible"/>
                                      </p:to>
                                    </p:set>
                                    <p:anim to="" calcmode="lin" valueType="num">
                                      <p:cBhvr>
                                        <p:cTn id="12" dur="1" fill="hold"/>
                                        <p:tgtEl>
                                          <p:spTgt spid="72707">
                                            <p:txEl>
                                              <p:pRg st="7" end="7"/>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72707">
                                            <p:txEl>
                                              <p:pRg st="8" end="8"/>
                                            </p:txEl>
                                          </p:spTgt>
                                        </p:tgtEl>
                                        <p:attrNameLst>
                                          <p:attrName>style.visibility</p:attrName>
                                        </p:attrNameLst>
                                      </p:cBhvr>
                                      <p:to>
                                        <p:strVal val="visible"/>
                                      </p:to>
                                    </p:set>
                                    <p:anim to="" calcmode="lin" valueType="num">
                                      <p:cBhvr>
                                        <p:cTn id="17" dur="1" fill="hold"/>
                                        <p:tgtEl>
                                          <p:spTgt spid="72707">
                                            <p:txEl>
                                              <p:pRg st="8" end="8"/>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72707">
                                            <p:txEl>
                                              <p:pRg st="9" end="9"/>
                                            </p:txEl>
                                          </p:spTgt>
                                        </p:tgtEl>
                                        <p:attrNameLst>
                                          <p:attrName>style.visibility</p:attrName>
                                        </p:attrNameLst>
                                      </p:cBhvr>
                                      <p:to>
                                        <p:strVal val="visible"/>
                                      </p:to>
                                    </p:set>
                                    <p:anim to="" calcmode="lin" valueType="num">
                                      <p:cBhvr>
                                        <p:cTn id="22" dur="1" fill="hold"/>
                                        <p:tgtEl>
                                          <p:spTgt spid="72707">
                                            <p:txEl>
                                              <p:pRg st="9" end="9"/>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72707">
                                            <p:txEl>
                                              <p:pRg st="10" end="10"/>
                                            </p:txEl>
                                          </p:spTgt>
                                        </p:tgtEl>
                                        <p:attrNameLst>
                                          <p:attrName>style.visibility</p:attrName>
                                        </p:attrNameLst>
                                      </p:cBhvr>
                                      <p:to>
                                        <p:strVal val="visible"/>
                                      </p:to>
                                    </p:set>
                                    <p:anim to="" calcmode="lin" valueType="num">
                                      <p:cBhvr>
                                        <p:cTn id="27" dur="1" fill="hold"/>
                                        <p:tgtEl>
                                          <p:spTgt spid="72707">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74613"/>
            <a:ext cx="9144000" cy="704850"/>
          </a:xfrm>
        </p:spPr>
        <p:txBody>
          <a:bodyPr/>
          <a:lstStyle/>
          <a:p>
            <a:pPr eaLnBrk="1" hangingPunct="1"/>
            <a:r>
              <a:rPr lang="en-US" b="1" smtClean="0"/>
              <a:t>Wireless LANs</a:t>
            </a:r>
            <a:endParaRPr lang="en-US" smtClean="0"/>
          </a:p>
        </p:txBody>
      </p:sp>
      <p:sp>
        <p:nvSpPr>
          <p:cNvPr id="73731"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just" eaLnBrk="1" hangingPunct="1">
              <a:spcBef>
                <a:spcPct val="20000"/>
              </a:spcBef>
              <a:buClr>
                <a:schemeClr val="accent2"/>
              </a:buClr>
              <a:buFont typeface="Wingdings" pitchFamily="2" charset="2"/>
              <a:buChar char="§"/>
            </a:pPr>
            <a:r>
              <a:rPr lang="en-US" sz="2400"/>
              <a:t>MF bit means that more fragments will follow</a:t>
            </a:r>
          </a:p>
          <a:p>
            <a:pPr lvl="1" algn="just" eaLnBrk="1" hangingPunct="1">
              <a:spcBef>
                <a:spcPct val="20000"/>
              </a:spcBef>
              <a:buClr>
                <a:schemeClr val="accent2"/>
              </a:buClr>
              <a:buFont typeface="Wingdings" pitchFamily="2" charset="2"/>
              <a:buChar char="§"/>
            </a:pPr>
            <a:r>
              <a:rPr lang="en-US" sz="2400"/>
              <a:t>Retry bit marks a retransmission of a frame sent earlier</a:t>
            </a:r>
          </a:p>
          <a:p>
            <a:pPr lvl="1" algn="just" eaLnBrk="1" hangingPunct="1">
              <a:spcBef>
                <a:spcPct val="20000"/>
              </a:spcBef>
              <a:buClr>
                <a:schemeClr val="accent2"/>
              </a:buClr>
              <a:buFont typeface="Wingdings" pitchFamily="2" charset="2"/>
              <a:buChar char="§"/>
            </a:pPr>
            <a:r>
              <a:rPr lang="en-US" sz="2400"/>
              <a:t>Power management bit is used by the base station to put the receiver into sleep state or take it out of sleep state. </a:t>
            </a:r>
          </a:p>
          <a:p>
            <a:pPr lvl="1" algn="just" eaLnBrk="1" hangingPunct="1">
              <a:spcBef>
                <a:spcPct val="20000"/>
              </a:spcBef>
              <a:buClr>
                <a:schemeClr val="accent2"/>
              </a:buClr>
              <a:buFont typeface="Wingdings" pitchFamily="2" charset="2"/>
              <a:buChar char="§"/>
            </a:pPr>
            <a:r>
              <a:rPr lang="en-US" sz="2400"/>
              <a:t>More bit indicates that the sender has additional frames for the receiver. </a:t>
            </a:r>
          </a:p>
          <a:p>
            <a:pPr lvl="1" algn="just" eaLnBrk="1" hangingPunct="1">
              <a:spcBef>
                <a:spcPct val="20000"/>
              </a:spcBef>
              <a:buClr>
                <a:schemeClr val="accent2"/>
              </a:buClr>
              <a:buFont typeface="Wingdings" pitchFamily="2" charset="2"/>
              <a:buChar char="§"/>
            </a:pPr>
            <a:r>
              <a:rPr lang="en-US" sz="2400"/>
              <a:t>The W bit specifies that the frame body has been encrypted using the </a:t>
            </a:r>
            <a:r>
              <a:rPr lang="en-US" sz="2400" b="1"/>
              <a:t>WEP (Wired Equivalent Privacy) </a:t>
            </a:r>
            <a:r>
              <a:rPr lang="en-US" sz="2400"/>
              <a:t>algorithm. </a:t>
            </a:r>
          </a:p>
          <a:p>
            <a:pPr lvl="1" algn="just" eaLnBrk="1" hangingPunct="1">
              <a:spcBef>
                <a:spcPct val="20000"/>
              </a:spcBef>
              <a:buClr>
                <a:schemeClr val="accent2"/>
              </a:buClr>
              <a:buFont typeface="Wingdings" pitchFamily="2" charset="2"/>
              <a:buChar char="§"/>
            </a:pPr>
            <a:r>
              <a:rPr lang="en-US" sz="2400"/>
              <a:t>O bit tells the receiver that a sequence of frames with this bit on must be processed strictly in order.</a:t>
            </a:r>
          </a:p>
        </p:txBody>
      </p:sp>
      <p:sp>
        <p:nvSpPr>
          <p:cNvPr id="4" name="Slide Number Placeholder 3"/>
          <p:cNvSpPr>
            <a:spLocks noGrp="1"/>
          </p:cNvSpPr>
          <p:nvPr>
            <p:ph type="sldNum" sz="quarter" idx="12"/>
          </p:nvPr>
        </p:nvSpPr>
        <p:spPr/>
        <p:txBody>
          <a:bodyPr/>
          <a:lstStyle/>
          <a:p>
            <a:pPr>
              <a:defRPr/>
            </a:pPr>
            <a:fld id="{D846A5DA-4261-4E76-B504-CA7CB7859022}" type="slidenum">
              <a:rPr lang="en-US" smtClean="0"/>
              <a:pPr>
                <a:defRPr/>
              </a:pPr>
              <a:t>192</a:t>
            </a:fld>
            <a:endParaRPr lang="en-US" dirty="0"/>
          </a:p>
        </p:txBody>
      </p:sp>
    </p:spTree>
    <p:extLst>
      <p:ext uri="{BB962C8B-B14F-4D97-AF65-F5344CB8AC3E}">
        <p14:creationId xmlns:p14="http://schemas.microsoft.com/office/powerpoint/2010/main" val="4128124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to="" calcmode="lin" valueType="num">
                                      <p:cBhvr>
                                        <p:cTn id="7" dur="1" fill="hold"/>
                                        <p:tgtEl>
                                          <p:spTgt spid="7373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 to="" calcmode="lin" valueType="num">
                                      <p:cBhvr>
                                        <p:cTn id="12" dur="1" fill="hold"/>
                                        <p:tgtEl>
                                          <p:spTgt spid="7373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 to="" calcmode="lin" valueType="num">
                                      <p:cBhvr>
                                        <p:cTn id="17" dur="1" fill="hold"/>
                                        <p:tgtEl>
                                          <p:spTgt spid="7373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73731">
                                            <p:txEl>
                                              <p:pRg st="3" end="3"/>
                                            </p:txEl>
                                          </p:spTgt>
                                        </p:tgtEl>
                                        <p:attrNameLst>
                                          <p:attrName>style.visibility</p:attrName>
                                        </p:attrNameLst>
                                      </p:cBhvr>
                                      <p:to>
                                        <p:strVal val="visible"/>
                                      </p:to>
                                    </p:set>
                                    <p:anim to="" calcmode="lin" valueType="num">
                                      <p:cBhvr>
                                        <p:cTn id="22" dur="1" fill="hold"/>
                                        <p:tgtEl>
                                          <p:spTgt spid="73731">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73731">
                                            <p:txEl>
                                              <p:pRg st="4" end="4"/>
                                            </p:txEl>
                                          </p:spTgt>
                                        </p:tgtEl>
                                        <p:attrNameLst>
                                          <p:attrName>style.visibility</p:attrName>
                                        </p:attrNameLst>
                                      </p:cBhvr>
                                      <p:to>
                                        <p:strVal val="visible"/>
                                      </p:to>
                                    </p:set>
                                    <p:anim to="" calcmode="lin" valueType="num">
                                      <p:cBhvr>
                                        <p:cTn id="27" dur="1" fill="hold"/>
                                        <p:tgtEl>
                                          <p:spTgt spid="73731">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73731">
                                            <p:txEl>
                                              <p:pRg st="5" end="5"/>
                                            </p:txEl>
                                          </p:spTgt>
                                        </p:tgtEl>
                                        <p:attrNameLst>
                                          <p:attrName>style.visibility</p:attrName>
                                        </p:attrNameLst>
                                      </p:cBhvr>
                                      <p:to>
                                        <p:strVal val="visible"/>
                                      </p:to>
                                    </p:set>
                                    <p:anim to="" calcmode="lin" valueType="num">
                                      <p:cBhvr>
                                        <p:cTn id="32" dur="1" fill="hold"/>
                                        <p:tgtEl>
                                          <p:spTgt spid="73731">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74613"/>
            <a:ext cx="9144000" cy="704850"/>
          </a:xfrm>
        </p:spPr>
        <p:txBody>
          <a:bodyPr/>
          <a:lstStyle/>
          <a:p>
            <a:pPr eaLnBrk="1" hangingPunct="1"/>
            <a:r>
              <a:rPr lang="en-US" b="1" smtClean="0"/>
              <a:t>Wireless LANs</a:t>
            </a:r>
            <a:endParaRPr lang="en-US" smtClean="0"/>
          </a:p>
        </p:txBody>
      </p:sp>
      <p:sp>
        <p:nvSpPr>
          <p:cNvPr id="74755"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Duration field, tells how long the frame and its acknowledgement will occupy the channel</a:t>
            </a:r>
          </a:p>
          <a:p>
            <a:pPr algn="just" eaLnBrk="1" hangingPunct="1">
              <a:spcBef>
                <a:spcPct val="20000"/>
              </a:spcBef>
              <a:buClr>
                <a:schemeClr val="accent2"/>
              </a:buClr>
              <a:buFont typeface="Wingdings" pitchFamily="2" charset="2"/>
              <a:buChar char="§"/>
            </a:pPr>
            <a:r>
              <a:rPr lang="en-US" sz="2400"/>
              <a:t>Sequence field allows fragments to be numbered. </a:t>
            </a:r>
          </a:p>
          <a:p>
            <a:pPr lvl="1" algn="just" eaLnBrk="1" hangingPunct="1">
              <a:spcBef>
                <a:spcPct val="20000"/>
              </a:spcBef>
              <a:buClr>
                <a:schemeClr val="accent2"/>
              </a:buClr>
              <a:buFont typeface="Wingdings" pitchFamily="2" charset="2"/>
              <a:buChar char="§"/>
            </a:pPr>
            <a:r>
              <a:rPr lang="en-US" sz="2400"/>
              <a:t>Of the 16 bits available, 12 identify the frame and 4 identify the fragment. </a:t>
            </a:r>
          </a:p>
          <a:p>
            <a:pPr algn="just" eaLnBrk="1" hangingPunct="1">
              <a:spcBef>
                <a:spcPct val="20000"/>
              </a:spcBef>
              <a:buClr>
                <a:schemeClr val="accent2"/>
              </a:buClr>
              <a:buFont typeface="Wingdings" pitchFamily="2" charset="2"/>
              <a:buChar char="§"/>
            </a:pPr>
            <a:r>
              <a:rPr lang="en-US" sz="2400"/>
              <a:t>Data field contains the payload, up to 2312 bytes, followed by the usual Checksum</a:t>
            </a:r>
          </a:p>
        </p:txBody>
      </p:sp>
      <p:sp>
        <p:nvSpPr>
          <p:cNvPr id="4" name="Slide Number Placeholder 3"/>
          <p:cNvSpPr>
            <a:spLocks noGrp="1"/>
          </p:cNvSpPr>
          <p:nvPr>
            <p:ph type="sldNum" sz="quarter" idx="12"/>
          </p:nvPr>
        </p:nvSpPr>
        <p:spPr/>
        <p:txBody>
          <a:bodyPr/>
          <a:lstStyle/>
          <a:p>
            <a:pPr>
              <a:defRPr/>
            </a:pPr>
            <a:fld id="{EB4C6D82-4AC5-4C99-BA7F-FAEFED873064}" type="slidenum">
              <a:rPr lang="en-US" smtClean="0"/>
              <a:pPr>
                <a:defRPr/>
              </a:pPr>
              <a:t>193</a:t>
            </a:fld>
            <a:endParaRPr lang="en-US" dirty="0"/>
          </a:p>
        </p:txBody>
      </p:sp>
    </p:spTree>
    <p:extLst>
      <p:ext uri="{BB962C8B-B14F-4D97-AF65-F5344CB8AC3E}">
        <p14:creationId xmlns:p14="http://schemas.microsoft.com/office/powerpoint/2010/main" val="2774147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to="" calcmode="lin" valueType="num">
                                      <p:cBhvr>
                                        <p:cTn id="7" dur="1" fill="hold"/>
                                        <p:tgtEl>
                                          <p:spTgt spid="7475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 to="" calcmode="lin" valueType="num">
                                      <p:cBhvr>
                                        <p:cTn id="12" dur="1" fill="hold"/>
                                        <p:tgtEl>
                                          <p:spTgt spid="7475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 to="" calcmode="lin" valueType="num">
                                      <p:cBhvr>
                                        <p:cTn id="17" dur="1" fill="hold"/>
                                        <p:tgtEl>
                                          <p:spTgt spid="74755">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74755">
                                            <p:txEl>
                                              <p:pRg st="3" end="3"/>
                                            </p:txEl>
                                          </p:spTgt>
                                        </p:tgtEl>
                                        <p:attrNameLst>
                                          <p:attrName>style.visibility</p:attrName>
                                        </p:attrNameLst>
                                      </p:cBhvr>
                                      <p:to>
                                        <p:strVal val="visible"/>
                                      </p:to>
                                    </p:set>
                                    <p:anim to="" calcmode="lin" valueType="num">
                                      <p:cBhvr>
                                        <p:cTn id="22" dur="1" fill="hold"/>
                                        <p:tgtEl>
                                          <p:spTgt spid="7475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74613"/>
            <a:ext cx="9144000" cy="704850"/>
          </a:xfrm>
        </p:spPr>
        <p:txBody>
          <a:bodyPr/>
          <a:lstStyle/>
          <a:p>
            <a:pPr eaLnBrk="1" hangingPunct="1"/>
            <a:r>
              <a:rPr lang="en-US" b="1" smtClean="0"/>
              <a:t>Bluetooth</a:t>
            </a:r>
            <a:endParaRPr lang="en-US" smtClean="0"/>
          </a:p>
        </p:txBody>
      </p:sp>
      <p:sp>
        <p:nvSpPr>
          <p:cNvPr id="75779"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524000" indent="-609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b="1"/>
              <a:t>Wireless personal area networks</a:t>
            </a:r>
            <a:r>
              <a:rPr lang="en-US" sz="2400"/>
              <a:t> - </a:t>
            </a:r>
            <a:r>
              <a:rPr lang="en-US" sz="2400" b="1"/>
              <a:t>Bluetooth (802.15)</a:t>
            </a:r>
          </a:p>
          <a:p>
            <a:pPr algn="just" eaLnBrk="1" hangingPunct="1">
              <a:spcBef>
                <a:spcPct val="20000"/>
              </a:spcBef>
              <a:buClr>
                <a:schemeClr val="accent2"/>
              </a:buClr>
              <a:buFont typeface="Wingdings" pitchFamily="2" charset="2"/>
              <a:buChar char="§"/>
            </a:pPr>
            <a:r>
              <a:rPr lang="en-US" sz="2400"/>
              <a:t>wireless standard for interconnecting computing and communication devices and accessories using short-range, low-power, inexpensive wireless radios. </a:t>
            </a:r>
          </a:p>
          <a:p>
            <a:pPr algn="just" eaLnBrk="1" hangingPunct="1">
              <a:spcBef>
                <a:spcPct val="20000"/>
              </a:spcBef>
              <a:buClr>
                <a:schemeClr val="accent2"/>
              </a:buClr>
              <a:buFont typeface="Wingdings" pitchFamily="2" charset="2"/>
              <a:buChar char="§"/>
            </a:pPr>
            <a:r>
              <a:rPr lang="en-US" sz="2400" b="1"/>
              <a:t>Bluetooth Architecture</a:t>
            </a:r>
          </a:p>
          <a:p>
            <a:pPr lvl="1" algn="just" eaLnBrk="1" hangingPunct="1">
              <a:spcBef>
                <a:spcPct val="20000"/>
              </a:spcBef>
              <a:buClr>
                <a:schemeClr val="accent2"/>
              </a:buClr>
              <a:buFont typeface="Wingdings" pitchFamily="2" charset="2"/>
              <a:buChar char="§"/>
            </a:pPr>
            <a:r>
              <a:rPr lang="en-US" sz="2400"/>
              <a:t>basic unit of a Bluetooth system is a </a:t>
            </a:r>
            <a:r>
              <a:rPr lang="en-US" sz="2400" b="1"/>
              <a:t>piconet, </a:t>
            </a:r>
          </a:p>
          <a:p>
            <a:pPr lvl="2" algn="just" eaLnBrk="1" hangingPunct="1">
              <a:spcBef>
                <a:spcPct val="20000"/>
              </a:spcBef>
              <a:buClr>
                <a:schemeClr val="accent2"/>
              </a:buClr>
              <a:buFont typeface="Wingdings" pitchFamily="2" charset="2"/>
              <a:buChar char="§"/>
            </a:pPr>
            <a:r>
              <a:rPr lang="en-US" sz="2400"/>
              <a:t>which consists of a master node and up to seven active slave nodes within a distance of 10 meters. </a:t>
            </a:r>
          </a:p>
          <a:p>
            <a:pPr lvl="2" algn="just" eaLnBrk="1" hangingPunct="1">
              <a:spcBef>
                <a:spcPct val="20000"/>
              </a:spcBef>
              <a:buClr>
                <a:schemeClr val="accent2"/>
              </a:buClr>
              <a:buFont typeface="Wingdings" pitchFamily="2" charset="2"/>
              <a:buChar char="§"/>
            </a:pPr>
            <a:r>
              <a:rPr lang="en-US" sz="2400"/>
              <a:t>Multiple piconets can exist in the same (large) room and can even be connected via a bridge node, as shown in Fig.. </a:t>
            </a:r>
          </a:p>
          <a:p>
            <a:pPr lvl="2" algn="just" eaLnBrk="1" hangingPunct="1">
              <a:spcBef>
                <a:spcPct val="20000"/>
              </a:spcBef>
              <a:buClr>
                <a:schemeClr val="accent2"/>
              </a:buClr>
              <a:buFont typeface="Wingdings" pitchFamily="2" charset="2"/>
              <a:buChar char="§"/>
            </a:pPr>
            <a:r>
              <a:rPr lang="en-US" sz="2400"/>
              <a:t>An interconnected collection of piconets is called a scatternet</a:t>
            </a:r>
          </a:p>
        </p:txBody>
      </p:sp>
      <p:sp>
        <p:nvSpPr>
          <p:cNvPr id="4" name="Slide Number Placeholder 3"/>
          <p:cNvSpPr>
            <a:spLocks noGrp="1"/>
          </p:cNvSpPr>
          <p:nvPr>
            <p:ph type="sldNum" sz="quarter" idx="12"/>
          </p:nvPr>
        </p:nvSpPr>
        <p:spPr/>
        <p:txBody>
          <a:bodyPr/>
          <a:lstStyle/>
          <a:p>
            <a:pPr>
              <a:defRPr/>
            </a:pPr>
            <a:fld id="{D39C415F-0A41-4A84-AA49-090301C18D55}" type="slidenum">
              <a:rPr lang="en-US" smtClean="0"/>
              <a:pPr>
                <a:defRPr/>
              </a:pPr>
              <a:t>194</a:t>
            </a:fld>
            <a:endParaRPr lang="en-US" dirty="0"/>
          </a:p>
        </p:txBody>
      </p:sp>
    </p:spTree>
    <p:extLst>
      <p:ext uri="{BB962C8B-B14F-4D97-AF65-F5344CB8AC3E}">
        <p14:creationId xmlns:p14="http://schemas.microsoft.com/office/powerpoint/2010/main" val="206856560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to="" calcmode="lin" valueType="num">
                                      <p:cBhvr>
                                        <p:cTn id="7" dur="1" fill="hold"/>
                                        <p:tgtEl>
                                          <p:spTgt spid="7577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 to="" calcmode="lin" valueType="num">
                                      <p:cBhvr>
                                        <p:cTn id="12" dur="1" fill="hold"/>
                                        <p:tgtEl>
                                          <p:spTgt spid="7577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 to="" calcmode="lin" valueType="num">
                                      <p:cBhvr>
                                        <p:cTn id="17" dur="1" fill="hold"/>
                                        <p:tgtEl>
                                          <p:spTgt spid="75779">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75779">
                                            <p:txEl>
                                              <p:pRg st="3" end="3"/>
                                            </p:txEl>
                                          </p:spTgt>
                                        </p:tgtEl>
                                        <p:attrNameLst>
                                          <p:attrName>style.visibility</p:attrName>
                                        </p:attrNameLst>
                                      </p:cBhvr>
                                      <p:to>
                                        <p:strVal val="visible"/>
                                      </p:to>
                                    </p:set>
                                    <p:anim to="" calcmode="lin" valueType="num">
                                      <p:cBhvr>
                                        <p:cTn id="22" dur="1" fill="hold"/>
                                        <p:tgtEl>
                                          <p:spTgt spid="75779">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75779">
                                            <p:txEl>
                                              <p:pRg st="4" end="4"/>
                                            </p:txEl>
                                          </p:spTgt>
                                        </p:tgtEl>
                                        <p:attrNameLst>
                                          <p:attrName>style.visibility</p:attrName>
                                        </p:attrNameLst>
                                      </p:cBhvr>
                                      <p:to>
                                        <p:strVal val="visible"/>
                                      </p:to>
                                    </p:set>
                                    <p:anim to="" calcmode="lin" valueType="num">
                                      <p:cBhvr>
                                        <p:cTn id="27" dur="1" fill="hold"/>
                                        <p:tgtEl>
                                          <p:spTgt spid="75779">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75779">
                                            <p:txEl>
                                              <p:pRg st="5" end="5"/>
                                            </p:txEl>
                                          </p:spTgt>
                                        </p:tgtEl>
                                        <p:attrNameLst>
                                          <p:attrName>style.visibility</p:attrName>
                                        </p:attrNameLst>
                                      </p:cBhvr>
                                      <p:to>
                                        <p:strVal val="visible"/>
                                      </p:to>
                                    </p:set>
                                    <p:anim to="" calcmode="lin" valueType="num">
                                      <p:cBhvr>
                                        <p:cTn id="32" dur="1" fill="hold"/>
                                        <p:tgtEl>
                                          <p:spTgt spid="75779">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75779">
                                            <p:txEl>
                                              <p:pRg st="6" end="6"/>
                                            </p:txEl>
                                          </p:spTgt>
                                        </p:tgtEl>
                                        <p:attrNameLst>
                                          <p:attrName>style.visibility</p:attrName>
                                        </p:attrNameLst>
                                      </p:cBhvr>
                                      <p:to>
                                        <p:strVal val="visible"/>
                                      </p:to>
                                    </p:set>
                                    <p:anim to="" calcmode="lin" valueType="num">
                                      <p:cBhvr>
                                        <p:cTn id="37" dur="1" fill="hold"/>
                                        <p:tgtEl>
                                          <p:spTgt spid="7577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74613"/>
            <a:ext cx="9144000" cy="704850"/>
          </a:xfrm>
        </p:spPr>
        <p:txBody>
          <a:bodyPr/>
          <a:lstStyle/>
          <a:p>
            <a:pPr eaLnBrk="1" hangingPunct="1"/>
            <a:r>
              <a:rPr lang="en-US" b="1" smtClean="0"/>
              <a:t>Bluetooth</a:t>
            </a:r>
            <a:endParaRPr lang="en-US" smtClean="0"/>
          </a:p>
        </p:txBody>
      </p:sp>
      <p:sp>
        <p:nvSpPr>
          <p:cNvPr id="76803"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endParaRPr lang="en-US" sz="2400"/>
          </a:p>
        </p:txBody>
      </p:sp>
      <p:pic>
        <p:nvPicPr>
          <p:cNvPr id="76804" name="Picture 4" descr="4-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000125"/>
            <a:ext cx="8712200"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0" y="5715000"/>
            <a:ext cx="9144000" cy="838200"/>
          </a:xfrm>
          <a:prstGeom prst="rect">
            <a:avLst/>
          </a:prstGeom>
          <a:noFill/>
          <a:ln w="9525">
            <a:noFill/>
            <a:miter lim="800000"/>
            <a:headEnd/>
            <a:tailEnd/>
          </a:ln>
          <a:effectLst/>
        </p:spPr>
        <p:txBody>
          <a:bodyPr/>
          <a:lstStyle/>
          <a:p>
            <a:pPr marL="609600" indent="-609600" algn="ctr">
              <a:spcBef>
                <a:spcPct val="20000"/>
              </a:spcBef>
              <a:buClr>
                <a:schemeClr val="accent2"/>
              </a:buClr>
              <a:defRPr/>
            </a:pPr>
            <a:r>
              <a:rPr lang="en-US" sz="2400" kern="0" dirty="0">
                <a:latin typeface="+mn-lt"/>
                <a:cs typeface="+mn-cs"/>
              </a:rPr>
              <a:t>Fig: Two </a:t>
            </a:r>
            <a:r>
              <a:rPr lang="en-US" sz="2400" kern="0" dirty="0" err="1">
                <a:latin typeface="+mn-lt"/>
                <a:cs typeface="+mn-cs"/>
              </a:rPr>
              <a:t>piconets</a:t>
            </a:r>
            <a:r>
              <a:rPr lang="en-US" sz="2400" kern="0" dirty="0">
                <a:latin typeface="+mn-lt"/>
                <a:cs typeface="+mn-cs"/>
              </a:rPr>
              <a:t> can be connected to form a </a:t>
            </a:r>
            <a:r>
              <a:rPr lang="en-US" sz="2400" kern="0" dirty="0" err="1">
                <a:latin typeface="+mn-lt"/>
                <a:cs typeface="+mn-cs"/>
              </a:rPr>
              <a:t>scatternet</a:t>
            </a:r>
            <a:r>
              <a:rPr lang="en-US" sz="2400" kern="0" dirty="0">
                <a:latin typeface="+mn-lt"/>
                <a:cs typeface="+mn-cs"/>
              </a:rPr>
              <a:t>.</a:t>
            </a:r>
          </a:p>
        </p:txBody>
      </p:sp>
      <p:sp>
        <p:nvSpPr>
          <p:cNvPr id="7" name="Slide Number Placeholder 6"/>
          <p:cNvSpPr>
            <a:spLocks noGrp="1"/>
          </p:cNvSpPr>
          <p:nvPr>
            <p:ph type="sldNum" sz="quarter" idx="12"/>
          </p:nvPr>
        </p:nvSpPr>
        <p:spPr/>
        <p:txBody>
          <a:bodyPr/>
          <a:lstStyle/>
          <a:p>
            <a:pPr>
              <a:defRPr/>
            </a:pPr>
            <a:fld id="{CE07F73A-2722-41E6-8923-3EE5D0D27ECB}" type="slidenum">
              <a:rPr lang="en-US" smtClean="0"/>
              <a:pPr>
                <a:defRPr/>
              </a:pPr>
              <a:t>195</a:t>
            </a:fld>
            <a:endParaRPr lang="en-US" dirty="0"/>
          </a:p>
        </p:txBody>
      </p:sp>
    </p:spTree>
    <p:extLst>
      <p:ext uri="{BB962C8B-B14F-4D97-AF65-F5344CB8AC3E}">
        <p14:creationId xmlns:p14="http://schemas.microsoft.com/office/powerpoint/2010/main" val="3367521609"/>
      </p:ext>
    </p:extLst>
  </p:cSld>
  <p:clrMapOvr>
    <a:masterClrMapping/>
  </p:clrMapOvr>
  <p:transition spd="slow">
    <p:wheel spokes="3"/>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74613"/>
            <a:ext cx="9144000" cy="704850"/>
          </a:xfrm>
        </p:spPr>
        <p:txBody>
          <a:bodyPr/>
          <a:lstStyle/>
          <a:p>
            <a:pPr eaLnBrk="1" hangingPunct="1"/>
            <a:r>
              <a:rPr lang="en-US" b="1" smtClean="0"/>
              <a:t>Bluetooth</a:t>
            </a:r>
            <a:endParaRPr lang="en-US" smtClean="0"/>
          </a:p>
        </p:txBody>
      </p:sp>
      <p:sp>
        <p:nvSpPr>
          <p:cNvPr id="77827"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In addition to the seven active slave nodes in a piconet, there can be up to 255 parked nodes in the net. </a:t>
            </a:r>
          </a:p>
          <a:p>
            <a:pPr algn="just" eaLnBrk="1" hangingPunct="1">
              <a:spcBef>
                <a:spcPct val="20000"/>
              </a:spcBef>
              <a:buClr>
                <a:schemeClr val="accent2"/>
              </a:buClr>
              <a:buFont typeface="Wingdings" pitchFamily="2" charset="2"/>
              <a:buChar char="§"/>
            </a:pPr>
            <a:r>
              <a:rPr lang="en-US" sz="2400"/>
              <a:t>These are devices that the master has switched to a low-power state to reduce the drain on their batteries. </a:t>
            </a:r>
          </a:p>
          <a:p>
            <a:pPr algn="just" eaLnBrk="1" hangingPunct="1">
              <a:spcBef>
                <a:spcPct val="20000"/>
              </a:spcBef>
              <a:buClr>
                <a:schemeClr val="accent2"/>
              </a:buClr>
              <a:buFont typeface="Wingdings" pitchFamily="2" charset="2"/>
              <a:buChar char="§"/>
            </a:pPr>
            <a:r>
              <a:rPr lang="en-US" sz="2400"/>
              <a:t>In parked state, a device cannot do anything except respond to an activation or beacon signal from the master. </a:t>
            </a:r>
          </a:p>
          <a:p>
            <a:pPr algn="just" eaLnBrk="1" hangingPunct="1">
              <a:spcBef>
                <a:spcPct val="20000"/>
              </a:spcBef>
              <a:buClr>
                <a:schemeClr val="accent2"/>
              </a:buClr>
              <a:buFont typeface="Wingdings" pitchFamily="2" charset="2"/>
              <a:buChar char="§"/>
            </a:pPr>
            <a:r>
              <a:rPr lang="en-US" sz="2400"/>
              <a:t>There are also two intermediate power states, hold and sniff </a:t>
            </a:r>
          </a:p>
          <a:p>
            <a:pPr algn="just" eaLnBrk="1" hangingPunct="1">
              <a:spcBef>
                <a:spcPct val="20000"/>
              </a:spcBef>
              <a:buClr>
                <a:schemeClr val="accent2"/>
              </a:buClr>
              <a:buFont typeface="Wingdings" pitchFamily="2" charset="2"/>
              <a:buChar char="§"/>
            </a:pPr>
            <a:r>
              <a:rPr lang="en-US" sz="2400"/>
              <a:t>a piconet is a centralized TDM system, with the master controlling the clock and determining which device gets to communicate in which time slot. </a:t>
            </a:r>
          </a:p>
          <a:p>
            <a:pPr algn="just" eaLnBrk="1" hangingPunct="1">
              <a:spcBef>
                <a:spcPct val="20000"/>
              </a:spcBef>
              <a:buClr>
                <a:schemeClr val="accent2"/>
              </a:buClr>
              <a:buFont typeface="Wingdings" pitchFamily="2" charset="2"/>
              <a:buChar char="§"/>
            </a:pPr>
            <a:r>
              <a:rPr lang="en-US" sz="2400"/>
              <a:t>All communication is between the master and a slave; </a:t>
            </a:r>
          </a:p>
          <a:p>
            <a:pPr algn="just" eaLnBrk="1" hangingPunct="1">
              <a:spcBef>
                <a:spcPct val="20000"/>
              </a:spcBef>
              <a:buClr>
                <a:schemeClr val="accent2"/>
              </a:buClr>
              <a:buFont typeface="Wingdings" pitchFamily="2" charset="2"/>
              <a:buChar char="§"/>
            </a:pPr>
            <a:r>
              <a:rPr lang="en-US" sz="2400"/>
              <a:t>direct slave-slave communication is not possible </a:t>
            </a:r>
          </a:p>
        </p:txBody>
      </p:sp>
      <p:sp>
        <p:nvSpPr>
          <p:cNvPr id="4" name="Slide Number Placeholder 3"/>
          <p:cNvSpPr>
            <a:spLocks noGrp="1"/>
          </p:cNvSpPr>
          <p:nvPr>
            <p:ph type="sldNum" sz="quarter" idx="12"/>
          </p:nvPr>
        </p:nvSpPr>
        <p:spPr/>
        <p:txBody>
          <a:bodyPr/>
          <a:lstStyle/>
          <a:p>
            <a:pPr>
              <a:defRPr/>
            </a:pPr>
            <a:fld id="{C8F334B1-1611-470D-9668-1B0BB31703B5}" type="slidenum">
              <a:rPr lang="en-US" smtClean="0"/>
              <a:pPr>
                <a:defRPr/>
              </a:pPr>
              <a:t>196</a:t>
            </a:fld>
            <a:endParaRPr lang="en-US" dirty="0"/>
          </a:p>
        </p:txBody>
      </p:sp>
    </p:spTree>
    <p:extLst>
      <p:ext uri="{BB962C8B-B14F-4D97-AF65-F5344CB8AC3E}">
        <p14:creationId xmlns:p14="http://schemas.microsoft.com/office/powerpoint/2010/main" val="1110698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to="" calcmode="lin" valueType="num">
                                      <p:cBhvr>
                                        <p:cTn id="7" dur="1" fill="hold"/>
                                        <p:tgtEl>
                                          <p:spTgt spid="7782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 to="" calcmode="lin" valueType="num">
                                      <p:cBhvr>
                                        <p:cTn id="12" dur="1" fill="hold"/>
                                        <p:tgtEl>
                                          <p:spTgt spid="7782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 to="" calcmode="lin" valueType="num">
                                      <p:cBhvr>
                                        <p:cTn id="17" dur="1" fill="hold"/>
                                        <p:tgtEl>
                                          <p:spTgt spid="77827">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77827">
                                            <p:txEl>
                                              <p:pRg st="3" end="3"/>
                                            </p:txEl>
                                          </p:spTgt>
                                        </p:tgtEl>
                                        <p:attrNameLst>
                                          <p:attrName>style.visibility</p:attrName>
                                        </p:attrNameLst>
                                      </p:cBhvr>
                                      <p:to>
                                        <p:strVal val="visible"/>
                                      </p:to>
                                    </p:set>
                                    <p:anim to="" calcmode="lin" valueType="num">
                                      <p:cBhvr>
                                        <p:cTn id="22" dur="1" fill="hold"/>
                                        <p:tgtEl>
                                          <p:spTgt spid="77827">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77827">
                                            <p:txEl>
                                              <p:pRg st="4" end="4"/>
                                            </p:txEl>
                                          </p:spTgt>
                                        </p:tgtEl>
                                        <p:attrNameLst>
                                          <p:attrName>style.visibility</p:attrName>
                                        </p:attrNameLst>
                                      </p:cBhvr>
                                      <p:to>
                                        <p:strVal val="visible"/>
                                      </p:to>
                                    </p:set>
                                    <p:anim to="" calcmode="lin" valueType="num">
                                      <p:cBhvr>
                                        <p:cTn id="27" dur="1" fill="hold"/>
                                        <p:tgtEl>
                                          <p:spTgt spid="77827">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77827">
                                            <p:txEl>
                                              <p:pRg st="5" end="5"/>
                                            </p:txEl>
                                          </p:spTgt>
                                        </p:tgtEl>
                                        <p:attrNameLst>
                                          <p:attrName>style.visibility</p:attrName>
                                        </p:attrNameLst>
                                      </p:cBhvr>
                                      <p:to>
                                        <p:strVal val="visible"/>
                                      </p:to>
                                    </p:set>
                                    <p:anim to="" calcmode="lin" valueType="num">
                                      <p:cBhvr>
                                        <p:cTn id="32" dur="1" fill="hold"/>
                                        <p:tgtEl>
                                          <p:spTgt spid="77827">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77827">
                                            <p:txEl>
                                              <p:pRg st="6" end="6"/>
                                            </p:txEl>
                                          </p:spTgt>
                                        </p:tgtEl>
                                        <p:attrNameLst>
                                          <p:attrName>style.visibility</p:attrName>
                                        </p:attrNameLst>
                                      </p:cBhvr>
                                      <p:to>
                                        <p:strVal val="visible"/>
                                      </p:to>
                                    </p:set>
                                    <p:anim to="" calcmode="lin" valueType="num">
                                      <p:cBhvr>
                                        <p:cTn id="37" dur="1" fill="hold"/>
                                        <p:tgtEl>
                                          <p:spTgt spid="77827">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74613"/>
            <a:ext cx="9144000" cy="704850"/>
          </a:xfrm>
        </p:spPr>
        <p:txBody>
          <a:bodyPr/>
          <a:lstStyle/>
          <a:p>
            <a:pPr eaLnBrk="1" hangingPunct="1"/>
            <a:r>
              <a:rPr lang="en-US" b="1" smtClean="0"/>
              <a:t>Bluetooth</a:t>
            </a:r>
            <a:endParaRPr lang="en-US" smtClean="0"/>
          </a:p>
        </p:txBody>
      </p:sp>
      <p:sp>
        <p:nvSpPr>
          <p:cNvPr id="78851"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endParaRPr lang="en-US" sz="2400"/>
          </a:p>
        </p:txBody>
      </p:sp>
      <p:sp>
        <p:nvSpPr>
          <p:cNvPr id="78852" name="Rectangle 3"/>
          <p:cNvSpPr txBox="1">
            <a:spLocks noChangeArrowheads="1"/>
          </p:cNvSpPr>
          <p:nvPr/>
        </p:nvSpPr>
        <p:spPr bwMode="auto">
          <a:xfrm>
            <a:off x="0" y="5656263"/>
            <a:ext cx="91440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t>Fig: 802.15 version of the Bluetooth protocol architecture.</a:t>
            </a:r>
          </a:p>
          <a:p>
            <a:pPr algn="ctr" eaLnBrk="1" hangingPunct="1"/>
            <a:endParaRPr lang="en-US" sz="2400"/>
          </a:p>
          <a:p>
            <a:pPr algn="ctr" eaLnBrk="1" hangingPunct="1"/>
            <a:r>
              <a:rPr lang="en-US" sz="2400"/>
              <a:t>logical link control adaptation protocol (often called L2CAP)</a:t>
            </a:r>
          </a:p>
        </p:txBody>
      </p:sp>
      <p:pic>
        <p:nvPicPr>
          <p:cNvPr id="78853" name="Picture 4" descr="4-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852488"/>
            <a:ext cx="9004300"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AC044719-2A1F-46BE-A001-B6D182B4753B}" type="slidenum">
              <a:rPr lang="en-US" smtClean="0"/>
              <a:pPr>
                <a:defRPr/>
              </a:pPr>
              <a:t>197</a:t>
            </a:fld>
            <a:endParaRPr lang="en-US" dirty="0"/>
          </a:p>
        </p:txBody>
      </p:sp>
      <p:sp>
        <p:nvSpPr>
          <p:cNvPr id="78855" name="Rectangle 8"/>
          <p:cNvSpPr>
            <a:spLocks noChangeArrowheads="1"/>
          </p:cNvSpPr>
          <p:nvPr/>
        </p:nvSpPr>
        <p:spPr bwMode="auto">
          <a:xfrm>
            <a:off x="4106863" y="3930650"/>
            <a:ext cx="353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The output of an analog microphone is </a:t>
            </a:r>
            <a:r>
              <a:rPr lang="en-US" b="1"/>
              <a:t>baseband</a:t>
            </a:r>
            <a:r>
              <a:rPr lang="en-US"/>
              <a:t>.</a:t>
            </a:r>
          </a:p>
        </p:txBody>
      </p:sp>
    </p:spTree>
    <p:extLst>
      <p:ext uri="{BB962C8B-B14F-4D97-AF65-F5344CB8AC3E}">
        <p14:creationId xmlns:p14="http://schemas.microsoft.com/office/powerpoint/2010/main" val="1150594589"/>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74613"/>
            <a:ext cx="9144000" cy="704850"/>
          </a:xfrm>
        </p:spPr>
        <p:txBody>
          <a:bodyPr/>
          <a:lstStyle/>
          <a:p>
            <a:pPr eaLnBrk="1" hangingPunct="1"/>
            <a:r>
              <a:rPr lang="en-US" b="1" smtClean="0"/>
              <a:t>Bluetooth</a:t>
            </a:r>
            <a:endParaRPr lang="en-US" smtClean="0"/>
          </a:p>
        </p:txBody>
      </p:sp>
      <p:sp>
        <p:nvSpPr>
          <p:cNvPr id="79875"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endParaRPr lang="en-US" sz="2400"/>
          </a:p>
        </p:txBody>
      </p:sp>
      <p:sp>
        <p:nvSpPr>
          <p:cNvPr id="79876" name="Rectangle 3"/>
          <p:cNvSpPr txBox="1">
            <a:spLocks noChangeArrowheads="1"/>
          </p:cNvSpPr>
          <p:nvPr/>
        </p:nvSpPr>
        <p:spPr bwMode="auto">
          <a:xfrm>
            <a:off x="0" y="5656263"/>
            <a:ext cx="91440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t>Fig: Bluetooth data frame structure</a:t>
            </a:r>
          </a:p>
        </p:txBody>
      </p:sp>
      <p:pic>
        <p:nvPicPr>
          <p:cNvPr id="79877" name="Picture 4" descr="4-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850900"/>
            <a:ext cx="871855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BDF1346C-04BE-4E34-9659-F52764BAFAD8}" type="slidenum">
              <a:rPr lang="en-US" smtClean="0"/>
              <a:pPr>
                <a:defRPr/>
              </a:pPr>
              <a:t>198</a:t>
            </a:fld>
            <a:endParaRPr lang="en-US" dirty="0"/>
          </a:p>
        </p:txBody>
      </p:sp>
    </p:spTree>
    <p:extLst>
      <p:ext uri="{BB962C8B-B14F-4D97-AF65-F5344CB8AC3E}">
        <p14:creationId xmlns:p14="http://schemas.microsoft.com/office/powerpoint/2010/main" val="2132298274"/>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74613"/>
            <a:ext cx="9144000" cy="704850"/>
          </a:xfrm>
        </p:spPr>
        <p:txBody>
          <a:bodyPr/>
          <a:lstStyle/>
          <a:p>
            <a:pPr eaLnBrk="1" hangingPunct="1"/>
            <a:r>
              <a:rPr lang="en-US" b="1" smtClean="0"/>
              <a:t>Bluetooth</a:t>
            </a:r>
            <a:endParaRPr lang="en-US" smtClean="0"/>
          </a:p>
        </p:txBody>
      </p:sp>
      <p:sp>
        <p:nvSpPr>
          <p:cNvPr id="81923"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2"/>
              </a:buClr>
              <a:buFont typeface="Wingdings" pitchFamily="2" charset="2"/>
              <a:buChar char="§"/>
            </a:pPr>
            <a:r>
              <a:rPr lang="en-US" sz="2400"/>
              <a:t>access code that usually identifies the master so that slaves within radio range of two masters can tell which traffic is for them. </a:t>
            </a:r>
          </a:p>
          <a:p>
            <a:pPr algn="just" eaLnBrk="1" hangingPunct="1">
              <a:spcBef>
                <a:spcPct val="20000"/>
              </a:spcBef>
              <a:buClr>
                <a:schemeClr val="accent2"/>
              </a:buClr>
              <a:buFont typeface="Wingdings" pitchFamily="2" charset="2"/>
              <a:buChar char="§"/>
            </a:pPr>
            <a:r>
              <a:rPr lang="en-US" sz="2400"/>
              <a:t>54-bit header containing typical MAC sublayer fields</a:t>
            </a:r>
          </a:p>
          <a:p>
            <a:pPr algn="just" eaLnBrk="1" hangingPunct="1">
              <a:spcBef>
                <a:spcPct val="20000"/>
              </a:spcBef>
              <a:buClr>
                <a:schemeClr val="accent2"/>
              </a:buClr>
              <a:buFont typeface="Wingdings" pitchFamily="2" charset="2"/>
              <a:buChar char="§"/>
            </a:pPr>
            <a:r>
              <a:rPr lang="en-US" sz="2400"/>
              <a:t>data field, up to 2744 bits (for a five-slot transmission). </a:t>
            </a:r>
          </a:p>
          <a:p>
            <a:pPr algn="just" eaLnBrk="1" hangingPunct="1">
              <a:spcBef>
                <a:spcPct val="20000"/>
              </a:spcBef>
              <a:buClr>
                <a:schemeClr val="accent2"/>
              </a:buClr>
              <a:buFont typeface="Wingdings" pitchFamily="2" charset="2"/>
              <a:buChar char="§"/>
            </a:pPr>
            <a:r>
              <a:rPr lang="en-US" sz="2400"/>
              <a:t>For a single time slot, the format is the same except that the data field is 240 bits</a:t>
            </a:r>
          </a:p>
          <a:p>
            <a:pPr algn="just" eaLnBrk="1" hangingPunct="1">
              <a:spcBef>
                <a:spcPct val="20000"/>
              </a:spcBef>
              <a:buClr>
                <a:schemeClr val="accent2"/>
              </a:buClr>
              <a:buFont typeface="Wingdings" pitchFamily="2" charset="2"/>
              <a:buChar char="§"/>
            </a:pPr>
            <a:r>
              <a:rPr lang="en-US" sz="2400"/>
              <a:t>Header:</a:t>
            </a:r>
          </a:p>
          <a:p>
            <a:pPr lvl="1" algn="just" eaLnBrk="1" hangingPunct="1">
              <a:spcBef>
                <a:spcPct val="20000"/>
              </a:spcBef>
              <a:buClr>
                <a:schemeClr val="accent2"/>
              </a:buClr>
              <a:buFont typeface="Wingdings" pitchFamily="2" charset="2"/>
              <a:buChar char="§"/>
            </a:pPr>
            <a:r>
              <a:rPr lang="en-US" sz="2400"/>
              <a:t>Address field identifies which of the eight active devices the frame is intended for. </a:t>
            </a:r>
          </a:p>
          <a:p>
            <a:pPr lvl="1" algn="just" eaLnBrk="1" hangingPunct="1">
              <a:spcBef>
                <a:spcPct val="20000"/>
              </a:spcBef>
              <a:buClr>
                <a:schemeClr val="accent2"/>
              </a:buClr>
              <a:buFont typeface="Wingdings" pitchFamily="2" charset="2"/>
              <a:buChar char="§"/>
            </a:pPr>
            <a:r>
              <a:rPr lang="en-US" sz="2400"/>
              <a:t>Type field identifies the frame type (ACL - </a:t>
            </a:r>
            <a:r>
              <a:rPr lang="en-US" sz="2400" b="1"/>
              <a:t>Asynchronous Connection-Less </a:t>
            </a:r>
            <a:r>
              <a:rPr lang="en-US" sz="2400"/>
              <a:t>, SCO - </a:t>
            </a:r>
            <a:r>
              <a:rPr lang="en-US" sz="2400" b="1"/>
              <a:t>Synchronous Connection Oriented </a:t>
            </a:r>
            <a:r>
              <a:rPr lang="en-US" sz="2400"/>
              <a:t>, poll, or null), the type of error correction used in the data field, and how many slots long the frame is. </a:t>
            </a:r>
          </a:p>
        </p:txBody>
      </p:sp>
      <p:sp>
        <p:nvSpPr>
          <p:cNvPr id="4" name="Slide Number Placeholder 3"/>
          <p:cNvSpPr>
            <a:spLocks noGrp="1"/>
          </p:cNvSpPr>
          <p:nvPr>
            <p:ph type="sldNum" sz="quarter" idx="12"/>
          </p:nvPr>
        </p:nvSpPr>
        <p:spPr/>
        <p:txBody>
          <a:bodyPr/>
          <a:lstStyle/>
          <a:p>
            <a:pPr>
              <a:defRPr/>
            </a:pPr>
            <a:fld id="{DFB4F4D4-24F7-47D1-8193-A18BF74F7CEE}" type="slidenum">
              <a:rPr lang="en-US" smtClean="0"/>
              <a:pPr>
                <a:defRPr/>
              </a:pPr>
              <a:t>199</a:t>
            </a:fld>
            <a:endParaRPr lang="en-US" dirty="0"/>
          </a:p>
        </p:txBody>
      </p:sp>
    </p:spTree>
    <p:extLst>
      <p:ext uri="{BB962C8B-B14F-4D97-AF65-F5344CB8AC3E}">
        <p14:creationId xmlns:p14="http://schemas.microsoft.com/office/powerpoint/2010/main" val="4289982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to="" calcmode="lin" valueType="num">
                                      <p:cBhvr>
                                        <p:cTn id="7" dur="1" fill="hold"/>
                                        <p:tgtEl>
                                          <p:spTgt spid="8192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 to="" calcmode="lin" valueType="num">
                                      <p:cBhvr>
                                        <p:cTn id="12" dur="1" fill="hold"/>
                                        <p:tgtEl>
                                          <p:spTgt spid="8192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 to="" calcmode="lin" valueType="num">
                                      <p:cBhvr>
                                        <p:cTn id="17" dur="1" fill="hold"/>
                                        <p:tgtEl>
                                          <p:spTgt spid="8192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81923">
                                            <p:txEl>
                                              <p:pRg st="3" end="3"/>
                                            </p:txEl>
                                          </p:spTgt>
                                        </p:tgtEl>
                                        <p:attrNameLst>
                                          <p:attrName>style.visibility</p:attrName>
                                        </p:attrNameLst>
                                      </p:cBhvr>
                                      <p:to>
                                        <p:strVal val="visible"/>
                                      </p:to>
                                    </p:set>
                                    <p:anim to="" calcmode="lin" valueType="num">
                                      <p:cBhvr>
                                        <p:cTn id="22" dur="1" fill="hold"/>
                                        <p:tgtEl>
                                          <p:spTgt spid="81923">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81923">
                                            <p:txEl>
                                              <p:pRg st="4" end="4"/>
                                            </p:txEl>
                                          </p:spTgt>
                                        </p:tgtEl>
                                        <p:attrNameLst>
                                          <p:attrName>style.visibility</p:attrName>
                                        </p:attrNameLst>
                                      </p:cBhvr>
                                      <p:to>
                                        <p:strVal val="visible"/>
                                      </p:to>
                                    </p:set>
                                    <p:anim to="" calcmode="lin" valueType="num">
                                      <p:cBhvr>
                                        <p:cTn id="27" dur="1" fill="hold"/>
                                        <p:tgtEl>
                                          <p:spTgt spid="81923">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81923">
                                            <p:txEl>
                                              <p:pRg st="5" end="5"/>
                                            </p:txEl>
                                          </p:spTgt>
                                        </p:tgtEl>
                                        <p:attrNameLst>
                                          <p:attrName>style.visibility</p:attrName>
                                        </p:attrNameLst>
                                      </p:cBhvr>
                                      <p:to>
                                        <p:strVal val="visible"/>
                                      </p:to>
                                    </p:set>
                                    <p:anim to="" calcmode="lin" valueType="num">
                                      <p:cBhvr>
                                        <p:cTn id="32" dur="1" fill="hold"/>
                                        <p:tgtEl>
                                          <p:spTgt spid="81923">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81923">
                                            <p:txEl>
                                              <p:pRg st="6" end="6"/>
                                            </p:txEl>
                                          </p:spTgt>
                                        </p:tgtEl>
                                        <p:attrNameLst>
                                          <p:attrName>style.visibility</p:attrName>
                                        </p:attrNameLst>
                                      </p:cBhvr>
                                      <p:to>
                                        <p:strVal val="visible"/>
                                      </p:to>
                                    </p:set>
                                    <p:anim to="" calcmode="lin" valueType="num">
                                      <p:cBhvr>
                                        <p:cTn id="37" dur="1" fill="hold"/>
                                        <p:tgtEl>
                                          <p:spTgt spid="8192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a:t>
            </a:r>
            <a:endParaRPr lang="en-US" dirty="0"/>
          </a:p>
        </p:txBody>
      </p:sp>
      <p:sp>
        <p:nvSpPr>
          <p:cNvPr id="3" name="Content Placeholder 2"/>
          <p:cNvSpPr>
            <a:spLocks noGrp="1"/>
          </p:cNvSpPr>
          <p:nvPr>
            <p:ph idx="1"/>
          </p:nvPr>
        </p:nvSpPr>
        <p:spPr>
          <a:xfrm>
            <a:off x="0" y="1064302"/>
            <a:ext cx="9144000" cy="5793697"/>
          </a:xfrm>
        </p:spPr>
        <p:txBody>
          <a:bodyPr/>
          <a:lstStyle/>
          <a:p>
            <a:pPr algn="ctr">
              <a:buNone/>
            </a:pPr>
            <a:r>
              <a:rPr lang="en-US" sz="3600" b="1" dirty="0" smtClean="0"/>
              <a:t>Module II</a:t>
            </a:r>
            <a:endParaRPr lang="en-US" sz="3600" dirty="0" smtClean="0"/>
          </a:p>
          <a:p>
            <a:pPr algn="just">
              <a:buNone/>
            </a:pPr>
            <a:r>
              <a:rPr lang="en-US" sz="3600" dirty="0" smtClean="0"/>
              <a:t>	Data Link layer Design Issues – Flow Control and ARQ techniques. Data link Protocols – HDLC. DLL in Internet.</a:t>
            </a:r>
            <a:endParaRPr lang="en-US" sz="3600" dirty="0"/>
          </a:p>
        </p:txBody>
      </p:sp>
      <p:sp>
        <p:nvSpPr>
          <p:cNvPr id="5" name="Slide Number Placeholder 4"/>
          <p:cNvSpPr>
            <a:spLocks noGrp="1"/>
          </p:cNvSpPr>
          <p:nvPr>
            <p:ph type="sldNum" sz="quarter" idx="12"/>
          </p:nvPr>
        </p:nvSpPr>
        <p:spPr/>
        <p:txBody>
          <a:bodyPr/>
          <a:lstStyle/>
          <a:p>
            <a:pPr>
              <a:defRPr/>
            </a:pPr>
            <a:fld id="{231DD258-A623-490B-8242-C077DDB146DD}" type="slidenum">
              <a:rPr lang="en-US" smtClean="0"/>
              <a:pPr>
                <a:defRPr/>
              </a:pPr>
              <a:t>2</a:t>
            </a:fld>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5467" y="-2"/>
            <a:ext cx="9008533" cy="496712"/>
          </a:xfrm>
        </p:spPr>
        <p:txBody>
          <a:bodyPr>
            <a:normAutofit fontScale="90000"/>
          </a:bodyPr>
          <a:lstStyle/>
          <a:p>
            <a:r>
              <a:rPr lang="en-US" dirty="0" smtClean="0"/>
              <a:t> </a:t>
            </a:r>
            <a:r>
              <a:rPr lang="en-US" sz="4400" dirty="0" smtClean="0"/>
              <a:t>Framing</a:t>
            </a:r>
            <a:endParaRPr lang="en-US" sz="4400" dirty="0"/>
          </a:p>
        </p:txBody>
      </p:sp>
      <p:sp>
        <p:nvSpPr>
          <p:cNvPr id="7" name="Content Placeholder 2"/>
          <p:cNvSpPr>
            <a:spLocks noGrp="1"/>
          </p:cNvSpPr>
          <p:nvPr>
            <p:ph idx="1"/>
          </p:nvPr>
        </p:nvSpPr>
        <p:spPr>
          <a:xfrm>
            <a:off x="191911" y="541867"/>
            <a:ext cx="8760178" cy="6141155"/>
          </a:xfrm>
        </p:spPr>
        <p:txBody>
          <a:bodyPr/>
          <a:lstStyle/>
          <a:p>
            <a:pPr algn="just">
              <a:buFont typeface="Wingdings" pitchFamily="2" charset="2"/>
              <a:buChar char="ü"/>
            </a:pPr>
            <a:r>
              <a:rPr lang="en-US" sz="2800" dirty="0" smtClean="0">
                <a:solidFill>
                  <a:srgbClr val="FF0000"/>
                </a:solidFill>
              </a:rPr>
              <a:t>Starting and ending flags, with bit stuffing </a:t>
            </a:r>
          </a:p>
          <a:p>
            <a:pPr lvl="1" algn="just">
              <a:buFont typeface="Wingdings" pitchFamily="2" charset="2"/>
              <a:buChar char="ü"/>
            </a:pPr>
            <a:r>
              <a:rPr lang="en-US" sz="2400" dirty="0" smtClean="0"/>
              <a:t>a new technique developed to allow arbitrary sized characters</a:t>
            </a:r>
          </a:p>
          <a:p>
            <a:pPr lvl="1" algn="just">
              <a:buFont typeface="Wingdings" pitchFamily="2" charset="2"/>
              <a:buChar char="ü"/>
            </a:pPr>
            <a:r>
              <a:rPr lang="en-US" sz="2400" dirty="0" smtClean="0"/>
              <a:t>allows data frames to contain an arbitrary number of bits &amp; </a:t>
            </a:r>
          </a:p>
          <a:p>
            <a:pPr lvl="1" algn="just">
              <a:buFont typeface="Wingdings" pitchFamily="2" charset="2"/>
              <a:buChar char="ü"/>
            </a:pPr>
            <a:r>
              <a:rPr lang="en-US" sz="2400" dirty="0" smtClean="0"/>
              <a:t>allows character codes with an arbitrary number of bits per character</a:t>
            </a:r>
          </a:p>
          <a:p>
            <a:pPr lvl="1" algn="just">
              <a:buFont typeface="Wingdings" pitchFamily="2" charset="2"/>
              <a:buChar char="ü"/>
            </a:pPr>
            <a:r>
              <a:rPr lang="en-US" sz="2400" dirty="0" smtClean="0"/>
              <a:t>Each frame begins and ends with a special bit pattern, 01111110 (in fact, a flag byte). </a:t>
            </a:r>
          </a:p>
          <a:p>
            <a:pPr lvl="1" algn="just">
              <a:buFont typeface="Wingdings" pitchFamily="2" charset="2"/>
              <a:buChar char="ü"/>
            </a:pPr>
            <a:r>
              <a:rPr lang="en-US" sz="2400" dirty="0" smtClean="0"/>
              <a:t>Whenever the sender's DLL encounters 5 consecutive 1s in the data, it automatically stuffs a 0 bit into the outgoing bit stream.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to="" calcmode="lin" valueType="num">
                                      <p:cBhvr>
                                        <p:cTn id="7" dur="1" fill="hold"/>
                                        <p:tgtEl>
                                          <p:spTgt spid="7">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to="" calcmode="lin" valueType="num">
                                      <p:cBhvr>
                                        <p:cTn id="12" dur="1" fill="hold"/>
                                        <p:tgtEl>
                                          <p:spTgt spid="7">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to="" calcmode="lin" valueType="num">
                                      <p:cBhvr>
                                        <p:cTn id="17" dur="1" fill="hold"/>
                                        <p:tgtEl>
                                          <p:spTgt spid="7">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 to="" calcmode="lin" valueType="num">
                                      <p:cBhvr>
                                        <p:cTn id="22" dur="1" fill="hold"/>
                                        <p:tgtEl>
                                          <p:spTgt spid="7">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to="" calcmode="lin" valueType="num">
                                      <p:cBhvr>
                                        <p:cTn id="27" dur="1" fill="hold"/>
                                        <p:tgtEl>
                                          <p:spTgt spid="7">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74613"/>
            <a:ext cx="9144000" cy="704850"/>
          </a:xfrm>
        </p:spPr>
        <p:txBody>
          <a:bodyPr/>
          <a:lstStyle/>
          <a:p>
            <a:pPr eaLnBrk="1" hangingPunct="1"/>
            <a:r>
              <a:rPr lang="en-US" b="1" smtClean="0"/>
              <a:t>Bluetooth</a:t>
            </a:r>
            <a:endParaRPr lang="en-US" smtClean="0"/>
          </a:p>
        </p:txBody>
      </p:sp>
      <p:sp>
        <p:nvSpPr>
          <p:cNvPr id="81923" name="Rectangle 3"/>
          <p:cNvSpPr txBox="1">
            <a:spLocks noChangeArrowheads="1"/>
          </p:cNvSpPr>
          <p:nvPr/>
        </p:nvSpPr>
        <p:spPr bwMode="auto">
          <a:xfrm>
            <a:off x="0" y="688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1066800" indent="-609600" eaLnBrk="0" hangingPunct="0">
              <a:defRPr>
                <a:solidFill>
                  <a:schemeClr val="tx1"/>
                </a:solidFill>
                <a:latin typeface="Arial" charset="0"/>
                <a:cs typeface="Arial" charset="0"/>
              </a:defRPr>
            </a:lvl2pPr>
            <a:lvl3pPr marL="1524000" indent="-609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just" eaLnBrk="1" hangingPunct="1">
              <a:spcBef>
                <a:spcPct val="20000"/>
              </a:spcBef>
              <a:buClr>
                <a:schemeClr val="accent2"/>
              </a:buClr>
              <a:buFont typeface="Wingdings" pitchFamily="2" charset="2"/>
              <a:buChar char="§"/>
            </a:pPr>
            <a:r>
              <a:rPr lang="en-US" sz="2400"/>
              <a:t>Flow (F) bit is asserted by a slave when its buffer is full and cannot receive any more data. </a:t>
            </a:r>
          </a:p>
          <a:p>
            <a:pPr lvl="2" algn="just" eaLnBrk="1" hangingPunct="1">
              <a:spcBef>
                <a:spcPct val="20000"/>
              </a:spcBef>
              <a:buClr>
                <a:schemeClr val="accent2"/>
              </a:buClr>
              <a:buFont typeface="Wingdings" pitchFamily="2" charset="2"/>
              <a:buChar char="§"/>
            </a:pPr>
            <a:r>
              <a:rPr lang="en-US" sz="2400"/>
              <a:t>This is a primitive form of flow control. </a:t>
            </a:r>
          </a:p>
          <a:p>
            <a:pPr lvl="1" algn="just" eaLnBrk="1" hangingPunct="1">
              <a:spcBef>
                <a:spcPct val="20000"/>
              </a:spcBef>
              <a:buClr>
                <a:schemeClr val="accent2"/>
              </a:buClr>
              <a:buFont typeface="Wingdings" pitchFamily="2" charset="2"/>
              <a:buChar char="§"/>
            </a:pPr>
            <a:r>
              <a:rPr lang="en-US" sz="2400"/>
              <a:t>Acknowledgement (A) bit is used to piggyback an ACK onto a frame. </a:t>
            </a:r>
          </a:p>
          <a:p>
            <a:pPr lvl="1" algn="just" eaLnBrk="1" hangingPunct="1">
              <a:spcBef>
                <a:spcPct val="20000"/>
              </a:spcBef>
              <a:buClr>
                <a:schemeClr val="accent2"/>
              </a:buClr>
              <a:buFont typeface="Wingdings" pitchFamily="2" charset="2"/>
              <a:buChar char="§"/>
            </a:pPr>
            <a:r>
              <a:rPr lang="en-US" sz="2400"/>
              <a:t>Sequence (S) bit is used to number the frames to detect retransmissions. </a:t>
            </a:r>
          </a:p>
          <a:p>
            <a:pPr lvl="2" algn="just" eaLnBrk="1" hangingPunct="1">
              <a:spcBef>
                <a:spcPct val="20000"/>
              </a:spcBef>
              <a:buClr>
                <a:schemeClr val="accent2"/>
              </a:buClr>
              <a:buFont typeface="Wingdings" pitchFamily="2" charset="2"/>
              <a:buChar char="§"/>
            </a:pPr>
            <a:r>
              <a:rPr lang="en-US" sz="2400"/>
              <a:t>The protocol is stop-and-wait, so 1 bit is enough. </a:t>
            </a:r>
          </a:p>
          <a:p>
            <a:pPr lvl="1" algn="just" eaLnBrk="1" hangingPunct="1">
              <a:spcBef>
                <a:spcPct val="20000"/>
              </a:spcBef>
              <a:buClr>
                <a:schemeClr val="accent2"/>
              </a:buClr>
              <a:buFont typeface="Wingdings" pitchFamily="2" charset="2"/>
              <a:buChar char="§"/>
            </a:pPr>
            <a:r>
              <a:rPr lang="en-US" sz="2400"/>
              <a:t>Then comes the 8-bit header Checksum. </a:t>
            </a:r>
          </a:p>
          <a:p>
            <a:pPr algn="just" eaLnBrk="1" hangingPunct="1">
              <a:spcBef>
                <a:spcPct val="20000"/>
              </a:spcBef>
              <a:buClr>
                <a:schemeClr val="accent2"/>
              </a:buClr>
              <a:buFont typeface="Wingdings" pitchFamily="2" charset="2"/>
              <a:buChar char="§"/>
            </a:pPr>
            <a:r>
              <a:rPr lang="en-US" sz="2400"/>
              <a:t>The entire 18-bit header is repeated three times to form the 54-bit header</a:t>
            </a:r>
          </a:p>
          <a:p>
            <a:pPr algn="just" eaLnBrk="1" hangingPunct="1">
              <a:spcBef>
                <a:spcPct val="20000"/>
              </a:spcBef>
              <a:buClr>
                <a:schemeClr val="accent2"/>
              </a:buClr>
              <a:buFont typeface="Wingdings" pitchFamily="2" charset="2"/>
              <a:buChar char="§"/>
            </a:pPr>
            <a:r>
              <a:rPr lang="en-US" sz="2400"/>
              <a:t>On the receiving side, a simple circuit examines all three copies of each bit. </a:t>
            </a:r>
          </a:p>
          <a:p>
            <a:pPr lvl="1" algn="just" eaLnBrk="1" hangingPunct="1">
              <a:spcBef>
                <a:spcPct val="20000"/>
              </a:spcBef>
              <a:buClr>
                <a:schemeClr val="accent2"/>
              </a:buClr>
              <a:buFont typeface="Wingdings" pitchFamily="2" charset="2"/>
              <a:buChar char="§"/>
            </a:pPr>
            <a:r>
              <a:rPr lang="en-US" sz="2400"/>
              <a:t>If all three are the same, the bit is accepted. </a:t>
            </a:r>
          </a:p>
          <a:p>
            <a:pPr lvl="1" algn="just" eaLnBrk="1" hangingPunct="1">
              <a:spcBef>
                <a:spcPct val="20000"/>
              </a:spcBef>
              <a:buClr>
                <a:schemeClr val="accent2"/>
              </a:buClr>
              <a:buFont typeface="Wingdings" pitchFamily="2" charset="2"/>
              <a:buChar char="§"/>
            </a:pPr>
            <a:r>
              <a:rPr lang="en-US" sz="2400"/>
              <a:t>If not, the majority opinion wins.</a:t>
            </a:r>
          </a:p>
        </p:txBody>
      </p:sp>
      <p:sp>
        <p:nvSpPr>
          <p:cNvPr id="4" name="Slide Number Placeholder 3"/>
          <p:cNvSpPr>
            <a:spLocks noGrp="1"/>
          </p:cNvSpPr>
          <p:nvPr>
            <p:ph type="sldNum" sz="quarter" idx="12"/>
          </p:nvPr>
        </p:nvSpPr>
        <p:spPr/>
        <p:txBody>
          <a:bodyPr/>
          <a:lstStyle/>
          <a:p>
            <a:pPr>
              <a:defRPr/>
            </a:pPr>
            <a:fld id="{C1891C31-F618-4B18-94D9-4E04518C87C3}" type="slidenum">
              <a:rPr lang="en-US" smtClean="0"/>
              <a:pPr>
                <a:defRPr/>
              </a:pPr>
              <a:t>200</a:t>
            </a:fld>
            <a:endParaRPr lang="en-US" dirty="0"/>
          </a:p>
        </p:txBody>
      </p:sp>
    </p:spTree>
    <p:extLst>
      <p:ext uri="{BB962C8B-B14F-4D97-AF65-F5344CB8AC3E}">
        <p14:creationId xmlns:p14="http://schemas.microsoft.com/office/powerpoint/2010/main" val="680948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5467" y="-2"/>
            <a:ext cx="9008533" cy="496712"/>
          </a:xfrm>
        </p:spPr>
        <p:txBody>
          <a:bodyPr>
            <a:normAutofit fontScale="90000"/>
          </a:bodyPr>
          <a:lstStyle/>
          <a:p>
            <a:r>
              <a:rPr lang="en-US" dirty="0" smtClean="0"/>
              <a:t> </a:t>
            </a:r>
            <a:r>
              <a:rPr lang="en-US" sz="4400" dirty="0" smtClean="0"/>
              <a:t>Framing</a:t>
            </a:r>
            <a:endParaRPr lang="en-US" sz="4400" dirty="0"/>
          </a:p>
        </p:txBody>
      </p:sp>
      <p:sp>
        <p:nvSpPr>
          <p:cNvPr id="7" name="Content Placeholder 2"/>
          <p:cNvSpPr>
            <a:spLocks noGrp="1"/>
          </p:cNvSpPr>
          <p:nvPr>
            <p:ph idx="1"/>
          </p:nvPr>
        </p:nvSpPr>
        <p:spPr>
          <a:xfrm>
            <a:off x="191911" y="654756"/>
            <a:ext cx="8760178" cy="6028266"/>
          </a:xfrm>
        </p:spPr>
        <p:txBody>
          <a:bodyPr/>
          <a:lstStyle/>
          <a:p>
            <a:pPr algn="just">
              <a:buFont typeface="Wingdings" pitchFamily="2" charset="2"/>
              <a:buChar char="ü"/>
            </a:pPr>
            <a:r>
              <a:rPr lang="en-US" sz="2800" dirty="0" smtClean="0"/>
              <a:t>Starting and ending flags, with bit stuffing </a:t>
            </a:r>
          </a:p>
          <a:p>
            <a:pPr lvl="1" algn="just">
              <a:buFont typeface="Wingdings" pitchFamily="2" charset="2"/>
              <a:buChar char="ü"/>
            </a:pPr>
            <a:r>
              <a:rPr lang="en-US" sz="2400" dirty="0" smtClean="0"/>
              <a:t>When the receiver sees 5 consecutive incoming 1 bits, followed by a 0 bit, it automatically destuffs (i.e., deletes) the 0 bit. </a:t>
            </a:r>
          </a:p>
          <a:p>
            <a:pPr lvl="1" algn="just">
              <a:buFont typeface="Wingdings" pitchFamily="2" charset="2"/>
              <a:buChar char="ü"/>
            </a:pPr>
            <a:r>
              <a:rPr lang="en-US" sz="2400" dirty="0" smtClean="0"/>
              <a:t>If the user data contain the flag pattern, 01111110, this flag is transmitted as 011111</a:t>
            </a:r>
            <a:r>
              <a:rPr lang="en-US" sz="2400" dirty="0" smtClean="0">
                <a:solidFill>
                  <a:srgbClr val="FF0000"/>
                </a:solidFill>
              </a:rPr>
              <a:t>0</a:t>
            </a:r>
            <a:r>
              <a:rPr lang="en-US" sz="2400" dirty="0" smtClean="0"/>
              <a:t>10 but stored in the receiver's memory as 01111110.</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linds(horizontal)">
                                      <p:cBhvr>
                                        <p:cTn id="1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Framing (Bit stuffing)</a:t>
            </a:r>
          </a:p>
        </p:txBody>
      </p:sp>
      <p:sp>
        <p:nvSpPr>
          <p:cNvPr id="10243" name="Rectangle 3"/>
          <p:cNvSpPr>
            <a:spLocks noGrp="1" noChangeArrowheads="1"/>
          </p:cNvSpPr>
          <p:nvPr>
            <p:ph type="body" idx="1"/>
          </p:nvPr>
        </p:nvSpPr>
        <p:spPr>
          <a:xfrm>
            <a:off x="514350" y="4605338"/>
            <a:ext cx="8629650" cy="1939925"/>
          </a:xfrm>
        </p:spPr>
        <p:txBody>
          <a:bodyPr/>
          <a:lstStyle/>
          <a:p>
            <a:pPr eaLnBrk="1" hangingPunct="1">
              <a:buFontTx/>
              <a:buNone/>
            </a:pPr>
            <a:r>
              <a:rPr lang="en-US" dirty="0" smtClean="0"/>
              <a:t>Bit stuffing</a:t>
            </a:r>
          </a:p>
          <a:p>
            <a:pPr eaLnBrk="1" hangingPunct="1">
              <a:buFontTx/>
              <a:buNone/>
            </a:pPr>
            <a:r>
              <a:rPr lang="en-US" dirty="0" smtClean="0">
                <a:solidFill>
                  <a:schemeClr val="accent2"/>
                </a:solidFill>
              </a:rPr>
              <a:t>(a)</a:t>
            </a:r>
            <a:r>
              <a:rPr lang="en-US" dirty="0" smtClean="0"/>
              <a:t> The original data.</a:t>
            </a:r>
          </a:p>
          <a:p>
            <a:pPr eaLnBrk="1" hangingPunct="1">
              <a:buFontTx/>
              <a:buNone/>
            </a:pPr>
            <a:r>
              <a:rPr lang="en-US" dirty="0" smtClean="0">
                <a:solidFill>
                  <a:schemeClr val="accent2"/>
                </a:solidFill>
              </a:rPr>
              <a:t>(b)</a:t>
            </a:r>
            <a:r>
              <a:rPr lang="en-US" dirty="0" smtClean="0"/>
              <a:t> The data as they appear on the transmission line.</a:t>
            </a:r>
          </a:p>
          <a:p>
            <a:pPr eaLnBrk="1" hangingPunct="1">
              <a:buFontTx/>
              <a:buNone/>
            </a:pPr>
            <a:r>
              <a:rPr lang="en-US" dirty="0" smtClean="0">
                <a:solidFill>
                  <a:schemeClr val="accent2"/>
                </a:solidFill>
              </a:rPr>
              <a:t>(c)</a:t>
            </a:r>
            <a:r>
              <a:rPr lang="en-US" dirty="0" smtClean="0"/>
              <a:t> The data as they are stored in receiver’s memory after destuffing.</a:t>
            </a:r>
          </a:p>
        </p:txBody>
      </p:sp>
      <p:pic>
        <p:nvPicPr>
          <p:cNvPr id="10244" name="Picture 4" descr="3-06"/>
          <p:cNvPicPr>
            <a:picLocks noChangeAspect="1" noChangeArrowheads="1"/>
          </p:cNvPicPr>
          <p:nvPr/>
        </p:nvPicPr>
        <p:blipFill>
          <a:blip r:embed="rId2" cstate="print"/>
          <a:srcRect/>
          <a:stretch>
            <a:fillRect/>
          </a:stretch>
        </p:blipFill>
        <p:spPr bwMode="auto">
          <a:xfrm>
            <a:off x="395464" y="1225198"/>
            <a:ext cx="8138936" cy="315941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31DD258-A623-490B-8242-C077DDB146DD}"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5467" y="-2"/>
            <a:ext cx="9008533" cy="496712"/>
          </a:xfrm>
        </p:spPr>
        <p:txBody>
          <a:bodyPr>
            <a:normAutofit fontScale="90000"/>
          </a:bodyPr>
          <a:lstStyle/>
          <a:p>
            <a:r>
              <a:rPr lang="en-US" dirty="0" smtClean="0"/>
              <a:t> </a:t>
            </a:r>
            <a:r>
              <a:rPr lang="en-US" sz="4400" dirty="0" smtClean="0"/>
              <a:t>Error Control</a:t>
            </a:r>
            <a:endParaRPr lang="en-US" sz="4400" dirty="0"/>
          </a:p>
        </p:txBody>
      </p:sp>
      <p:sp>
        <p:nvSpPr>
          <p:cNvPr id="7" name="Content Placeholder 2"/>
          <p:cNvSpPr>
            <a:spLocks noGrp="1"/>
          </p:cNvSpPr>
          <p:nvPr>
            <p:ph idx="1"/>
          </p:nvPr>
        </p:nvSpPr>
        <p:spPr>
          <a:xfrm>
            <a:off x="191911" y="1083738"/>
            <a:ext cx="8760178" cy="4865511"/>
          </a:xfrm>
        </p:spPr>
        <p:txBody>
          <a:bodyPr/>
          <a:lstStyle/>
          <a:p>
            <a:pPr algn="just">
              <a:buFont typeface="Wingdings" pitchFamily="2" charset="2"/>
              <a:buChar char="ü"/>
            </a:pPr>
            <a:r>
              <a:rPr lang="en-US" dirty="0" smtClean="0"/>
              <a:t>To make sure all frames are eventually delivered to the network layer at the destination and in the proper order </a:t>
            </a:r>
          </a:p>
          <a:p>
            <a:pPr algn="just">
              <a:buFont typeface="Wingdings" pitchFamily="2" charset="2"/>
              <a:buChar char="ü"/>
            </a:pPr>
            <a:r>
              <a:rPr lang="en-US" dirty="0" smtClean="0"/>
              <a:t>For reliable delivery, protocol calls for the receiver send back special control frames bearing </a:t>
            </a:r>
            <a:r>
              <a:rPr lang="en-US" dirty="0" smtClean="0">
                <a:solidFill>
                  <a:srgbClr val="FF0000"/>
                </a:solidFill>
              </a:rPr>
              <a:t>positive or negative acknowledgements</a:t>
            </a:r>
            <a:r>
              <a:rPr lang="en-US" dirty="0" smtClean="0"/>
              <a:t> about the incoming frames </a:t>
            </a:r>
          </a:p>
          <a:p>
            <a:pPr algn="just">
              <a:buFont typeface="Wingdings" pitchFamily="2" charset="2"/>
              <a:buChar char="ü"/>
            </a:pPr>
            <a:r>
              <a:rPr lang="en-US" dirty="0" smtClean="0"/>
              <a:t>Problem: </a:t>
            </a:r>
          </a:p>
          <a:p>
            <a:pPr lvl="1" algn="just">
              <a:buFont typeface="Wingdings" pitchFamily="2" charset="2"/>
              <a:buChar char="ü"/>
            </a:pPr>
            <a:r>
              <a:rPr lang="en-US" sz="2400" dirty="0" smtClean="0"/>
              <a:t>hardware troubles may cause a frame to vanish completely (e.g., in a noise burst). </a:t>
            </a:r>
          </a:p>
          <a:p>
            <a:pPr algn="just">
              <a:buFont typeface="Wingdings" pitchFamily="2" charset="2"/>
              <a:buChar char="ü"/>
            </a:pPr>
            <a:r>
              <a:rPr lang="en-US" dirty="0" smtClean="0"/>
              <a:t>Solution: </a:t>
            </a:r>
          </a:p>
          <a:p>
            <a:pPr lvl="1" algn="just">
              <a:buFont typeface="Wingdings" pitchFamily="2" charset="2"/>
              <a:buChar char="ü"/>
            </a:pPr>
            <a:r>
              <a:rPr lang="en-US" sz="2400" dirty="0" smtClean="0"/>
              <a:t>by introducing timers into the DLL</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linds(horizontal)">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5467" y="-2"/>
            <a:ext cx="9008533" cy="496712"/>
          </a:xfrm>
        </p:spPr>
        <p:txBody>
          <a:bodyPr>
            <a:normAutofit fontScale="90000"/>
          </a:bodyPr>
          <a:lstStyle/>
          <a:p>
            <a:r>
              <a:rPr lang="en-US" dirty="0" smtClean="0"/>
              <a:t> </a:t>
            </a:r>
            <a:r>
              <a:rPr lang="en-US" sz="4400" dirty="0" smtClean="0"/>
              <a:t>Error Control</a:t>
            </a:r>
            <a:endParaRPr lang="en-US" sz="4400" dirty="0"/>
          </a:p>
        </p:txBody>
      </p:sp>
      <p:sp>
        <p:nvSpPr>
          <p:cNvPr id="7" name="Content Placeholder 2"/>
          <p:cNvSpPr>
            <a:spLocks noGrp="1"/>
          </p:cNvSpPr>
          <p:nvPr>
            <p:ph idx="1"/>
          </p:nvPr>
        </p:nvSpPr>
        <p:spPr>
          <a:xfrm>
            <a:off x="191911" y="485422"/>
            <a:ext cx="8760178" cy="6197600"/>
          </a:xfrm>
        </p:spPr>
        <p:txBody>
          <a:bodyPr/>
          <a:lstStyle/>
          <a:p>
            <a:pPr algn="just">
              <a:buFont typeface="Wingdings" pitchFamily="2" charset="2"/>
              <a:buChar char="ü"/>
            </a:pPr>
            <a:r>
              <a:rPr lang="en-US" dirty="0" smtClean="0">
                <a:solidFill>
                  <a:srgbClr val="FF0000"/>
                </a:solidFill>
              </a:rPr>
              <a:t>Use of Timer in DLL</a:t>
            </a:r>
          </a:p>
          <a:p>
            <a:pPr lvl="1" algn="just">
              <a:buFont typeface="Wingdings" pitchFamily="2" charset="2"/>
              <a:buChar char="ü"/>
            </a:pPr>
            <a:r>
              <a:rPr lang="en-US" sz="2400" dirty="0" smtClean="0"/>
              <a:t>When the sender transmits a frame, it generally also </a:t>
            </a:r>
            <a:r>
              <a:rPr lang="en-US" sz="2400" dirty="0" smtClean="0">
                <a:solidFill>
                  <a:srgbClr val="FF0000"/>
                </a:solidFill>
              </a:rPr>
              <a:t>starts</a:t>
            </a:r>
            <a:r>
              <a:rPr lang="en-US" sz="2400" dirty="0" smtClean="0"/>
              <a:t> a timer. </a:t>
            </a:r>
          </a:p>
          <a:p>
            <a:pPr lvl="1" algn="just">
              <a:buFont typeface="Wingdings" pitchFamily="2" charset="2"/>
              <a:buChar char="ü"/>
            </a:pPr>
            <a:r>
              <a:rPr lang="en-US" sz="2400" dirty="0" smtClean="0"/>
              <a:t>The timer is set to </a:t>
            </a:r>
            <a:r>
              <a:rPr lang="en-US" sz="2400" dirty="0" smtClean="0">
                <a:solidFill>
                  <a:srgbClr val="FF0000"/>
                </a:solidFill>
              </a:rPr>
              <a:t>expire</a:t>
            </a:r>
            <a:r>
              <a:rPr lang="en-US" sz="2400" dirty="0" smtClean="0"/>
              <a:t> after an interval long enough for the frame to reach the destination, be processed there, and have the acknowledgement propagate back to the sender. </a:t>
            </a:r>
          </a:p>
          <a:p>
            <a:pPr lvl="1" algn="just">
              <a:buFont typeface="Wingdings" pitchFamily="2" charset="2"/>
              <a:buChar char="ü"/>
            </a:pPr>
            <a:r>
              <a:rPr lang="en-US" sz="2400" dirty="0" smtClean="0"/>
              <a:t>acknowledgement will get back before the timer </a:t>
            </a:r>
            <a:r>
              <a:rPr lang="en-US" sz="2400" dirty="0" smtClean="0">
                <a:solidFill>
                  <a:srgbClr val="FF0000"/>
                </a:solidFill>
              </a:rPr>
              <a:t>runs out </a:t>
            </a:r>
          </a:p>
          <a:p>
            <a:pPr lvl="1" algn="just">
              <a:buFont typeface="Wingdings" pitchFamily="2" charset="2"/>
              <a:buChar char="ü"/>
            </a:pPr>
            <a:r>
              <a:rPr lang="en-US" sz="2400" dirty="0" smtClean="0"/>
              <a:t>in which case the timer will be </a:t>
            </a:r>
            <a:r>
              <a:rPr lang="en-US" sz="2400" dirty="0" smtClean="0">
                <a:solidFill>
                  <a:srgbClr val="FF0000"/>
                </a:solidFill>
              </a:rPr>
              <a:t>canceled </a:t>
            </a:r>
          </a:p>
          <a:p>
            <a:pPr lvl="1" algn="just">
              <a:buFont typeface="Wingdings" pitchFamily="2" charset="2"/>
              <a:buChar char="ü"/>
            </a:pPr>
            <a:r>
              <a:rPr lang="en-US" sz="2400" dirty="0" smtClean="0"/>
              <a:t>if either the frame or the acknowledgement is lost, the timer will </a:t>
            </a:r>
            <a:r>
              <a:rPr lang="en-US" sz="2400" dirty="0" smtClean="0">
                <a:solidFill>
                  <a:srgbClr val="FF0000"/>
                </a:solidFill>
              </a:rPr>
              <a:t>go off</a:t>
            </a:r>
            <a:r>
              <a:rPr lang="en-US" sz="2400" dirty="0" smtClean="0"/>
              <a:t>, </a:t>
            </a:r>
            <a:r>
              <a:rPr lang="en-US" sz="2400" dirty="0" smtClean="0">
                <a:solidFill>
                  <a:srgbClr val="FF0000"/>
                </a:solidFill>
              </a:rPr>
              <a:t>alerting</a:t>
            </a:r>
            <a:r>
              <a:rPr lang="en-US" sz="2400" dirty="0" smtClean="0"/>
              <a:t> the sender to a potential problem. </a:t>
            </a:r>
          </a:p>
          <a:p>
            <a:pPr lvl="1" algn="just">
              <a:buFont typeface="Wingdings" pitchFamily="2" charset="2"/>
              <a:buChar char="ü"/>
            </a:pPr>
            <a:r>
              <a:rPr lang="en-US" sz="2400" dirty="0" smtClean="0"/>
              <a:t>The obvious solution is to just transmit the frame again </a:t>
            </a:r>
          </a:p>
          <a:p>
            <a:pPr lvl="1" algn="just">
              <a:buFont typeface="Wingdings" pitchFamily="2" charset="2"/>
              <a:buChar char="ü"/>
            </a:pPr>
            <a:r>
              <a:rPr lang="en-US" sz="2400" dirty="0" smtClean="0"/>
              <a:t>Another Problem : receiving frames </a:t>
            </a:r>
            <a:r>
              <a:rPr lang="en-US" sz="2400" dirty="0" smtClean="0">
                <a:solidFill>
                  <a:srgbClr val="FF0000"/>
                </a:solidFill>
              </a:rPr>
              <a:t>multiple</a:t>
            </a:r>
            <a:r>
              <a:rPr lang="en-US" sz="2400" dirty="0" smtClean="0"/>
              <a:t> times</a:t>
            </a:r>
            <a:endParaRPr lang="en-US" dirty="0" smtClean="0"/>
          </a:p>
          <a:p>
            <a:pPr lvl="1" algn="just">
              <a:buFont typeface="Wingdings" pitchFamily="2" charset="2"/>
              <a:buChar char="ü"/>
            </a:pPr>
            <a:r>
              <a:rPr lang="en-US" sz="2400" dirty="0" smtClean="0"/>
              <a:t>Solution:</a:t>
            </a:r>
          </a:p>
          <a:p>
            <a:pPr lvl="2" algn="just">
              <a:buFont typeface="Wingdings" pitchFamily="2" charset="2"/>
              <a:buChar char="ü"/>
            </a:pPr>
            <a:r>
              <a:rPr lang="en-US" dirty="0" smtClean="0"/>
              <a:t>to assign </a:t>
            </a:r>
            <a:r>
              <a:rPr lang="en-US" dirty="0" smtClean="0">
                <a:solidFill>
                  <a:srgbClr val="FF0000"/>
                </a:solidFill>
              </a:rPr>
              <a:t>sequence numbers </a:t>
            </a:r>
            <a:r>
              <a:rPr lang="en-US" dirty="0" smtClean="0"/>
              <a:t>to outgoing frames, so that the receiver can distinguish retransmissions from originals</a:t>
            </a:r>
            <a:endParaRPr lang="en-US" sz="2400" dirty="0" smtClean="0"/>
          </a:p>
        </p:txBody>
      </p:sp>
      <p:sp>
        <p:nvSpPr>
          <p:cNvPr id="4" name="Slide Number Placeholder 3"/>
          <p:cNvSpPr>
            <a:spLocks noGrp="1"/>
          </p:cNvSpPr>
          <p:nvPr>
            <p:ph type="sldNum" sz="quarter" idx="12"/>
          </p:nvPr>
        </p:nvSpPr>
        <p:spPr>
          <a:xfrm>
            <a:off x="7239000" y="6400800"/>
            <a:ext cx="1905000" cy="457200"/>
          </a:xfrm>
        </p:spPr>
        <p:txBody>
          <a:bodyPr/>
          <a:lstStyle/>
          <a:p>
            <a:pPr>
              <a:defRPr/>
            </a:pPr>
            <a:fld id="{231DD258-A623-490B-8242-C077DDB146DD}"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5467" y="-2"/>
            <a:ext cx="9008533" cy="496712"/>
          </a:xfrm>
        </p:spPr>
        <p:txBody>
          <a:bodyPr>
            <a:normAutofit fontScale="90000"/>
          </a:bodyPr>
          <a:lstStyle/>
          <a:p>
            <a:r>
              <a:rPr lang="en-US" dirty="0" smtClean="0"/>
              <a:t> </a:t>
            </a:r>
            <a:r>
              <a:rPr lang="en-US" sz="4400" dirty="0" smtClean="0"/>
              <a:t>Flow Control</a:t>
            </a:r>
            <a:endParaRPr lang="en-US" sz="4400" dirty="0"/>
          </a:p>
        </p:txBody>
      </p:sp>
      <p:sp>
        <p:nvSpPr>
          <p:cNvPr id="7" name="Content Placeholder 2"/>
          <p:cNvSpPr>
            <a:spLocks noGrp="1"/>
          </p:cNvSpPr>
          <p:nvPr>
            <p:ph idx="1"/>
          </p:nvPr>
        </p:nvSpPr>
        <p:spPr>
          <a:xfrm>
            <a:off x="191911" y="654756"/>
            <a:ext cx="8760178" cy="6028266"/>
          </a:xfrm>
        </p:spPr>
        <p:txBody>
          <a:bodyPr/>
          <a:lstStyle/>
          <a:p>
            <a:pPr algn="just">
              <a:buFont typeface="Wingdings" pitchFamily="2" charset="2"/>
              <a:buChar char="ü"/>
            </a:pPr>
            <a:r>
              <a:rPr lang="en-US" dirty="0" smtClean="0"/>
              <a:t>how to keep a fast sender from overloading a slow receiver with data</a:t>
            </a:r>
          </a:p>
          <a:p>
            <a:pPr algn="just">
              <a:buFont typeface="Wingdings" pitchFamily="2" charset="2"/>
              <a:buChar char="ü"/>
            </a:pPr>
            <a:r>
              <a:rPr lang="en-US" dirty="0" smtClean="0"/>
              <a:t>Two approaches</a:t>
            </a:r>
          </a:p>
          <a:p>
            <a:pPr lvl="1" algn="just">
              <a:buFont typeface="Wingdings" pitchFamily="2" charset="2"/>
              <a:buChar char="ü"/>
            </a:pPr>
            <a:r>
              <a:rPr lang="en-US" sz="2400" dirty="0" smtClean="0">
                <a:solidFill>
                  <a:srgbClr val="FF0000"/>
                </a:solidFill>
              </a:rPr>
              <a:t>feedback-based flow control</a:t>
            </a:r>
          </a:p>
          <a:p>
            <a:pPr lvl="2" algn="just">
              <a:buFont typeface="Wingdings" pitchFamily="2" charset="2"/>
              <a:buChar char="ü"/>
            </a:pPr>
            <a:r>
              <a:rPr lang="en-US" dirty="0" smtClean="0"/>
              <a:t>the receiver sends back information to the sender giving it permission to send more data or at least telling the sender how the receiver is doing</a:t>
            </a:r>
          </a:p>
          <a:p>
            <a:pPr lvl="1" algn="just">
              <a:buFont typeface="Wingdings" pitchFamily="2" charset="2"/>
              <a:buChar char="ü"/>
            </a:pPr>
            <a:r>
              <a:rPr lang="en-US" sz="2400" dirty="0" smtClean="0">
                <a:solidFill>
                  <a:srgbClr val="FF0000"/>
                </a:solidFill>
              </a:rPr>
              <a:t>rate-based flow control</a:t>
            </a:r>
          </a:p>
          <a:p>
            <a:pPr lvl="2" algn="just">
              <a:buFont typeface="Wingdings" pitchFamily="2" charset="2"/>
              <a:buChar char="ü"/>
            </a:pPr>
            <a:r>
              <a:rPr lang="en-US" dirty="0" smtClean="0"/>
              <a:t>the protocol has a built-in mechanism that limits the rate at which senders may transmit data, without using feedback from the receiver</a:t>
            </a:r>
          </a:p>
          <a:p>
            <a:pPr lvl="1" algn="just">
              <a:buFont typeface="Wingdings" pitchFamily="2" charset="2"/>
              <a:buChar char="ü"/>
            </a:pPr>
            <a:r>
              <a:rPr lang="en-US" sz="2400" dirty="0" smtClean="0"/>
              <a:t>The protocol contains well-defined rules about when a sender may transmit the next frame</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amond(in)">
                                      <p:cBhvr>
                                        <p:cTn id="7" dur="20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diamond(in)">
                                      <p:cBhvr>
                                        <p:cTn id="12" dur="2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diamond(in)">
                                      <p:cBhvr>
                                        <p:cTn id="17" dur="2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diamond(in)">
                                      <p:cBhvr>
                                        <p:cTn id="22" dur="20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diamond(in)">
                                      <p:cBhvr>
                                        <p:cTn id="27"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43467"/>
          </a:xfrm>
        </p:spPr>
        <p:txBody>
          <a:bodyPr/>
          <a:lstStyle/>
          <a:p>
            <a:pPr eaLnBrk="1" hangingPunct="1"/>
            <a:r>
              <a:rPr lang="en-US" dirty="0" smtClean="0"/>
              <a:t>Error Detection and Correction</a:t>
            </a:r>
          </a:p>
        </p:txBody>
      </p:sp>
      <p:sp>
        <p:nvSpPr>
          <p:cNvPr id="11267" name="Rectangle 3"/>
          <p:cNvSpPr>
            <a:spLocks noGrp="1" noChangeArrowheads="1"/>
          </p:cNvSpPr>
          <p:nvPr>
            <p:ph type="body" idx="1"/>
          </p:nvPr>
        </p:nvSpPr>
        <p:spPr>
          <a:xfrm>
            <a:off x="135468" y="677333"/>
            <a:ext cx="8821208" cy="6028267"/>
          </a:xfrm>
        </p:spPr>
        <p:txBody>
          <a:bodyPr/>
          <a:lstStyle/>
          <a:p>
            <a:pPr algn="just" eaLnBrk="1" hangingPunct="1">
              <a:buFont typeface="Wingdings" pitchFamily="2" charset="2"/>
              <a:buChar char="Ø"/>
            </a:pPr>
            <a:r>
              <a:rPr lang="en-US" dirty="0" smtClean="0"/>
              <a:t>errors on some media (e.g., radio) tend to come in bursts rather than singly</a:t>
            </a:r>
          </a:p>
          <a:p>
            <a:pPr algn="just" eaLnBrk="1" hangingPunct="1">
              <a:buFont typeface="Wingdings" pitchFamily="2" charset="2"/>
              <a:buChar char="Ø"/>
            </a:pPr>
            <a:r>
              <a:rPr lang="en-US" dirty="0" smtClean="0">
                <a:solidFill>
                  <a:srgbClr val="FF0000"/>
                </a:solidFill>
              </a:rPr>
              <a:t>Errors in bursts </a:t>
            </a:r>
            <a:r>
              <a:rPr lang="en-US" dirty="0" smtClean="0"/>
              <a:t>has both advantages and disadvantages over isolated single-bit errors. </a:t>
            </a:r>
          </a:p>
          <a:p>
            <a:pPr algn="just" eaLnBrk="1" hangingPunct="1">
              <a:buFont typeface="Wingdings" pitchFamily="2" charset="2"/>
              <a:buChar char="Ø"/>
            </a:pPr>
            <a:r>
              <a:rPr lang="en-US" dirty="0" smtClean="0">
                <a:solidFill>
                  <a:srgbClr val="FF0000"/>
                </a:solidFill>
              </a:rPr>
              <a:t>Adv</a:t>
            </a:r>
            <a:r>
              <a:rPr lang="en-US" dirty="0" smtClean="0"/>
              <a:t>: computer data are always sent in blocks of bits. If the error rate is low, errors may occur in 1or 2 blocks only </a:t>
            </a:r>
          </a:p>
          <a:p>
            <a:pPr algn="just" eaLnBrk="1" hangingPunct="1">
              <a:buFont typeface="Wingdings" pitchFamily="2" charset="2"/>
              <a:buChar char="Ø"/>
            </a:pPr>
            <a:r>
              <a:rPr lang="en-US" dirty="0" smtClean="0">
                <a:solidFill>
                  <a:srgbClr val="FF0000"/>
                </a:solidFill>
              </a:rPr>
              <a:t>Disadv</a:t>
            </a:r>
            <a:r>
              <a:rPr lang="en-US" dirty="0" smtClean="0"/>
              <a:t>: they are much harder to correct</a:t>
            </a:r>
          </a:p>
          <a:p>
            <a:pPr algn="just" eaLnBrk="1" hangingPunct="1">
              <a:buFont typeface="Wingdings" pitchFamily="2" charset="2"/>
              <a:buChar char="Ø"/>
            </a:pPr>
            <a:r>
              <a:rPr lang="en-US" b="1" dirty="0" smtClean="0"/>
              <a:t>Error-Correcting Codes:</a:t>
            </a:r>
          </a:p>
          <a:p>
            <a:pPr lvl="1" algn="just" eaLnBrk="1" hangingPunct="1">
              <a:buFont typeface="Wingdings" pitchFamily="2" charset="2"/>
              <a:buChar char="Ø"/>
            </a:pPr>
            <a:r>
              <a:rPr lang="en-US" sz="2400" dirty="0" smtClean="0"/>
              <a:t>Network designers have developed two basic strategies for dealing with errors</a:t>
            </a:r>
          </a:p>
          <a:p>
            <a:pPr lvl="1" algn="just" eaLnBrk="1" hangingPunct="1">
              <a:buFont typeface="Wingdings" pitchFamily="2" charset="2"/>
              <a:buChar char="Ø"/>
            </a:pPr>
            <a:r>
              <a:rPr lang="en-US" sz="2400" dirty="0" smtClean="0">
                <a:solidFill>
                  <a:srgbClr val="FF0000"/>
                </a:solidFill>
              </a:rPr>
              <a:t>Strategy 1:</a:t>
            </a:r>
            <a:r>
              <a:rPr lang="en-US" sz="2400" dirty="0" smtClean="0"/>
              <a:t> uses error-correcting codes</a:t>
            </a:r>
          </a:p>
          <a:p>
            <a:pPr lvl="2" algn="just" eaLnBrk="1" hangingPunct="1">
              <a:buFont typeface="Wingdings" pitchFamily="2" charset="2"/>
              <a:buChar char="Ø"/>
            </a:pPr>
            <a:r>
              <a:rPr lang="en-US" dirty="0" smtClean="0"/>
              <a:t>to include enough redundant information along with each block of data sent, </a:t>
            </a:r>
          </a:p>
          <a:p>
            <a:pPr lvl="2" algn="just" eaLnBrk="1" hangingPunct="1">
              <a:buFont typeface="Wingdings" pitchFamily="2" charset="2"/>
              <a:buChar char="Ø"/>
            </a:pPr>
            <a:r>
              <a:rPr lang="en-US" dirty="0" smtClean="0"/>
              <a:t>to enable the receiver to deduce what the transmitted data must have been</a:t>
            </a:r>
            <a:endParaRPr lang="en-US" sz="2800" dirty="0" smtClean="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43467"/>
          </a:xfrm>
        </p:spPr>
        <p:txBody>
          <a:bodyPr/>
          <a:lstStyle/>
          <a:p>
            <a:pPr eaLnBrk="1" hangingPunct="1"/>
            <a:r>
              <a:rPr lang="en-US" dirty="0" smtClean="0"/>
              <a:t>Error Detection and Correction</a:t>
            </a:r>
          </a:p>
        </p:txBody>
      </p:sp>
      <p:sp>
        <p:nvSpPr>
          <p:cNvPr id="11267" name="Rectangle 3"/>
          <p:cNvSpPr>
            <a:spLocks noGrp="1" noChangeArrowheads="1"/>
          </p:cNvSpPr>
          <p:nvPr>
            <p:ph type="body" idx="1"/>
          </p:nvPr>
        </p:nvSpPr>
        <p:spPr>
          <a:xfrm>
            <a:off x="135468" y="677333"/>
            <a:ext cx="8821208" cy="6028267"/>
          </a:xfrm>
        </p:spPr>
        <p:txBody>
          <a:bodyPr/>
          <a:lstStyle/>
          <a:p>
            <a:pPr algn="just" eaLnBrk="1" hangingPunct="1">
              <a:buFont typeface="Wingdings" pitchFamily="2" charset="2"/>
              <a:buChar char="Ø"/>
            </a:pPr>
            <a:r>
              <a:rPr lang="en-US" b="1" dirty="0" smtClean="0"/>
              <a:t>Error-Correcting Codes:</a:t>
            </a:r>
          </a:p>
          <a:p>
            <a:pPr lvl="1" algn="just" eaLnBrk="1" hangingPunct="1">
              <a:buFont typeface="Wingdings" pitchFamily="2" charset="2"/>
              <a:buChar char="Ø"/>
            </a:pPr>
            <a:r>
              <a:rPr lang="en-US" sz="2400" dirty="0" smtClean="0">
                <a:solidFill>
                  <a:srgbClr val="FF0000"/>
                </a:solidFill>
              </a:rPr>
              <a:t>Strategy 2:</a:t>
            </a:r>
            <a:r>
              <a:rPr lang="en-US" sz="2400" dirty="0" smtClean="0"/>
              <a:t> uses error-detecting codes </a:t>
            </a:r>
          </a:p>
          <a:p>
            <a:pPr lvl="2" algn="just" eaLnBrk="1" hangingPunct="1">
              <a:buFont typeface="Wingdings" pitchFamily="2" charset="2"/>
              <a:buChar char="Ø"/>
            </a:pPr>
            <a:r>
              <a:rPr lang="en-US" dirty="0" smtClean="0"/>
              <a:t>to include only enough redundancy to allow the receiver to deduce that an error occurred</a:t>
            </a:r>
          </a:p>
          <a:p>
            <a:pPr lvl="2" algn="just" eaLnBrk="1" hangingPunct="1">
              <a:buFont typeface="Wingdings" pitchFamily="2" charset="2"/>
              <a:buChar char="Ø"/>
            </a:pPr>
            <a:r>
              <a:rPr lang="en-US" dirty="0" smtClean="0"/>
              <a:t>have to request a retransmission. </a:t>
            </a:r>
          </a:p>
          <a:p>
            <a:pPr algn="just" eaLnBrk="1" hangingPunct="1">
              <a:buFont typeface="Wingdings" pitchFamily="2" charset="2"/>
              <a:buChar char="Ø"/>
            </a:pPr>
            <a:r>
              <a:rPr lang="en-US" dirty="0" smtClean="0"/>
              <a:t>The use of error-correcting codes is often referred to as </a:t>
            </a:r>
            <a:r>
              <a:rPr lang="en-US" dirty="0" smtClean="0">
                <a:solidFill>
                  <a:srgbClr val="FF0000"/>
                </a:solidFill>
              </a:rPr>
              <a:t>forward error correction</a:t>
            </a:r>
            <a:r>
              <a:rPr lang="en-US" dirty="0" smtClean="0"/>
              <a:t>.</a:t>
            </a:r>
          </a:p>
          <a:p>
            <a:pPr algn="just" eaLnBrk="1" hangingPunct="1">
              <a:buFont typeface="Wingdings" pitchFamily="2" charset="2"/>
              <a:buChar char="Ø"/>
            </a:pPr>
            <a:r>
              <a:rPr lang="en-US" dirty="0" smtClean="0"/>
              <a:t>Applications:</a:t>
            </a:r>
          </a:p>
          <a:p>
            <a:pPr algn="just" eaLnBrk="1" hangingPunct="1">
              <a:buFont typeface="Wingdings" pitchFamily="2" charset="2"/>
              <a:buChar char="Ø"/>
            </a:pPr>
            <a:r>
              <a:rPr lang="en-US" dirty="0" smtClean="0"/>
              <a:t>On channels that are highly </a:t>
            </a:r>
            <a:r>
              <a:rPr lang="en-US" dirty="0" smtClean="0">
                <a:solidFill>
                  <a:srgbClr val="FF0000"/>
                </a:solidFill>
              </a:rPr>
              <a:t>reliable</a:t>
            </a:r>
            <a:r>
              <a:rPr lang="en-US" dirty="0" smtClean="0"/>
              <a:t>, such as fiber, it is cheaper to use an </a:t>
            </a:r>
            <a:r>
              <a:rPr lang="en-US" dirty="0" smtClean="0">
                <a:solidFill>
                  <a:srgbClr val="FF0000"/>
                </a:solidFill>
              </a:rPr>
              <a:t>error detecting code </a:t>
            </a:r>
            <a:r>
              <a:rPr lang="en-US" dirty="0" smtClean="0"/>
              <a:t>and just retransmit the occasional block found to be faulty. </a:t>
            </a:r>
          </a:p>
          <a:p>
            <a:pPr algn="just" eaLnBrk="1" hangingPunct="1">
              <a:buFont typeface="Wingdings" pitchFamily="2" charset="2"/>
              <a:buChar char="Ø"/>
            </a:pPr>
            <a:r>
              <a:rPr lang="en-US" dirty="0" smtClean="0"/>
              <a:t>On channels such as </a:t>
            </a:r>
            <a:r>
              <a:rPr lang="en-US" dirty="0" smtClean="0">
                <a:solidFill>
                  <a:srgbClr val="FF0000"/>
                </a:solidFill>
              </a:rPr>
              <a:t>wireless</a:t>
            </a:r>
            <a:r>
              <a:rPr lang="en-US" dirty="0" smtClean="0"/>
              <a:t> links that make many errors, it is better to use error correcting code rather than relying on a retransmission, which itself may be in error</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43467"/>
          </a:xfrm>
        </p:spPr>
        <p:txBody>
          <a:bodyPr/>
          <a:lstStyle/>
          <a:p>
            <a:pPr eaLnBrk="1" hangingPunct="1"/>
            <a:r>
              <a:rPr lang="en-US" dirty="0" smtClean="0"/>
              <a:t>Error Detection and Correction</a:t>
            </a:r>
          </a:p>
        </p:txBody>
      </p:sp>
      <p:sp>
        <p:nvSpPr>
          <p:cNvPr id="11267" name="Rectangle 3"/>
          <p:cNvSpPr>
            <a:spLocks noGrp="1" noChangeArrowheads="1"/>
          </p:cNvSpPr>
          <p:nvPr>
            <p:ph type="body" idx="1"/>
          </p:nvPr>
        </p:nvSpPr>
        <p:spPr>
          <a:xfrm>
            <a:off x="135468" y="677333"/>
            <a:ext cx="8821208" cy="6028267"/>
          </a:xfrm>
        </p:spPr>
        <p:txBody>
          <a:bodyPr/>
          <a:lstStyle/>
          <a:p>
            <a:pPr algn="just" eaLnBrk="1" hangingPunct="1">
              <a:buFont typeface="Wingdings" pitchFamily="2" charset="2"/>
              <a:buChar char="Ø"/>
            </a:pPr>
            <a:r>
              <a:rPr lang="en-US" dirty="0" smtClean="0"/>
              <a:t>To understand how errors can be handled, it is necessary to look closely at what an error really is</a:t>
            </a:r>
          </a:p>
          <a:p>
            <a:pPr algn="just" eaLnBrk="1" hangingPunct="1">
              <a:buFont typeface="Wingdings" pitchFamily="2" charset="2"/>
              <a:buChar char="Ø"/>
            </a:pPr>
            <a:r>
              <a:rPr lang="en-US" dirty="0" smtClean="0"/>
              <a:t>Normally, a </a:t>
            </a:r>
            <a:r>
              <a:rPr lang="en-US" dirty="0" smtClean="0">
                <a:solidFill>
                  <a:srgbClr val="FF0000"/>
                </a:solidFill>
              </a:rPr>
              <a:t>frame</a:t>
            </a:r>
            <a:r>
              <a:rPr lang="en-US" dirty="0" smtClean="0"/>
              <a:t> consists of m data (i.e., message) bits and r redundant or check bits. </a:t>
            </a:r>
          </a:p>
          <a:p>
            <a:pPr algn="just" eaLnBrk="1" hangingPunct="1">
              <a:buFont typeface="Wingdings" pitchFamily="2" charset="2"/>
              <a:buChar char="Ø"/>
            </a:pPr>
            <a:r>
              <a:rPr lang="en-US" dirty="0" smtClean="0"/>
              <a:t>Let the total length be n (i.e., n = m + r). </a:t>
            </a:r>
          </a:p>
          <a:p>
            <a:pPr algn="just" eaLnBrk="1" hangingPunct="1">
              <a:buFont typeface="Wingdings" pitchFamily="2" charset="2"/>
              <a:buChar char="Ø"/>
            </a:pPr>
            <a:r>
              <a:rPr lang="en-US" dirty="0" smtClean="0"/>
              <a:t>An n-bit unit containing data and check bits is often referred to as an n-bit </a:t>
            </a:r>
            <a:r>
              <a:rPr lang="en-US" dirty="0" smtClean="0">
                <a:solidFill>
                  <a:srgbClr val="FF0000"/>
                </a:solidFill>
              </a:rPr>
              <a:t>codeword</a:t>
            </a:r>
          </a:p>
          <a:p>
            <a:pPr algn="just" eaLnBrk="1" hangingPunct="1">
              <a:buFont typeface="Wingdings" pitchFamily="2" charset="2"/>
              <a:buChar char="Ø"/>
            </a:pPr>
            <a:r>
              <a:rPr lang="en-US" dirty="0" smtClean="0"/>
              <a:t>Given any two codewords, </a:t>
            </a:r>
          </a:p>
          <a:p>
            <a:pPr algn="just" eaLnBrk="1" hangingPunct="1">
              <a:buFont typeface="Wingdings" pitchFamily="2" charset="2"/>
              <a:buChar char="Ø"/>
            </a:pPr>
            <a:r>
              <a:rPr lang="en-US" dirty="0" smtClean="0"/>
              <a:t>say, 10001001 and 10110001, </a:t>
            </a:r>
          </a:p>
          <a:p>
            <a:pPr algn="just" eaLnBrk="1" hangingPunct="1">
              <a:buFont typeface="Wingdings" pitchFamily="2" charset="2"/>
              <a:buChar char="Ø"/>
            </a:pPr>
            <a:r>
              <a:rPr lang="en-US" dirty="0" smtClean="0"/>
              <a:t>it is possible to determine how many corresponding bits differ. </a:t>
            </a:r>
          </a:p>
          <a:p>
            <a:pPr algn="just" eaLnBrk="1" hangingPunct="1">
              <a:buFont typeface="Wingdings" pitchFamily="2" charset="2"/>
              <a:buChar char="Ø"/>
            </a:pPr>
            <a:r>
              <a:rPr lang="en-US" dirty="0" smtClean="0"/>
              <a:t>In this case, 3 bits differ. </a:t>
            </a:r>
          </a:p>
          <a:p>
            <a:pPr algn="just" eaLnBrk="1" hangingPunct="1">
              <a:buFont typeface="Wingdings" pitchFamily="2" charset="2"/>
              <a:buChar char="Ø"/>
            </a:pPr>
            <a:r>
              <a:rPr lang="en-US" dirty="0" smtClean="0"/>
              <a:t>To determine how many bits differ, just exclusive OR the two codewords and count the number of 1 bits in the result</a:t>
            </a:r>
            <a:endParaRPr lang="en-US" dirty="0" smtClean="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7574844" y="5729112"/>
            <a:ext cx="1411112" cy="1058334"/>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pPr>
              <a:defRPr/>
            </a:pPr>
            <a:fld id="{231DD258-A623-490B-8242-C077DDB146DD}"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43467"/>
          </a:xfrm>
        </p:spPr>
        <p:txBody>
          <a:bodyPr/>
          <a:lstStyle/>
          <a:p>
            <a:pPr eaLnBrk="1" hangingPunct="1"/>
            <a:r>
              <a:rPr lang="en-US" dirty="0" smtClean="0"/>
              <a:t>Error Detection and Correction</a:t>
            </a:r>
          </a:p>
        </p:txBody>
      </p:sp>
      <p:sp>
        <p:nvSpPr>
          <p:cNvPr id="11267" name="Rectangle 3"/>
          <p:cNvSpPr>
            <a:spLocks noGrp="1" noChangeArrowheads="1"/>
          </p:cNvSpPr>
          <p:nvPr>
            <p:ph type="body" idx="1"/>
          </p:nvPr>
        </p:nvSpPr>
        <p:spPr>
          <a:xfrm>
            <a:off x="135468" y="677333"/>
            <a:ext cx="8821208" cy="6028267"/>
          </a:xfrm>
        </p:spPr>
        <p:txBody>
          <a:bodyPr/>
          <a:lstStyle/>
          <a:p>
            <a:pPr algn="just" eaLnBrk="1" hangingPunct="1">
              <a:buFont typeface="Wingdings" pitchFamily="2" charset="2"/>
              <a:buChar char="Ø"/>
            </a:pPr>
            <a:r>
              <a:rPr lang="en-US" dirty="0" smtClean="0"/>
              <a:t>The number of bit positions in which two codewords differ is called the Hamming distance</a:t>
            </a:r>
          </a:p>
          <a:p>
            <a:pPr algn="just" eaLnBrk="1" hangingPunct="1">
              <a:buFont typeface="Wingdings" pitchFamily="2" charset="2"/>
              <a:buChar char="Ø"/>
            </a:pPr>
            <a:r>
              <a:rPr lang="en-US" dirty="0" smtClean="0"/>
              <a:t>if two codewords are a Hamming distance ‘d’ apart, it will require ‘d’ single-bit errors to convert one into the other</a:t>
            </a:r>
          </a:p>
          <a:p>
            <a:pPr algn="just" eaLnBrk="1" hangingPunct="1">
              <a:buFont typeface="Wingdings" pitchFamily="2" charset="2"/>
              <a:buChar char="Ø"/>
            </a:pPr>
            <a:r>
              <a:rPr lang="en-US" dirty="0" smtClean="0"/>
              <a:t>all 2</a:t>
            </a:r>
            <a:r>
              <a:rPr lang="en-US" baseline="30000" dirty="0" smtClean="0"/>
              <a:t>m </a:t>
            </a:r>
            <a:r>
              <a:rPr lang="en-US" dirty="0" smtClean="0"/>
              <a:t>possible data messages are legal, but due to the way the check bits are computed, not all of the 2</a:t>
            </a:r>
            <a:r>
              <a:rPr lang="en-US" baseline="30000" dirty="0" smtClean="0"/>
              <a:t>n </a:t>
            </a:r>
            <a:r>
              <a:rPr lang="en-US" dirty="0" smtClean="0"/>
              <a:t>possible codewords are used</a:t>
            </a:r>
          </a:p>
          <a:p>
            <a:pPr algn="just" eaLnBrk="1" hangingPunct="1">
              <a:buFont typeface="Wingdings" pitchFamily="2" charset="2"/>
              <a:buChar char="Ø"/>
            </a:pPr>
            <a:r>
              <a:rPr lang="en-US" dirty="0" smtClean="0"/>
              <a:t>Given the algorithm for computing the check bits, it is possible to construct a complete list of the legal codewords, and </a:t>
            </a:r>
          </a:p>
          <a:p>
            <a:pPr algn="just" eaLnBrk="1" hangingPunct="1">
              <a:buFont typeface="Wingdings" pitchFamily="2" charset="2"/>
              <a:buChar char="Ø"/>
            </a:pPr>
            <a:r>
              <a:rPr lang="en-US" dirty="0" smtClean="0"/>
              <a:t>from this list, find the two codewords whose Hamming distance is minimum</a:t>
            </a:r>
          </a:p>
          <a:p>
            <a:pPr algn="just" eaLnBrk="1" hangingPunct="1">
              <a:buFont typeface="Wingdings" pitchFamily="2" charset="2"/>
              <a:buChar char="Ø"/>
            </a:pPr>
            <a:r>
              <a:rPr lang="en-US" dirty="0" smtClean="0"/>
              <a:t>error-detecting and error-correcting properties of a code depend on its Hamming distance</a:t>
            </a:r>
            <a:endParaRPr lang="en-US" dirty="0" smtClean="0">
              <a:solidFill>
                <a:srgbClr val="FF0000"/>
              </a:solidFill>
            </a:endParaRP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Data Link Layer Design Issues</a:t>
            </a:r>
          </a:p>
        </p:txBody>
      </p:sp>
      <p:sp>
        <p:nvSpPr>
          <p:cNvPr id="3075" name="Rectangle 3"/>
          <p:cNvSpPr>
            <a:spLocks noGrp="1" noChangeArrowheads="1"/>
          </p:cNvSpPr>
          <p:nvPr>
            <p:ph type="body" idx="1"/>
          </p:nvPr>
        </p:nvSpPr>
        <p:spPr>
          <a:xfrm>
            <a:off x="522288" y="1617842"/>
            <a:ext cx="8318500" cy="2796117"/>
          </a:xfrm>
        </p:spPr>
        <p:txBody>
          <a:bodyPr/>
          <a:lstStyle/>
          <a:p>
            <a:pPr eaLnBrk="1" hangingPunct="1">
              <a:buFontTx/>
              <a:buChar char="•"/>
            </a:pPr>
            <a:r>
              <a:rPr lang="en-US" sz="3200" dirty="0" smtClean="0"/>
              <a:t>Services Provided to the Network Layer</a:t>
            </a:r>
          </a:p>
          <a:p>
            <a:pPr eaLnBrk="1" hangingPunct="1">
              <a:buFontTx/>
              <a:buChar char="•"/>
            </a:pPr>
            <a:r>
              <a:rPr lang="en-US" sz="3200" dirty="0" smtClean="0"/>
              <a:t>Framing</a:t>
            </a:r>
          </a:p>
          <a:p>
            <a:pPr eaLnBrk="1" hangingPunct="1">
              <a:buFontTx/>
              <a:buChar char="•"/>
            </a:pPr>
            <a:r>
              <a:rPr lang="en-US" sz="3200" dirty="0" smtClean="0"/>
              <a:t>Error Control</a:t>
            </a:r>
          </a:p>
          <a:p>
            <a:pPr eaLnBrk="1" hangingPunct="1">
              <a:buFontTx/>
              <a:buChar char="•"/>
            </a:pPr>
            <a:r>
              <a:rPr lang="en-US" sz="3200" dirty="0" smtClean="0"/>
              <a:t>Flow Control</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43467"/>
          </a:xfrm>
        </p:spPr>
        <p:txBody>
          <a:bodyPr/>
          <a:lstStyle/>
          <a:p>
            <a:pPr eaLnBrk="1" hangingPunct="1"/>
            <a:r>
              <a:rPr lang="en-US" dirty="0" smtClean="0"/>
              <a:t>Error Detection and Correction</a:t>
            </a:r>
          </a:p>
        </p:txBody>
      </p:sp>
      <p:sp>
        <p:nvSpPr>
          <p:cNvPr id="11267" name="Rectangle 3"/>
          <p:cNvSpPr>
            <a:spLocks noGrp="1" noChangeArrowheads="1"/>
          </p:cNvSpPr>
          <p:nvPr>
            <p:ph type="body" idx="1"/>
          </p:nvPr>
        </p:nvSpPr>
        <p:spPr>
          <a:xfrm>
            <a:off x="135468" y="677333"/>
            <a:ext cx="8821208" cy="6028267"/>
          </a:xfrm>
        </p:spPr>
        <p:txBody>
          <a:bodyPr/>
          <a:lstStyle/>
          <a:p>
            <a:pPr algn="just" eaLnBrk="1" hangingPunct="1">
              <a:buFont typeface="Wingdings" pitchFamily="2" charset="2"/>
              <a:buChar char="Ø"/>
            </a:pPr>
            <a:r>
              <a:rPr lang="en-US" dirty="0" smtClean="0"/>
              <a:t>To detect d errors, </a:t>
            </a:r>
          </a:p>
          <a:p>
            <a:pPr lvl="1" algn="just" eaLnBrk="1" hangingPunct="1">
              <a:buFont typeface="Wingdings" pitchFamily="2" charset="2"/>
              <a:buChar char="Ø"/>
            </a:pPr>
            <a:r>
              <a:rPr lang="en-US" sz="2400" dirty="0" smtClean="0"/>
              <a:t>We need a distance d + 1 code </a:t>
            </a:r>
          </a:p>
          <a:p>
            <a:pPr lvl="1" algn="just" eaLnBrk="1" hangingPunct="1">
              <a:buFont typeface="Wingdings" pitchFamily="2" charset="2"/>
              <a:buChar char="Ø"/>
            </a:pPr>
            <a:r>
              <a:rPr lang="en-US" sz="2400" dirty="0" smtClean="0"/>
              <a:t>because with such a code there is no way that d single-bit errors can change a valid codeword into another valid codeword. </a:t>
            </a:r>
          </a:p>
          <a:p>
            <a:pPr lvl="1" algn="just" eaLnBrk="1" hangingPunct="1">
              <a:buFont typeface="Wingdings" pitchFamily="2" charset="2"/>
              <a:buChar char="Ø"/>
            </a:pPr>
            <a:r>
              <a:rPr lang="en-US" sz="2400" dirty="0" smtClean="0"/>
              <a:t>When the receiver sees an invalid codeword, it can tell that a transmission error has occurred. </a:t>
            </a:r>
          </a:p>
          <a:p>
            <a:pPr algn="just" eaLnBrk="1" hangingPunct="1">
              <a:buFont typeface="Wingdings" pitchFamily="2" charset="2"/>
              <a:buChar char="Ø"/>
            </a:pPr>
            <a:r>
              <a:rPr lang="en-US" dirty="0" smtClean="0"/>
              <a:t>To correct d errors, </a:t>
            </a:r>
          </a:p>
          <a:p>
            <a:pPr lvl="1" algn="just" eaLnBrk="1" hangingPunct="1">
              <a:buFont typeface="Wingdings" pitchFamily="2" charset="2"/>
              <a:buChar char="Ø"/>
            </a:pPr>
            <a:r>
              <a:rPr lang="en-US" sz="2400" dirty="0" smtClean="0"/>
              <a:t>We need a distance 2d + 1 code </a:t>
            </a:r>
          </a:p>
          <a:p>
            <a:pPr lvl="1" algn="just" eaLnBrk="1" hangingPunct="1">
              <a:buFont typeface="Wingdings" pitchFamily="2" charset="2"/>
              <a:buChar char="Ø"/>
            </a:pPr>
            <a:r>
              <a:rPr lang="en-US" sz="2400" dirty="0" smtClean="0"/>
              <a:t>because that way the legal codewords are so far apart that even with d changes, the original codeword is still closer than any other codeword, </a:t>
            </a:r>
          </a:p>
          <a:p>
            <a:pPr lvl="1" algn="just" eaLnBrk="1" hangingPunct="1">
              <a:buFont typeface="Wingdings" pitchFamily="2" charset="2"/>
              <a:buChar char="Ø"/>
            </a:pPr>
            <a:r>
              <a:rPr lang="en-US" sz="2400" dirty="0" smtClean="0"/>
              <a:t>so it can be uniquely determined.</a:t>
            </a:r>
            <a:endParaRPr lang="en-US" sz="2400" dirty="0" smtClean="0">
              <a:solidFill>
                <a:srgbClr val="FF0000"/>
              </a:solidFill>
            </a:endParaRP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43467"/>
          </a:xfrm>
        </p:spPr>
        <p:txBody>
          <a:bodyPr/>
          <a:lstStyle/>
          <a:p>
            <a:pPr eaLnBrk="1" hangingPunct="1"/>
            <a:r>
              <a:rPr lang="en-US" dirty="0" smtClean="0"/>
              <a:t>Error Detection</a:t>
            </a:r>
          </a:p>
        </p:txBody>
      </p:sp>
      <p:sp>
        <p:nvSpPr>
          <p:cNvPr id="11267" name="Rectangle 3"/>
          <p:cNvSpPr>
            <a:spLocks noGrp="1" noChangeArrowheads="1"/>
          </p:cNvSpPr>
          <p:nvPr>
            <p:ph type="body" idx="1"/>
          </p:nvPr>
        </p:nvSpPr>
        <p:spPr>
          <a:xfrm>
            <a:off x="135468" y="677333"/>
            <a:ext cx="8821208" cy="6028267"/>
          </a:xfrm>
        </p:spPr>
        <p:txBody>
          <a:bodyPr/>
          <a:lstStyle/>
          <a:p>
            <a:pPr algn="just" eaLnBrk="1" hangingPunct="1">
              <a:buFont typeface="Wingdings" pitchFamily="2" charset="2"/>
              <a:buChar char="Ø"/>
            </a:pPr>
            <a:r>
              <a:rPr lang="en-US" sz="2400" dirty="0" smtClean="0">
                <a:solidFill>
                  <a:srgbClr val="FF0000"/>
                </a:solidFill>
              </a:rPr>
              <a:t>Eg for error detection</a:t>
            </a:r>
          </a:p>
          <a:p>
            <a:pPr lvl="1" algn="just" eaLnBrk="1" hangingPunct="1">
              <a:buFont typeface="Wingdings" pitchFamily="2" charset="2"/>
              <a:buChar char="Ø"/>
            </a:pPr>
            <a:r>
              <a:rPr lang="en-US" sz="2400" dirty="0" smtClean="0"/>
              <a:t>consider a code in which a single </a:t>
            </a:r>
            <a:r>
              <a:rPr lang="en-US" sz="2400" dirty="0" smtClean="0">
                <a:solidFill>
                  <a:srgbClr val="FF0000"/>
                </a:solidFill>
              </a:rPr>
              <a:t>parity bit </a:t>
            </a:r>
            <a:r>
              <a:rPr lang="en-US" sz="2400" dirty="0" smtClean="0"/>
              <a:t>is appended to the data. </a:t>
            </a:r>
          </a:p>
          <a:p>
            <a:pPr lvl="1" algn="just" eaLnBrk="1" hangingPunct="1">
              <a:buFont typeface="Wingdings" pitchFamily="2" charset="2"/>
              <a:buChar char="Ø"/>
            </a:pPr>
            <a:r>
              <a:rPr lang="en-US" sz="2400" dirty="0" smtClean="0"/>
              <a:t>The parity bit is chosen so that the number of 1 bits in the codeword is even (or odd). </a:t>
            </a:r>
          </a:p>
          <a:p>
            <a:pPr lvl="1" algn="just" eaLnBrk="1" hangingPunct="1">
              <a:buFont typeface="Wingdings" pitchFamily="2" charset="2"/>
              <a:buChar char="Ø"/>
            </a:pPr>
            <a:r>
              <a:rPr lang="en-US" sz="2400" dirty="0" smtClean="0"/>
              <a:t>For example, when 1011010 is sent in even parity, a bit is added to the end to make it 10110100. </a:t>
            </a:r>
          </a:p>
          <a:p>
            <a:pPr lvl="1" algn="just" eaLnBrk="1" hangingPunct="1">
              <a:buFont typeface="Wingdings" pitchFamily="2" charset="2"/>
              <a:buChar char="Ø"/>
            </a:pPr>
            <a:r>
              <a:rPr lang="en-US" sz="2400" dirty="0" smtClean="0"/>
              <a:t>With odd parity 1011010 becomes 10110101. </a:t>
            </a:r>
          </a:p>
          <a:p>
            <a:pPr lvl="1" algn="just" eaLnBrk="1" hangingPunct="1">
              <a:buFont typeface="Wingdings" pitchFamily="2" charset="2"/>
              <a:buChar char="Ø"/>
            </a:pPr>
            <a:r>
              <a:rPr lang="en-US" sz="2400" dirty="0" smtClean="0"/>
              <a:t>A code with a single parity bit has a distance 2, since any single-bit error produces a codeword with the wrong parity. </a:t>
            </a:r>
          </a:p>
          <a:p>
            <a:pPr lvl="1" algn="just" eaLnBrk="1" hangingPunct="1">
              <a:buFont typeface="Wingdings" pitchFamily="2" charset="2"/>
              <a:buChar char="Ø"/>
            </a:pPr>
            <a:r>
              <a:rPr lang="en-US" sz="2400" dirty="0" smtClean="0"/>
              <a:t>Eg: In even Parity, if there is error in 3</a:t>
            </a:r>
            <a:r>
              <a:rPr lang="en-US" sz="2400" baseline="30000" dirty="0" smtClean="0"/>
              <a:t>rd</a:t>
            </a:r>
            <a:r>
              <a:rPr lang="en-US" sz="2400" dirty="0" smtClean="0"/>
              <a:t> bit of 10110100 as 10010100, the distance is 2 </a:t>
            </a:r>
          </a:p>
          <a:p>
            <a:pPr lvl="1" algn="just" eaLnBrk="1" hangingPunct="1">
              <a:buFont typeface="Wingdings" pitchFamily="2" charset="2"/>
              <a:buChar char="Ø"/>
            </a:pPr>
            <a:r>
              <a:rPr lang="en-US" sz="2400" dirty="0" smtClean="0"/>
              <a:t>10</a:t>
            </a:r>
            <a:r>
              <a:rPr lang="en-US" sz="2400" dirty="0" smtClean="0">
                <a:solidFill>
                  <a:srgbClr val="FF0000"/>
                </a:solidFill>
              </a:rPr>
              <a:t>1</a:t>
            </a:r>
            <a:r>
              <a:rPr lang="en-US" sz="2400" dirty="0" smtClean="0"/>
              <a:t>10100</a:t>
            </a:r>
          </a:p>
          <a:p>
            <a:pPr lvl="1" algn="just" eaLnBrk="1" hangingPunct="1">
              <a:buFont typeface="Wingdings" pitchFamily="2" charset="2"/>
              <a:buChar char="Ø"/>
            </a:pPr>
            <a:r>
              <a:rPr lang="en-US" sz="2400" dirty="0" smtClean="0"/>
              <a:t>10</a:t>
            </a:r>
            <a:r>
              <a:rPr lang="en-US" sz="2400" dirty="0" smtClean="0">
                <a:solidFill>
                  <a:srgbClr val="FF0000"/>
                </a:solidFill>
              </a:rPr>
              <a:t>0</a:t>
            </a:r>
            <a:r>
              <a:rPr lang="en-US" sz="2400" dirty="0" smtClean="0"/>
              <a:t>10100        wrong parity</a:t>
            </a:r>
          </a:p>
          <a:p>
            <a:pPr lvl="1" algn="just" eaLnBrk="1" hangingPunct="1">
              <a:buFont typeface="Wingdings" pitchFamily="2" charset="2"/>
              <a:buChar char="Ø"/>
            </a:pPr>
            <a:r>
              <a:rPr lang="en-US" sz="2400" dirty="0" smtClean="0"/>
              <a:t>It can be used to detect single errors.</a:t>
            </a:r>
            <a:endParaRPr lang="en-US" sz="2400" dirty="0" smtClean="0">
              <a:solidFill>
                <a:srgbClr val="FF0000"/>
              </a:solidFill>
            </a:endParaRPr>
          </a:p>
        </p:txBody>
      </p:sp>
      <p:cxnSp>
        <p:nvCxnSpPr>
          <p:cNvPr id="5" name="Straight Arrow Connector 4"/>
          <p:cNvCxnSpPr/>
          <p:nvPr/>
        </p:nvCxnSpPr>
        <p:spPr bwMode="auto">
          <a:xfrm rot="10800000">
            <a:off x="2517422" y="6254044"/>
            <a:ext cx="372536"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 name="Slide Number Placeholder 5"/>
          <p:cNvSpPr>
            <a:spLocks noGrp="1"/>
          </p:cNvSpPr>
          <p:nvPr>
            <p:ph type="sldNum" sz="quarter" idx="12"/>
          </p:nvPr>
        </p:nvSpPr>
        <p:spPr/>
        <p:txBody>
          <a:bodyPr/>
          <a:lstStyle/>
          <a:p>
            <a:pPr>
              <a:defRPr/>
            </a:pPr>
            <a:fld id="{231DD258-A623-490B-8242-C077DDB146DD}"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43467"/>
          </a:xfrm>
        </p:spPr>
        <p:txBody>
          <a:bodyPr/>
          <a:lstStyle/>
          <a:p>
            <a:pPr eaLnBrk="1" hangingPunct="1"/>
            <a:r>
              <a:rPr lang="en-US" dirty="0" smtClean="0"/>
              <a:t>Error Correction</a:t>
            </a:r>
          </a:p>
        </p:txBody>
      </p:sp>
      <p:sp>
        <p:nvSpPr>
          <p:cNvPr id="11267" name="Rectangle 3"/>
          <p:cNvSpPr>
            <a:spLocks noGrp="1" noChangeArrowheads="1"/>
          </p:cNvSpPr>
          <p:nvPr>
            <p:ph type="body" idx="1"/>
          </p:nvPr>
        </p:nvSpPr>
        <p:spPr>
          <a:xfrm>
            <a:off x="135468" y="677333"/>
            <a:ext cx="8821208" cy="6028267"/>
          </a:xfrm>
        </p:spPr>
        <p:txBody>
          <a:bodyPr/>
          <a:lstStyle/>
          <a:p>
            <a:pPr algn="just" eaLnBrk="1" hangingPunct="1">
              <a:buFont typeface="Wingdings" pitchFamily="2" charset="2"/>
              <a:buChar char="Ø"/>
            </a:pPr>
            <a:r>
              <a:rPr lang="en-US" sz="2400" dirty="0" smtClean="0"/>
              <a:t>Eg for error correction</a:t>
            </a:r>
          </a:p>
          <a:p>
            <a:pPr lvl="1" algn="just">
              <a:buFont typeface="Wingdings" pitchFamily="2" charset="2"/>
              <a:buChar char="Ø"/>
            </a:pPr>
            <a:r>
              <a:rPr lang="en-US" sz="2400" dirty="0" smtClean="0"/>
              <a:t>consider a code with only four valid codewords: </a:t>
            </a:r>
            <a:endParaRPr lang="en-US" dirty="0" smtClean="0"/>
          </a:p>
          <a:p>
            <a:pPr algn="just">
              <a:buNone/>
            </a:pPr>
            <a:r>
              <a:rPr lang="en-US" dirty="0" smtClean="0"/>
              <a:t>		0000000000, 0000011111, 1111100000, and 1111111111 </a:t>
            </a:r>
          </a:p>
          <a:p>
            <a:pPr lvl="1" algn="just">
              <a:buFont typeface="Wingdings" pitchFamily="2" charset="2"/>
              <a:buChar char="Ø"/>
            </a:pPr>
            <a:r>
              <a:rPr lang="en-US" sz="2400" dirty="0" smtClean="0"/>
              <a:t>This code has a distance 5, which means that it can correct double (2 * 2 + 1 = 5) errors. </a:t>
            </a:r>
          </a:p>
          <a:p>
            <a:pPr lvl="1" algn="just">
              <a:buFont typeface="Wingdings" pitchFamily="2" charset="2"/>
              <a:buChar char="Ø"/>
            </a:pPr>
            <a:r>
              <a:rPr lang="en-US" sz="2400" dirty="0" smtClean="0"/>
              <a:t>If the codeword 0000000111 arrives, the receiver knows that the original must have been 0000011111. </a:t>
            </a:r>
          </a:p>
          <a:p>
            <a:pPr lvl="1" algn="just">
              <a:buFont typeface="Wingdings" pitchFamily="2" charset="2"/>
              <a:buChar char="Ø"/>
            </a:pPr>
            <a:r>
              <a:rPr lang="en-US" sz="2400" dirty="0" smtClean="0"/>
              <a:t>If, however, a triple (2 * 3 + 1 = 7) error changes 0000000000 into 0000000111, the error will not be corrected properly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43467"/>
          </a:xfrm>
        </p:spPr>
        <p:txBody>
          <a:bodyPr/>
          <a:lstStyle/>
          <a:p>
            <a:pPr eaLnBrk="1" hangingPunct="1"/>
            <a:r>
              <a:rPr lang="en-US" dirty="0" smtClean="0"/>
              <a:t>Error Correction</a:t>
            </a:r>
          </a:p>
        </p:txBody>
      </p:sp>
      <p:sp>
        <p:nvSpPr>
          <p:cNvPr id="11267" name="Rectangle 3"/>
          <p:cNvSpPr>
            <a:spLocks noGrp="1" noChangeArrowheads="1"/>
          </p:cNvSpPr>
          <p:nvPr>
            <p:ph type="body" idx="1"/>
          </p:nvPr>
        </p:nvSpPr>
        <p:spPr>
          <a:xfrm>
            <a:off x="135468" y="677333"/>
            <a:ext cx="8821208" cy="6028267"/>
          </a:xfrm>
        </p:spPr>
        <p:txBody>
          <a:bodyPr/>
          <a:lstStyle/>
          <a:p>
            <a:pPr algn="just">
              <a:buFont typeface="Wingdings" pitchFamily="2" charset="2"/>
              <a:buChar char="Ø"/>
            </a:pPr>
            <a:r>
              <a:rPr lang="en-US" b="1" dirty="0" smtClean="0"/>
              <a:t>Single bit Error Correction using Hamming code</a:t>
            </a:r>
          </a:p>
          <a:p>
            <a:pPr algn="just">
              <a:buFont typeface="Wingdings" pitchFamily="2" charset="2"/>
              <a:buChar char="Ø"/>
            </a:pPr>
            <a:r>
              <a:rPr lang="en-US" dirty="0" smtClean="0"/>
              <a:t>Calculating the Hamming Code</a:t>
            </a:r>
            <a:r>
              <a:rPr lang="en-US" b="1" dirty="0" smtClean="0"/>
              <a:t> </a:t>
            </a:r>
            <a:endParaRPr lang="en-US" dirty="0" smtClean="0"/>
          </a:p>
          <a:p>
            <a:pPr algn="just">
              <a:buNone/>
            </a:pPr>
            <a:r>
              <a:rPr lang="en-US" dirty="0" smtClean="0"/>
              <a:t>	The key to the Hamming Code is the use of extra parity bits to allow the identification of a single error. </a:t>
            </a:r>
          </a:p>
          <a:p>
            <a:pPr algn="just">
              <a:buFont typeface="Arial" pitchFamily="34" charset="0"/>
              <a:buChar char="•"/>
            </a:pPr>
            <a:r>
              <a:rPr lang="en-US" dirty="0" smtClean="0"/>
              <a:t>Creating the code word is as follows: </a:t>
            </a:r>
          </a:p>
          <a:p>
            <a:pPr lvl="1" algn="just">
              <a:buFont typeface="Wingdings" pitchFamily="2" charset="2"/>
              <a:buChar char="ü"/>
            </a:pPr>
            <a:r>
              <a:rPr lang="en-US" sz="2400" dirty="0" smtClean="0"/>
              <a:t>Mark all bit positions that are powers of two as parity bits. (positions 1, 2, 4, 8, 16, 32, 64, etc.) </a:t>
            </a:r>
          </a:p>
          <a:p>
            <a:pPr lvl="1" algn="just">
              <a:buFont typeface="Wingdings" pitchFamily="2" charset="2"/>
              <a:buChar char="ü"/>
            </a:pPr>
            <a:r>
              <a:rPr lang="en-US" sz="2400" dirty="0" smtClean="0"/>
              <a:t>All other bit positions are for the data to be encoded. (positions 3, 5, 6, 7, 9, 10, 11, 12, 13, 14, 15, 17, etc.) </a:t>
            </a:r>
          </a:p>
          <a:p>
            <a:pPr lvl="1" algn="just">
              <a:buFont typeface="Wingdings" pitchFamily="2" charset="2"/>
              <a:buChar char="ü"/>
            </a:pPr>
            <a:r>
              <a:rPr lang="en-US" sz="2400" dirty="0" smtClean="0"/>
              <a:t>Each parity bit calculates the parity for some of the bits in the code word.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43467"/>
          </a:xfrm>
        </p:spPr>
        <p:txBody>
          <a:bodyPr/>
          <a:lstStyle/>
          <a:p>
            <a:pPr eaLnBrk="1" hangingPunct="1"/>
            <a:r>
              <a:rPr lang="en-US" dirty="0" smtClean="0"/>
              <a:t>Error Correction</a:t>
            </a:r>
          </a:p>
        </p:txBody>
      </p:sp>
      <p:sp>
        <p:nvSpPr>
          <p:cNvPr id="11267" name="Rectangle 3"/>
          <p:cNvSpPr>
            <a:spLocks noGrp="1" noChangeArrowheads="1"/>
          </p:cNvSpPr>
          <p:nvPr>
            <p:ph type="body" idx="1"/>
          </p:nvPr>
        </p:nvSpPr>
        <p:spPr>
          <a:xfrm>
            <a:off x="135468" y="677333"/>
            <a:ext cx="8821208" cy="6028267"/>
          </a:xfrm>
        </p:spPr>
        <p:txBody>
          <a:bodyPr/>
          <a:lstStyle/>
          <a:p>
            <a:pPr algn="just">
              <a:buFont typeface="Wingdings" pitchFamily="2" charset="2"/>
              <a:buChar char="ü"/>
            </a:pPr>
            <a:r>
              <a:rPr lang="en-US" dirty="0" smtClean="0"/>
              <a:t>The position of the parity bit determines the sequence of bits that it alternately checks and skips.</a:t>
            </a:r>
            <a:endParaRPr lang="en-US" sz="1200" dirty="0" smtClean="0"/>
          </a:p>
          <a:p>
            <a:pPr algn="just">
              <a:buNone/>
            </a:pPr>
            <a:r>
              <a:rPr lang="en-US" dirty="0" smtClean="0"/>
              <a:t/>
            </a:r>
            <a:br>
              <a:rPr lang="en-US" dirty="0" smtClean="0"/>
            </a:br>
            <a:r>
              <a:rPr lang="en-US" sz="2400" dirty="0" smtClean="0"/>
              <a:t>Position 1: check 1 bit, skip 1 bit, check 1 bit, skip 1 bit, etc. (1,3,5,7,9,11,13,15,...)</a:t>
            </a:r>
            <a:br>
              <a:rPr lang="en-US" sz="2400" dirty="0" smtClean="0"/>
            </a:br>
            <a:r>
              <a:rPr lang="en-US" sz="2400" dirty="0" smtClean="0"/>
              <a:t>Position 2: check 2 bits, skip 2 bits, check 2 bits, skip 2 bits, etc. (2,3,6,7,10,11,14,15,...)</a:t>
            </a:r>
            <a:br>
              <a:rPr lang="en-US" sz="2400" dirty="0" smtClean="0"/>
            </a:br>
            <a:r>
              <a:rPr lang="en-US" sz="2400" dirty="0" smtClean="0"/>
              <a:t>Position 4: check 4 bits, skip 4 bits, check 4 bits, skip 4 bits, etc. (4,5,6,7,12,13,14,15,20,21,22,23,...)</a:t>
            </a:r>
            <a:br>
              <a:rPr lang="en-US" sz="2400" dirty="0" smtClean="0"/>
            </a:br>
            <a:r>
              <a:rPr lang="en-US" sz="2400" dirty="0" smtClean="0"/>
              <a:t>Position 8: check 8 bits, skip 8 bits, check 8 bits, skip 8 bits, etc. (8-15,24-31,40-47,...)</a:t>
            </a:r>
            <a:br>
              <a:rPr lang="en-US" sz="2400" dirty="0" smtClean="0"/>
            </a:br>
            <a:endParaRPr lang="en-US" sz="2400" dirty="0" smtClean="0"/>
          </a:p>
          <a:p>
            <a:pPr algn="just">
              <a:buFont typeface="Wingdings" pitchFamily="2" charset="2"/>
              <a:buChar char="ü"/>
            </a:pPr>
            <a:r>
              <a:rPr lang="en-US" dirty="0" smtClean="0"/>
              <a:t>Set a parity bit to 1 if the total number of ones in the positions it checks is odd. </a:t>
            </a:r>
          </a:p>
          <a:p>
            <a:pPr algn="just">
              <a:buFont typeface="Wingdings" pitchFamily="2" charset="2"/>
              <a:buChar char="ü"/>
            </a:pPr>
            <a:r>
              <a:rPr lang="en-US" dirty="0" smtClean="0"/>
              <a:t>Set a parity bit to 0 if the total number of ones in the positions it checks is even. </a:t>
            </a:r>
            <a:endParaRPr lang="en-US" sz="2400" dirty="0" smtClean="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43467"/>
          </a:xfrm>
        </p:spPr>
        <p:txBody>
          <a:bodyPr/>
          <a:lstStyle/>
          <a:p>
            <a:pPr eaLnBrk="1" hangingPunct="1"/>
            <a:r>
              <a:rPr lang="en-US" dirty="0" smtClean="0"/>
              <a:t>Error Correction</a:t>
            </a:r>
          </a:p>
        </p:txBody>
      </p:sp>
      <p:sp>
        <p:nvSpPr>
          <p:cNvPr id="11267" name="Rectangle 3"/>
          <p:cNvSpPr>
            <a:spLocks noGrp="1" noChangeArrowheads="1"/>
          </p:cNvSpPr>
          <p:nvPr>
            <p:ph type="body" idx="1"/>
          </p:nvPr>
        </p:nvSpPr>
        <p:spPr>
          <a:xfrm>
            <a:off x="135468" y="677333"/>
            <a:ext cx="8821208" cy="6028267"/>
          </a:xfrm>
        </p:spPr>
        <p:txBody>
          <a:bodyPr/>
          <a:lstStyle/>
          <a:p>
            <a:pPr>
              <a:buFont typeface="Wingdings" pitchFamily="2" charset="2"/>
              <a:buChar char="Ø"/>
            </a:pPr>
            <a:r>
              <a:rPr lang="en-US" dirty="0" smtClean="0"/>
              <a:t>Example: </a:t>
            </a:r>
          </a:p>
          <a:p>
            <a:pPr>
              <a:buNone/>
            </a:pPr>
            <a:r>
              <a:rPr lang="en-US" dirty="0" smtClean="0"/>
              <a:t>A byte of data: 10011010</a:t>
            </a:r>
          </a:p>
          <a:p>
            <a:pPr>
              <a:buNone/>
            </a:pPr>
            <a:r>
              <a:rPr lang="en-US" dirty="0" smtClean="0"/>
              <a:t>Create the codeword, leaving spaces for the parity bits:</a:t>
            </a:r>
          </a:p>
          <a:p>
            <a:pPr>
              <a:buNone/>
            </a:pPr>
            <a:r>
              <a:rPr lang="en-US" dirty="0" smtClean="0"/>
              <a:t>		_ _ 1 _ 0 0 1 _ 1 0 1 0</a:t>
            </a:r>
          </a:p>
          <a:p>
            <a:pPr>
              <a:buNone/>
            </a:pPr>
            <a:r>
              <a:rPr lang="en-US" dirty="0" smtClean="0"/>
              <a:t>Calculate the parity for each parity bit : </a:t>
            </a:r>
          </a:p>
          <a:p>
            <a:pPr lvl="0">
              <a:buFont typeface="Arial" pitchFamily="34" charset="0"/>
              <a:buChar char="•"/>
            </a:pPr>
            <a:r>
              <a:rPr lang="en-US" dirty="0" smtClean="0"/>
              <a:t>Position 1 checks bits 1,3,5,7,9,11: </a:t>
            </a:r>
            <a:r>
              <a:rPr lang="en-US" b="1" dirty="0" smtClean="0"/>
              <a:t/>
            </a:r>
            <a:br>
              <a:rPr lang="en-US" b="1" dirty="0" smtClean="0"/>
            </a:br>
            <a:r>
              <a:rPr lang="en-US" b="1" dirty="0" smtClean="0">
                <a:solidFill>
                  <a:srgbClr val="FF0000"/>
                </a:solidFill>
              </a:rPr>
              <a:t>?</a:t>
            </a:r>
            <a:r>
              <a:rPr lang="en-US" dirty="0" smtClean="0"/>
              <a:t> _ </a:t>
            </a:r>
            <a:r>
              <a:rPr lang="en-US" b="1" dirty="0" smtClean="0">
                <a:solidFill>
                  <a:srgbClr val="FF0000"/>
                </a:solidFill>
              </a:rPr>
              <a:t>1</a:t>
            </a:r>
            <a:r>
              <a:rPr lang="en-US" dirty="0" smtClean="0"/>
              <a:t> _ </a:t>
            </a:r>
            <a:r>
              <a:rPr lang="en-US" b="1" dirty="0" smtClean="0">
                <a:solidFill>
                  <a:srgbClr val="FF0000"/>
                </a:solidFill>
              </a:rPr>
              <a:t>0</a:t>
            </a:r>
            <a:r>
              <a:rPr lang="en-US" dirty="0" smtClean="0"/>
              <a:t> 0 </a:t>
            </a:r>
            <a:r>
              <a:rPr lang="en-US" b="1" dirty="0" smtClean="0">
                <a:solidFill>
                  <a:srgbClr val="FF0000"/>
                </a:solidFill>
              </a:rPr>
              <a:t>1</a:t>
            </a:r>
            <a:r>
              <a:rPr lang="en-US" dirty="0" smtClean="0"/>
              <a:t> _ </a:t>
            </a:r>
            <a:r>
              <a:rPr lang="en-US" b="1" dirty="0" smtClean="0">
                <a:solidFill>
                  <a:srgbClr val="FF0000"/>
                </a:solidFill>
              </a:rPr>
              <a:t>1</a:t>
            </a:r>
            <a:r>
              <a:rPr lang="en-US" dirty="0" smtClean="0"/>
              <a:t> 0 </a:t>
            </a:r>
            <a:r>
              <a:rPr lang="en-US" b="1" dirty="0" smtClean="0">
                <a:solidFill>
                  <a:srgbClr val="FF0000"/>
                </a:solidFill>
              </a:rPr>
              <a:t>1</a:t>
            </a:r>
            <a:r>
              <a:rPr lang="en-US" dirty="0" smtClean="0"/>
              <a:t> 0. Even parity so set position 1 to a 0: </a:t>
            </a:r>
          </a:p>
          <a:p>
            <a:pPr lvl="0">
              <a:buNone/>
            </a:pPr>
            <a:r>
              <a:rPr lang="en-US" b="1" dirty="0" smtClean="0"/>
              <a:t>	</a:t>
            </a:r>
            <a:r>
              <a:rPr lang="en-US" b="1" dirty="0" smtClean="0">
                <a:solidFill>
                  <a:srgbClr val="FF0000"/>
                </a:solidFill>
              </a:rPr>
              <a:t>0</a:t>
            </a:r>
            <a:r>
              <a:rPr lang="en-US" dirty="0" smtClean="0"/>
              <a:t> _ </a:t>
            </a:r>
            <a:r>
              <a:rPr lang="en-US" b="1" dirty="0" smtClean="0">
                <a:solidFill>
                  <a:srgbClr val="FF0000"/>
                </a:solidFill>
              </a:rPr>
              <a:t>1</a:t>
            </a:r>
            <a:r>
              <a:rPr lang="en-US" dirty="0" smtClean="0"/>
              <a:t> _ </a:t>
            </a:r>
            <a:r>
              <a:rPr lang="en-US" b="1" dirty="0" smtClean="0">
                <a:solidFill>
                  <a:srgbClr val="FF0000"/>
                </a:solidFill>
              </a:rPr>
              <a:t>0</a:t>
            </a:r>
            <a:r>
              <a:rPr lang="en-US" dirty="0" smtClean="0"/>
              <a:t> 0 </a:t>
            </a:r>
            <a:r>
              <a:rPr lang="en-US" b="1" dirty="0" smtClean="0">
                <a:solidFill>
                  <a:srgbClr val="FF0000"/>
                </a:solidFill>
              </a:rPr>
              <a:t>1</a:t>
            </a:r>
            <a:r>
              <a:rPr lang="en-US" dirty="0" smtClean="0"/>
              <a:t> _ </a:t>
            </a:r>
            <a:r>
              <a:rPr lang="en-US" b="1" dirty="0" smtClean="0">
                <a:solidFill>
                  <a:srgbClr val="FF0000"/>
                </a:solidFill>
              </a:rPr>
              <a:t>1</a:t>
            </a:r>
            <a:r>
              <a:rPr lang="en-US" dirty="0" smtClean="0"/>
              <a:t> 0 </a:t>
            </a:r>
            <a:r>
              <a:rPr lang="en-US" b="1" dirty="0" smtClean="0">
                <a:solidFill>
                  <a:srgbClr val="FF0000"/>
                </a:solidFill>
              </a:rPr>
              <a:t>1</a:t>
            </a:r>
            <a:r>
              <a:rPr lang="en-US" dirty="0" smtClean="0"/>
              <a:t> 0 </a:t>
            </a:r>
          </a:p>
          <a:p>
            <a:pPr lvl="0">
              <a:buFont typeface="Arial" pitchFamily="34" charset="0"/>
              <a:buChar char="•"/>
            </a:pPr>
            <a:r>
              <a:rPr lang="en-US" dirty="0" smtClean="0"/>
              <a:t>Position 2 checks bits 2,3,6,7,10,11:</a:t>
            </a:r>
            <a:br>
              <a:rPr lang="en-US" dirty="0" smtClean="0"/>
            </a:br>
            <a:r>
              <a:rPr lang="en-US" dirty="0" smtClean="0"/>
              <a:t>0 </a:t>
            </a:r>
            <a:r>
              <a:rPr lang="en-US" b="1" dirty="0" smtClean="0">
                <a:solidFill>
                  <a:srgbClr val="FF0000"/>
                </a:solidFill>
              </a:rPr>
              <a:t>? 1</a:t>
            </a:r>
            <a:r>
              <a:rPr lang="en-US" b="1" dirty="0" smtClean="0"/>
              <a:t> </a:t>
            </a:r>
            <a:r>
              <a:rPr lang="en-US" dirty="0" smtClean="0"/>
              <a:t>_ 0 </a:t>
            </a:r>
            <a:r>
              <a:rPr lang="en-US" b="1" dirty="0" smtClean="0">
                <a:solidFill>
                  <a:srgbClr val="FF0000"/>
                </a:solidFill>
              </a:rPr>
              <a:t>0 1</a:t>
            </a:r>
            <a:r>
              <a:rPr lang="en-US" dirty="0" smtClean="0"/>
              <a:t> _ 1 </a:t>
            </a:r>
            <a:r>
              <a:rPr lang="en-US" b="1" dirty="0" smtClean="0">
                <a:solidFill>
                  <a:srgbClr val="FF0000"/>
                </a:solidFill>
              </a:rPr>
              <a:t>0 1</a:t>
            </a:r>
            <a:r>
              <a:rPr lang="en-US" dirty="0" smtClean="0"/>
              <a:t> 0. Odd parity so set position 2 to a 1: </a:t>
            </a:r>
          </a:p>
          <a:p>
            <a:pPr lvl="0">
              <a:buNone/>
            </a:pPr>
            <a:r>
              <a:rPr lang="en-US" dirty="0" smtClean="0"/>
              <a:t>	0 </a:t>
            </a:r>
            <a:r>
              <a:rPr lang="en-US" b="1" dirty="0" smtClean="0">
                <a:solidFill>
                  <a:srgbClr val="FF0000"/>
                </a:solidFill>
              </a:rPr>
              <a:t>1 1</a:t>
            </a:r>
            <a:r>
              <a:rPr lang="en-US" dirty="0" smtClean="0"/>
              <a:t> _ 0 </a:t>
            </a:r>
            <a:r>
              <a:rPr lang="en-US" b="1" dirty="0" smtClean="0">
                <a:solidFill>
                  <a:srgbClr val="FF0000"/>
                </a:solidFill>
              </a:rPr>
              <a:t>0 1</a:t>
            </a:r>
            <a:r>
              <a:rPr lang="en-US" dirty="0" smtClean="0"/>
              <a:t> _ 1 </a:t>
            </a:r>
            <a:r>
              <a:rPr lang="en-US" b="1" dirty="0" smtClean="0">
                <a:solidFill>
                  <a:srgbClr val="FF0000"/>
                </a:solidFill>
              </a:rPr>
              <a:t>0 1</a:t>
            </a:r>
            <a:r>
              <a:rPr lang="en-US" dirty="0" smtClean="0"/>
              <a:t> 0 </a:t>
            </a:r>
          </a:p>
          <a:p>
            <a:pPr lvl="0">
              <a:buFont typeface="Arial" pitchFamily="34" charset="0"/>
              <a:buChar char="•"/>
            </a:pPr>
            <a:r>
              <a:rPr lang="en-US" dirty="0" smtClean="0"/>
              <a:t>Position 4 checks bits 4,5,6,7,12:</a:t>
            </a:r>
            <a:br>
              <a:rPr lang="en-US" dirty="0" smtClean="0"/>
            </a:br>
            <a:r>
              <a:rPr lang="en-US" dirty="0" smtClean="0"/>
              <a:t>0 1 1 </a:t>
            </a:r>
            <a:r>
              <a:rPr lang="en-US" b="1" dirty="0" smtClean="0">
                <a:solidFill>
                  <a:srgbClr val="FF0000"/>
                </a:solidFill>
              </a:rPr>
              <a:t>? 0 0 1</a:t>
            </a:r>
            <a:r>
              <a:rPr lang="en-US" dirty="0" smtClean="0"/>
              <a:t> _ 1 0 1 </a:t>
            </a:r>
            <a:r>
              <a:rPr lang="en-US" b="1" dirty="0" smtClean="0">
                <a:solidFill>
                  <a:srgbClr val="FF0000"/>
                </a:solidFill>
              </a:rPr>
              <a:t>0</a:t>
            </a:r>
            <a:r>
              <a:rPr lang="en-US" dirty="0" smtClean="0"/>
              <a:t>. Odd parity so set position 4 to a 1: </a:t>
            </a:r>
          </a:p>
          <a:p>
            <a:pPr lvl="0">
              <a:buNone/>
            </a:pPr>
            <a:r>
              <a:rPr lang="en-US" dirty="0" smtClean="0"/>
              <a:t>	0 1 1 </a:t>
            </a:r>
            <a:r>
              <a:rPr lang="en-US" b="1" dirty="0" smtClean="0">
                <a:solidFill>
                  <a:srgbClr val="FF0000"/>
                </a:solidFill>
              </a:rPr>
              <a:t>1 0 0 1 </a:t>
            </a:r>
            <a:r>
              <a:rPr lang="en-US" dirty="0" smtClean="0"/>
              <a:t>_ 1 0 1 </a:t>
            </a:r>
            <a:r>
              <a:rPr lang="en-US" b="1" dirty="0" smtClean="0">
                <a:solidFill>
                  <a:srgbClr val="FF0000"/>
                </a:solidFill>
              </a:rPr>
              <a:t>0</a:t>
            </a:r>
            <a:r>
              <a:rPr lang="en-US" dirty="0" smtClean="0"/>
              <a:t>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43467"/>
          </a:xfrm>
        </p:spPr>
        <p:txBody>
          <a:bodyPr/>
          <a:lstStyle/>
          <a:p>
            <a:pPr eaLnBrk="1" hangingPunct="1"/>
            <a:r>
              <a:rPr lang="en-US" dirty="0" smtClean="0"/>
              <a:t>Error Correction</a:t>
            </a:r>
          </a:p>
        </p:txBody>
      </p:sp>
      <p:sp>
        <p:nvSpPr>
          <p:cNvPr id="11267" name="Rectangle 3"/>
          <p:cNvSpPr>
            <a:spLocks noGrp="1" noChangeArrowheads="1"/>
          </p:cNvSpPr>
          <p:nvPr>
            <p:ph type="body" idx="1"/>
          </p:nvPr>
        </p:nvSpPr>
        <p:spPr>
          <a:xfrm>
            <a:off x="135468" y="677333"/>
            <a:ext cx="8821208" cy="6028267"/>
          </a:xfrm>
        </p:spPr>
        <p:txBody>
          <a:bodyPr/>
          <a:lstStyle/>
          <a:p>
            <a:pPr lvl="0">
              <a:buFont typeface="Arial" pitchFamily="34" charset="0"/>
              <a:buChar char="•"/>
            </a:pPr>
            <a:r>
              <a:rPr lang="en-US" dirty="0" smtClean="0"/>
              <a:t>Position 8 checks bits 8,9,10,11,12:</a:t>
            </a:r>
            <a:br>
              <a:rPr lang="en-US" dirty="0" smtClean="0"/>
            </a:br>
            <a:r>
              <a:rPr lang="en-US" dirty="0" smtClean="0"/>
              <a:t>0 1 1 1 0 0 1 </a:t>
            </a:r>
            <a:r>
              <a:rPr lang="en-US" b="1" dirty="0" smtClean="0">
                <a:solidFill>
                  <a:srgbClr val="FF0000"/>
                </a:solidFill>
              </a:rPr>
              <a:t>? 1 0 1 0</a:t>
            </a:r>
            <a:r>
              <a:rPr lang="en-US" dirty="0" smtClean="0"/>
              <a:t>. Even parity so set position 8 to a 0: </a:t>
            </a:r>
          </a:p>
          <a:p>
            <a:pPr lvl="0">
              <a:buNone/>
            </a:pPr>
            <a:r>
              <a:rPr lang="en-US" dirty="0" smtClean="0"/>
              <a:t>	0 1 1 1 0 0 1 </a:t>
            </a:r>
            <a:r>
              <a:rPr lang="en-US" b="1" dirty="0" smtClean="0">
                <a:solidFill>
                  <a:srgbClr val="FF0000"/>
                </a:solidFill>
              </a:rPr>
              <a:t>0 1 0 1 0</a:t>
            </a:r>
            <a:r>
              <a:rPr lang="en-US" dirty="0" smtClean="0">
                <a:solidFill>
                  <a:srgbClr val="FF0000"/>
                </a:solidFill>
              </a:rPr>
              <a:t> </a:t>
            </a:r>
          </a:p>
          <a:p>
            <a:pPr lvl="0">
              <a:buFont typeface="Arial" pitchFamily="34" charset="0"/>
              <a:buChar char="•"/>
            </a:pPr>
            <a:r>
              <a:rPr lang="en-US" dirty="0" smtClean="0"/>
              <a:t> So the Code word is  011100101010. </a:t>
            </a:r>
          </a:p>
          <a:p>
            <a:pPr lvl="0">
              <a:buFont typeface="Wingdings" pitchFamily="2" charset="2"/>
              <a:buChar char="Ø"/>
            </a:pPr>
            <a:r>
              <a:rPr lang="en-US" b="1" dirty="0" smtClean="0"/>
              <a:t>Finding and fixing a single bit error </a:t>
            </a:r>
            <a:endParaRPr lang="en-US" dirty="0" smtClean="0"/>
          </a:p>
          <a:p>
            <a:pPr lvl="1" algn="just">
              <a:buFont typeface="Wingdings" pitchFamily="2" charset="2"/>
              <a:buChar char="ü"/>
            </a:pPr>
            <a:r>
              <a:rPr lang="en-US" sz="2400" dirty="0" smtClean="0"/>
              <a:t>Suppose the word that was received was 011100101</a:t>
            </a:r>
            <a:r>
              <a:rPr lang="en-US" sz="2400" dirty="0" smtClean="0">
                <a:solidFill>
                  <a:srgbClr val="FF0000"/>
                </a:solidFill>
              </a:rPr>
              <a:t>1</a:t>
            </a:r>
            <a:r>
              <a:rPr lang="en-US" sz="2400" dirty="0" smtClean="0"/>
              <a:t>10 instead. </a:t>
            </a:r>
          </a:p>
          <a:p>
            <a:pPr lvl="1" algn="just">
              <a:buFont typeface="Wingdings" pitchFamily="2" charset="2"/>
              <a:buChar char="ü"/>
            </a:pPr>
            <a:r>
              <a:rPr lang="en-US" sz="2400" dirty="0" smtClean="0"/>
              <a:t>Then the receiver could calculate which bit was wrong and correct it. </a:t>
            </a:r>
          </a:p>
          <a:p>
            <a:pPr lvl="1" algn="just">
              <a:buFont typeface="Wingdings" pitchFamily="2" charset="2"/>
              <a:buChar char="ü"/>
            </a:pPr>
            <a:r>
              <a:rPr lang="en-US" sz="2400" dirty="0" smtClean="0"/>
              <a:t>The method is to verify each check bit. </a:t>
            </a:r>
          </a:p>
          <a:p>
            <a:pPr lvl="1" algn="just">
              <a:buFont typeface="Wingdings" pitchFamily="2" charset="2"/>
              <a:buChar char="ü"/>
            </a:pPr>
            <a:r>
              <a:rPr lang="en-US" sz="2400" dirty="0" smtClean="0"/>
              <a:t>Write down all the incorrect parity bits. </a:t>
            </a:r>
          </a:p>
          <a:p>
            <a:pPr lvl="1" algn="just">
              <a:buFont typeface="Wingdings" pitchFamily="2" charset="2"/>
              <a:buChar char="ü"/>
            </a:pPr>
            <a:r>
              <a:rPr lang="en-US" sz="2400" dirty="0" smtClean="0"/>
              <a:t>Doing so, we will discover which parity bits are incorrect.</a:t>
            </a:r>
          </a:p>
          <a:p>
            <a:pPr lvl="1" algn="just">
              <a:buFont typeface="Wingdings" pitchFamily="2" charset="2"/>
              <a:buChar char="ü"/>
            </a:pPr>
            <a:r>
              <a:rPr lang="en-US" sz="2400" dirty="0" smtClean="0"/>
              <a:t>In general, check each parity bit and add the positions that are wrong, this will give you the location of the bad bit.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43467"/>
          </a:xfrm>
        </p:spPr>
        <p:txBody>
          <a:bodyPr/>
          <a:lstStyle/>
          <a:p>
            <a:pPr eaLnBrk="1" hangingPunct="1"/>
            <a:r>
              <a:rPr lang="en-US" dirty="0" smtClean="0"/>
              <a:t>Error Correction</a:t>
            </a:r>
          </a:p>
        </p:txBody>
      </p:sp>
      <p:sp>
        <p:nvSpPr>
          <p:cNvPr id="11267" name="Rectangle 3"/>
          <p:cNvSpPr>
            <a:spLocks noGrp="1" noChangeArrowheads="1"/>
          </p:cNvSpPr>
          <p:nvPr>
            <p:ph type="body" idx="1"/>
          </p:nvPr>
        </p:nvSpPr>
        <p:spPr>
          <a:xfrm>
            <a:off x="135468" y="677333"/>
            <a:ext cx="8821208" cy="6028267"/>
          </a:xfrm>
        </p:spPr>
        <p:txBody>
          <a:bodyPr/>
          <a:lstStyle/>
          <a:p>
            <a:pPr>
              <a:buNone/>
            </a:pPr>
            <a:r>
              <a:rPr lang="en-US" b="1" u="sng" dirty="0" smtClean="0">
                <a:solidFill>
                  <a:srgbClr val="FF0000"/>
                </a:solidFill>
              </a:rPr>
              <a:t>0</a:t>
            </a:r>
            <a:r>
              <a:rPr lang="en-US" b="1" dirty="0" smtClean="0"/>
              <a:t> </a:t>
            </a:r>
            <a:r>
              <a:rPr lang="en-US" dirty="0" smtClean="0"/>
              <a:t>1 </a:t>
            </a:r>
            <a:r>
              <a:rPr lang="en-US" b="1" dirty="0" smtClean="0">
                <a:solidFill>
                  <a:srgbClr val="FF0000"/>
                </a:solidFill>
              </a:rPr>
              <a:t>1</a:t>
            </a:r>
            <a:r>
              <a:rPr lang="en-US" b="1" dirty="0" smtClean="0"/>
              <a:t> </a:t>
            </a:r>
            <a:r>
              <a:rPr lang="en-US" dirty="0" smtClean="0"/>
              <a:t>1 </a:t>
            </a:r>
            <a:r>
              <a:rPr lang="en-US" b="1" dirty="0" smtClean="0">
                <a:solidFill>
                  <a:srgbClr val="FF0000"/>
                </a:solidFill>
              </a:rPr>
              <a:t>0</a:t>
            </a:r>
            <a:r>
              <a:rPr lang="en-US" b="1" dirty="0" smtClean="0"/>
              <a:t> </a:t>
            </a:r>
            <a:r>
              <a:rPr lang="en-US" dirty="0" smtClean="0"/>
              <a:t>0 </a:t>
            </a:r>
            <a:r>
              <a:rPr lang="en-US" b="1" dirty="0" smtClean="0">
                <a:solidFill>
                  <a:srgbClr val="FF0000"/>
                </a:solidFill>
              </a:rPr>
              <a:t>1</a:t>
            </a:r>
            <a:r>
              <a:rPr lang="en-US" b="1" dirty="0" smtClean="0"/>
              <a:t> </a:t>
            </a:r>
            <a:r>
              <a:rPr lang="en-US" dirty="0" smtClean="0"/>
              <a:t>0 </a:t>
            </a:r>
            <a:r>
              <a:rPr lang="en-US" b="1" dirty="0" smtClean="0">
                <a:solidFill>
                  <a:srgbClr val="FF0000"/>
                </a:solidFill>
              </a:rPr>
              <a:t>1</a:t>
            </a:r>
            <a:r>
              <a:rPr lang="en-US" b="1" dirty="0" smtClean="0"/>
              <a:t> </a:t>
            </a:r>
            <a:r>
              <a:rPr lang="en-US" dirty="0" smtClean="0"/>
              <a:t>1 </a:t>
            </a:r>
            <a:r>
              <a:rPr lang="en-US" b="1" dirty="0" smtClean="0">
                <a:solidFill>
                  <a:srgbClr val="FF0000"/>
                </a:solidFill>
              </a:rPr>
              <a:t>1</a:t>
            </a:r>
            <a:r>
              <a:rPr lang="en-US" b="1" dirty="0" smtClean="0"/>
              <a:t> </a:t>
            </a:r>
            <a:r>
              <a:rPr lang="en-US" dirty="0" smtClean="0"/>
              <a:t>0</a:t>
            </a:r>
          </a:p>
          <a:p>
            <a:pPr>
              <a:buNone/>
            </a:pPr>
            <a:r>
              <a:rPr lang="en-US" dirty="0" smtClean="0"/>
              <a:t>Position 1 checks bits 1,3,5,7,9,11:</a:t>
            </a:r>
          </a:p>
          <a:p>
            <a:pPr>
              <a:buNone/>
            </a:pPr>
            <a:r>
              <a:rPr lang="en-US" dirty="0" smtClean="0"/>
              <a:t>	Even Parity so 0 in position 1 is correct</a:t>
            </a:r>
          </a:p>
          <a:p>
            <a:pPr>
              <a:buNone/>
            </a:pPr>
            <a:endParaRPr lang="en-US" sz="200" dirty="0" smtClean="0"/>
          </a:p>
          <a:p>
            <a:pPr>
              <a:buNone/>
            </a:pPr>
            <a:r>
              <a:rPr lang="en-US" dirty="0" smtClean="0"/>
              <a:t>0 </a:t>
            </a:r>
            <a:r>
              <a:rPr lang="en-US" b="1" u="sng" dirty="0" smtClean="0">
                <a:solidFill>
                  <a:srgbClr val="FF0000"/>
                </a:solidFill>
              </a:rPr>
              <a:t>1</a:t>
            </a:r>
            <a:r>
              <a:rPr lang="en-US" b="1" dirty="0" smtClean="0">
                <a:solidFill>
                  <a:srgbClr val="FF0000"/>
                </a:solidFill>
              </a:rPr>
              <a:t> 1</a:t>
            </a:r>
            <a:r>
              <a:rPr lang="en-US" dirty="0" smtClean="0"/>
              <a:t> 1 0 </a:t>
            </a:r>
            <a:r>
              <a:rPr lang="en-US" b="1" dirty="0" smtClean="0">
                <a:solidFill>
                  <a:srgbClr val="FF0000"/>
                </a:solidFill>
              </a:rPr>
              <a:t>0 1</a:t>
            </a:r>
            <a:r>
              <a:rPr lang="en-US" dirty="0" smtClean="0"/>
              <a:t> 0 1 </a:t>
            </a:r>
            <a:r>
              <a:rPr lang="en-US" b="1" dirty="0" smtClean="0">
                <a:solidFill>
                  <a:srgbClr val="FF0000"/>
                </a:solidFill>
              </a:rPr>
              <a:t>1 1</a:t>
            </a:r>
            <a:r>
              <a:rPr lang="en-US" dirty="0" smtClean="0"/>
              <a:t> 0</a:t>
            </a:r>
          </a:p>
          <a:p>
            <a:pPr>
              <a:buNone/>
            </a:pPr>
            <a:r>
              <a:rPr lang="en-US" dirty="0" smtClean="0"/>
              <a:t>Position 2 checks bits 2,3,6,7,10,11:</a:t>
            </a:r>
          </a:p>
          <a:p>
            <a:pPr>
              <a:buNone/>
            </a:pPr>
            <a:r>
              <a:rPr lang="en-US" dirty="0" smtClean="0"/>
              <a:t>	Even Parity so 0 must be added to position 2 &amp; is incorrect</a:t>
            </a:r>
          </a:p>
          <a:p>
            <a:pPr>
              <a:buNone/>
            </a:pPr>
            <a:endParaRPr lang="en-US" sz="200" dirty="0" smtClean="0"/>
          </a:p>
          <a:p>
            <a:pPr>
              <a:buNone/>
            </a:pPr>
            <a:r>
              <a:rPr lang="en-US" dirty="0" smtClean="0"/>
              <a:t>0 1 1 </a:t>
            </a:r>
            <a:r>
              <a:rPr lang="en-US" b="1" u="sng" dirty="0" smtClean="0">
                <a:solidFill>
                  <a:srgbClr val="FF0000"/>
                </a:solidFill>
              </a:rPr>
              <a:t>1</a:t>
            </a:r>
            <a:r>
              <a:rPr lang="en-US" b="1" dirty="0" smtClean="0">
                <a:solidFill>
                  <a:srgbClr val="FF0000"/>
                </a:solidFill>
              </a:rPr>
              <a:t> 0 0 1 </a:t>
            </a:r>
            <a:r>
              <a:rPr lang="en-US" dirty="0" smtClean="0"/>
              <a:t>0 1 1 1 </a:t>
            </a:r>
            <a:r>
              <a:rPr lang="en-US" b="1" dirty="0" smtClean="0">
                <a:solidFill>
                  <a:srgbClr val="FF0000"/>
                </a:solidFill>
              </a:rPr>
              <a:t>0</a:t>
            </a:r>
          </a:p>
          <a:p>
            <a:pPr>
              <a:buNone/>
            </a:pPr>
            <a:r>
              <a:rPr lang="en-US" dirty="0" smtClean="0"/>
              <a:t>Position 4 checks bits 4,5,6,7,12:</a:t>
            </a:r>
          </a:p>
          <a:p>
            <a:pPr>
              <a:buNone/>
            </a:pPr>
            <a:r>
              <a:rPr lang="en-US" dirty="0" smtClean="0"/>
              <a:t>Odd Parity so 4 in position 4 is correct</a:t>
            </a:r>
          </a:p>
          <a:p>
            <a:pPr>
              <a:buNone/>
            </a:pPr>
            <a:endParaRPr lang="en-US" sz="200" dirty="0" smtClean="0"/>
          </a:p>
          <a:p>
            <a:pPr>
              <a:buNone/>
            </a:pPr>
            <a:r>
              <a:rPr lang="en-US" dirty="0" smtClean="0"/>
              <a:t>0 1 1 1 0 0 1 </a:t>
            </a:r>
            <a:r>
              <a:rPr lang="en-US" b="1" u="sng" dirty="0" smtClean="0">
                <a:solidFill>
                  <a:srgbClr val="FF0000"/>
                </a:solidFill>
              </a:rPr>
              <a:t>0</a:t>
            </a:r>
            <a:r>
              <a:rPr lang="en-US" b="1" dirty="0" smtClean="0">
                <a:solidFill>
                  <a:srgbClr val="FF0000"/>
                </a:solidFill>
              </a:rPr>
              <a:t> 1 1 1 0</a:t>
            </a:r>
          </a:p>
          <a:p>
            <a:pPr>
              <a:buNone/>
            </a:pPr>
            <a:r>
              <a:rPr lang="en-US" dirty="0" smtClean="0"/>
              <a:t>Position 8 checks bits 8,9,10,11,12:</a:t>
            </a:r>
          </a:p>
          <a:p>
            <a:pPr>
              <a:buNone/>
            </a:pPr>
            <a:r>
              <a:rPr lang="en-US" dirty="0" smtClean="0"/>
              <a:t>Odd Parity so 1 must be added to position 8 &amp; is incorrect</a:t>
            </a:r>
          </a:p>
          <a:p>
            <a:pPr algn="just">
              <a:buNone/>
            </a:pPr>
            <a:r>
              <a:rPr lang="en-US" dirty="0" smtClean="0"/>
              <a:t> Positions 2 &amp; 8 are incorrect. Adding these, we get 10 &amp; it is the position where the error occurred &amp; it can be corrected</a:t>
            </a:r>
          </a:p>
          <a:p>
            <a:pPr lvl="1" algn="just">
              <a:buNone/>
            </a:pPr>
            <a:endParaRPr lang="en-US" sz="2400" dirty="0" smtClean="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Error-Correcting Codes</a:t>
            </a:r>
          </a:p>
        </p:txBody>
      </p:sp>
      <p:pic>
        <p:nvPicPr>
          <p:cNvPr id="12292" name="Picture 4" descr="3-07"/>
          <p:cNvPicPr>
            <a:picLocks noChangeAspect="1" noChangeArrowheads="1"/>
          </p:cNvPicPr>
          <p:nvPr/>
        </p:nvPicPr>
        <p:blipFill>
          <a:blip r:embed="rId2" cstate="print"/>
          <a:srcRect/>
          <a:stretch>
            <a:fillRect/>
          </a:stretch>
        </p:blipFill>
        <p:spPr bwMode="auto">
          <a:xfrm>
            <a:off x="1801818" y="1175632"/>
            <a:ext cx="5987520" cy="5313241"/>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43467"/>
          </a:xfrm>
        </p:spPr>
        <p:txBody>
          <a:bodyPr/>
          <a:lstStyle/>
          <a:p>
            <a:pPr eaLnBrk="1" hangingPunct="1"/>
            <a:r>
              <a:rPr lang="en-US" dirty="0" smtClean="0"/>
              <a:t>Error Correction</a:t>
            </a:r>
          </a:p>
        </p:txBody>
      </p:sp>
      <p:sp>
        <p:nvSpPr>
          <p:cNvPr id="11267" name="Rectangle 3"/>
          <p:cNvSpPr>
            <a:spLocks noGrp="1" noChangeArrowheads="1"/>
          </p:cNvSpPr>
          <p:nvPr>
            <p:ph type="body" idx="1"/>
          </p:nvPr>
        </p:nvSpPr>
        <p:spPr>
          <a:xfrm>
            <a:off x="135468" y="1174049"/>
            <a:ext cx="8821208" cy="4752623"/>
          </a:xfrm>
        </p:spPr>
        <p:txBody>
          <a:bodyPr/>
          <a:lstStyle/>
          <a:p>
            <a:pPr algn="just">
              <a:buFont typeface="Wingdings" pitchFamily="2" charset="2"/>
              <a:buChar char="§"/>
            </a:pPr>
            <a:r>
              <a:rPr lang="en-US" dirty="0" smtClean="0"/>
              <a:t>Hamming codes can only correct single errors. </a:t>
            </a:r>
          </a:p>
          <a:p>
            <a:pPr algn="just">
              <a:buFont typeface="Wingdings" pitchFamily="2" charset="2"/>
              <a:buChar char="§"/>
            </a:pPr>
            <a:r>
              <a:rPr lang="en-US" dirty="0" smtClean="0"/>
              <a:t>However, there is a trick that can be used to permit Hamming codes to correct burst errors. </a:t>
            </a:r>
          </a:p>
          <a:p>
            <a:pPr algn="just">
              <a:buFont typeface="Wingdings" pitchFamily="2" charset="2"/>
              <a:buChar char="§"/>
            </a:pPr>
            <a:r>
              <a:rPr lang="en-US" dirty="0" smtClean="0"/>
              <a:t>A sequence of k consecutive codewords are arranged as a matrix, one codeword per row. </a:t>
            </a:r>
          </a:p>
          <a:p>
            <a:pPr algn="just">
              <a:buFont typeface="Wingdings" pitchFamily="2" charset="2"/>
              <a:buChar char="§"/>
            </a:pPr>
            <a:r>
              <a:rPr lang="en-US" dirty="0" smtClean="0"/>
              <a:t>Normally, the data would be transmitted one codeword at a time, from left to right. </a:t>
            </a:r>
          </a:p>
          <a:p>
            <a:pPr algn="just">
              <a:buFont typeface="Wingdings" pitchFamily="2" charset="2"/>
              <a:buChar char="§"/>
            </a:pPr>
            <a:r>
              <a:rPr lang="en-US" dirty="0" smtClean="0"/>
              <a:t>To correct burst errors, the data should be transmitted one column at a time, starting with the leftmost column. </a:t>
            </a:r>
          </a:p>
          <a:p>
            <a:pPr algn="just">
              <a:buFont typeface="Wingdings" pitchFamily="2" charset="2"/>
              <a:buChar char="§"/>
            </a:pPr>
            <a:r>
              <a:rPr lang="en-US" dirty="0" smtClean="0"/>
              <a:t>When all k bits have been sent, the second column is sent, and so on</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Functions of the Data Link Layer</a:t>
            </a:r>
          </a:p>
        </p:txBody>
      </p:sp>
      <p:sp>
        <p:nvSpPr>
          <p:cNvPr id="4099" name="Rectangle 3"/>
          <p:cNvSpPr>
            <a:spLocks noGrp="1" noChangeArrowheads="1"/>
          </p:cNvSpPr>
          <p:nvPr>
            <p:ph type="body" idx="1"/>
          </p:nvPr>
        </p:nvSpPr>
        <p:spPr>
          <a:xfrm>
            <a:off x="146756" y="925689"/>
            <a:ext cx="8997244" cy="5932311"/>
          </a:xfrm>
        </p:spPr>
        <p:txBody>
          <a:bodyPr/>
          <a:lstStyle/>
          <a:p>
            <a:pPr lvl="1" algn="just" eaLnBrk="1" hangingPunct="1">
              <a:buFontTx/>
              <a:buChar char="•"/>
            </a:pPr>
            <a:r>
              <a:rPr lang="en-US" sz="2800" dirty="0" smtClean="0"/>
              <a:t>Provide service interface to the network layer</a:t>
            </a:r>
          </a:p>
          <a:p>
            <a:pPr lvl="1" algn="just" eaLnBrk="1" hangingPunct="1">
              <a:buFontTx/>
              <a:buChar char="•"/>
            </a:pPr>
            <a:r>
              <a:rPr lang="en-US" sz="2800" dirty="0" smtClean="0"/>
              <a:t>Dealing with transmission errors</a:t>
            </a:r>
          </a:p>
          <a:p>
            <a:pPr lvl="1" algn="just" eaLnBrk="1" hangingPunct="1">
              <a:buFontTx/>
              <a:buChar char="•"/>
            </a:pPr>
            <a:r>
              <a:rPr lang="en-US" sz="2800" dirty="0" smtClean="0"/>
              <a:t>Regulating data flow</a:t>
            </a:r>
          </a:p>
          <a:p>
            <a:pPr lvl="2" algn="just" eaLnBrk="1" hangingPunct="1"/>
            <a:r>
              <a:rPr lang="en-US" sz="2800" dirty="0" smtClean="0"/>
              <a:t>Slow receivers not swamped by fast senders</a:t>
            </a:r>
          </a:p>
          <a:p>
            <a:pPr algn="just" eaLnBrk="1" hangingPunct="1">
              <a:buFontTx/>
              <a:buChar char="•"/>
            </a:pPr>
            <a:r>
              <a:rPr lang="en-US" sz="3200" dirty="0" smtClean="0">
                <a:solidFill>
                  <a:schemeClr val="tx1"/>
                </a:solidFill>
                <a:latin typeface="+mn-lt"/>
                <a:ea typeface="+mn-ea"/>
                <a:cs typeface="+mn-cs"/>
              </a:rPr>
              <a:t>DLL takes the packets it gets from the network layer and encapsulates them into frames for transmission. </a:t>
            </a:r>
          </a:p>
          <a:p>
            <a:pPr algn="just" eaLnBrk="1" hangingPunct="1">
              <a:buFontTx/>
              <a:buChar char="•"/>
            </a:pPr>
            <a:r>
              <a:rPr lang="en-US" sz="3200" dirty="0" smtClean="0">
                <a:solidFill>
                  <a:schemeClr val="tx1"/>
                </a:solidFill>
                <a:latin typeface="+mn-lt"/>
                <a:ea typeface="+mn-ea"/>
                <a:cs typeface="+mn-cs"/>
              </a:rPr>
              <a:t>Each frame contains a frame header, a payload field for holding the packet, and a frame trailer.</a:t>
            </a:r>
            <a:r>
              <a:rPr lang="en-US" sz="3200" u="sng" dirty="0" smtClean="0">
                <a:solidFill>
                  <a:schemeClr val="tx1"/>
                </a:solidFill>
                <a:latin typeface="+mn-lt"/>
                <a:ea typeface="+mn-ea"/>
                <a:cs typeface="+mn-cs"/>
              </a:rPr>
              <a:t> </a:t>
            </a:r>
          </a:p>
          <a:p>
            <a:pPr algn="just" eaLnBrk="1" hangingPunct="1">
              <a:buFontTx/>
              <a:buChar char="•"/>
            </a:pPr>
            <a:r>
              <a:rPr lang="en-US" sz="3200" dirty="0" smtClean="0">
                <a:solidFill>
                  <a:srgbClr val="FF0000"/>
                </a:solidFill>
                <a:latin typeface="+mn-lt"/>
                <a:ea typeface="+mn-ea"/>
                <a:cs typeface="+mn-cs"/>
              </a:rPr>
              <a:t>Frame management </a:t>
            </a:r>
            <a:r>
              <a:rPr lang="en-US" sz="3200" dirty="0" smtClean="0">
                <a:solidFill>
                  <a:schemeClr val="tx1"/>
                </a:solidFill>
                <a:latin typeface="+mn-lt"/>
                <a:ea typeface="+mn-ea"/>
                <a:cs typeface="+mn-cs"/>
              </a:rPr>
              <a:t>forms the heart of what the DLL do </a:t>
            </a:r>
            <a:endParaRPr lang="en-US" sz="3200" dirty="0" smtClean="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to="" calcmode="lin" valueType="num">
                                      <p:cBhvr>
                                        <p:cTn id="7" dur="1" fill="hold"/>
                                        <p:tgtEl>
                                          <p:spTgt spid="409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 to="" calcmode="lin" valueType="num">
                                      <p:cBhvr>
                                        <p:cTn id="12" dur="1" fill="hold"/>
                                        <p:tgtEl>
                                          <p:spTgt spid="4099">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to="" calcmode="lin" valueType="num">
                                      <p:cBhvr>
                                        <p:cTn id="17" dur="1" fill="hold"/>
                                        <p:tgtEl>
                                          <p:spTgt spid="409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 to="" calcmode="lin" valueType="num">
                                      <p:cBhvr>
                                        <p:cTn id="22" dur="1" fill="hold"/>
                                        <p:tgtEl>
                                          <p:spTgt spid="4099">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to="" calcmode="lin" valueType="num">
                                      <p:cBhvr>
                                        <p:cTn id="27" dur="1" fill="hold"/>
                                        <p:tgtEl>
                                          <p:spTgt spid="4099">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 to="" calcmode="lin" valueType="num">
                                      <p:cBhvr>
                                        <p:cTn id="32" dur="1" fill="hold"/>
                                        <p:tgtEl>
                                          <p:spTgt spid="4099">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 to="" calcmode="lin" valueType="num">
                                      <p:cBhvr>
                                        <p:cTn id="37" dur="1" fill="hold"/>
                                        <p:tgtEl>
                                          <p:spTgt spid="409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43467"/>
          </a:xfrm>
        </p:spPr>
        <p:txBody>
          <a:bodyPr/>
          <a:lstStyle/>
          <a:p>
            <a:pPr eaLnBrk="1" hangingPunct="1"/>
            <a:r>
              <a:rPr lang="en-US" dirty="0" smtClean="0"/>
              <a:t>Error Correction</a:t>
            </a:r>
          </a:p>
        </p:txBody>
      </p:sp>
      <p:sp>
        <p:nvSpPr>
          <p:cNvPr id="11267" name="Rectangle 3"/>
          <p:cNvSpPr>
            <a:spLocks noGrp="1" noChangeArrowheads="1"/>
          </p:cNvSpPr>
          <p:nvPr>
            <p:ph type="body" idx="1"/>
          </p:nvPr>
        </p:nvSpPr>
        <p:spPr>
          <a:xfrm>
            <a:off x="135468" y="1151471"/>
            <a:ext cx="8821208" cy="4120445"/>
          </a:xfrm>
        </p:spPr>
        <p:txBody>
          <a:bodyPr/>
          <a:lstStyle/>
          <a:p>
            <a:pPr algn="just">
              <a:buFont typeface="Wingdings" pitchFamily="2" charset="2"/>
              <a:buChar char="§"/>
            </a:pPr>
            <a:r>
              <a:rPr lang="en-US" dirty="0" smtClean="0"/>
              <a:t>When the frame arrives at the receiver, the matrix is reconstructed, one column at a time. </a:t>
            </a:r>
          </a:p>
          <a:p>
            <a:pPr algn="just">
              <a:buFont typeface="Wingdings" pitchFamily="2" charset="2"/>
              <a:buChar char="§"/>
            </a:pPr>
            <a:r>
              <a:rPr lang="en-US" dirty="0" smtClean="0"/>
              <a:t>If a burst error of length k occurs, at most 1 bit in each of the k codewords will have been affected, </a:t>
            </a:r>
          </a:p>
          <a:p>
            <a:pPr algn="just">
              <a:buFont typeface="Wingdings" pitchFamily="2" charset="2"/>
              <a:buChar char="§"/>
            </a:pPr>
            <a:r>
              <a:rPr lang="en-US" dirty="0" smtClean="0"/>
              <a:t>but the Hamming code can correct one error per codeword, so the entire block can be restored. </a:t>
            </a:r>
          </a:p>
          <a:p>
            <a:pPr algn="just">
              <a:buFont typeface="Wingdings" pitchFamily="2" charset="2"/>
              <a:buChar char="§"/>
            </a:pPr>
            <a:r>
              <a:rPr lang="en-US" dirty="0" smtClean="0"/>
              <a:t>This method uses </a:t>
            </a:r>
            <a:r>
              <a:rPr lang="en-US" dirty="0" err="1" smtClean="0"/>
              <a:t>kr</a:t>
            </a:r>
            <a:r>
              <a:rPr lang="en-US" dirty="0" smtClean="0"/>
              <a:t> check bits to make blocks of km data bits immune to a single burst error of length k or less.</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43467"/>
          </a:xfrm>
        </p:spPr>
        <p:txBody>
          <a:bodyPr/>
          <a:lstStyle/>
          <a:p>
            <a:pPr eaLnBrk="1" hangingPunct="1"/>
            <a:r>
              <a:rPr lang="en-US" dirty="0" smtClean="0"/>
              <a:t>Error Detection</a:t>
            </a:r>
          </a:p>
        </p:txBody>
      </p:sp>
      <p:sp>
        <p:nvSpPr>
          <p:cNvPr id="11267" name="Rectangle 3"/>
          <p:cNvSpPr>
            <a:spLocks noGrp="1" noChangeArrowheads="1"/>
          </p:cNvSpPr>
          <p:nvPr>
            <p:ph type="body" idx="1"/>
          </p:nvPr>
        </p:nvSpPr>
        <p:spPr>
          <a:xfrm>
            <a:off x="135468" y="711200"/>
            <a:ext cx="8821208" cy="5994399"/>
          </a:xfrm>
        </p:spPr>
        <p:txBody>
          <a:bodyPr/>
          <a:lstStyle/>
          <a:p>
            <a:pPr algn="just">
              <a:buFont typeface="Wingdings" pitchFamily="2" charset="2"/>
              <a:buChar char="§"/>
            </a:pPr>
            <a:r>
              <a:rPr lang="en-US" dirty="0" smtClean="0"/>
              <a:t>Using copper wire or fiber, the error rate is much lower</a:t>
            </a:r>
          </a:p>
          <a:p>
            <a:pPr algn="just">
              <a:buFont typeface="Wingdings" pitchFamily="2" charset="2"/>
              <a:buChar char="§"/>
            </a:pPr>
            <a:r>
              <a:rPr lang="en-US" dirty="0" smtClean="0"/>
              <a:t>so error detection and retransmission is usually more </a:t>
            </a:r>
            <a:r>
              <a:rPr lang="en-US" dirty="0" smtClean="0">
                <a:solidFill>
                  <a:srgbClr val="FF0000"/>
                </a:solidFill>
              </a:rPr>
              <a:t>efficient</a:t>
            </a:r>
            <a:r>
              <a:rPr lang="en-US" dirty="0" smtClean="0"/>
              <a:t> for dealing with the occasional error </a:t>
            </a:r>
          </a:p>
          <a:p>
            <a:pPr lvl="1" algn="just">
              <a:buFont typeface="Wingdings" pitchFamily="2" charset="2"/>
              <a:buChar char="§"/>
            </a:pPr>
            <a:r>
              <a:rPr lang="en-US" sz="2400" dirty="0" smtClean="0"/>
              <a:t>consider a channel on which errors are isolated and the error rate is 10</a:t>
            </a:r>
            <a:r>
              <a:rPr lang="en-US" sz="2400" baseline="30000" dirty="0" smtClean="0"/>
              <a:t>-6 </a:t>
            </a:r>
            <a:r>
              <a:rPr lang="en-US" sz="2400" dirty="0" smtClean="0"/>
              <a:t>per bit. Let the block size be 1000 bits. </a:t>
            </a:r>
          </a:p>
          <a:p>
            <a:pPr lvl="1" algn="just">
              <a:buFont typeface="Wingdings" pitchFamily="2" charset="2"/>
              <a:buChar char="§"/>
            </a:pPr>
            <a:r>
              <a:rPr lang="en-US" sz="2400" dirty="0" smtClean="0"/>
              <a:t>To provide error correction for 1000-bit blocks, 10 check bits are needed at 1,2,4,8,16,32,64,128,256,512 bit locations; </a:t>
            </a:r>
          </a:p>
          <a:p>
            <a:pPr lvl="1" algn="just">
              <a:buFont typeface="Wingdings" pitchFamily="2" charset="2"/>
              <a:buChar char="§"/>
            </a:pPr>
            <a:r>
              <a:rPr lang="en-US" sz="2400" dirty="0" smtClean="0"/>
              <a:t>a megabit of data would require 10,000 check bits. </a:t>
            </a:r>
          </a:p>
          <a:p>
            <a:pPr lvl="1" algn="just">
              <a:buFont typeface="Wingdings" pitchFamily="2" charset="2"/>
              <a:buChar char="§"/>
            </a:pPr>
            <a:r>
              <a:rPr lang="en-US" sz="2400" dirty="0" smtClean="0"/>
              <a:t>To merely detect a block with a single 1-bit error, one parity bit per block will be sufficient. </a:t>
            </a:r>
          </a:p>
          <a:p>
            <a:pPr lvl="1" algn="just">
              <a:buFont typeface="Wingdings" pitchFamily="2" charset="2"/>
              <a:buChar char="§"/>
            </a:pPr>
            <a:r>
              <a:rPr lang="en-US" sz="2400" dirty="0" smtClean="0"/>
              <a:t>Once every 1000 blocks, an extra block (1001 bits) will have to be transmitted. </a:t>
            </a:r>
          </a:p>
          <a:p>
            <a:pPr lvl="1" algn="just">
              <a:buFont typeface="Wingdings" pitchFamily="2" charset="2"/>
              <a:buChar char="§"/>
            </a:pPr>
            <a:r>
              <a:rPr lang="en-US" sz="2400" dirty="0" smtClean="0"/>
              <a:t>The total overhead for the error detection + retransmission method is only 2001 bits per megabit of data, versus 10,000 bits for a Hamming code. </a:t>
            </a:r>
            <a:endParaRPr lang="en-US" sz="2400" b="1" dirty="0" smtClean="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43467"/>
          </a:xfrm>
        </p:spPr>
        <p:txBody>
          <a:bodyPr/>
          <a:lstStyle/>
          <a:p>
            <a:pPr eaLnBrk="1" hangingPunct="1"/>
            <a:r>
              <a:rPr lang="en-US" dirty="0" smtClean="0"/>
              <a:t>Error Detection</a:t>
            </a:r>
          </a:p>
        </p:txBody>
      </p:sp>
      <p:sp>
        <p:nvSpPr>
          <p:cNvPr id="11267" name="Rectangle 3"/>
          <p:cNvSpPr>
            <a:spLocks noGrp="1" noChangeArrowheads="1"/>
          </p:cNvSpPr>
          <p:nvPr>
            <p:ph type="body" idx="1"/>
          </p:nvPr>
        </p:nvSpPr>
        <p:spPr>
          <a:xfrm>
            <a:off x="135468" y="711200"/>
            <a:ext cx="8821208" cy="5994399"/>
          </a:xfrm>
        </p:spPr>
        <p:txBody>
          <a:bodyPr/>
          <a:lstStyle/>
          <a:p>
            <a:pPr algn="just">
              <a:buFont typeface="Wingdings" pitchFamily="2" charset="2"/>
              <a:buChar char="§"/>
            </a:pPr>
            <a:r>
              <a:rPr lang="en-US" dirty="0" smtClean="0"/>
              <a:t>If a single parity bit is added to a block and the block is badly garbled by a long burst error, the probability that the error will be detected is only 0.5, which is hardly acceptable. </a:t>
            </a:r>
          </a:p>
          <a:p>
            <a:pPr algn="just">
              <a:buFont typeface="Wingdings" pitchFamily="2" charset="2"/>
              <a:buChar char="§"/>
            </a:pPr>
            <a:r>
              <a:rPr lang="en-US" dirty="0" smtClean="0"/>
              <a:t>The odds can be improved considerably if each block to be sent is regarded as a rectangular matrix n bits wide and k bits high</a:t>
            </a:r>
          </a:p>
          <a:p>
            <a:pPr algn="just">
              <a:buFont typeface="Wingdings" pitchFamily="2" charset="2"/>
              <a:buChar char="§"/>
            </a:pPr>
            <a:r>
              <a:rPr lang="en-US" dirty="0" smtClean="0"/>
              <a:t>A parity bit is computed separately for each column and affixed to the matrix as the last row. </a:t>
            </a:r>
          </a:p>
          <a:p>
            <a:pPr algn="just">
              <a:buFont typeface="Wingdings" pitchFamily="2" charset="2"/>
              <a:buChar char="§"/>
            </a:pPr>
            <a:r>
              <a:rPr lang="en-US" dirty="0" smtClean="0"/>
              <a:t>The matrix is then transmitted one row at a time. </a:t>
            </a:r>
          </a:p>
          <a:p>
            <a:pPr algn="just">
              <a:buFont typeface="Wingdings" pitchFamily="2" charset="2"/>
              <a:buChar char="§"/>
            </a:pPr>
            <a:r>
              <a:rPr lang="en-US" dirty="0" smtClean="0"/>
              <a:t>When the block arrives, the receiver checks all the parity bits. </a:t>
            </a:r>
          </a:p>
          <a:p>
            <a:pPr algn="just">
              <a:buFont typeface="Wingdings" pitchFamily="2" charset="2"/>
              <a:buChar char="§"/>
            </a:pPr>
            <a:r>
              <a:rPr lang="en-US" dirty="0" smtClean="0"/>
              <a:t>If any one of them is wrong, the receiver requests a retransmission of the block. </a:t>
            </a:r>
          </a:p>
          <a:p>
            <a:pPr algn="just">
              <a:buFont typeface="Wingdings" pitchFamily="2" charset="2"/>
              <a:buChar char="§"/>
            </a:pPr>
            <a:r>
              <a:rPr lang="en-US" dirty="0" smtClean="0"/>
              <a:t>Additional retransmissions are requested as needed until an entire block is received without any parity errors </a:t>
            </a:r>
          </a:p>
          <a:p>
            <a:pPr algn="just">
              <a:buFont typeface="Wingdings" pitchFamily="2" charset="2"/>
              <a:buChar char="§"/>
            </a:pPr>
            <a:r>
              <a:rPr lang="en-US" dirty="0" smtClean="0"/>
              <a:t>This method can detect a single burst of length n, since only 1 bit per column will be changed </a:t>
            </a:r>
            <a:endParaRPr lang="en-US" sz="2400" b="1" dirty="0" smtClean="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43467"/>
          </a:xfrm>
        </p:spPr>
        <p:txBody>
          <a:bodyPr/>
          <a:lstStyle/>
          <a:p>
            <a:pPr eaLnBrk="1" hangingPunct="1"/>
            <a:r>
              <a:rPr lang="en-US" dirty="0" smtClean="0"/>
              <a:t>Error Detection</a:t>
            </a:r>
          </a:p>
        </p:txBody>
      </p:sp>
      <p:sp>
        <p:nvSpPr>
          <p:cNvPr id="11267" name="Rectangle 3"/>
          <p:cNvSpPr>
            <a:spLocks noGrp="1" noChangeArrowheads="1"/>
          </p:cNvSpPr>
          <p:nvPr>
            <p:ph type="body" idx="1"/>
          </p:nvPr>
        </p:nvSpPr>
        <p:spPr>
          <a:xfrm>
            <a:off x="135468" y="711200"/>
            <a:ext cx="8821208" cy="5994399"/>
          </a:xfrm>
        </p:spPr>
        <p:txBody>
          <a:bodyPr/>
          <a:lstStyle/>
          <a:p>
            <a:pPr algn="just">
              <a:buFont typeface="Wingdings" pitchFamily="2" charset="2"/>
              <a:buChar char="§"/>
            </a:pPr>
            <a:r>
              <a:rPr lang="en-US" dirty="0" smtClean="0"/>
              <a:t>If the block is badly garbled by a long burst or by multiple shorter bursts, the probability that any of the n columns will have the correct parity, by accident, is 0.5</a:t>
            </a:r>
          </a:p>
          <a:p>
            <a:pPr algn="just">
              <a:buFont typeface="Wingdings" pitchFamily="2" charset="2"/>
              <a:buChar char="§"/>
            </a:pPr>
            <a:r>
              <a:rPr lang="en-US" dirty="0" smtClean="0"/>
              <a:t>so the probability of a bad block being accepted when it should not be is 2</a:t>
            </a:r>
            <a:r>
              <a:rPr lang="en-US" baseline="30000" dirty="0" smtClean="0"/>
              <a:t>-n</a:t>
            </a:r>
          </a:p>
          <a:p>
            <a:pPr algn="just">
              <a:buFont typeface="Wingdings" pitchFamily="2" charset="2"/>
              <a:buChar char="§"/>
            </a:pPr>
            <a:r>
              <a:rPr lang="en-US" dirty="0" smtClean="0"/>
              <a:t>This scheme is adequate (sufficient) in practice</a:t>
            </a:r>
          </a:p>
          <a:p>
            <a:pPr algn="just">
              <a:buFont typeface="Wingdings" pitchFamily="2" charset="2"/>
              <a:buChar char="§"/>
            </a:pPr>
            <a:r>
              <a:rPr lang="en-US" dirty="0" smtClean="0">
                <a:solidFill>
                  <a:srgbClr val="FF0000"/>
                </a:solidFill>
              </a:rPr>
              <a:t>Another method is in widespread use:</a:t>
            </a:r>
            <a:r>
              <a:rPr lang="en-US" dirty="0" smtClean="0"/>
              <a:t> </a:t>
            </a:r>
          </a:p>
          <a:p>
            <a:pPr lvl="1" algn="just">
              <a:buFont typeface="Wingdings" pitchFamily="2" charset="2"/>
              <a:buChar char="§"/>
            </a:pPr>
            <a:r>
              <a:rPr lang="en-US" sz="2400" dirty="0" smtClean="0"/>
              <a:t>the polynomial code, also known as a </a:t>
            </a:r>
            <a:r>
              <a:rPr lang="en-US" sz="2400" dirty="0" smtClean="0">
                <a:solidFill>
                  <a:srgbClr val="FF0000"/>
                </a:solidFill>
              </a:rPr>
              <a:t>CRC</a:t>
            </a:r>
            <a:r>
              <a:rPr lang="en-US" sz="2400" dirty="0" smtClean="0"/>
              <a:t> (Cyclic Redundancy Check) </a:t>
            </a:r>
          </a:p>
          <a:p>
            <a:pPr lvl="1" algn="just">
              <a:buFont typeface="Wingdings" pitchFamily="2" charset="2"/>
              <a:buChar char="§"/>
            </a:pPr>
            <a:r>
              <a:rPr lang="en-US" sz="2400" dirty="0" smtClean="0"/>
              <a:t>Polynomial codes are based upon treating bit strings as representations of polynomials with coefficients of 0 and 1 only </a:t>
            </a:r>
          </a:p>
          <a:p>
            <a:pPr lvl="1" algn="just">
              <a:buFont typeface="Wingdings" pitchFamily="2" charset="2"/>
              <a:buChar char="§"/>
            </a:pPr>
            <a:r>
              <a:rPr lang="en-US" sz="2400" dirty="0" smtClean="0"/>
              <a:t>A k-bit frame is regarded as the coefficient list for a polynomial with k terms, ranging from </a:t>
            </a:r>
            <a:r>
              <a:rPr lang="en-US" sz="2400" dirty="0" err="1" smtClean="0"/>
              <a:t>x</a:t>
            </a:r>
            <a:r>
              <a:rPr lang="en-US" sz="2400" baseline="30000" dirty="0" err="1" smtClean="0"/>
              <a:t>k</a:t>
            </a:r>
            <a:r>
              <a:rPr lang="en-US" sz="2400" baseline="30000" dirty="0" smtClean="0"/>
              <a:t> - 1 </a:t>
            </a:r>
            <a:r>
              <a:rPr lang="en-US" sz="2400" dirty="0" smtClean="0"/>
              <a:t>to x</a:t>
            </a:r>
            <a:r>
              <a:rPr lang="en-US" sz="2400" baseline="30000" dirty="0" smtClean="0"/>
              <a:t>0 </a:t>
            </a:r>
            <a:endParaRPr lang="en-US" sz="2400" b="1" dirty="0" smtClean="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43467"/>
          </a:xfrm>
        </p:spPr>
        <p:txBody>
          <a:bodyPr/>
          <a:lstStyle/>
          <a:p>
            <a:pPr eaLnBrk="1" hangingPunct="1"/>
            <a:r>
              <a:rPr lang="en-US" dirty="0" smtClean="0"/>
              <a:t>Error Detection</a:t>
            </a:r>
          </a:p>
        </p:txBody>
      </p:sp>
      <p:sp>
        <p:nvSpPr>
          <p:cNvPr id="11267" name="Rectangle 3"/>
          <p:cNvSpPr>
            <a:spLocks noGrp="1" noChangeArrowheads="1"/>
          </p:cNvSpPr>
          <p:nvPr>
            <p:ph type="body" idx="1"/>
          </p:nvPr>
        </p:nvSpPr>
        <p:spPr>
          <a:xfrm>
            <a:off x="135468" y="711200"/>
            <a:ext cx="8821208" cy="5994399"/>
          </a:xfrm>
        </p:spPr>
        <p:txBody>
          <a:bodyPr/>
          <a:lstStyle/>
          <a:p>
            <a:pPr algn="just">
              <a:buFont typeface="Wingdings" pitchFamily="2" charset="2"/>
              <a:buChar char="§"/>
            </a:pPr>
            <a:r>
              <a:rPr lang="en-US" dirty="0" smtClean="0"/>
              <a:t>Such a polynomial is said to be of degree k - 1. </a:t>
            </a:r>
          </a:p>
          <a:p>
            <a:pPr algn="just">
              <a:buFont typeface="Wingdings" pitchFamily="2" charset="2"/>
              <a:buChar char="§"/>
            </a:pPr>
            <a:r>
              <a:rPr lang="en-US" dirty="0" smtClean="0"/>
              <a:t>The high-order (leftmost) bit is the coefficient of </a:t>
            </a:r>
            <a:r>
              <a:rPr lang="en-US" dirty="0" err="1" smtClean="0"/>
              <a:t>x</a:t>
            </a:r>
            <a:r>
              <a:rPr lang="en-US" baseline="30000" dirty="0" err="1" smtClean="0"/>
              <a:t>k</a:t>
            </a:r>
            <a:r>
              <a:rPr lang="en-US" baseline="30000" dirty="0" smtClean="0"/>
              <a:t> - 1</a:t>
            </a:r>
            <a:r>
              <a:rPr lang="en-US" dirty="0" smtClean="0"/>
              <a:t>; the next bit is the coefficient of </a:t>
            </a:r>
            <a:r>
              <a:rPr lang="en-US" dirty="0" err="1" smtClean="0"/>
              <a:t>x</a:t>
            </a:r>
            <a:r>
              <a:rPr lang="en-US" baseline="30000" dirty="0" err="1" smtClean="0"/>
              <a:t>k</a:t>
            </a:r>
            <a:r>
              <a:rPr lang="en-US" baseline="30000" dirty="0" smtClean="0"/>
              <a:t> - 2</a:t>
            </a:r>
            <a:r>
              <a:rPr lang="en-US" dirty="0" smtClean="0"/>
              <a:t>, and so on. </a:t>
            </a:r>
          </a:p>
          <a:p>
            <a:pPr algn="just">
              <a:buFont typeface="Wingdings" pitchFamily="2" charset="2"/>
              <a:buChar char="§"/>
            </a:pPr>
            <a:r>
              <a:rPr lang="en-US" dirty="0" smtClean="0"/>
              <a:t>For example, 110001 has 6 bits and thus represents a six-term polynomial with coefficients 1, 1, 0, 0, 0, and 1: </a:t>
            </a:r>
          </a:p>
          <a:p>
            <a:pPr algn="just">
              <a:buNone/>
            </a:pPr>
            <a:r>
              <a:rPr lang="en-US" dirty="0" smtClean="0"/>
              <a:t>					x</a:t>
            </a:r>
            <a:r>
              <a:rPr lang="en-US" baseline="30000" dirty="0" smtClean="0"/>
              <a:t>5 </a:t>
            </a:r>
            <a:r>
              <a:rPr lang="en-US" dirty="0" smtClean="0"/>
              <a:t>+ x</a:t>
            </a:r>
            <a:r>
              <a:rPr lang="en-US" baseline="30000" dirty="0" smtClean="0"/>
              <a:t>4 </a:t>
            </a:r>
            <a:r>
              <a:rPr lang="en-US" dirty="0" smtClean="0"/>
              <a:t>+ x</a:t>
            </a:r>
            <a:r>
              <a:rPr lang="en-US" baseline="30000" dirty="0" smtClean="0"/>
              <a:t>0</a:t>
            </a:r>
          </a:p>
          <a:p>
            <a:pPr algn="just">
              <a:buFont typeface="Wingdings" pitchFamily="2" charset="2"/>
              <a:buChar char="§"/>
            </a:pPr>
            <a:r>
              <a:rPr lang="en-US" dirty="0" smtClean="0"/>
              <a:t>Polynomial arithmetic is done modulo 2, according to the rules of algebraic field theory. </a:t>
            </a:r>
          </a:p>
          <a:p>
            <a:pPr algn="just">
              <a:buFont typeface="Wingdings" pitchFamily="2" charset="2"/>
              <a:buChar char="§"/>
            </a:pPr>
            <a:r>
              <a:rPr lang="en-US" dirty="0" smtClean="0"/>
              <a:t>There are no carries for addition or borrows for subtraction. </a:t>
            </a:r>
          </a:p>
          <a:p>
            <a:pPr algn="just">
              <a:buFont typeface="Wingdings" pitchFamily="2" charset="2"/>
              <a:buChar char="§"/>
            </a:pPr>
            <a:r>
              <a:rPr lang="en-US" dirty="0" smtClean="0"/>
              <a:t>Both addition and subtraction are identical to exclusive OR. </a:t>
            </a:r>
          </a:p>
          <a:p>
            <a:pPr algn="just">
              <a:buFont typeface="Wingdings" pitchFamily="2" charset="2"/>
              <a:buChar char="§"/>
            </a:pPr>
            <a:endParaRPr lang="en-US" b="1" dirty="0" smtClean="0"/>
          </a:p>
        </p:txBody>
      </p:sp>
      <p:pic>
        <p:nvPicPr>
          <p:cNvPr id="1026" name="Picture 2"/>
          <p:cNvPicPr>
            <a:picLocks noChangeAspect="1" noChangeArrowheads="1"/>
          </p:cNvPicPr>
          <p:nvPr/>
        </p:nvPicPr>
        <p:blipFill>
          <a:blip r:embed="rId2" cstate="print"/>
          <a:srcRect/>
          <a:stretch>
            <a:fillRect/>
          </a:stretch>
        </p:blipFill>
        <p:spPr bwMode="auto">
          <a:xfrm>
            <a:off x="261585" y="4950002"/>
            <a:ext cx="8543748" cy="1559758"/>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pPr>
              <a:defRPr/>
            </a:pPr>
            <a:fld id="{231DD258-A623-490B-8242-C077DDB146DD}"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43467"/>
          </a:xfrm>
        </p:spPr>
        <p:txBody>
          <a:bodyPr/>
          <a:lstStyle/>
          <a:p>
            <a:pPr eaLnBrk="1" hangingPunct="1"/>
            <a:r>
              <a:rPr lang="en-US" dirty="0" smtClean="0"/>
              <a:t>Error Detection</a:t>
            </a:r>
          </a:p>
        </p:txBody>
      </p:sp>
      <p:sp>
        <p:nvSpPr>
          <p:cNvPr id="11267" name="Rectangle 3"/>
          <p:cNvSpPr>
            <a:spLocks noGrp="1" noChangeArrowheads="1"/>
          </p:cNvSpPr>
          <p:nvPr>
            <p:ph type="body" idx="1"/>
          </p:nvPr>
        </p:nvSpPr>
        <p:spPr>
          <a:xfrm>
            <a:off x="135468" y="711200"/>
            <a:ext cx="8821208" cy="5994399"/>
          </a:xfrm>
        </p:spPr>
        <p:txBody>
          <a:bodyPr/>
          <a:lstStyle/>
          <a:p>
            <a:pPr algn="just">
              <a:buFont typeface="Wingdings" pitchFamily="2" charset="2"/>
              <a:buChar char="§"/>
            </a:pPr>
            <a:r>
              <a:rPr lang="en-US" dirty="0" smtClean="0"/>
              <a:t>When the polynomial code method is employed, the sender and receiver must agree upon a generator polynomial, G(x), in advance. </a:t>
            </a:r>
          </a:p>
          <a:p>
            <a:pPr algn="just">
              <a:buFont typeface="Wingdings" pitchFamily="2" charset="2"/>
              <a:buChar char="§"/>
            </a:pPr>
            <a:r>
              <a:rPr lang="en-US" dirty="0" smtClean="0"/>
              <a:t>Both the high- and low-order bits of the generator must be 1. </a:t>
            </a:r>
          </a:p>
          <a:p>
            <a:pPr algn="just">
              <a:buFont typeface="Wingdings" pitchFamily="2" charset="2"/>
              <a:buChar char="§"/>
            </a:pPr>
            <a:r>
              <a:rPr lang="en-US" dirty="0" smtClean="0"/>
              <a:t>To compute the checksum for some frame with m bits, corresponding to the polynomial M(x), the frame must be longer than the generator polynomial. </a:t>
            </a:r>
          </a:p>
          <a:p>
            <a:pPr algn="just">
              <a:buFont typeface="Wingdings" pitchFamily="2" charset="2"/>
              <a:buChar char="§"/>
            </a:pPr>
            <a:r>
              <a:rPr lang="en-US" dirty="0" smtClean="0"/>
              <a:t>The </a:t>
            </a:r>
            <a:r>
              <a:rPr lang="en-US" dirty="0" smtClean="0">
                <a:solidFill>
                  <a:srgbClr val="FF0000"/>
                </a:solidFill>
              </a:rPr>
              <a:t>idea</a:t>
            </a:r>
            <a:r>
              <a:rPr lang="en-US" dirty="0" smtClean="0"/>
              <a:t> is to append a checksum to the end of the frame in such a way that the polynomial represented by the checksummed frame is divisible by G(x). </a:t>
            </a:r>
          </a:p>
          <a:p>
            <a:pPr algn="just">
              <a:buFont typeface="Wingdings" pitchFamily="2" charset="2"/>
              <a:buChar char="§"/>
            </a:pPr>
            <a:r>
              <a:rPr lang="en-US" dirty="0" smtClean="0"/>
              <a:t>When the receiver gets the checksummed frame, it tries dividing it by G(x). </a:t>
            </a:r>
          </a:p>
          <a:p>
            <a:pPr algn="just">
              <a:buFont typeface="Wingdings" pitchFamily="2" charset="2"/>
              <a:buChar char="§"/>
            </a:pPr>
            <a:r>
              <a:rPr lang="en-US" dirty="0" smtClean="0"/>
              <a:t>If there is a remainder, there has been a transmission error. </a:t>
            </a:r>
            <a:endParaRPr lang="en-US" b="1" dirty="0" smtClean="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43467"/>
          </a:xfrm>
        </p:spPr>
        <p:txBody>
          <a:bodyPr/>
          <a:lstStyle/>
          <a:p>
            <a:pPr eaLnBrk="1" hangingPunct="1"/>
            <a:r>
              <a:rPr lang="en-US" dirty="0" smtClean="0"/>
              <a:t>Error Detection</a:t>
            </a:r>
          </a:p>
        </p:txBody>
      </p:sp>
      <p:sp>
        <p:nvSpPr>
          <p:cNvPr id="11267" name="Rectangle 3"/>
          <p:cNvSpPr>
            <a:spLocks noGrp="1" noChangeArrowheads="1"/>
          </p:cNvSpPr>
          <p:nvPr>
            <p:ph type="body" idx="1"/>
          </p:nvPr>
        </p:nvSpPr>
        <p:spPr>
          <a:xfrm>
            <a:off x="135468" y="711200"/>
            <a:ext cx="8821208" cy="5994399"/>
          </a:xfrm>
        </p:spPr>
        <p:txBody>
          <a:bodyPr/>
          <a:lstStyle/>
          <a:p>
            <a:pPr algn="just">
              <a:buNone/>
            </a:pPr>
            <a:r>
              <a:rPr lang="en-US" dirty="0" smtClean="0"/>
              <a:t>The algorithm for computing the checksum is as follows: </a:t>
            </a:r>
          </a:p>
          <a:p>
            <a:pPr lvl="1" algn="just">
              <a:buNone/>
            </a:pPr>
            <a:r>
              <a:rPr lang="en-US" sz="2400" dirty="0" smtClean="0"/>
              <a:t>1.  Let r be the degree of G(x). Append r zero bits to the low-order end of the frame so it now contains m + r bits and corresponds to the polynomial </a:t>
            </a:r>
            <a:r>
              <a:rPr lang="en-US" sz="2400" dirty="0" err="1" smtClean="0"/>
              <a:t>xM</a:t>
            </a:r>
            <a:r>
              <a:rPr lang="en-US" sz="2400" baseline="30000" dirty="0" err="1" smtClean="0"/>
              <a:t>r</a:t>
            </a:r>
            <a:r>
              <a:rPr lang="en-US" sz="2400" dirty="0" smtClean="0"/>
              <a:t>(x). </a:t>
            </a:r>
          </a:p>
          <a:p>
            <a:pPr lvl="1" algn="just">
              <a:buNone/>
            </a:pPr>
            <a:r>
              <a:rPr lang="en-US" sz="2400" dirty="0" smtClean="0"/>
              <a:t>2. Divide the bit string corresponding to G(x) into the bit string corresponding to </a:t>
            </a:r>
            <a:r>
              <a:rPr lang="en-US" sz="2400" dirty="0" err="1" smtClean="0"/>
              <a:t>xM</a:t>
            </a:r>
            <a:r>
              <a:rPr lang="en-US" sz="2400" baseline="30000" dirty="0" err="1" smtClean="0"/>
              <a:t>r</a:t>
            </a:r>
            <a:r>
              <a:rPr lang="en-US" sz="2400" dirty="0" smtClean="0"/>
              <a:t>(x), using modulo 2 division. </a:t>
            </a:r>
          </a:p>
          <a:p>
            <a:pPr lvl="1" algn="just">
              <a:buNone/>
            </a:pPr>
            <a:r>
              <a:rPr lang="en-US" sz="2400" dirty="0" smtClean="0"/>
              <a:t>3. Subtract the remainder (which is always r or fewer bits) from the bit string corresponding to </a:t>
            </a:r>
            <a:r>
              <a:rPr lang="en-US" sz="2400" dirty="0" err="1" smtClean="0"/>
              <a:t>xM</a:t>
            </a:r>
            <a:r>
              <a:rPr lang="en-US" sz="2400" baseline="30000" dirty="0" err="1" smtClean="0"/>
              <a:t>r</a:t>
            </a:r>
            <a:r>
              <a:rPr lang="en-US" sz="2400" dirty="0" smtClean="0"/>
              <a:t>(x) using modulo 2 subtraction. The result is the checksummed frame to be transmitted. Call its polynomial T(x). </a:t>
            </a:r>
          </a:p>
          <a:p>
            <a:pPr algn="just">
              <a:buNone/>
            </a:pPr>
            <a:endParaRPr lang="en-US" b="1" dirty="0" smtClean="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428978"/>
          </a:xfrm>
        </p:spPr>
        <p:txBody>
          <a:bodyPr/>
          <a:lstStyle/>
          <a:p>
            <a:pPr eaLnBrk="1" hangingPunct="1"/>
            <a:r>
              <a:rPr lang="en-US" dirty="0" smtClean="0"/>
              <a:t>Error-Detecting Codes</a:t>
            </a:r>
          </a:p>
        </p:txBody>
      </p:sp>
      <p:pic>
        <p:nvPicPr>
          <p:cNvPr id="13315" name="Picture 4" descr="3-08"/>
          <p:cNvPicPr>
            <a:picLocks noChangeAspect="1" noChangeArrowheads="1"/>
          </p:cNvPicPr>
          <p:nvPr/>
        </p:nvPicPr>
        <p:blipFill>
          <a:blip r:embed="rId2" cstate="print"/>
          <a:srcRect/>
          <a:stretch>
            <a:fillRect/>
          </a:stretch>
        </p:blipFill>
        <p:spPr bwMode="auto">
          <a:xfrm>
            <a:off x="2581980" y="630590"/>
            <a:ext cx="5850820" cy="6075859"/>
          </a:xfrm>
          <a:prstGeom prst="rect">
            <a:avLst/>
          </a:prstGeom>
          <a:noFill/>
          <a:ln w="9525">
            <a:noFill/>
            <a:miter lim="800000"/>
            <a:headEnd/>
            <a:tailEnd/>
          </a:ln>
        </p:spPr>
      </p:pic>
      <p:sp>
        <p:nvSpPr>
          <p:cNvPr id="5" name="Rectangle 4"/>
          <p:cNvSpPr/>
          <p:nvPr/>
        </p:nvSpPr>
        <p:spPr>
          <a:xfrm>
            <a:off x="265288" y="2639956"/>
            <a:ext cx="2252133" cy="1477328"/>
          </a:xfrm>
          <a:prstGeom prst="rect">
            <a:avLst/>
          </a:prstGeom>
        </p:spPr>
        <p:txBody>
          <a:bodyPr wrap="square">
            <a:spAutoFit/>
          </a:bodyPr>
          <a:lstStyle/>
          <a:p>
            <a:r>
              <a:rPr lang="en-US" dirty="0" smtClean="0"/>
              <a:t>Fig: Illustrates the calculation for a frame 1101011011 using the generator G(x) = x</a:t>
            </a:r>
            <a:r>
              <a:rPr lang="en-US" baseline="30000" dirty="0" smtClean="0"/>
              <a:t>4 </a:t>
            </a:r>
            <a:r>
              <a:rPr lang="en-US" dirty="0" smtClean="0"/>
              <a:t>+ x + 1</a:t>
            </a:r>
            <a:endParaRPr lang="en-US" dirty="0"/>
          </a:p>
        </p:txBody>
      </p:sp>
      <p:sp>
        <p:nvSpPr>
          <p:cNvPr id="6" name="Slide Number Placeholder 5"/>
          <p:cNvSpPr>
            <a:spLocks noGrp="1"/>
          </p:cNvSpPr>
          <p:nvPr>
            <p:ph type="sldNum" sz="quarter" idx="12"/>
          </p:nvPr>
        </p:nvSpPr>
        <p:spPr/>
        <p:txBody>
          <a:bodyPr/>
          <a:lstStyle/>
          <a:p>
            <a:pPr>
              <a:defRPr/>
            </a:pPr>
            <a:fld id="{231DD258-A623-490B-8242-C077DDB146DD}"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428978"/>
          </a:xfrm>
        </p:spPr>
        <p:txBody>
          <a:bodyPr/>
          <a:lstStyle/>
          <a:p>
            <a:pPr eaLnBrk="1" hangingPunct="1"/>
            <a:r>
              <a:rPr lang="en-US" dirty="0" smtClean="0"/>
              <a:t>Error-Detecting Codes</a:t>
            </a:r>
          </a:p>
        </p:txBody>
      </p:sp>
      <p:sp>
        <p:nvSpPr>
          <p:cNvPr id="5" name="Rectangle 4"/>
          <p:cNvSpPr/>
          <p:nvPr/>
        </p:nvSpPr>
        <p:spPr>
          <a:xfrm>
            <a:off x="265288" y="2639956"/>
            <a:ext cx="2252133" cy="1477328"/>
          </a:xfrm>
          <a:prstGeom prst="rect">
            <a:avLst/>
          </a:prstGeom>
        </p:spPr>
        <p:txBody>
          <a:bodyPr wrap="square">
            <a:spAutoFit/>
          </a:bodyPr>
          <a:lstStyle/>
          <a:p>
            <a:r>
              <a:rPr lang="en-US" dirty="0" smtClean="0"/>
              <a:t>Fig: Illustrates the calculation for a frame 1101011011 using the generator G(x) = x</a:t>
            </a:r>
            <a:r>
              <a:rPr lang="en-US" baseline="30000" dirty="0" smtClean="0"/>
              <a:t>4 </a:t>
            </a:r>
            <a:r>
              <a:rPr lang="en-US" dirty="0" smtClean="0"/>
              <a:t>+ x + 1</a:t>
            </a:r>
            <a:endParaRPr lang="en-US" dirty="0"/>
          </a:p>
        </p:txBody>
      </p:sp>
      <p:sp>
        <p:nvSpPr>
          <p:cNvPr id="6" name="Rectangle 5"/>
          <p:cNvSpPr/>
          <p:nvPr/>
        </p:nvSpPr>
        <p:spPr>
          <a:xfrm>
            <a:off x="2585156" y="733779"/>
            <a:ext cx="4707466" cy="6186309"/>
          </a:xfrm>
          <a:prstGeom prst="rect">
            <a:avLst/>
          </a:prstGeom>
        </p:spPr>
        <p:txBody>
          <a:bodyPr wrap="square">
            <a:spAutoFit/>
          </a:bodyPr>
          <a:lstStyle/>
          <a:p>
            <a:pPr algn="just"/>
            <a:r>
              <a:rPr lang="en-US" dirty="0" smtClean="0"/>
              <a:t>                        1 1 0 0 0 0 1 0 1 0             </a:t>
            </a:r>
          </a:p>
          <a:p>
            <a:pPr algn="just"/>
            <a:r>
              <a:rPr lang="en-US" dirty="0" smtClean="0"/>
              <a:t> 1 0 0 1 1    1 1 0 1 0 1 1 0 1 1 1 1 1 0</a:t>
            </a:r>
          </a:p>
          <a:p>
            <a:pPr lvl="2" algn="l"/>
            <a:r>
              <a:rPr lang="en-US" dirty="0" smtClean="0"/>
              <a:t>     </a:t>
            </a:r>
            <a:r>
              <a:rPr lang="en-US" u="sng" dirty="0" smtClean="0"/>
              <a:t>1 0 0 1 1</a:t>
            </a:r>
          </a:p>
          <a:p>
            <a:pPr lvl="2" algn="l"/>
            <a:r>
              <a:rPr lang="en-US" dirty="0" smtClean="0"/>
              <a:t>        1 0 0 1 1</a:t>
            </a:r>
          </a:p>
          <a:p>
            <a:pPr lvl="2" algn="l"/>
            <a:r>
              <a:rPr lang="en-US" dirty="0" smtClean="0"/>
              <a:t>        </a:t>
            </a:r>
            <a:r>
              <a:rPr lang="en-US" u="sng" dirty="0" smtClean="0"/>
              <a:t>1 0 0 1 1</a:t>
            </a:r>
          </a:p>
          <a:p>
            <a:pPr lvl="2" algn="l"/>
            <a:r>
              <a:rPr lang="en-US" dirty="0" smtClean="0"/>
              <a:t>           0 0 0 0 1</a:t>
            </a:r>
          </a:p>
          <a:p>
            <a:pPr lvl="2" algn="l"/>
            <a:r>
              <a:rPr lang="en-US" dirty="0" smtClean="0"/>
              <a:t>           </a:t>
            </a:r>
            <a:r>
              <a:rPr lang="en-US" u="sng" dirty="0" smtClean="0"/>
              <a:t>0 0 0 0 0</a:t>
            </a:r>
            <a:r>
              <a:rPr lang="en-US" dirty="0" smtClean="0"/>
              <a:t>  </a:t>
            </a:r>
          </a:p>
          <a:p>
            <a:pPr lvl="2" algn="l"/>
            <a:r>
              <a:rPr lang="en-US" dirty="0" smtClean="0"/>
              <a:t>              0 0 0 1 0</a:t>
            </a:r>
          </a:p>
          <a:p>
            <a:pPr lvl="2" algn="l"/>
            <a:r>
              <a:rPr lang="en-US" dirty="0" smtClean="0"/>
              <a:t>              </a:t>
            </a:r>
            <a:r>
              <a:rPr lang="en-US" u="sng" dirty="0" smtClean="0"/>
              <a:t>0 0 0 0 0 </a:t>
            </a:r>
            <a:endParaRPr lang="en-US" dirty="0" smtClean="0"/>
          </a:p>
          <a:p>
            <a:pPr lvl="2" algn="l"/>
            <a:r>
              <a:rPr lang="en-US" dirty="0" smtClean="0"/>
              <a:t>                 0 0 1 0 1</a:t>
            </a:r>
          </a:p>
          <a:p>
            <a:pPr lvl="2" algn="l"/>
            <a:r>
              <a:rPr lang="en-US" dirty="0" smtClean="0"/>
              <a:t>                 </a:t>
            </a:r>
            <a:r>
              <a:rPr lang="en-US" u="sng" dirty="0" smtClean="0"/>
              <a:t>0 0 0 0 0</a:t>
            </a:r>
            <a:endParaRPr lang="en-US" dirty="0" smtClean="0"/>
          </a:p>
          <a:p>
            <a:pPr lvl="2" algn="l"/>
            <a:r>
              <a:rPr lang="en-US" dirty="0" smtClean="0"/>
              <a:t>                    0 1 0 1 1</a:t>
            </a:r>
          </a:p>
          <a:p>
            <a:pPr lvl="2" algn="l"/>
            <a:r>
              <a:rPr lang="en-US" dirty="0" smtClean="0"/>
              <a:t>                    </a:t>
            </a:r>
            <a:r>
              <a:rPr lang="en-US" u="sng" dirty="0" smtClean="0"/>
              <a:t>0 0 0 0 0</a:t>
            </a:r>
          </a:p>
          <a:p>
            <a:pPr lvl="2" algn="l"/>
            <a:r>
              <a:rPr lang="en-US" dirty="0" smtClean="0"/>
              <a:t>                       1 0 1 1 1	</a:t>
            </a:r>
          </a:p>
          <a:p>
            <a:pPr lvl="2" algn="l"/>
            <a:r>
              <a:rPr lang="en-US" dirty="0" smtClean="0"/>
              <a:t>                       </a:t>
            </a:r>
            <a:r>
              <a:rPr lang="en-US" u="sng" dirty="0" smtClean="0"/>
              <a:t>1 0 0 1 1</a:t>
            </a:r>
          </a:p>
          <a:p>
            <a:pPr lvl="2" algn="l"/>
            <a:r>
              <a:rPr lang="en-US" dirty="0" smtClean="0"/>
              <a:t>	            0 1 0 0 1</a:t>
            </a:r>
          </a:p>
          <a:p>
            <a:pPr lvl="2" algn="l"/>
            <a:r>
              <a:rPr lang="en-US" dirty="0" smtClean="0"/>
              <a:t>	            </a:t>
            </a:r>
            <a:r>
              <a:rPr lang="en-US" u="sng" dirty="0" smtClean="0"/>
              <a:t>0 0 0 0 0</a:t>
            </a:r>
          </a:p>
          <a:p>
            <a:pPr lvl="2" algn="l"/>
            <a:r>
              <a:rPr lang="en-US" dirty="0" smtClean="0"/>
              <a:t>	               1 0 0 1 1</a:t>
            </a:r>
          </a:p>
          <a:p>
            <a:pPr lvl="2" algn="l"/>
            <a:r>
              <a:rPr lang="en-US" dirty="0" smtClean="0"/>
              <a:t>	               </a:t>
            </a:r>
            <a:r>
              <a:rPr lang="en-US" u="sng" dirty="0" smtClean="0"/>
              <a:t>1 0 0 1 1</a:t>
            </a:r>
          </a:p>
          <a:p>
            <a:pPr lvl="2" algn="l"/>
            <a:r>
              <a:rPr lang="en-US" dirty="0" smtClean="0"/>
              <a:t>	                  0 0 0 0 0</a:t>
            </a:r>
          </a:p>
          <a:p>
            <a:pPr lvl="2" algn="l"/>
            <a:r>
              <a:rPr lang="en-US" dirty="0" smtClean="0"/>
              <a:t>		    </a:t>
            </a:r>
            <a:r>
              <a:rPr lang="en-US" u="sng" dirty="0" smtClean="0"/>
              <a:t>0 0 0 0 0</a:t>
            </a:r>
          </a:p>
          <a:p>
            <a:pPr lvl="2" algn="l"/>
            <a:r>
              <a:rPr lang="en-US" dirty="0" smtClean="0"/>
              <a:t>                                    0 0 0 0</a:t>
            </a:r>
            <a:endParaRPr lang="en-US" dirty="0"/>
          </a:p>
        </p:txBody>
      </p:sp>
      <p:grpSp>
        <p:nvGrpSpPr>
          <p:cNvPr id="7" name="Group 6"/>
          <p:cNvGrpSpPr/>
          <p:nvPr/>
        </p:nvGrpSpPr>
        <p:grpSpPr>
          <a:xfrm>
            <a:off x="3747118" y="1027289"/>
            <a:ext cx="2777860" cy="271725"/>
            <a:chOff x="3645517" y="1320800"/>
            <a:chExt cx="1750573" cy="249150"/>
          </a:xfrm>
        </p:grpSpPr>
        <p:cxnSp>
          <p:nvCxnSpPr>
            <p:cNvPr id="8" name="Straight Connector 7"/>
            <p:cNvCxnSpPr/>
            <p:nvPr/>
          </p:nvCxnSpPr>
          <p:spPr bwMode="auto">
            <a:xfrm>
              <a:off x="3668890" y="1320800"/>
              <a:ext cx="172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rot="5400000">
              <a:off x="3522133" y="1444978"/>
              <a:ext cx="24835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0" name="Straight Arrow Connector 9"/>
          <p:cNvCxnSpPr/>
          <p:nvPr/>
        </p:nvCxnSpPr>
        <p:spPr bwMode="auto">
          <a:xfrm rot="16200000" flipH="1">
            <a:off x="4735689" y="1461910"/>
            <a:ext cx="338667" cy="1128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16200000" flipH="1">
            <a:off x="4684889" y="1749777"/>
            <a:ext cx="824089" cy="1128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16200000" flipH="1">
            <a:off x="4611511" y="1981199"/>
            <a:ext cx="1354667" cy="1128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16200000" flipH="1">
            <a:off x="4526844" y="2257777"/>
            <a:ext cx="1907822" cy="1128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rot="5400000">
            <a:off x="4464756" y="2556933"/>
            <a:ext cx="2427111"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rot="5400000">
            <a:off x="4402667" y="2822222"/>
            <a:ext cx="2957689"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rot="16200000" flipH="1">
            <a:off x="4312356" y="3059288"/>
            <a:ext cx="3499555" cy="451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rot="16200000" flipH="1">
            <a:off x="4238978" y="3358444"/>
            <a:ext cx="4030133" cy="451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rot="16200000" flipH="1">
            <a:off x="4137377" y="3640666"/>
            <a:ext cx="4594578" cy="677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rot="10800000" flipV="1">
            <a:off x="6581423" y="5712177"/>
            <a:ext cx="1377245" cy="90311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2" name="TextBox 31"/>
          <p:cNvSpPr txBox="1"/>
          <p:nvPr/>
        </p:nvSpPr>
        <p:spPr>
          <a:xfrm>
            <a:off x="7371644" y="4515556"/>
            <a:ext cx="1580445" cy="923330"/>
          </a:xfrm>
          <a:prstGeom prst="rect">
            <a:avLst/>
          </a:prstGeom>
          <a:noFill/>
        </p:spPr>
        <p:txBody>
          <a:bodyPr wrap="square" rtlCol="0">
            <a:spAutoFit/>
          </a:bodyPr>
          <a:lstStyle/>
          <a:p>
            <a:r>
              <a:rPr lang="en-US" dirty="0" smtClean="0"/>
              <a:t>Remainder is 0, so no errors </a:t>
            </a:r>
            <a:endParaRPr lang="en-US" dirty="0"/>
          </a:p>
        </p:txBody>
      </p:sp>
      <p:sp>
        <p:nvSpPr>
          <p:cNvPr id="20" name="Slide Number Placeholder 19"/>
          <p:cNvSpPr>
            <a:spLocks noGrp="1"/>
          </p:cNvSpPr>
          <p:nvPr>
            <p:ph type="sldNum" sz="quarter" idx="12"/>
          </p:nvPr>
        </p:nvSpPr>
        <p:spPr/>
        <p:txBody>
          <a:bodyPr/>
          <a:lstStyle/>
          <a:p>
            <a:pPr>
              <a:defRPr/>
            </a:pPr>
            <a:fld id="{231DD258-A623-490B-8242-C077DDB146DD}"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Elementary Data Link Protocols</a:t>
            </a:r>
          </a:p>
        </p:txBody>
      </p:sp>
      <p:sp>
        <p:nvSpPr>
          <p:cNvPr id="14339" name="Rectangle 3"/>
          <p:cNvSpPr>
            <a:spLocks noGrp="1" noChangeArrowheads="1"/>
          </p:cNvSpPr>
          <p:nvPr>
            <p:ph type="body" idx="1"/>
          </p:nvPr>
        </p:nvSpPr>
        <p:spPr>
          <a:xfrm>
            <a:off x="963613" y="1670050"/>
            <a:ext cx="8180387" cy="4883150"/>
          </a:xfrm>
        </p:spPr>
        <p:txBody>
          <a:bodyPr/>
          <a:lstStyle/>
          <a:p>
            <a:pPr eaLnBrk="1" hangingPunct="1">
              <a:buFontTx/>
              <a:buChar char="•"/>
            </a:pPr>
            <a:r>
              <a:rPr lang="en-US" sz="3200" dirty="0" smtClean="0"/>
              <a:t>An Unrestricted Simplex Protocol</a:t>
            </a:r>
          </a:p>
          <a:p>
            <a:pPr eaLnBrk="1" hangingPunct="1">
              <a:buFontTx/>
              <a:buChar char="•"/>
            </a:pPr>
            <a:r>
              <a:rPr lang="en-US" sz="3200" dirty="0" smtClean="0"/>
              <a:t>A Simplex Stop-and-Wait Protocol</a:t>
            </a:r>
          </a:p>
          <a:p>
            <a:pPr eaLnBrk="1" hangingPunct="1">
              <a:buFontTx/>
              <a:buChar char="•"/>
            </a:pPr>
            <a:r>
              <a:rPr lang="en-US" sz="3200" dirty="0" smtClean="0"/>
              <a:t>A Simplex Protocol for a Noisy Channel</a:t>
            </a:r>
          </a:p>
          <a:p>
            <a:pPr eaLnBrk="1" hangingPunct="1">
              <a:buFontTx/>
              <a:buChar char="•"/>
            </a:pPr>
            <a:endParaRPr lang="en-US" sz="3200" dirty="0" smtClean="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Functions of the Data Link Layer</a:t>
            </a:r>
          </a:p>
        </p:txBody>
      </p:sp>
      <p:sp>
        <p:nvSpPr>
          <p:cNvPr id="5123" name="Rectangle 3"/>
          <p:cNvSpPr>
            <a:spLocks noGrp="1" noChangeArrowheads="1"/>
          </p:cNvSpPr>
          <p:nvPr>
            <p:ph type="body" idx="1"/>
          </p:nvPr>
        </p:nvSpPr>
        <p:spPr/>
        <p:txBody>
          <a:bodyPr/>
          <a:lstStyle/>
          <a:p>
            <a:pPr algn="ctr" eaLnBrk="1" hangingPunct="1">
              <a:buFontTx/>
              <a:buNone/>
            </a:pPr>
            <a:r>
              <a:rPr lang="en-US" smtClean="0"/>
              <a:t>Relationship between packets and frames.</a:t>
            </a:r>
          </a:p>
        </p:txBody>
      </p:sp>
      <p:pic>
        <p:nvPicPr>
          <p:cNvPr id="5124" name="Picture 4" descr="3-01"/>
          <p:cNvPicPr>
            <a:picLocks noChangeAspect="1" noChangeArrowheads="1"/>
          </p:cNvPicPr>
          <p:nvPr/>
        </p:nvPicPr>
        <p:blipFill>
          <a:blip r:embed="rId2" cstate="print"/>
          <a:srcRect/>
          <a:stretch>
            <a:fillRect/>
          </a:stretch>
        </p:blipFill>
        <p:spPr bwMode="auto">
          <a:xfrm>
            <a:off x="681038" y="2100263"/>
            <a:ext cx="7867650" cy="262731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31DD258-A623-490B-8242-C077DDB146DD}" type="slidenum">
              <a:rPr lang="en-US" smtClean="0"/>
              <a:pPr>
                <a:defRPr/>
              </a:pPr>
              <a:t>5</a:t>
            </a:fld>
            <a:endParaRPr lang="en-US"/>
          </a:p>
        </p:txBody>
      </p:sp>
    </p:spTree>
  </p:cSld>
  <p:clrMapOvr>
    <a:masterClrMapping/>
  </p:clrMapOvr>
  <p:transition spd="slow">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Elementary Data Link Protocols</a:t>
            </a:r>
          </a:p>
        </p:txBody>
      </p:sp>
      <p:sp>
        <p:nvSpPr>
          <p:cNvPr id="14339" name="Rectangle 3"/>
          <p:cNvSpPr>
            <a:spLocks noGrp="1" noChangeArrowheads="1"/>
          </p:cNvSpPr>
          <p:nvPr>
            <p:ph type="body" idx="1"/>
          </p:nvPr>
        </p:nvSpPr>
        <p:spPr>
          <a:xfrm>
            <a:off x="135467" y="1037871"/>
            <a:ext cx="8873066" cy="5633861"/>
          </a:xfrm>
        </p:spPr>
        <p:txBody>
          <a:bodyPr/>
          <a:lstStyle/>
          <a:p>
            <a:pPr algn="just" eaLnBrk="1" hangingPunct="1">
              <a:buFontTx/>
              <a:buChar char="•"/>
            </a:pPr>
            <a:r>
              <a:rPr lang="en-US" sz="2800" dirty="0" smtClean="0"/>
              <a:t>An Unrestricted Simplex Protocol</a:t>
            </a:r>
          </a:p>
          <a:p>
            <a:pPr lvl="1" algn="just" eaLnBrk="1" hangingPunct="1">
              <a:buFontTx/>
              <a:buChar char="•"/>
            </a:pPr>
            <a:r>
              <a:rPr lang="en-US" sz="2400" dirty="0" smtClean="0"/>
              <a:t>consider a protocol that is as simple as it can be</a:t>
            </a:r>
          </a:p>
          <a:p>
            <a:pPr lvl="1" algn="just" eaLnBrk="1" hangingPunct="1">
              <a:buFontTx/>
              <a:buChar char="•"/>
            </a:pPr>
            <a:r>
              <a:rPr lang="en-US" sz="2400" dirty="0" smtClean="0">
                <a:solidFill>
                  <a:srgbClr val="FF0000"/>
                </a:solidFill>
              </a:rPr>
              <a:t>Simplex</a:t>
            </a:r>
            <a:r>
              <a:rPr lang="en-US" sz="2400" dirty="0" smtClean="0"/>
              <a:t> - Data are transmitted in one direction only. </a:t>
            </a:r>
          </a:p>
          <a:p>
            <a:pPr lvl="1" algn="just" eaLnBrk="1" hangingPunct="1">
              <a:buFontTx/>
              <a:buChar char="•"/>
            </a:pPr>
            <a:r>
              <a:rPr lang="en-US" sz="2400" dirty="0" smtClean="0"/>
              <a:t>Both the transmitting and receiving network layers are always </a:t>
            </a:r>
            <a:r>
              <a:rPr lang="en-US" sz="2400" dirty="0" smtClean="0">
                <a:solidFill>
                  <a:srgbClr val="FF0000"/>
                </a:solidFill>
              </a:rPr>
              <a:t>ready</a:t>
            </a:r>
            <a:r>
              <a:rPr lang="en-US" sz="2400" dirty="0" smtClean="0"/>
              <a:t>. </a:t>
            </a:r>
          </a:p>
          <a:p>
            <a:pPr lvl="1" algn="just" eaLnBrk="1" hangingPunct="1">
              <a:buFontTx/>
              <a:buChar char="•"/>
            </a:pPr>
            <a:r>
              <a:rPr lang="en-US" sz="2400" dirty="0" smtClean="0"/>
              <a:t>Processing </a:t>
            </a:r>
            <a:r>
              <a:rPr lang="en-US" sz="2400" dirty="0" smtClean="0">
                <a:solidFill>
                  <a:srgbClr val="FF0000"/>
                </a:solidFill>
              </a:rPr>
              <a:t>time</a:t>
            </a:r>
            <a:r>
              <a:rPr lang="en-US" sz="2400" dirty="0" smtClean="0"/>
              <a:t> can be ignored. </a:t>
            </a:r>
          </a:p>
          <a:p>
            <a:pPr lvl="1" algn="just" eaLnBrk="1" hangingPunct="1">
              <a:buFontTx/>
              <a:buChar char="•"/>
            </a:pPr>
            <a:r>
              <a:rPr lang="en-US" sz="2400" dirty="0" smtClean="0"/>
              <a:t>Infinite </a:t>
            </a:r>
            <a:r>
              <a:rPr lang="en-US" sz="2400" dirty="0" smtClean="0">
                <a:solidFill>
                  <a:srgbClr val="FF0000"/>
                </a:solidFill>
              </a:rPr>
              <a:t>buffer</a:t>
            </a:r>
            <a:r>
              <a:rPr lang="en-US" sz="2400" dirty="0" smtClean="0"/>
              <a:t> space is available. </a:t>
            </a:r>
          </a:p>
          <a:p>
            <a:pPr lvl="1" algn="just" eaLnBrk="1" hangingPunct="1">
              <a:buFontTx/>
              <a:buChar char="•"/>
            </a:pPr>
            <a:r>
              <a:rPr lang="en-US" sz="2400" dirty="0" smtClean="0"/>
              <a:t>Communication channel between the data link layers </a:t>
            </a:r>
            <a:r>
              <a:rPr lang="en-US" sz="2400" dirty="0" smtClean="0">
                <a:solidFill>
                  <a:srgbClr val="FF0000"/>
                </a:solidFill>
              </a:rPr>
              <a:t>never damages or loses</a:t>
            </a:r>
            <a:r>
              <a:rPr lang="en-US" sz="2400" dirty="0" smtClean="0"/>
              <a:t> frames. </a:t>
            </a:r>
          </a:p>
          <a:p>
            <a:pPr lvl="1" algn="just" eaLnBrk="1" hangingPunct="1">
              <a:buFontTx/>
              <a:buChar char="•"/>
            </a:pPr>
            <a:r>
              <a:rPr lang="en-US" sz="2400" dirty="0" smtClean="0"/>
              <a:t>This is thoroughly an unrealistic protocol, so it is nicknamed as “</a:t>
            </a:r>
            <a:r>
              <a:rPr lang="en-US" sz="2400" dirty="0" smtClean="0">
                <a:solidFill>
                  <a:srgbClr val="FF0000"/>
                </a:solidFill>
              </a:rPr>
              <a:t>utopia</a:t>
            </a:r>
            <a:r>
              <a:rPr lang="en-US" sz="2400" dirty="0" smtClean="0"/>
              <a:t>”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316089"/>
            <a:ext cx="9144000" cy="496711"/>
          </a:xfrm>
        </p:spPr>
        <p:txBody>
          <a:bodyPr/>
          <a:lstStyle/>
          <a:p>
            <a:pPr eaLnBrk="1" hangingPunct="1"/>
            <a:r>
              <a:rPr lang="en-US" dirty="0" smtClean="0"/>
              <a:t>Elementary Data Link Protocols</a:t>
            </a:r>
          </a:p>
        </p:txBody>
      </p:sp>
      <p:sp>
        <p:nvSpPr>
          <p:cNvPr id="14339" name="Rectangle 3"/>
          <p:cNvSpPr>
            <a:spLocks noGrp="1" noChangeArrowheads="1"/>
          </p:cNvSpPr>
          <p:nvPr>
            <p:ph type="body" idx="1"/>
          </p:nvPr>
        </p:nvSpPr>
        <p:spPr>
          <a:xfrm>
            <a:off x="135468" y="1591734"/>
            <a:ext cx="8873066" cy="3465688"/>
          </a:xfrm>
        </p:spPr>
        <p:txBody>
          <a:bodyPr/>
          <a:lstStyle/>
          <a:p>
            <a:pPr algn="just" eaLnBrk="1" hangingPunct="1">
              <a:buFontTx/>
              <a:buChar char="•"/>
            </a:pPr>
            <a:r>
              <a:rPr lang="en-US" sz="2800" dirty="0" smtClean="0"/>
              <a:t>An Unrestricted Simplex Protocol</a:t>
            </a:r>
          </a:p>
          <a:p>
            <a:pPr lvl="1" algn="just">
              <a:buFont typeface="Arial" pitchFamily="34" charset="0"/>
              <a:buChar char="•"/>
            </a:pPr>
            <a:r>
              <a:rPr lang="en-US" sz="2400" dirty="0" smtClean="0"/>
              <a:t>The protocol consists of two distinct procedures, a sender and a receiver</a:t>
            </a:r>
          </a:p>
          <a:p>
            <a:pPr lvl="1" algn="just">
              <a:buFont typeface="Arial" pitchFamily="34" charset="0"/>
              <a:buChar char="•"/>
            </a:pPr>
            <a:r>
              <a:rPr lang="en-US" sz="2400" dirty="0" smtClean="0"/>
              <a:t>The sender runs in DLL of the source machine and the receiver run in the DLL of the destination machine</a:t>
            </a:r>
          </a:p>
          <a:p>
            <a:pPr lvl="1" algn="just">
              <a:buFont typeface="Arial" pitchFamily="34" charset="0"/>
              <a:buChar char="•"/>
            </a:pPr>
            <a:r>
              <a:rPr lang="en-US" sz="2400" dirty="0" smtClean="0"/>
              <a:t>No sequence numbers or ACKs are used.</a:t>
            </a:r>
          </a:p>
          <a:p>
            <a:pPr lvl="1" algn="just">
              <a:buFont typeface="Arial" pitchFamily="34" charset="0"/>
              <a:buChar char="•"/>
            </a:pPr>
            <a:r>
              <a:rPr lang="en-US" sz="2400" dirty="0" smtClean="0"/>
              <a:t>The only event possible is </a:t>
            </a:r>
            <a:r>
              <a:rPr lang="en-US" sz="2400" b="1" i="1" dirty="0" smtClean="0"/>
              <a:t>frame-arrival</a:t>
            </a:r>
          </a:p>
          <a:p>
            <a:pPr lvl="1" algn="just" eaLnBrk="1" hangingPunct="1">
              <a:buFontTx/>
              <a:buChar char="•"/>
            </a:pPr>
            <a:endParaRPr lang="en-US" dirty="0" smtClean="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Protocol Definitions</a:t>
            </a:r>
          </a:p>
        </p:txBody>
      </p:sp>
      <p:pic>
        <p:nvPicPr>
          <p:cNvPr id="15363" name="Picture 4" descr="3-9"/>
          <p:cNvPicPr>
            <a:picLocks noChangeAspect="1" noChangeArrowheads="1"/>
          </p:cNvPicPr>
          <p:nvPr/>
        </p:nvPicPr>
        <p:blipFill>
          <a:blip r:embed="rId2" cstate="print"/>
          <a:srcRect l="23235" b="69023"/>
          <a:stretch>
            <a:fillRect/>
          </a:stretch>
        </p:blipFill>
        <p:spPr bwMode="auto">
          <a:xfrm>
            <a:off x="582613" y="1714500"/>
            <a:ext cx="8172450" cy="3027363"/>
          </a:xfrm>
          <a:prstGeom prst="rect">
            <a:avLst/>
          </a:prstGeom>
          <a:noFill/>
          <a:ln w="9525">
            <a:noFill/>
            <a:miter lim="800000"/>
            <a:headEnd/>
            <a:tailEnd/>
          </a:ln>
        </p:spPr>
      </p:pic>
      <p:sp>
        <p:nvSpPr>
          <p:cNvPr id="15365" name="Text Box 6"/>
          <p:cNvSpPr txBox="1">
            <a:spLocks noChangeArrowheads="1"/>
          </p:cNvSpPr>
          <p:nvPr/>
        </p:nvSpPr>
        <p:spPr bwMode="auto">
          <a:xfrm>
            <a:off x="974725" y="5643563"/>
            <a:ext cx="6918325" cy="830997"/>
          </a:xfrm>
          <a:prstGeom prst="rect">
            <a:avLst/>
          </a:prstGeom>
          <a:noFill/>
          <a:ln w="9525">
            <a:noFill/>
            <a:miter lim="800000"/>
            <a:headEnd/>
            <a:tailEnd/>
          </a:ln>
        </p:spPr>
        <p:txBody>
          <a:bodyPr>
            <a:spAutoFit/>
          </a:bodyPr>
          <a:lstStyle/>
          <a:p>
            <a:pPr>
              <a:spcBef>
                <a:spcPct val="20000"/>
              </a:spcBef>
              <a:buClr>
                <a:schemeClr val="accent2"/>
              </a:buClr>
            </a:pPr>
            <a:r>
              <a:rPr lang="en-US" sz="2400" dirty="0">
                <a:latin typeface="Times New Roman" pitchFamily="18" charset="0"/>
              </a:rPr>
              <a:t>Some definitions needed in the protocols </a:t>
            </a:r>
            <a:r>
              <a:rPr lang="en-US" sz="2400" dirty="0" smtClean="0">
                <a:latin typeface="Times New Roman" pitchFamily="18" charset="0"/>
              </a:rPr>
              <a:t>.These </a:t>
            </a:r>
            <a:r>
              <a:rPr lang="en-US" sz="2400" dirty="0">
                <a:latin typeface="Times New Roman" pitchFamily="18" charset="0"/>
              </a:rPr>
              <a:t>are located in the file </a:t>
            </a:r>
            <a:r>
              <a:rPr lang="en-US" sz="2400" dirty="0" err="1" smtClean="0">
                <a:latin typeface="Times New Roman" pitchFamily="18" charset="0"/>
              </a:rPr>
              <a:t>protocol.h</a:t>
            </a:r>
            <a:endParaRPr lang="en-US" sz="2400" dirty="0">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231DD258-A623-490B-8242-C077DDB146DD}"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99911"/>
          </a:xfrm>
        </p:spPr>
        <p:txBody>
          <a:bodyPr/>
          <a:lstStyle/>
          <a:p>
            <a:pPr eaLnBrk="1" hangingPunct="1"/>
            <a:r>
              <a:rPr lang="en-US" dirty="0" smtClean="0"/>
              <a:t>Elementary Data Link Protocols</a:t>
            </a:r>
          </a:p>
        </p:txBody>
      </p:sp>
      <p:sp>
        <p:nvSpPr>
          <p:cNvPr id="14339" name="Rectangle 3"/>
          <p:cNvSpPr>
            <a:spLocks noGrp="1" noChangeArrowheads="1"/>
          </p:cNvSpPr>
          <p:nvPr>
            <p:ph type="body" idx="1"/>
          </p:nvPr>
        </p:nvSpPr>
        <p:spPr>
          <a:xfrm>
            <a:off x="101599" y="1037871"/>
            <a:ext cx="8873066" cy="5633861"/>
          </a:xfrm>
        </p:spPr>
        <p:txBody>
          <a:bodyPr/>
          <a:lstStyle/>
          <a:p>
            <a:pPr algn="just" eaLnBrk="1" hangingPunct="1">
              <a:buFontTx/>
              <a:buChar char="•"/>
            </a:pPr>
            <a:r>
              <a:rPr lang="en-US" sz="2800" dirty="0" smtClean="0"/>
              <a:t>An Unrestricted Simplex Protocol</a:t>
            </a:r>
          </a:p>
          <a:p>
            <a:pPr lvl="0">
              <a:buNone/>
              <a:defRPr/>
            </a:pPr>
            <a:r>
              <a:rPr lang="en-US" dirty="0" smtClean="0"/>
              <a:t>void sender1(void)</a:t>
            </a:r>
          </a:p>
          <a:p>
            <a:pPr lvl="0">
              <a:buNone/>
              <a:defRPr/>
            </a:pPr>
            <a:r>
              <a:rPr lang="en-US" dirty="0" smtClean="0"/>
              <a:t>	{</a:t>
            </a:r>
          </a:p>
          <a:p>
            <a:pPr lvl="0">
              <a:buNone/>
              <a:defRPr/>
            </a:pPr>
            <a:r>
              <a:rPr lang="en-US" dirty="0" smtClean="0"/>
              <a:t>		frame  s;		//buffer for an outbound frame</a:t>
            </a:r>
          </a:p>
          <a:p>
            <a:pPr lvl="0">
              <a:buNone/>
              <a:defRPr/>
            </a:pPr>
            <a:r>
              <a:rPr lang="en-US" dirty="0" smtClean="0"/>
              <a:t>		packet buffer;		//buffer for an outbound packet</a:t>
            </a:r>
          </a:p>
          <a:p>
            <a:pPr lvl="0">
              <a:buNone/>
              <a:defRPr/>
            </a:pPr>
            <a:r>
              <a:rPr lang="en-US" dirty="0" smtClean="0"/>
              <a:t>		while(true)</a:t>
            </a:r>
          </a:p>
          <a:p>
            <a:pPr lvl="0">
              <a:buNone/>
              <a:defRPr/>
            </a:pPr>
            <a:r>
              <a:rPr lang="en-US" dirty="0" smtClean="0"/>
              <a:t>		{</a:t>
            </a:r>
          </a:p>
          <a:p>
            <a:pPr lvl="0">
              <a:buNone/>
              <a:defRPr/>
            </a:pPr>
            <a:r>
              <a:rPr lang="en-US" dirty="0" smtClean="0"/>
              <a:t>		     </a:t>
            </a:r>
            <a:r>
              <a:rPr lang="en-US" dirty="0" err="1" smtClean="0"/>
              <a:t>from_network_layer</a:t>
            </a:r>
            <a:r>
              <a:rPr lang="en-US" dirty="0" smtClean="0"/>
              <a:t>(&amp;buffer);        //get something to send</a:t>
            </a:r>
          </a:p>
          <a:p>
            <a:pPr lvl="0">
              <a:buNone/>
              <a:defRPr/>
            </a:pPr>
            <a:r>
              <a:rPr lang="en-US" dirty="0" smtClean="0"/>
              <a:t>		      s.info=buffer;			  //copy it to ‘s.info’</a:t>
            </a:r>
          </a:p>
          <a:p>
            <a:pPr lvl="0">
              <a:buNone/>
              <a:defRPr/>
            </a:pPr>
            <a:r>
              <a:rPr lang="en-US" dirty="0" smtClean="0"/>
              <a:t>		      </a:t>
            </a:r>
            <a:r>
              <a:rPr lang="en-US" dirty="0" err="1" smtClean="0"/>
              <a:t>to_physical_layer</a:t>
            </a:r>
            <a:r>
              <a:rPr lang="en-US" dirty="0" smtClean="0"/>
              <a:t>(&amp;s);		  //sent it</a:t>
            </a:r>
          </a:p>
          <a:p>
            <a:pPr lvl="0">
              <a:buNone/>
              <a:defRPr/>
            </a:pPr>
            <a:r>
              <a:rPr lang="en-US" dirty="0" smtClean="0"/>
              <a:t>		}</a:t>
            </a:r>
          </a:p>
          <a:p>
            <a:pPr lvl="0">
              <a:buNone/>
              <a:defRPr/>
            </a:pPr>
            <a:r>
              <a:rPr lang="en-US" dirty="0" smtClean="0"/>
              <a:t>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99911"/>
          </a:xfrm>
        </p:spPr>
        <p:txBody>
          <a:bodyPr/>
          <a:lstStyle/>
          <a:p>
            <a:pPr eaLnBrk="1" hangingPunct="1"/>
            <a:r>
              <a:rPr lang="en-US" dirty="0" smtClean="0"/>
              <a:t>Elementary Data Link Protocols</a:t>
            </a:r>
          </a:p>
        </p:txBody>
      </p:sp>
      <p:sp>
        <p:nvSpPr>
          <p:cNvPr id="14339" name="Rectangle 3"/>
          <p:cNvSpPr>
            <a:spLocks noGrp="1" noChangeArrowheads="1"/>
          </p:cNvSpPr>
          <p:nvPr>
            <p:ph type="body" idx="1"/>
          </p:nvPr>
        </p:nvSpPr>
        <p:spPr>
          <a:xfrm>
            <a:off x="45153" y="1037871"/>
            <a:ext cx="9042401" cy="5633861"/>
          </a:xfrm>
        </p:spPr>
        <p:txBody>
          <a:bodyPr/>
          <a:lstStyle/>
          <a:p>
            <a:pPr lvl="0">
              <a:buFont typeface="Arial" pitchFamily="34" charset="0"/>
              <a:buChar char="•"/>
              <a:defRPr/>
            </a:pPr>
            <a:r>
              <a:rPr lang="en-US" sz="2800" dirty="0" smtClean="0"/>
              <a:t>An Unrestricted Simplex Protocol</a:t>
            </a:r>
          </a:p>
          <a:p>
            <a:pPr lvl="0">
              <a:buNone/>
              <a:defRPr/>
            </a:pPr>
            <a:r>
              <a:rPr lang="en-US" dirty="0" smtClean="0"/>
              <a:t>void receiver 1(void)</a:t>
            </a:r>
          </a:p>
          <a:p>
            <a:pPr lvl="0">
              <a:buNone/>
              <a:defRPr/>
            </a:pPr>
            <a:r>
              <a:rPr lang="en-US" dirty="0" smtClean="0"/>
              <a:t>	{</a:t>
            </a:r>
          </a:p>
          <a:p>
            <a:pPr lvl="0">
              <a:buNone/>
              <a:defRPr/>
            </a:pPr>
            <a:r>
              <a:rPr lang="en-US" dirty="0" smtClean="0"/>
              <a:t>		frame r;</a:t>
            </a:r>
          </a:p>
          <a:p>
            <a:pPr lvl="0">
              <a:buNone/>
              <a:defRPr/>
            </a:pPr>
            <a:r>
              <a:rPr lang="en-US" dirty="0" smtClean="0"/>
              <a:t>		</a:t>
            </a:r>
            <a:r>
              <a:rPr lang="en-US" dirty="0" err="1" smtClean="0"/>
              <a:t>event_type</a:t>
            </a:r>
            <a:r>
              <a:rPr lang="en-US" dirty="0" smtClean="0"/>
              <a:t> event;</a:t>
            </a:r>
          </a:p>
          <a:p>
            <a:pPr lvl="0">
              <a:buNone/>
              <a:defRPr/>
            </a:pPr>
            <a:r>
              <a:rPr lang="en-US" dirty="0" smtClean="0"/>
              <a:t>		while(true)</a:t>
            </a:r>
          </a:p>
          <a:p>
            <a:pPr lvl="0">
              <a:buNone/>
              <a:defRPr/>
            </a:pPr>
            <a:r>
              <a:rPr lang="en-US" dirty="0" smtClean="0"/>
              <a:t>		{</a:t>
            </a:r>
          </a:p>
          <a:p>
            <a:pPr lvl="0">
              <a:buNone/>
              <a:defRPr/>
            </a:pPr>
            <a:r>
              <a:rPr lang="en-US" dirty="0" smtClean="0"/>
              <a:t>		      </a:t>
            </a:r>
            <a:r>
              <a:rPr lang="en-US" dirty="0" err="1" smtClean="0"/>
              <a:t>wait_for_event</a:t>
            </a:r>
            <a:r>
              <a:rPr lang="en-US" dirty="0" smtClean="0"/>
              <a:t>(&amp;event);	   //only possibility is frame arrival</a:t>
            </a:r>
          </a:p>
          <a:p>
            <a:pPr lvl="0">
              <a:buNone/>
              <a:defRPr/>
            </a:pPr>
            <a:r>
              <a:rPr lang="en-US" dirty="0" smtClean="0"/>
              <a:t>		      </a:t>
            </a:r>
            <a:r>
              <a:rPr lang="en-US" dirty="0" err="1" smtClean="0"/>
              <a:t>from_physical_layer</a:t>
            </a:r>
            <a:r>
              <a:rPr lang="en-US" dirty="0" smtClean="0"/>
              <a:t>(&amp;r);	    //get the inbound frame</a:t>
            </a:r>
          </a:p>
          <a:p>
            <a:pPr lvl="0">
              <a:buNone/>
              <a:defRPr/>
            </a:pPr>
            <a:r>
              <a:rPr lang="en-US" dirty="0" smtClean="0"/>
              <a:t>		      </a:t>
            </a:r>
            <a:r>
              <a:rPr lang="en-US" dirty="0" err="1" smtClean="0"/>
              <a:t>to_network_layer</a:t>
            </a:r>
            <a:r>
              <a:rPr lang="en-US" dirty="0" smtClean="0"/>
              <a:t>(&amp;r.info);  //pass the data to the N/W layer</a:t>
            </a:r>
          </a:p>
          <a:p>
            <a:pPr lvl="0">
              <a:buNone/>
              <a:defRPr/>
            </a:pPr>
            <a:r>
              <a:rPr lang="en-US" dirty="0" smtClean="0"/>
              <a:t>		}</a:t>
            </a:r>
          </a:p>
          <a:p>
            <a:pPr lvl="0">
              <a:buNone/>
              <a:defRPr/>
            </a:pPr>
            <a:r>
              <a:rPr lang="en-US" dirty="0" smtClean="0"/>
              <a:t>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99911"/>
          </a:xfrm>
        </p:spPr>
        <p:txBody>
          <a:bodyPr/>
          <a:lstStyle/>
          <a:p>
            <a:pPr eaLnBrk="1" hangingPunct="1"/>
            <a:r>
              <a:rPr lang="en-US" dirty="0" smtClean="0"/>
              <a:t>Elementary Data Link Protocols</a:t>
            </a:r>
          </a:p>
        </p:txBody>
      </p:sp>
      <p:sp>
        <p:nvSpPr>
          <p:cNvPr id="14339" name="Rectangle 3"/>
          <p:cNvSpPr>
            <a:spLocks noGrp="1" noChangeArrowheads="1"/>
          </p:cNvSpPr>
          <p:nvPr>
            <p:ph type="body" idx="1"/>
          </p:nvPr>
        </p:nvSpPr>
        <p:spPr>
          <a:xfrm>
            <a:off x="45153" y="1037871"/>
            <a:ext cx="9042401" cy="5633861"/>
          </a:xfrm>
        </p:spPr>
        <p:txBody>
          <a:bodyPr/>
          <a:lstStyle/>
          <a:p>
            <a:pPr lvl="0">
              <a:buFont typeface="Arial" pitchFamily="34" charset="0"/>
              <a:buChar char="•"/>
              <a:defRPr/>
            </a:pPr>
            <a:r>
              <a:rPr lang="en-US" sz="2800" b="1" dirty="0" smtClean="0"/>
              <a:t>A Simplex Stop-and-Wait Protocol </a:t>
            </a:r>
          </a:p>
          <a:p>
            <a:pPr lvl="1" algn="just">
              <a:buFont typeface="Arial" pitchFamily="34" charset="0"/>
              <a:buChar char="•"/>
            </a:pPr>
            <a:r>
              <a:rPr lang="en-US" sz="2400" dirty="0" smtClean="0"/>
              <a:t>Better solution:-Feedback  (Dummy Frame) to the sender</a:t>
            </a:r>
          </a:p>
          <a:p>
            <a:pPr lvl="1" algn="just">
              <a:buFont typeface="Arial" pitchFamily="34" charset="0"/>
              <a:buChar char="•"/>
            </a:pPr>
            <a:r>
              <a:rPr lang="en-US" sz="2400" dirty="0" smtClean="0"/>
              <a:t>Protocols in which the sender sends one frame and then waits for an acknowledgment before proceeding are called </a:t>
            </a:r>
            <a:r>
              <a:rPr lang="en-US" sz="2400" b="1" i="1" dirty="0" smtClean="0"/>
              <a:t>Stop-and-Wait Protocol</a:t>
            </a:r>
            <a:endParaRPr lang="en-US" sz="3200" dirty="0" smtClean="0"/>
          </a:p>
        </p:txBody>
      </p:sp>
      <p:sp>
        <p:nvSpPr>
          <p:cNvPr id="4" name="Slide Number Placeholder 3"/>
          <p:cNvSpPr>
            <a:spLocks noGrp="1"/>
          </p:cNvSpPr>
          <p:nvPr>
            <p:ph type="sldNum" sz="quarter" idx="12"/>
          </p:nvPr>
        </p:nvSpPr>
        <p:spPr>
          <a:xfrm>
            <a:off x="6882980" y="6248400"/>
            <a:ext cx="1905000" cy="457200"/>
          </a:xfrm>
        </p:spPr>
        <p:txBody>
          <a:bodyPr/>
          <a:lstStyle/>
          <a:p>
            <a:pPr>
              <a:defRPr/>
            </a:pPr>
            <a:fld id="{231DD258-A623-490B-8242-C077DDB146DD}" type="slidenum">
              <a:rPr lang="en-US" smtClean="0"/>
              <a:pPr>
                <a:defRPr/>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99911"/>
          </a:xfrm>
        </p:spPr>
        <p:txBody>
          <a:bodyPr/>
          <a:lstStyle/>
          <a:p>
            <a:pPr eaLnBrk="1" hangingPunct="1"/>
            <a:r>
              <a:rPr lang="en-US" dirty="0" smtClean="0"/>
              <a:t>Elementary Data Link Protocols</a:t>
            </a:r>
          </a:p>
        </p:txBody>
      </p:sp>
      <p:sp>
        <p:nvSpPr>
          <p:cNvPr id="14339" name="Rectangle 3"/>
          <p:cNvSpPr>
            <a:spLocks noGrp="1" noChangeArrowheads="1"/>
          </p:cNvSpPr>
          <p:nvPr>
            <p:ph type="body" idx="1"/>
          </p:nvPr>
        </p:nvSpPr>
        <p:spPr>
          <a:xfrm>
            <a:off x="22578" y="812093"/>
            <a:ext cx="9042401" cy="5633861"/>
          </a:xfrm>
        </p:spPr>
        <p:txBody>
          <a:bodyPr/>
          <a:lstStyle/>
          <a:p>
            <a:pPr lvl="0">
              <a:buFont typeface="Arial" pitchFamily="34" charset="0"/>
              <a:buChar char="•"/>
              <a:defRPr/>
            </a:pPr>
            <a:r>
              <a:rPr lang="en-US" sz="2800" b="1" dirty="0" smtClean="0"/>
              <a:t>A Simplex Stop-and-Wait Protocol </a:t>
            </a:r>
          </a:p>
          <a:p>
            <a:pPr>
              <a:buNone/>
            </a:pPr>
            <a:r>
              <a:rPr lang="en-US" dirty="0" smtClean="0"/>
              <a:t>void sender2(void)</a:t>
            </a:r>
          </a:p>
          <a:p>
            <a:pPr>
              <a:buNone/>
            </a:pPr>
            <a:r>
              <a:rPr lang="en-US" dirty="0" smtClean="0"/>
              <a:t>{</a:t>
            </a:r>
          </a:p>
          <a:p>
            <a:pPr>
              <a:buNone/>
            </a:pPr>
            <a:r>
              <a:rPr lang="en-US" dirty="0" smtClean="0"/>
              <a:t>	frame s;		 	//buffer for an outbound frame</a:t>
            </a:r>
          </a:p>
          <a:p>
            <a:pPr>
              <a:buNone/>
            </a:pPr>
            <a:r>
              <a:rPr lang="en-US" dirty="0" smtClean="0"/>
              <a:t>	Packet buffer;		 //buffer for an outbound packet</a:t>
            </a:r>
          </a:p>
          <a:p>
            <a:pPr>
              <a:buNone/>
            </a:pPr>
            <a:r>
              <a:rPr lang="en-US" dirty="0" smtClean="0"/>
              <a:t>	Event-type event;	//frame-arrival</a:t>
            </a:r>
          </a:p>
          <a:p>
            <a:pPr>
              <a:buNone/>
            </a:pPr>
            <a:r>
              <a:rPr lang="en-US" dirty="0" smtClean="0"/>
              <a:t>	While(true) {	</a:t>
            </a:r>
          </a:p>
          <a:p>
            <a:pPr>
              <a:buNone/>
            </a:pPr>
            <a:r>
              <a:rPr lang="en-US" dirty="0" smtClean="0"/>
              <a:t>		from-network-layer(&amp;buffer);</a:t>
            </a:r>
          </a:p>
          <a:p>
            <a:pPr>
              <a:buNone/>
            </a:pPr>
            <a:r>
              <a:rPr lang="en-US" dirty="0" smtClean="0"/>
              <a:t>		s.info=buffer;</a:t>
            </a:r>
          </a:p>
          <a:p>
            <a:pPr>
              <a:buNone/>
            </a:pPr>
            <a:r>
              <a:rPr lang="en-US" dirty="0" smtClean="0"/>
              <a:t>		to-physical-layer(&amp;s);</a:t>
            </a:r>
          </a:p>
          <a:p>
            <a:pPr>
              <a:buNone/>
            </a:pPr>
            <a:r>
              <a:rPr lang="en-US" dirty="0" smtClean="0"/>
              <a:t>		wait-for-event(&amp;event);	//wait for dummy frame</a:t>
            </a:r>
          </a:p>
          <a:p>
            <a:pPr>
              <a:buNone/>
            </a:pPr>
            <a:r>
              <a:rPr lang="en-US" dirty="0" smtClean="0"/>
              <a:t>	}</a:t>
            </a:r>
          </a:p>
          <a:p>
            <a:pPr>
              <a:buNone/>
            </a:pPr>
            <a:r>
              <a:rPr lang="en-US" dirty="0" smtClean="0"/>
              <a:t>}</a:t>
            </a:r>
            <a:endParaRPr lang="en-US" b="1" dirty="0" smtClean="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99911"/>
          </a:xfrm>
        </p:spPr>
        <p:txBody>
          <a:bodyPr/>
          <a:lstStyle/>
          <a:p>
            <a:pPr eaLnBrk="1" hangingPunct="1"/>
            <a:r>
              <a:rPr lang="en-US" dirty="0" smtClean="0"/>
              <a:t>Elementary Data Link Protocols</a:t>
            </a:r>
          </a:p>
        </p:txBody>
      </p:sp>
      <p:sp>
        <p:nvSpPr>
          <p:cNvPr id="14339" name="Rectangle 3"/>
          <p:cNvSpPr>
            <a:spLocks noGrp="1" noChangeArrowheads="1"/>
          </p:cNvSpPr>
          <p:nvPr>
            <p:ph type="body" idx="1"/>
          </p:nvPr>
        </p:nvSpPr>
        <p:spPr>
          <a:xfrm>
            <a:off x="22578" y="812093"/>
            <a:ext cx="9042401" cy="5633861"/>
          </a:xfrm>
        </p:spPr>
        <p:txBody>
          <a:bodyPr/>
          <a:lstStyle/>
          <a:p>
            <a:pPr lvl="0">
              <a:buFont typeface="Arial" pitchFamily="34" charset="0"/>
              <a:buChar char="•"/>
              <a:defRPr/>
            </a:pPr>
            <a:r>
              <a:rPr lang="en-US" sz="2800" b="1" dirty="0" smtClean="0"/>
              <a:t>A Simplex Stop-and-Wait Protocol </a:t>
            </a:r>
          </a:p>
          <a:p>
            <a:pPr>
              <a:buNone/>
            </a:pPr>
            <a:r>
              <a:rPr lang="en-US" dirty="0" smtClean="0"/>
              <a:t>void  receiver2(void)</a:t>
            </a:r>
          </a:p>
          <a:p>
            <a:pPr>
              <a:buNone/>
            </a:pPr>
            <a:r>
              <a:rPr lang="en-US" dirty="0" smtClean="0"/>
              <a:t>{</a:t>
            </a:r>
          </a:p>
          <a:p>
            <a:pPr>
              <a:buNone/>
            </a:pPr>
            <a:r>
              <a:rPr lang="en-US" dirty="0" smtClean="0"/>
              <a:t>		frame  s ,r;		//buffer for frames</a:t>
            </a:r>
          </a:p>
          <a:p>
            <a:pPr>
              <a:buNone/>
            </a:pPr>
            <a:r>
              <a:rPr lang="en-US" dirty="0" smtClean="0"/>
              <a:t>		event-type event;	//frame-arrival</a:t>
            </a:r>
          </a:p>
          <a:p>
            <a:pPr>
              <a:buNone/>
            </a:pPr>
            <a:r>
              <a:rPr lang="en-US" dirty="0" smtClean="0"/>
              <a:t>		while(true)</a:t>
            </a:r>
          </a:p>
          <a:p>
            <a:pPr>
              <a:buNone/>
            </a:pPr>
            <a:r>
              <a:rPr lang="en-US" dirty="0" smtClean="0"/>
              <a:t>		{</a:t>
            </a:r>
          </a:p>
          <a:p>
            <a:pPr>
              <a:buNone/>
            </a:pPr>
            <a:r>
              <a:rPr lang="en-US" dirty="0" smtClean="0"/>
              <a:t>			wait-for-event(&amp;event);</a:t>
            </a:r>
          </a:p>
          <a:p>
            <a:pPr>
              <a:buNone/>
            </a:pPr>
            <a:r>
              <a:rPr lang="en-US" dirty="0" smtClean="0"/>
              <a:t>			from-physical-layer(&amp;r);</a:t>
            </a:r>
          </a:p>
          <a:p>
            <a:pPr>
              <a:buNone/>
            </a:pPr>
            <a:r>
              <a:rPr lang="en-US" dirty="0" smtClean="0"/>
              <a:t>			to-network-layer(&amp;r.info);</a:t>
            </a:r>
          </a:p>
          <a:p>
            <a:pPr>
              <a:buNone/>
            </a:pPr>
            <a:r>
              <a:rPr lang="en-US" dirty="0" smtClean="0"/>
              <a:t>			to-physical-layer(&amp;s); 	//send a dummy Frame</a:t>
            </a:r>
          </a:p>
          <a:p>
            <a:pPr>
              <a:buNone/>
            </a:pPr>
            <a:r>
              <a:rPr lang="en-US" dirty="0" smtClean="0"/>
              <a:t>		}</a:t>
            </a:r>
          </a:p>
          <a:p>
            <a:pPr>
              <a:buNone/>
            </a:pPr>
            <a:r>
              <a:rPr lang="en-US" dirty="0" smtClean="0"/>
              <a:t>}</a:t>
            </a:r>
          </a:p>
          <a:p>
            <a:pPr lvl="0">
              <a:buNone/>
              <a:defRPr/>
            </a:pPr>
            <a:endParaRPr lang="en-US" b="1" dirty="0" smtClean="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99911"/>
          </a:xfrm>
        </p:spPr>
        <p:txBody>
          <a:bodyPr/>
          <a:lstStyle/>
          <a:p>
            <a:pPr eaLnBrk="1" hangingPunct="1"/>
            <a:r>
              <a:rPr lang="en-US" dirty="0" smtClean="0"/>
              <a:t>Elementary Data Link Protocols</a:t>
            </a:r>
          </a:p>
        </p:txBody>
      </p:sp>
      <p:sp>
        <p:nvSpPr>
          <p:cNvPr id="14339" name="Rectangle 3"/>
          <p:cNvSpPr>
            <a:spLocks noGrp="1" noChangeArrowheads="1"/>
          </p:cNvSpPr>
          <p:nvPr>
            <p:ph type="body" idx="1"/>
          </p:nvPr>
        </p:nvSpPr>
        <p:spPr>
          <a:xfrm>
            <a:off x="45153" y="1037871"/>
            <a:ext cx="9042401" cy="5633861"/>
          </a:xfrm>
        </p:spPr>
        <p:txBody>
          <a:bodyPr/>
          <a:lstStyle/>
          <a:p>
            <a:pPr lvl="0">
              <a:buFont typeface="Arial" pitchFamily="34" charset="0"/>
              <a:buChar char="•"/>
              <a:defRPr/>
            </a:pPr>
            <a:r>
              <a:rPr lang="pt-BR" sz="2800" b="1" dirty="0" smtClean="0"/>
              <a:t>A Simplex Protocol for a Noisy Channel </a:t>
            </a:r>
            <a:r>
              <a:rPr lang="en-US" sz="2800" b="1" dirty="0" smtClean="0"/>
              <a:t> </a:t>
            </a:r>
          </a:p>
          <a:p>
            <a:pPr lvl="1" algn="just">
              <a:buFont typeface="Arial" pitchFamily="34" charset="0"/>
              <a:buChar char="•"/>
            </a:pPr>
            <a:r>
              <a:rPr lang="en-US" sz="2400" smtClean="0"/>
              <a:t>Consider </a:t>
            </a:r>
            <a:r>
              <a:rPr lang="en-US" sz="2400" dirty="0" smtClean="0"/>
              <a:t>the normal situation of a communication channel that makes errors </a:t>
            </a:r>
          </a:p>
          <a:p>
            <a:pPr lvl="1" algn="just">
              <a:buFont typeface="Arial" pitchFamily="34" charset="0"/>
              <a:buChar char="•"/>
            </a:pPr>
            <a:r>
              <a:rPr lang="en-US" sz="2400" dirty="0" smtClean="0"/>
              <a:t>Frames may be either damaged or lost completely</a:t>
            </a:r>
          </a:p>
          <a:p>
            <a:pPr lvl="1" algn="just">
              <a:buFont typeface="Arial" pitchFamily="34" charset="0"/>
              <a:buChar char="•"/>
            </a:pPr>
            <a:r>
              <a:rPr lang="en-US" sz="2400" dirty="0" smtClean="0"/>
              <a:t>we assume that if a frame is damaged in transit, the receiver hardware will detect this when it computes the checksum </a:t>
            </a:r>
          </a:p>
          <a:p>
            <a:pPr lvl="1" algn="just">
              <a:buFont typeface="Arial" pitchFamily="34" charset="0"/>
              <a:buChar char="•"/>
            </a:pPr>
            <a:r>
              <a:rPr lang="en-US" sz="2400" dirty="0" smtClean="0"/>
              <a:t>Discarded damaged frame can be made available by resending the frame when a timer times out. </a:t>
            </a:r>
          </a:p>
          <a:p>
            <a:pPr lvl="1" algn="just">
              <a:buFont typeface="Arial" pitchFamily="34" charset="0"/>
              <a:buChar char="•"/>
            </a:pPr>
            <a:r>
              <a:rPr lang="en-US" sz="2400" dirty="0" smtClean="0"/>
              <a:t>But this will not assure the network layer about the packet lost or duplicate</a:t>
            </a:r>
          </a:p>
          <a:p>
            <a:pPr lvl="1" algn="just">
              <a:buFont typeface="Arial" pitchFamily="34" charset="0"/>
              <a:buChar char="•"/>
            </a:pPr>
            <a:r>
              <a:rPr lang="en-US" sz="2400" dirty="0" smtClean="0"/>
              <a:t>data link layer must guarantee that no combination of transmission errors can cause a duplicate packet to be delivered to a network layer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99911"/>
          </a:xfrm>
        </p:spPr>
        <p:txBody>
          <a:bodyPr/>
          <a:lstStyle/>
          <a:p>
            <a:pPr eaLnBrk="1" hangingPunct="1"/>
            <a:r>
              <a:rPr lang="en-US" dirty="0" smtClean="0"/>
              <a:t>Elementary Data Link Protocols</a:t>
            </a:r>
          </a:p>
        </p:txBody>
      </p:sp>
      <p:sp>
        <p:nvSpPr>
          <p:cNvPr id="14339" name="Rectangle 3"/>
          <p:cNvSpPr>
            <a:spLocks noGrp="1" noChangeArrowheads="1"/>
          </p:cNvSpPr>
          <p:nvPr>
            <p:ph type="body" idx="1"/>
          </p:nvPr>
        </p:nvSpPr>
        <p:spPr>
          <a:xfrm>
            <a:off x="45153" y="869244"/>
            <a:ext cx="9042401" cy="6000045"/>
          </a:xfrm>
        </p:spPr>
        <p:txBody>
          <a:bodyPr/>
          <a:lstStyle/>
          <a:p>
            <a:pPr lvl="0" algn="just">
              <a:buFont typeface="Arial" pitchFamily="34" charset="0"/>
              <a:buChar char="•"/>
              <a:defRPr/>
            </a:pPr>
            <a:r>
              <a:rPr lang="pt-BR" sz="2800" b="1" dirty="0" smtClean="0"/>
              <a:t>A Simplex Protocol for a Noisy Channel </a:t>
            </a:r>
            <a:r>
              <a:rPr lang="en-US" sz="2800" b="1" dirty="0" smtClean="0"/>
              <a:t> </a:t>
            </a:r>
          </a:p>
          <a:p>
            <a:pPr lvl="1" algn="just">
              <a:buFont typeface="Arial" pitchFamily="34" charset="0"/>
              <a:buChar char="•"/>
              <a:defRPr/>
            </a:pPr>
            <a:r>
              <a:rPr lang="en-US" sz="2400" dirty="0" smtClean="0"/>
              <a:t>to distinguish a frame that it is seeing for the first time from a retransmission </a:t>
            </a:r>
          </a:p>
          <a:p>
            <a:pPr lvl="1" algn="just">
              <a:buFont typeface="Arial" pitchFamily="34" charset="0"/>
              <a:buChar char="•"/>
              <a:defRPr/>
            </a:pPr>
            <a:r>
              <a:rPr lang="en-US" sz="2400" dirty="0" smtClean="0"/>
              <a:t>By having the sender put a </a:t>
            </a:r>
            <a:r>
              <a:rPr lang="en-US" sz="2400" dirty="0" smtClean="0">
                <a:solidFill>
                  <a:srgbClr val="FF0000"/>
                </a:solidFill>
              </a:rPr>
              <a:t>sequence number </a:t>
            </a:r>
            <a:r>
              <a:rPr lang="en-US" sz="2400" dirty="0" smtClean="0"/>
              <a:t>in the header of each frame it sends. </a:t>
            </a:r>
          </a:p>
          <a:p>
            <a:pPr lvl="1" algn="just">
              <a:buFont typeface="Arial" pitchFamily="34" charset="0"/>
              <a:buChar char="•"/>
              <a:defRPr/>
            </a:pPr>
            <a:r>
              <a:rPr lang="en-US" sz="2400" dirty="0" smtClean="0"/>
              <a:t>the receiver can check the sequence number of each arriving frame to see if it is a new frame or a duplicate to be discarded </a:t>
            </a:r>
          </a:p>
          <a:p>
            <a:pPr lvl="1" algn="just">
              <a:buFont typeface="Arial" pitchFamily="34" charset="0"/>
              <a:buChar char="•"/>
              <a:defRPr/>
            </a:pPr>
            <a:r>
              <a:rPr lang="en-US" sz="2400" dirty="0" smtClean="0">
                <a:solidFill>
                  <a:srgbClr val="FF0000"/>
                </a:solidFill>
              </a:rPr>
              <a:t>What is the minimum number of bits needed for the sequence number? </a:t>
            </a:r>
          </a:p>
          <a:p>
            <a:pPr lvl="1" algn="just">
              <a:buFont typeface="Arial" pitchFamily="34" charset="0"/>
              <a:buChar char="•"/>
              <a:defRPr/>
            </a:pPr>
            <a:r>
              <a:rPr lang="en-US" sz="2400" dirty="0" smtClean="0"/>
              <a:t>only uncertainty in this protocol is between a frame, m, and its direct successor, m + 1 </a:t>
            </a:r>
          </a:p>
          <a:p>
            <a:pPr lvl="1" algn="just">
              <a:buFont typeface="Arial" pitchFamily="34" charset="0"/>
              <a:buChar char="•"/>
              <a:defRPr/>
            </a:pPr>
            <a:r>
              <a:rPr lang="en-US" sz="2400" dirty="0" smtClean="0"/>
              <a:t>The event that triggers the sender to start sending frame m + 2 is the arrival of an acknowledgement for frame m + 1.</a:t>
            </a:r>
          </a:p>
          <a:p>
            <a:pPr lvl="1" algn="just">
              <a:buFont typeface="Arial" pitchFamily="34" charset="0"/>
              <a:buChar char="•"/>
              <a:defRPr/>
            </a:pPr>
            <a:r>
              <a:rPr lang="en-US" sz="2400" dirty="0" smtClean="0"/>
              <a:t>This implies that m has been correctly received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5467" y="90310"/>
            <a:ext cx="9008533" cy="496712"/>
          </a:xfrm>
        </p:spPr>
        <p:txBody>
          <a:bodyPr>
            <a:normAutofit fontScale="90000"/>
          </a:bodyPr>
          <a:lstStyle/>
          <a:p>
            <a:r>
              <a:rPr lang="en-US" dirty="0" smtClean="0"/>
              <a:t/>
            </a:r>
            <a:br>
              <a:rPr lang="en-US" dirty="0" smtClean="0"/>
            </a:br>
            <a:r>
              <a:rPr lang="en-US" dirty="0" smtClean="0"/>
              <a:t> </a:t>
            </a:r>
            <a:r>
              <a:rPr lang="en-US" sz="4400" dirty="0" smtClean="0"/>
              <a:t>Services provided to the Network Layer</a:t>
            </a:r>
            <a:endParaRPr lang="en-US" sz="4400" dirty="0"/>
          </a:p>
        </p:txBody>
      </p:sp>
      <p:sp>
        <p:nvSpPr>
          <p:cNvPr id="7" name="Content Placeholder 2"/>
          <p:cNvSpPr>
            <a:spLocks noGrp="1"/>
          </p:cNvSpPr>
          <p:nvPr>
            <p:ph idx="1"/>
          </p:nvPr>
        </p:nvSpPr>
        <p:spPr>
          <a:xfrm>
            <a:off x="191911" y="993422"/>
            <a:ext cx="8760178" cy="5331178"/>
          </a:xfrm>
        </p:spPr>
        <p:txBody>
          <a:bodyPr/>
          <a:lstStyle/>
          <a:p>
            <a:pPr algn="just">
              <a:buFont typeface="Arial" pitchFamily="34" charset="0"/>
              <a:buChar char="•"/>
            </a:pPr>
            <a:r>
              <a:rPr lang="en-US" sz="2800" dirty="0" smtClean="0"/>
              <a:t>Transfers data from the network layer on the source machine to the network layer on the destination machine</a:t>
            </a:r>
          </a:p>
        </p:txBody>
      </p:sp>
      <p:sp>
        <p:nvSpPr>
          <p:cNvPr id="4" name="Rectangle 3"/>
          <p:cNvSpPr txBox="1">
            <a:spLocks noChangeArrowheads="1"/>
          </p:cNvSpPr>
          <p:nvPr/>
        </p:nvSpPr>
        <p:spPr bwMode="auto">
          <a:xfrm>
            <a:off x="2203554" y="5816601"/>
            <a:ext cx="550139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marR="0" lvl="0" indent="-609600" defTabSz="914400" rtl="0" eaLnBrk="1" fontAlgn="base" latinLnBrk="0" hangingPunct="1">
              <a:lnSpc>
                <a:spcPct val="90000"/>
              </a:lnSpc>
              <a:spcBef>
                <a:spcPct val="20000"/>
              </a:spcBef>
              <a:spcAft>
                <a:spcPct val="0"/>
              </a:spcAft>
              <a:buClr>
                <a:schemeClr val="accent2"/>
              </a:buClr>
              <a:buSzTx/>
              <a:buFontTx/>
              <a:buNone/>
              <a:tabLst/>
              <a:defRPr/>
            </a:pPr>
            <a:r>
              <a:rPr kumimoji="0" lang="en-US" sz="2400" b="0" i="0" u="none" strike="noStrike" kern="0" cap="none" spc="0" normalizeH="0" baseline="0" noProof="0" dirty="0" smtClean="0">
                <a:ln>
                  <a:noFill/>
                </a:ln>
                <a:solidFill>
                  <a:schemeClr val="accent2"/>
                </a:solidFill>
                <a:effectLst/>
                <a:uLnTx/>
                <a:uFillTx/>
                <a:latin typeface="+mn-lt"/>
                <a:ea typeface="+mn-ea"/>
                <a:cs typeface="+mn-cs"/>
              </a:rPr>
              <a:t>(a)</a:t>
            </a:r>
            <a:r>
              <a:rPr kumimoji="0" lang="en-US" sz="2400" b="0" i="0" u="none" strike="noStrike" kern="0" cap="none" spc="0" normalizeH="0" baseline="0" noProof="0" dirty="0" smtClean="0">
                <a:ln>
                  <a:noFill/>
                </a:ln>
                <a:solidFill>
                  <a:schemeClr val="tx1"/>
                </a:solidFill>
                <a:effectLst/>
                <a:uLnTx/>
                <a:uFillTx/>
                <a:latin typeface="+mn-lt"/>
                <a:ea typeface="+mn-ea"/>
                <a:cs typeface="+mn-cs"/>
              </a:rPr>
              <a:t> Virtual Communication.</a:t>
            </a:r>
          </a:p>
          <a:p>
            <a:pPr marL="609600" marR="0" lvl="0" indent="-609600" defTabSz="914400" rtl="0" eaLnBrk="1" fontAlgn="base" latinLnBrk="0" hangingPunct="1">
              <a:lnSpc>
                <a:spcPct val="90000"/>
              </a:lnSpc>
              <a:spcBef>
                <a:spcPct val="20000"/>
              </a:spcBef>
              <a:spcAft>
                <a:spcPct val="0"/>
              </a:spcAft>
              <a:buClr>
                <a:schemeClr val="accent2"/>
              </a:buClr>
              <a:buSzTx/>
              <a:buFontTx/>
              <a:buNone/>
              <a:tabLst/>
              <a:defRPr/>
            </a:pPr>
            <a:r>
              <a:rPr kumimoji="0" lang="en-US" sz="2400" b="0" i="0" u="none" strike="noStrike" kern="0" cap="none" spc="0" normalizeH="0" baseline="0" noProof="0" dirty="0" smtClean="0">
                <a:ln>
                  <a:noFill/>
                </a:ln>
                <a:solidFill>
                  <a:schemeClr val="accent2"/>
                </a:solidFill>
                <a:effectLst/>
                <a:uLnTx/>
                <a:uFillTx/>
                <a:latin typeface="+mn-lt"/>
                <a:ea typeface="+mn-ea"/>
                <a:cs typeface="+mn-cs"/>
              </a:rPr>
              <a:t>(b)</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Actual Communication.</a:t>
            </a:r>
          </a:p>
        </p:txBody>
      </p:sp>
      <p:pic>
        <p:nvPicPr>
          <p:cNvPr id="5" name="Picture 4" descr="3-02"/>
          <p:cNvPicPr>
            <a:picLocks noChangeAspect="1" noChangeArrowheads="1"/>
          </p:cNvPicPr>
          <p:nvPr/>
        </p:nvPicPr>
        <p:blipFill>
          <a:blip r:embed="rId2" cstate="print"/>
          <a:srcRect/>
          <a:stretch>
            <a:fillRect/>
          </a:stretch>
        </p:blipFill>
        <p:spPr bwMode="auto">
          <a:xfrm>
            <a:off x="2483380" y="2096911"/>
            <a:ext cx="5928595" cy="3603978"/>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231DD258-A623-490B-8242-C077DDB146DD}" type="slidenum">
              <a:rPr lang="en-US" smtClean="0"/>
              <a:pPr>
                <a:defRPr/>
              </a:pPr>
              <a:t>6</a:t>
            </a:fld>
            <a:endParaRPr lang="en-US"/>
          </a:p>
        </p:txBody>
      </p:sp>
    </p:spTree>
  </p:cSld>
  <p:clrMapOvr>
    <a:masterClrMapping/>
  </p:clrMapOvr>
  <p:transition spd="slow">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99911"/>
          </a:xfrm>
        </p:spPr>
        <p:txBody>
          <a:bodyPr/>
          <a:lstStyle/>
          <a:p>
            <a:pPr eaLnBrk="1" hangingPunct="1"/>
            <a:r>
              <a:rPr lang="en-US" dirty="0" smtClean="0"/>
              <a:t>Elementary Data Link Protocols</a:t>
            </a:r>
          </a:p>
        </p:txBody>
      </p:sp>
      <p:sp>
        <p:nvSpPr>
          <p:cNvPr id="14339" name="Rectangle 3"/>
          <p:cNvSpPr>
            <a:spLocks noGrp="1" noChangeArrowheads="1"/>
          </p:cNvSpPr>
          <p:nvPr>
            <p:ph type="body" idx="1"/>
          </p:nvPr>
        </p:nvSpPr>
        <p:spPr>
          <a:xfrm>
            <a:off x="45153" y="1037871"/>
            <a:ext cx="9042401" cy="5633861"/>
          </a:xfrm>
        </p:spPr>
        <p:txBody>
          <a:bodyPr/>
          <a:lstStyle/>
          <a:p>
            <a:pPr lvl="0" algn="just">
              <a:buFont typeface="Arial" pitchFamily="34" charset="0"/>
              <a:buChar char="•"/>
              <a:defRPr/>
            </a:pPr>
            <a:r>
              <a:rPr lang="pt-BR" sz="2800" b="1" dirty="0" smtClean="0"/>
              <a:t>A Simplex Protocol for a Noisy Channel </a:t>
            </a:r>
            <a:r>
              <a:rPr lang="en-US" sz="2800" b="1" dirty="0" smtClean="0"/>
              <a:t> </a:t>
            </a:r>
          </a:p>
          <a:p>
            <a:pPr lvl="1" algn="just">
              <a:buFont typeface="Arial" pitchFamily="34" charset="0"/>
              <a:buChar char="•"/>
              <a:defRPr/>
            </a:pPr>
            <a:r>
              <a:rPr lang="en-US" sz="2400" dirty="0" smtClean="0"/>
              <a:t>Protocols in which the sender waits for a positive acknowledgement before advancing to the next data item are often called </a:t>
            </a:r>
            <a:r>
              <a:rPr lang="en-US" sz="2400" dirty="0" smtClean="0">
                <a:solidFill>
                  <a:srgbClr val="FF0000"/>
                </a:solidFill>
              </a:rPr>
              <a:t>PAR (Positive Acknowledgement with Retransmission) or ARQ (Automatic Repeat reQuest)</a:t>
            </a:r>
            <a:r>
              <a:rPr lang="en-US" sz="2400" dirty="0" smtClean="0"/>
              <a:t>.  </a:t>
            </a:r>
          </a:p>
          <a:p>
            <a:pPr lvl="1" algn="just">
              <a:buFont typeface="Arial" pitchFamily="34" charset="0"/>
              <a:buChar char="•"/>
              <a:defRPr/>
            </a:pPr>
            <a:r>
              <a:rPr lang="en-US" sz="2400" dirty="0" smtClean="0"/>
              <a:t>The sender remembers the sequence number of the next frame to send in </a:t>
            </a:r>
            <a:r>
              <a:rPr lang="en-US" sz="2400" dirty="0" err="1" smtClean="0"/>
              <a:t>next_frame_to_send</a:t>
            </a:r>
            <a:r>
              <a:rPr lang="en-US" sz="2400" dirty="0" smtClean="0"/>
              <a:t>; </a:t>
            </a:r>
          </a:p>
          <a:p>
            <a:pPr lvl="1" algn="just">
              <a:buFont typeface="Arial" pitchFamily="34" charset="0"/>
              <a:buChar char="•"/>
              <a:defRPr/>
            </a:pPr>
            <a:r>
              <a:rPr lang="en-US" sz="2400" dirty="0" smtClean="0"/>
              <a:t>the receiver remembers the sequence number of the next frame expected in </a:t>
            </a:r>
            <a:r>
              <a:rPr lang="en-US" sz="2400" dirty="0" err="1" smtClean="0"/>
              <a:t>frame_expected</a:t>
            </a:r>
            <a:r>
              <a:rPr lang="en-US" sz="2400" dirty="0" smtClean="0"/>
              <a:t>.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519289"/>
          </a:xfrm>
        </p:spPr>
        <p:txBody>
          <a:bodyPr/>
          <a:lstStyle/>
          <a:p>
            <a:pPr eaLnBrk="1" hangingPunct="1"/>
            <a:r>
              <a:rPr lang="en-US" dirty="0" smtClean="0"/>
              <a:t>Elementary Data Link Protocols</a:t>
            </a:r>
          </a:p>
        </p:txBody>
      </p:sp>
      <p:sp>
        <p:nvSpPr>
          <p:cNvPr id="14339" name="Rectangle 3"/>
          <p:cNvSpPr>
            <a:spLocks noGrp="1" noChangeArrowheads="1"/>
          </p:cNvSpPr>
          <p:nvPr>
            <p:ph type="body" idx="1"/>
          </p:nvPr>
        </p:nvSpPr>
        <p:spPr>
          <a:xfrm>
            <a:off x="101599" y="575734"/>
            <a:ext cx="9042401" cy="5791198"/>
          </a:xfrm>
        </p:spPr>
        <p:txBody>
          <a:bodyPr/>
          <a:lstStyle/>
          <a:p>
            <a:pPr lvl="0" algn="just">
              <a:buFont typeface="Arial" pitchFamily="34" charset="0"/>
              <a:buChar char="•"/>
              <a:defRPr/>
            </a:pPr>
            <a:r>
              <a:rPr lang="pt-BR" sz="2800" b="1" dirty="0" smtClean="0"/>
              <a:t>A Simplex Protocol for a Noisy Channel </a:t>
            </a:r>
            <a:r>
              <a:rPr lang="en-US" sz="2800" b="1" dirty="0" smtClean="0"/>
              <a:t> </a:t>
            </a:r>
          </a:p>
          <a:p>
            <a:pPr algn="just">
              <a:buFont typeface="Arial" pitchFamily="34" charset="0"/>
              <a:buChar char="•"/>
            </a:pPr>
            <a:r>
              <a:rPr lang="en-US" dirty="0" smtClean="0">
                <a:solidFill>
                  <a:srgbClr val="FF0000"/>
                </a:solidFill>
              </a:rPr>
              <a:t>Sender protocol:</a:t>
            </a:r>
            <a:r>
              <a:rPr lang="en-US" dirty="0" smtClean="0"/>
              <a:t> </a:t>
            </a:r>
          </a:p>
          <a:p>
            <a:pPr lvl="1" algn="just">
              <a:buFont typeface="Arial" pitchFamily="34" charset="0"/>
              <a:buChar char="•"/>
            </a:pPr>
            <a:r>
              <a:rPr lang="en-US" sz="2400" dirty="0" smtClean="0"/>
              <a:t>After transmitting a frame and starting the timer, the sender waits for something to happen. </a:t>
            </a:r>
          </a:p>
          <a:p>
            <a:pPr lvl="1" algn="just">
              <a:buFont typeface="Arial" pitchFamily="34" charset="0"/>
              <a:buChar char="•"/>
            </a:pPr>
            <a:r>
              <a:rPr lang="en-US" sz="2400" dirty="0" smtClean="0"/>
              <a:t>Only three possibilities exist: </a:t>
            </a:r>
          </a:p>
          <a:p>
            <a:pPr lvl="2" algn="just">
              <a:buFont typeface="Arial" pitchFamily="34" charset="0"/>
              <a:buChar char="•"/>
            </a:pPr>
            <a:r>
              <a:rPr lang="en-US" dirty="0" smtClean="0"/>
              <a:t>an acknowledgement frame arrives undamaged, </a:t>
            </a:r>
          </a:p>
          <a:p>
            <a:pPr lvl="2" algn="just">
              <a:buFont typeface="Arial" pitchFamily="34" charset="0"/>
              <a:buChar char="•"/>
            </a:pPr>
            <a:r>
              <a:rPr lang="en-US" dirty="0" smtClean="0"/>
              <a:t>a damaged acknowledgement frame staggers in, or </a:t>
            </a:r>
          </a:p>
          <a:p>
            <a:pPr lvl="2" algn="just">
              <a:buFont typeface="Arial" pitchFamily="34" charset="0"/>
              <a:buChar char="•"/>
            </a:pPr>
            <a:r>
              <a:rPr lang="en-US" dirty="0" smtClean="0"/>
              <a:t>the timer expires. </a:t>
            </a:r>
          </a:p>
          <a:p>
            <a:pPr lvl="1" algn="just">
              <a:buFont typeface="Arial" pitchFamily="34" charset="0"/>
              <a:buChar char="•"/>
            </a:pPr>
            <a:r>
              <a:rPr lang="en-US" sz="2400" dirty="0" smtClean="0"/>
              <a:t>If a valid acknowledgement comes in, the sender fetches the next packet from its network layer and puts it in the buffer, overwriting the previous packet. </a:t>
            </a:r>
          </a:p>
          <a:p>
            <a:pPr lvl="1" algn="just">
              <a:buFont typeface="Arial" pitchFamily="34" charset="0"/>
              <a:buChar char="•"/>
            </a:pPr>
            <a:r>
              <a:rPr lang="en-US" sz="2400" dirty="0" smtClean="0"/>
              <a:t>It also advances the sequence number. </a:t>
            </a:r>
          </a:p>
          <a:p>
            <a:pPr lvl="1" algn="just">
              <a:buFont typeface="Arial" pitchFamily="34" charset="0"/>
              <a:buChar char="•"/>
            </a:pPr>
            <a:r>
              <a:rPr lang="en-US" sz="2400" dirty="0" smtClean="0"/>
              <a:t>If a damaged frame arrives or no frame at all arrives, neither the buffer nor the sequence number is changed so that a duplicate can be sent.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99911"/>
          </a:xfrm>
        </p:spPr>
        <p:txBody>
          <a:bodyPr/>
          <a:lstStyle/>
          <a:p>
            <a:pPr eaLnBrk="1" hangingPunct="1"/>
            <a:r>
              <a:rPr lang="en-US" dirty="0" smtClean="0"/>
              <a:t>Elementary Data Link Protocols</a:t>
            </a:r>
          </a:p>
        </p:txBody>
      </p:sp>
      <p:sp>
        <p:nvSpPr>
          <p:cNvPr id="14339" name="Rectangle 3"/>
          <p:cNvSpPr>
            <a:spLocks noGrp="1" noChangeArrowheads="1"/>
          </p:cNvSpPr>
          <p:nvPr>
            <p:ph type="body" idx="1"/>
          </p:nvPr>
        </p:nvSpPr>
        <p:spPr>
          <a:xfrm>
            <a:off x="45153" y="1037871"/>
            <a:ext cx="9042401" cy="5633861"/>
          </a:xfrm>
        </p:spPr>
        <p:txBody>
          <a:bodyPr/>
          <a:lstStyle/>
          <a:p>
            <a:pPr lvl="0" algn="just">
              <a:buFont typeface="Arial" pitchFamily="34" charset="0"/>
              <a:buChar char="•"/>
              <a:defRPr/>
            </a:pPr>
            <a:r>
              <a:rPr lang="pt-BR" sz="2800" b="1" dirty="0" smtClean="0"/>
              <a:t>A Simplex Protocol for a Noisy Channel </a:t>
            </a:r>
            <a:r>
              <a:rPr lang="en-US" sz="2800" b="1" dirty="0" smtClean="0"/>
              <a:t> </a:t>
            </a:r>
          </a:p>
          <a:p>
            <a:pPr algn="just">
              <a:buFont typeface="Arial" pitchFamily="34" charset="0"/>
              <a:buChar char="•"/>
            </a:pPr>
            <a:r>
              <a:rPr lang="en-US" dirty="0" smtClean="0">
                <a:solidFill>
                  <a:srgbClr val="FF0000"/>
                </a:solidFill>
              </a:rPr>
              <a:t>Receiver Protocol:</a:t>
            </a:r>
          </a:p>
          <a:p>
            <a:pPr lvl="1" algn="just">
              <a:buFont typeface="Arial" pitchFamily="34" charset="0"/>
              <a:buChar char="•"/>
            </a:pPr>
            <a:r>
              <a:rPr lang="en-US" sz="2400" dirty="0" smtClean="0"/>
              <a:t>When a valid frame arrives at the receiver, its sequence number is checked to see if it is a duplicate. </a:t>
            </a:r>
          </a:p>
          <a:p>
            <a:pPr lvl="1" algn="just">
              <a:buFont typeface="Arial" pitchFamily="34" charset="0"/>
              <a:buChar char="•"/>
            </a:pPr>
            <a:r>
              <a:rPr lang="en-US" sz="2400" dirty="0" smtClean="0"/>
              <a:t>If not, it is accepted, passed to the network layer, and an acknowledgement is generated. </a:t>
            </a:r>
          </a:p>
          <a:p>
            <a:pPr lvl="1" algn="just">
              <a:buFont typeface="Arial" pitchFamily="34" charset="0"/>
              <a:buChar char="•"/>
            </a:pPr>
            <a:r>
              <a:rPr lang="en-US" sz="2400" dirty="0" smtClean="0"/>
              <a:t>Duplicates and damaged frames are not passed to the network layer </a:t>
            </a:r>
            <a:endParaRPr lang="en-US" sz="6600" dirty="0" smtClean="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485422"/>
          </a:xfrm>
        </p:spPr>
        <p:txBody>
          <a:bodyPr/>
          <a:lstStyle/>
          <a:p>
            <a:pPr eaLnBrk="1" hangingPunct="1"/>
            <a:r>
              <a:rPr lang="en-US" sz="4000" dirty="0" smtClean="0"/>
              <a:t>A Simplex Protocol for a Noisy Channel</a:t>
            </a:r>
          </a:p>
        </p:txBody>
      </p:sp>
      <p:pic>
        <p:nvPicPr>
          <p:cNvPr id="19459" name="Picture 4" descr="3-12"/>
          <p:cNvPicPr>
            <a:picLocks noChangeAspect="1" noChangeArrowheads="1"/>
          </p:cNvPicPr>
          <p:nvPr/>
        </p:nvPicPr>
        <p:blipFill>
          <a:blip r:embed="rId2" cstate="print"/>
          <a:srcRect b="39915"/>
          <a:stretch>
            <a:fillRect/>
          </a:stretch>
        </p:blipFill>
        <p:spPr bwMode="auto">
          <a:xfrm>
            <a:off x="124179" y="1046162"/>
            <a:ext cx="8895644" cy="5608637"/>
          </a:xfrm>
          <a:prstGeom prst="rect">
            <a:avLst/>
          </a:prstGeom>
          <a:noFill/>
          <a:ln w="9525">
            <a:noFill/>
            <a:miter lim="800000"/>
            <a:headEnd/>
            <a:tailEnd/>
          </a:ln>
        </p:spPr>
      </p:pic>
      <p:sp>
        <p:nvSpPr>
          <p:cNvPr id="19460" name="Text Box 5"/>
          <p:cNvSpPr txBox="1">
            <a:spLocks noChangeArrowheads="1"/>
          </p:cNvSpPr>
          <p:nvPr/>
        </p:nvSpPr>
        <p:spPr bwMode="auto">
          <a:xfrm>
            <a:off x="2754489" y="496358"/>
            <a:ext cx="3296356" cy="461665"/>
          </a:xfrm>
          <a:prstGeom prst="rect">
            <a:avLst/>
          </a:prstGeom>
          <a:noFill/>
          <a:ln w="9525">
            <a:noFill/>
            <a:miter lim="800000"/>
            <a:headEnd/>
            <a:tailEnd/>
          </a:ln>
        </p:spPr>
        <p:txBody>
          <a:bodyPr wrap="square">
            <a:spAutoFit/>
          </a:bodyPr>
          <a:lstStyle/>
          <a:p>
            <a:pPr>
              <a:spcBef>
                <a:spcPct val="20000"/>
              </a:spcBef>
              <a:buClr>
                <a:schemeClr val="accent2"/>
              </a:buClr>
            </a:pPr>
            <a:r>
              <a:rPr lang="en-US" sz="2400" dirty="0" smtClean="0">
                <a:latin typeface="Times New Roman" pitchFamily="18" charset="0"/>
              </a:rPr>
              <a:t>PAR or ARQ Protocol</a:t>
            </a:r>
            <a:endParaRPr lang="en-US" sz="2400" dirty="0">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231DD258-A623-490B-8242-C077DDB146DD}"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600" dirty="0" smtClean="0"/>
              <a:t>A Simplex Protocol for a Noisy Channel</a:t>
            </a:r>
          </a:p>
        </p:txBody>
      </p:sp>
      <p:pic>
        <p:nvPicPr>
          <p:cNvPr id="20483" name="Picture 4" descr="3-12"/>
          <p:cNvPicPr>
            <a:picLocks noChangeAspect="1" noChangeArrowheads="1"/>
          </p:cNvPicPr>
          <p:nvPr/>
        </p:nvPicPr>
        <p:blipFill>
          <a:blip r:embed="rId2" cstate="print"/>
          <a:srcRect t="59753" b="-966"/>
          <a:stretch>
            <a:fillRect/>
          </a:stretch>
        </p:blipFill>
        <p:spPr bwMode="auto">
          <a:xfrm>
            <a:off x="259645" y="1106311"/>
            <a:ext cx="8720844" cy="550897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632178"/>
          </a:xfrm>
        </p:spPr>
        <p:txBody>
          <a:bodyPr/>
          <a:lstStyle/>
          <a:p>
            <a:pPr eaLnBrk="1" hangingPunct="1"/>
            <a:r>
              <a:rPr lang="en-US" dirty="0" smtClean="0"/>
              <a:t>Sliding Window Protocols</a:t>
            </a:r>
          </a:p>
        </p:txBody>
      </p:sp>
      <p:sp>
        <p:nvSpPr>
          <p:cNvPr id="21507" name="Rectangle 3"/>
          <p:cNvSpPr>
            <a:spLocks noGrp="1" noChangeArrowheads="1"/>
          </p:cNvSpPr>
          <p:nvPr>
            <p:ph type="body" idx="1"/>
          </p:nvPr>
        </p:nvSpPr>
        <p:spPr>
          <a:xfrm>
            <a:off x="1" y="711200"/>
            <a:ext cx="9144000" cy="6146799"/>
          </a:xfrm>
        </p:spPr>
        <p:txBody>
          <a:bodyPr/>
          <a:lstStyle/>
          <a:p>
            <a:pPr algn="just">
              <a:buFont typeface="Arial" pitchFamily="34" charset="0"/>
              <a:buChar char="•"/>
            </a:pPr>
            <a:r>
              <a:rPr lang="en-US" dirty="0" smtClean="0"/>
              <a:t>In the previous protocols, data frames were transmitted in one direction only. </a:t>
            </a:r>
          </a:p>
          <a:p>
            <a:pPr algn="just">
              <a:buFont typeface="Arial" pitchFamily="34" charset="0"/>
              <a:buChar char="•"/>
            </a:pPr>
            <a:r>
              <a:rPr lang="en-US" dirty="0" smtClean="0"/>
              <a:t>In most practical situations, there is a need for transmitting data in both directions. </a:t>
            </a:r>
          </a:p>
          <a:p>
            <a:pPr algn="just">
              <a:buFont typeface="Arial" pitchFamily="34" charset="0"/>
              <a:buChar char="•"/>
            </a:pPr>
            <a:r>
              <a:rPr lang="en-US" dirty="0" smtClean="0"/>
              <a:t>One way of achieving </a:t>
            </a:r>
            <a:r>
              <a:rPr lang="en-US" dirty="0" smtClean="0">
                <a:solidFill>
                  <a:srgbClr val="FF0000"/>
                </a:solidFill>
              </a:rPr>
              <a:t>full-duplex data transmission </a:t>
            </a:r>
            <a:r>
              <a:rPr lang="en-US" dirty="0" smtClean="0"/>
              <a:t>is to have two separate communication channels and use each one for simplex data traffic (in different directions). </a:t>
            </a:r>
          </a:p>
          <a:p>
            <a:pPr algn="just">
              <a:buFont typeface="Arial" pitchFamily="34" charset="0"/>
              <a:buChar char="•"/>
            </a:pPr>
            <a:r>
              <a:rPr lang="en-US" dirty="0" smtClean="0"/>
              <a:t>If this is done, we have two separate physical circuits, each with a ''forward'' channel (for data) and a ''reverse'' channel (for acknowledgements). </a:t>
            </a:r>
          </a:p>
          <a:p>
            <a:pPr algn="just">
              <a:buFont typeface="Arial" pitchFamily="34" charset="0"/>
              <a:buChar char="•"/>
            </a:pPr>
            <a:r>
              <a:rPr lang="en-US" dirty="0" smtClean="0"/>
              <a:t>In which cases, the bandwidth of the reverse channel is almost entirely wasted. </a:t>
            </a:r>
          </a:p>
          <a:p>
            <a:pPr algn="just">
              <a:buFont typeface="Arial" pitchFamily="34" charset="0"/>
              <a:buChar char="•"/>
            </a:pPr>
            <a:r>
              <a:rPr lang="en-US" dirty="0" smtClean="0"/>
              <a:t>In effect, the user is paying for two circuits but using only the capacity of one </a:t>
            </a:r>
          </a:p>
          <a:p>
            <a:pPr algn="just">
              <a:buFont typeface="Arial" pitchFamily="34" charset="0"/>
              <a:buChar char="•"/>
            </a:pPr>
            <a:r>
              <a:rPr lang="en-US" dirty="0" smtClean="0"/>
              <a:t>A </a:t>
            </a:r>
            <a:r>
              <a:rPr lang="en-US" dirty="0" smtClean="0">
                <a:solidFill>
                  <a:srgbClr val="FF0000"/>
                </a:solidFill>
              </a:rPr>
              <a:t>better idea </a:t>
            </a:r>
            <a:r>
              <a:rPr lang="en-US" dirty="0" smtClean="0"/>
              <a:t>is to use the same circuit for data in both directions.</a:t>
            </a:r>
            <a:r>
              <a:rPr lang="en-US" sz="2800" dirty="0" smtClean="0"/>
              <a:t>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632178"/>
          </a:xfrm>
        </p:spPr>
        <p:txBody>
          <a:bodyPr/>
          <a:lstStyle/>
          <a:p>
            <a:pPr eaLnBrk="1" hangingPunct="1"/>
            <a:r>
              <a:rPr lang="en-US" dirty="0" smtClean="0"/>
              <a:t>Sliding Window Protocols</a:t>
            </a:r>
          </a:p>
        </p:txBody>
      </p:sp>
      <p:sp>
        <p:nvSpPr>
          <p:cNvPr id="21507" name="Rectangle 3"/>
          <p:cNvSpPr>
            <a:spLocks noGrp="1" noChangeArrowheads="1"/>
          </p:cNvSpPr>
          <p:nvPr>
            <p:ph type="body" idx="1"/>
          </p:nvPr>
        </p:nvSpPr>
        <p:spPr>
          <a:xfrm>
            <a:off x="1" y="711201"/>
            <a:ext cx="9144000" cy="5842000"/>
          </a:xfrm>
        </p:spPr>
        <p:txBody>
          <a:bodyPr/>
          <a:lstStyle/>
          <a:p>
            <a:pPr algn="just">
              <a:buFont typeface="Arial" pitchFamily="34" charset="0"/>
              <a:buChar char="•"/>
            </a:pPr>
            <a:r>
              <a:rPr lang="en-US" dirty="0" smtClean="0"/>
              <a:t>Data frames from A to B are intermixed with the acknowledgement frames from A to B. </a:t>
            </a:r>
          </a:p>
          <a:p>
            <a:pPr algn="just">
              <a:buFont typeface="Arial" pitchFamily="34" charset="0"/>
              <a:buChar char="•"/>
            </a:pPr>
            <a:r>
              <a:rPr lang="en-US" dirty="0" smtClean="0"/>
              <a:t>By looking at the </a:t>
            </a:r>
            <a:r>
              <a:rPr lang="en-US" dirty="0" smtClean="0">
                <a:solidFill>
                  <a:srgbClr val="FF0000"/>
                </a:solidFill>
              </a:rPr>
              <a:t>kind field </a:t>
            </a:r>
            <a:r>
              <a:rPr lang="en-US" dirty="0" smtClean="0"/>
              <a:t>in the header of an incoming frame, the receiver can tell whether the frame is data or acknowledgement </a:t>
            </a:r>
          </a:p>
          <a:p>
            <a:pPr algn="just">
              <a:buFont typeface="Arial" pitchFamily="34" charset="0"/>
              <a:buChar char="•"/>
            </a:pPr>
            <a:r>
              <a:rPr lang="en-US" dirty="0" smtClean="0">
                <a:solidFill>
                  <a:srgbClr val="FF0000"/>
                </a:solidFill>
              </a:rPr>
              <a:t>Another improvement </a:t>
            </a:r>
            <a:r>
              <a:rPr lang="en-US" dirty="0" smtClean="0"/>
              <a:t>is possible: When a data frame arrives, instead of immediately sending a separate control frame, the receiver restrains itself and waits until the network layer passes it the next packet. </a:t>
            </a:r>
          </a:p>
          <a:p>
            <a:pPr algn="just">
              <a:buFont typeface="Arial" pitchFamily="34" charset="0"/>
              <a:buChar char="•"/>
            </a:pPr>
            <a:r>
              <a:rPr lang="en-US" dirty="0" smtClean="0"/>
              <a:t>The acknowledgement is attached to the outgoing data frame (using the </a:t>
            </a:r>
            <a:r>
              <a:rPr lang="en-US" dirty="0" err="1" smtClean="0">
                <a:solidFill>
                  <a:srgbClr val="FF0000"/>
                </a:solidFill>
              </a:rPr>
              <a:t>ack</a:t>
            </a:r>
            <a:r>
              <a:rPr lang="en-US" dirty="0" smtClean="0">
                <a:solidFill>
                  <a:srgbClr val="FF0000"/>
                </a:solidFill>
              </a:rPr>
              <a:t> field </a:t>
            </a:r>
            <a:r>
              <a:rPr lang="en-US" dirty="0" smtClean="0"/>
              <a:t>in the frame header). </a:t>
            </a:r>
          </a:p>
          <a:p>
            <a:pPr algn="just">
              <a:buFont typeface="Arial" pitchFamily="34" charset="0"/>
              <a:buChar char="•"/>
            </a:pPr>
            <a:r>
              <a:rPr lang="en-US" dirty="0" smtClean="0"/>
              <a:t>In effect, the acknowledgement gets a free ride on the next outgoing data frame. </a:t>
            </a:r>
          </a:p>
          <a:p>
            <a:pPr algn="just">
              <a:buFont typeface="Arial" pitchFamily="34" charset="0"/>
              <a:buChar char="•"/>
            </a:pPr>
            <a:r>
              <a:rPr lang="en-US" dirty="0" smtClean="0"/>
              <a:t>The technique of temporarily delaying outgoing acknowledgements so that they can be hooked onto the next outgoing data frame is known as </a:t>
            </a:r>
            <a:r>
              <a:rPr lang="en-US" u="sng" dirty="0" smtClean="0">
                <a:solidFill>
                  <a:srgbClr val="FF0000"/>
                </a:solidFill>
              </a:rPr>
              <a:t>piggybacking</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632178"/>
          </a:xfrm>
        </p:spPr>
        <p:txBody>
          <a:bodyPr/>
          <a:lstStyle/>
          <a:p>
            <a:pPr eaLnBrk="1" hangingPunct="1"/>
            <a:r>
              <a:rPr lang="en-US" dirty="0" smtClean="0"/>
              <a:t>Sliding Window Protocols</a:t>
            </a:r>
          </a:p>
        </p:txBody>
      </p:sp>
      <p:sp>
        <p:nvSpPr>
          <p:cNvPr id="21507" name="Rectangle 3"/>
          <p:cNvSpPr>
            <a:spLocks noGrp="1" noChangeArrowheads="1"/>
          </p:cNvSpPr>
          <p:nvPr>
            <p:ph type="body" idx="1"/>
          </p:nvPr>
        </p:nvSpPr>
        <p:spPr>
          <a:xfrm>
            <a:off x="1" y="711201"/>
            <a:ext cx="9144000" cy="5842000"/>
          </a:xfrm>
        </p:spPr>
        <p:txBody>
          <a:bodyPr/>
          <a:lstStyle/>
          <a:p>
            <a:pPr algn="just">
              <a:buFont typeface="Arial" pitchFamily="34" charset="0"/>
              <a:buChar char="•"/>
            </a:pPr>
            <a:r>
              <a:rPr lang="en-US" dirty="0" smtClean="0"/>
              <a:t>The </a:t>
            </a:r>
            <a:r>
              <a:rPr lang="en-US" dirty="0" smtClean="0">
                <a:solidFill>
                  <a:srgbClr val="FF0000"/>
                </a:solidFill>
              </a:rPr>
              <a:t>principal advantage</a:t>
            </a:r>
            <a:r>
              <a:rPr lang="en-US" dirty="0" smtClean="0"/>
              <a:t> of using piggybacking over having distinct acknowledgement frames 	</a:t>
            </a:r>
          </a:p>
          <a:p>
            <a:pPr lvl="1" algn="just">
              <a:buFont typeface="Arial" pitchFamily="34" charset="0"/>
              <a:buChar char="•"/>
            </a:pPr>
            <a:r>
              <a:rPr lang="en-US" sz="2400" dirty="0" smtClean="0"/>
              <a:t>better use of the available channel bandwidth. </a:t>
            </a:r>
          </a:p>
          <a:p>
            <a:pPr lvl="1" algn="just">
              <a:buFont typeface="Arial" pitchFamily="34" charset="0"/>
              <a:buChar char="•"/>
            </a:pPr>
            <a:r>
              <a:rPr lang="en-US" sz="2400" dirty="0" smtClean="0"/>
              <a:t>The </a:t>
            </a:r>
            <a:r>
              <a:rPr lang="en-US" sz="2400" dirty="0" err="1" smtClean="0"/>
              <a:t>ack</a:t>
            </a:r>
            <a:r>
              <a:rPr lang="en-US" sz="2400" dirty="0" smtClean="0"/>
              <a:t> field in the frame header costs only a few bits, whereas a separate frame would need a header, the acknowledgement, and a checksum. </a:t>
            </a:r>
          </a:p>
          <a:p>
            <a:pPr algn="just">
              <a:buFont typeface="Arial" pitchFamily="34" charset="0"/>
              <a:buChar char="•"/>
            </a:pPr>
            <a:r>
              <a:rPr lang="en-US" dirty="0" smtClean="0">
                <a:solidFill>
                  <a:srgbClr val="FF0000"/>
                </a:solidFill>
              </a:rPr>
              <a:t>Other advantages:</a:t>
            </a:r>
          </a:p>
          <a:p>
            <a:pPr lvl="1" algn="just">
              <a:buFont typeface="Arial" pitchFamily="34" charset="0"/>
              <a:buChar char="•"/>
            </a:pPr>
            <a:r>
              <a:rPr lang="en-US" sz="2400" dirty="0" smtClean="0"/>
              <a:t>In addition, fewer frames sent means </a:t>
            </a:r>
            <a:r>
              <a:rPr lang="en-US" sz="2400" dirty="0" smtClean="0">
                <a:solidFill>
                  <a:srgbClr val="FF0000"/>
                </a:solidFill>
              </a:rPr>
              <a:t>fewer ''frame arrival'' interrupts</a:t>
            </a:r>
            <a:r>
              <a:rPr lang="en-US" sz="2400" dirty="0" smtClean="0"/>
              <a:t>, </a:t>
            </a:r>
          </a:p>
          <a:p>
            <a:pPr lvl="1" algn="just">
              <a:buFont typeface="Arial" pitchFamily="34" charset="0"/>
              <a:buChar char="•"/>
            </a:pPr>
            <a:r>
              <a:rPr lang="en-US" sz="2400" dirty="0" smtClean="0">
                <a:solidFill>
                  <a:srgbClr val="FF0000"/>
                </a:solidFill>
              </a:rPr>
              <a:t>fewer buffers required </a:t>
            </a:r>
            <a:r>
              <a:rPr lang="en-US" sz="2400" dirty="0" smtClean="0"/>
              <a:t>in the receiver, depending on how the receiver's software is organized.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632178"/>
          </a:xfrm>
        </p:spPr>
        <p:txBody>
          <a:bodyPr/>
          <a:lstStyle/>
          <a:p>
            <a:pPr eaLnBrk="1" hangingPunct="1"/>
            <a:r>
              <a:rPr lang="en-US" dirty="0" smtClean="0"/>
              <a:t>Sliding Window Protocols</a:t>
            </a:r>
          </a:p>
        </p:txBody>
      </p:sp>
      <p:sp>
        <p:nvSpPr>
          <p:cNvPr id="21507" name="Rectangle 3"/>
          <p:cNvSpPr>
            <a:spLocks noGrp="1" noChangeArrowheads="1"/>
          </p:cNvSpPr>
          <p:nvPr>
            <p:ph type="body" idx="1"/>
          </p:nvPr>
        </p:nvSpPr>
        <p:spPr>
          <a:xfrm>
            <a:off x="1" y="711201"/>
            <a:ext cx="9144000" cy="5842000"/>
          </a:xfrm>
        </p:spPr>
        <p:txBody>
          <a:bodyPr/>
          <a:lstStyle/>
          <a:p>
            <a:pPr algn="just">
              <a:buFont typeface="Arial" pitchFamily="34" charset="0"/>
              <a:buChar char="•"/>
            </a:pPr>
            <a:r>
              <a:rPr lang="en-US" dirty="0" smtClean="0"/>
              <a:t>Piggybacking introduces a </a:t>
            </a:r>
            <a:r>
              <a:rPr lang="en-US" dirty="0" smtClean="0">
                <a:solidFill>
                  <a:srgbClr val="FF0000"/>
                </a:solidFill>
              </a:rPr>
              <a:t>complication</a:t>
            </a:r>
            <a:r>
              <a:rPr lang="en-US" dirty="0" smtClean="0"/>
              <a:t> not present with separate acknowledgements. </a:t>
            </a:r>
          </a:p>
          <a:p>
            <a:pPr algn="just">
              <a:buFont typeface="Arial" pitchFamily="34" charset="0"/>
              <a:buChar char="•"/>
            </a:pPr>
            <a:r>
              <a:rPr lang="en-US" dirty="0" smtClean="0">
                <a:solidFill>
                  <a:srgbClr val="FF0000"/>
                </a:solidFill>
              </a:rPr>
              <a:t>How long </a:t>
            </a:r>
            <a:r>
              <a:rPr lang="en-US" dirty="0" smtClean="0"/>
              <a:t>should the data link layer wait for a packet onto which to piggyback the acknowledgement? </a:t>
            </a:r>
          </a:p>
          <a:p>
            <a:pPr algn="just">
              <a:buFont typeface="Arial" pitchFamily="34" charset="0"/>
              <a:buChar char="•"/>
            </a:pPr>
            <a:r>
              <a:rPr lang="en-US" dirty="0" smtClean="0"/>
              <a:t>If the data link layer waits longer than the sender's timeout period, the frame will be retransmitted, defeating the whole purpose of having acknowledgements. </a:t>
            </a:r>
          </a:p>
          <a:p>
            <a:pPr algn="just">
              <a:buFont typeface="Arial" pitchFamily="34" charset="0"/>
              <a:buChar char="•"/>
            </a:pPr>
            <a:r>
              <a:rPr lang="en-US" dirty="0" smtClean="0"/>
              <a:t>Of course, the data link layer cannot foretell the future</a:t>
            </a:r>
          </a:p>
          <a:p>
            <a:pPr algn="just">
              <a:buFont typeface="Arial" pitchFamily="34" charset="0"/>
              <a:buChar char="•"/>
            </a:pPr>
            <a:r>
              <a:rPr lang="en-US" dirty="0" smtClean="0"/>
              <a:t>So it must take an option to use a scheme, such as </a:t>
            </a:r>
            <a:r>
              <a:rPr lang="en-US" dirty="0" smtClean="0">
                <a:solidFill>
                  <a:srgbClr val="FF0000"/>
                </a:solidFill>
              </a:rPr>
              <a:t>waiting a fixed number of milliseconds</a:t>
            </a:r>
            <a:r>
              <a:rPr lang="en-US" dirty="0" smtClean="0"/>
              <a:t>. </a:t>
            </a:r>
          </a:p>
          <a:p>
            <a:pPr algn="just">
              <a:buFont typeface="Arial" pitchFamily="34" charset="0"/>
              <a:buChar char="•"/>
            </a:pPr>
            <a:r>
              <a:rPr lang="en-US" dirty="0" smtClean="0"/>
              <a:t>If a new packet arrives quickly, the acknowledgement is piggybacked onto it; </a:t>
            </a:r>
          </a:p>
          <a:p>
            <a:pPr algn="just">
              <a:buFont typeface="Arial" pitchFamily="34" charset="0"/>
              <a:buChar char="•"/>
            </a:pPr>
            <a:r>
              <a:rPr lang="en-US" dirty="0" smtClean="0"/>
              <a:t>otherwise, if no new packet has arrived by the end of this time period, the data link layer just sends a separate acknowledgement frame </a:t>
            </a:r>
            <a:endParaRPr lang="en-US" sz="2400" dirty="0" smtClean="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632178"/>
          </a:xfrm>
        </p:spPr>
        <p:txBody>
          <a:bodyPr/>
          <a:lstStyle/>
          <a:p>
            <a:pPr eaLnBrk="1" hangingPunct="1"/>
            <a:r>
              <a:rPr lang="en-US" dirty="0" smtClean="0"/>
              <a:t>Sliding Window Protocols</a:t>
            </a:r>
          </a:p>
        </p:txBody>
      </p:sp>
      <p:sp>
        <p:nvSpPr>
          <p:cNvPr id="21507" name="Rectangle 3"/>
          <p:cNvSpPr>
            <a:spLocks noGrp="1" noChangeArrowheads="1"/>
          </p:cNvSpPr>
          <p:nvPr>
            <p:ph type="body" idx="1"/>
          </p:nvPr>
        </p:nvSpPr>
        <p:spPr>
          <a:xfrm>
            <a:off x="1" y="711201"/>
            <a:ext cx="9144000" cy="5842000"/>
          </a:xfrm>
        </p:spPr>
        <p:txBody>
          <a:bodyPr/>
          <a:lstStyle/>
          <a:p>
            <a:pPr algn="just">
              <a:buFont typeface="Arial" pitchFamily="34" charset="0"/>
              <a:buChar char="•"/>
            </a:pPr>
            <a:r>
              <a:rPr lang="en-US" dirty="0" smtClean="0"/>
              <a:t>In all sliding window protocols, each outbound frame contains a sequence number, ranging from 0 up to some maximum </a:t>
            </a:r>
          </a:p>
          <a:p>
            <a:pPr algn="just">
              <a:buFont typeface="Arial" pitchFamily="34" charset="0"/>
              <a:buChar char="•"/>
            </a:pPr>
            <a:r>
              <a:rPr lang="en-US" dirty="0" smtClean="0"/>
              <a:t>Maximum is usually 2</a:t>
            </a:r>
            <a:r>
              <a:rPr lang="en-US" baseline="30000" dirty="0" smtClean="0"/>
              <a:t>n </a:t>
            </a:r>
            <a:r>
              <a:rPr lang="en-US" dirty="0" smtClean="0"/>
              <a:t>- 1 so the sequence number fits exactly in an n-bit field. </a:t>
            </a:r>
          </a:p>
          <a:p>
            <a:pPr algn="just">
              <a:buFont typeface="Arial" pitchFamily="34" charset="0"/>
              <a:buChar char="•"/>
            </a:pPr>
            <a:r>
              <a:rPr lang="en-US" dirty="0" smtClean="0"/>
              <a:t>The stop-and-wait sliding window protocol uses n = 1, restricting the sequence numbers to 0 and 1 </a:t>
            </a:r>
          </a:p>
          <a:p>
            <a:pPr algn="just">
              <a:buFont typeface="Arial" pitchFamily="34" charset="0"/>
              <a:buChar char="•"/>
            </a:pPr>
            <a:r>
              <a:rPr lang="en-US" dirty="0" smtClean="0"/>
              <a:t>Essence of all sliding window protocols </a:t>
            </a:r>
          </a:p>
          <a:p>
            <a:pPr lvl="1" algn="just">
              <a:buFont typeface="Arial" pitchFamily="34" charset="0"/>
              <a:buChar char="•"/>
            </a:pPr>
            <a:r>
              <a:rPr lang="en-US" sz="2400" dirty="0" smtClean="0"/>
              <a:t>at any instant of time, the sender maintains a set of sequence numbers corresponding to frames it is permitted to send. </a:t>
            </a:r>
          </a:p>
          <a:p>
            <a:pPr lvl="1" algn="just">
              <a:buFont typeface="Arial" pitchFamily="34" charset="0"/>
              <a:buChar char="•"/>
            </a:pPr>
            <a:r>
              <a:rPr lang="en-US" sz="2400" dirty="0" smtClean="0"/>
              <a:t>These frames are said to fall within the </a:t>
            </a:r>
            <a:r>
              <a:rPr lang="en-US" sz="2400" dirty="0" smtClean="0">
                <a:solidFill>
                  <a:srgbClr val="FF0000"/>
                </a:solidFill>
              </a:rPr>
              <a:t>sending window</a:t>
            </a:r>
            <a:r>
              <a:rPr lang="en-US" sz="2400" dirty="0" smtClean="0"/>
              <a:t>. </a:t>
            </a:r>
          </a:p>
          <a:p>
            <a:pPr lvl="1" algn="just">
              <a:buFont typeface="Arial" pitchFamily="34" charset="0"/>
              <a:buChar char="•"/>
            </a:pPr>
            <a:r>
              <a:rPr lang="en-US" sz="2400" dirty="0" smtClean="0"/>
              <a:t>Similarly, the receiver also maintains a </a:t>
            </a:r>
            <a:r>
              <a:rPr lang="en-US" sz="2400" dirty="0" smtClean="0">
                <a:solidFill>
                  <a:srgbClr val="FF0000"/>
                </a:solidFill>
              </a:rPr>
              <a:t>receiving window</a:t>
            </a:r>
            <a:r>
              <a:rPr lang="en-US" sz="2400" dirty="0" smtClean="0"/>
              <a:t> corresponding to the set of frames it is permitted to accept.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5467" y="90310"/>
            <a:ext cx="9008533" cy="496712"/>
          </a:xfrm>
        </p:spPr>
        <p:txBody>
          <a:bodyPr>
            <a:normAutofit fontScale="90000"/>
          </a:bodyPr>
          <a:lstStyle/>
          <a:p>
            <a:r>
              <a:rPr lang="en-US" dirty="0" smtClean="0"/>
              <a:t/>
            </a:r>
            <a:br>
              <a:rPr lang="en-US" dirty="0" smtClean="0"/>
            </a:br>
            <a:r>
              <a:rPr lang="en-US" dirty="0" smtClean="0"/>
              <a:t> </a:t>
            </a:r>
            <a:r>
              <a:rPr lang="en-US" sz="4400" dirty="0" smtClean="0"/>
              <a:t>Services provided to the Network Layer</a:t>
            </a:r>
            <a:endParaRPr lang="en-US" sz="4400" dirty="0"/>
          </a:p>
        </p:txBody>
      </p:sp>
      <p:sp>
        <p:nvSpPr>
          <p:cNvPr id="7" name="Content Placeholder 2"/>
          <p:cNvSpPr>
            <a:spLocks noGrp="1"/>
          </p:cNvSpPr>
          <p:nvPr>
            <p:ph idx="1"/>
          </p:nvPr>
        </p:nvSpPr>
        <p:spPr>
          <a:xfrm>
            <a:off x="191911" y="1919120"/>
            <a:ext cx="8760178" cy="2585156"/>
          </a:xfrm>
        </p:spPr>
        <p:txBody>
          <a:bodyPr/>
          <a:lstStyle/>
          <a:p>
            <a:pPr algn="just">
              <a:buFont typeface="Arial" pitchFamily="34" charset="0"/>
              <a:buChar char="•"/>
            </a:pPr>
            <a:r>
              <a:rPr lang="en-US" sz="2800" dirty="0" smtClean="0"/>
              <a:t>DLL commonly provides 3 services</a:t>
            </a:r>
          </a:p>
          <a:p>
            <a:pPr lvl="2" algn="just"/>
            <a:r>
              <a:rPr lang="en-US" sz="2800" dirty="0" smtClean="0"/>
              <a:t>Unacknowledged connectionless service</a:t>
            </a:r>
          </a:p>
          <a:p>
            <a:pPr lvl="2" algn="just"/>
            <a:r>
              <a:rPr lang="en-US" sz="2800" dirty="0" smtClean="0"/>
              <a:t>Acknowledged connectionless service</a:t>
            </a:r>
          </a:p>
          <a:p>
            <a:pPr lvl="2" algn="just"/>
            <a:r>
              <a:rPr lang="en-US" sz="2800" dirty="0" smtClean="0"/>
              <a:t>Acknowledged connection-oriented service</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to="" calcmode="lin" valueType="num">
                                      <p:cBhvr>
                                        <p:cTn id="12" dur="1" fill="hold"/>
                                        <p:tgtEl>
                                          <p:spTgt spid="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to="" calcmode="lin" valueType="num">
                                      <p:cBhvr>
                                        <p:cTn id="17" dur="1" fill="hold"/>
                                        <p:tgtEl>
                                          <p:spTgt spid="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to="" calcmode="lin" valueType="num">
                                      <p:cBhvr>
                                        <p:cTn id="22" dur="1" fill="hold"/>
                                        <p:tgtEl>
                                          <p:spTgt spid="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677333"/>
          </a:xfrm>
        </p:spPr>
        <p:txBody>
          <a:bodyPr/>
          <a:lstStyle/>
          <a:p>
            <a:pPr eaLnBrk="1" hangingPunct="1"/>
            <a:r>
              <a:rPr lang="en-US" dirty="0" smtClean="0"/>
              <a:t>Sliding Window Protocols</a:t>
            </a:r>
          </a:p>
        </p:txBody>
      </p:sp>
      <p:sp>
        <p:nvSpPr>
          <p:cNvPr id="22531" name="Rectangle 3"/>
          <p:cNvSpPr>
            <a:spLocks noGrp="1" noChangeArrowheads="1"/>
          </p:cNvSpPr>
          <p:nvPr>
            <p:ph type="body" idx="1"/>
          </p:nvPr>
        </p:nvSpPr>
        <p:spPr>
          <a:xfrm>
            <a:off x="508000" y="4366862"/>
            <a:ext cx="7766756" cy="2366962"/>
          </a:xfrm>
        </p:spPr>
        <p:txBody>
          <a:bodyPr/>
          <a:lstStyle/>
          <a:p>
            <a:pPr eaLnBrk="1" hangingPunct="1">
              <a:buFontTx/>
              <a:buNone/>
            </a:pPr>
            <a:r>
              <a:rPr lang="en-US" dirty="0" smtClean="0"/>
              <a:t>A sliding window of size 1, with a 3-bit sequence number.</a:t>
            </a:r>
          </a:p>
          <a:p>
            <a:pPr eaLnBrk="1" hangingPunct="1">
              <a:buFontTx/>
              <a:buNone/>
            </a:pPr>
            <a:r>
              <a:rPr lang="en-US" dirty="0" smtClean="0">
                <a:solidFill>
                  <a:schemeClr val="accent2"/>
                </a:solidFill>
              </a:rPr>
              <a:t>(a)</a:t>
            </a:r>
            <a:r>
              <a:rPr lang="en-US" dirty="0" smtClean="0"/>
              <a:t> Initially.</a:t>
            </a:r>
          </a:p>
          <a:p>
            <a:pPr eaLnBrk="1" hangingPunct="1">
              <a:buFontTx/>
              <a:buNone/>
            </a:pPr>
            <a:r>
              <a:rPr lang="en-US" dirty="0" smtClean="0">
                <a:solidFill>
                  <a:schemeClr val="accent2"/>
                </a:solidFill>
              </a:rPr>
              <a:t>(b)</a:t>
            </a:r>
            <a:r>
              <a:rPr lang="en-US" dirty="0" smtClean="0"/>
              <a:t> After the first frame has been sent.</a:t>
            </a:r>
          </a:p>
          <a:p>
            <a:pPr eaLnBrk="1" hangingPunct="1">
              <a:buFontTx/>
              <a:buNone/>
            </a:pPr>
            <a:r>
              <a:rPr lang="en-US" dirty="0" smtClean="0">
                <a:solidFill>
                  <a:schemeClr val="accent2"/>
                </a:solidFill>
              </a:rPr>
              <a:t>(c)</a:t>
            </a:r>
            <a:r>
              <a:rPr lang="en-US" dirty="0" smtClean="0"/>
              <a:t> After the first frame has been received.</a:t>
            </a:r>
          </a:p>
          <a:p>
            <a:pPr eaLnBrk="1" hangingPunct="1">
              <a:buFontTx/>
              <a:buNone/>
            </a:pPr>
            <a:r>
              <a:rPr lang="en-US" dirty="0" smtClean="0">
                <a:solidFill>
                  <a:schemeClr val="accent2"/>
                </a:solidFill>
              </a:rPr>
              <a:t>(d)</a:t>
            </a:r>
            <a:r>
              <a:rPr lang="en-US" dirty="0" smtClean="0"/>
              <a:t> After the first acknowledgement has been received.</a:t>
            </a:r>
          </a:p>
        </p:txBody>
      </p:sp>
      <p:pic>
        <p:nvPicPr>
          <p:cNvPr id="22532" name="Picture 4" descr="3-13"/>
          <p:cNvPicPr>
            <a:picLocks noChangeAspect="1" noChangeArrowheads="1"/>
          </p:cNvPicPr>
          <p:nvPr/>
        </p:nvPicPr>
        <p:blipFill>
          <a:blip r:embed="rId2" cstate="print"/>
          <a:srcRect/>
          <a:stretch>
            <a:fillRect/>
          </a:stretch>
        </p:blipFill>
        <p:spPr bwMode="auto">
          <a:xfrm>
            <a:off x="174096" y="686684"/>
            <a:ext cx="8789282" cy="367082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31DD258-A623-490B-8242-C077DDB146DD}"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632178"/>
          </a:xfrm>
        </p:spPr>
        <p:txBody>
          <a:bodyPr/>
          <a:lstStyle/>
          <a:p>
            <a:pPr eaLnBrk="1" hangingPunct="1"/>
            <a:r>
              <a:rPr lang="en-US" dirty="0" smtClean="0"/>
              <a:t>Sliding Window Protocols</a:t>
            </a:r>
          </a:p>
        </p:txBody>
      </p:sp>
      <p:sp>
        <p:nvSpPr>
          <p:cNvPr id="21507" name="Rectangle 3"/>
          <p:cNvSpPr>
            <a:spLocks noGrp="1" noChangeArrowheads="1"/>
          </p:cNvSpPr>
          <p:nvPr>
            <p:ph type="body" idx="1"/>
          </p:nvPr>
        </p:nvSpPr>
        <p:spPr>
          <a:xfrm>
            <a:off x="1" y="711201"/>
            <a:ext cx="9144000" cy="5842000"/>
          </a:xfrm>
        </p:spPr>
        <p:txBody>
          <a:bodyPr/>
          <a:lstStyle/>
          <a:p>
            <a:pPr algn="just">
              <a:buFont typeface="Arial" pitchFamily="34" charset="0"/>
              <a:buChar char="•"/>
            </a:pPr>
            <a:r>
              <a:rPr lang="en-US" dirty="0" smtClean="0"/>
              <a:t>The sender's window and the receiver's window need not have the same lower and upper limits or even have the same size. </a:t>
            </a:r>
          </a:p>
          <a:p>
            <a:pPr algn="just">
              <a:buFont typeface="Arial" pitchFamily="34" charset="0"/>
              <a:buChar char="•"/>
            </a:pPr>
            <a:r>
              <a:rPr lang="en-US" dirty="0" smtClean="0"/>
              <a:t>In some protocols they are fixed in size, but in others they can grow or shrink over the course of time as frames are sent and received </a:t>
            </a:r>
          </a:p>
          <a:p>
            <a:pPr algn="just">
              <a:buFont typeface="Arial" pitchFamily="34" charset="0"/>
              <a:buChar char="•"/>
            </a:pPr>
            <a:r>
              <a:rPr lang="en-US" dirty="0" smtClean="0"/>
              <a:t>The sequence numbers within the sender's window represent frames that have been sent or can be sent but are as yet not acknowledged.</a:t>
            </a:r>
          </a:p>
          <a:p>
            <a:pPr algn="just">
              <a:buFont typeface="Arial" pitchFamily="34" charset="0"/>
              <a:buChar char="•"/>
            </a:pPr>
            <a:r>
              <a:rPr lang="en-US" dirty="0" smtClean="0"/>
              <a:t> Whenever a new packet arrives from the network layer, it is given the next highest sequence number, and the upper edge of the window is advanced by one. </a:t>
            </a:r>
          </a:p>
          <a:p>
            <a:pPr algn="just">
              <a:buFont typeface="Arial" pitchFamily="34" charset="0"/>
              <a:buChar char="•"/>
            </a:pPr>
            <a:r>
              <a:rPr lang="en-US" dirty="0" smtClean="0"/>
              <a:t>When an acknowledgement comes in, the lower edge is advanced by one. In this way the window continuously maintains a list of unacknowledged frames. </a:t>
            </a:r>
          </a:p>
          <a:p>
            <a:pPr algn="just">
              <a:buFont typeface="Arial" pitchFamily="34" charset="0"/>
              <a:buChar char="•"/>
            </a:pPr>
            <a:r>
              <a:rPr lang="en-US" dirty="0" smtClean="0"/>
              <a:t>Since frames currently within the sender's window may ultimately be lost or damaged in transit, the sender must keep all these frames in its memory for possible retransmission.</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632178"/>
          </a:xfrm>
        </p:spPr>
        <p:txBody>
          <a:bodyPr/>
          <a:lstStyle/>
          <a:p>
            <a:pPr eaLnBrk="1" hangingPunct="1"/>
            <a:r>
              <a:rPr lang="en-US" dirty="0" smtClean="0"/>
              <a:t>Sliding Window Protocols</a:t>
            </a:r>
          </a:p>
        </p:txBody>
      </p:sp>
      <p:sp>
        <p:nvSpPr>
          <p:cNvPr id="21507" name="Rectangle 3"/>
          <p:cNvSpPr>
            <a:spLocks noGrp="1" noChangeArrowheads="1"/>
          </p:cNvSpPr>
          <p:nvPr>
            <p:ph type="body" idx="1"/>
          </p:nvPr>
        </p:nvSpPr>
        <p:spPr>
          <a:xfrm>
            <a:off x="1" y="711201"/>
            <a:ext cx="9144000" cy="5842000"/>
          </a:xfrm>
        </p:spPr>
        <p:txBody>
          <a:bodyPr/>
          <a:lstStyle/>
          <a:p>
            <a:pPr algn="just">
              <a:buFont typeface="Arial" pitchFamily="34" charset="0"/>
              <a:buChar char="•"/>
            </a:pPr>
            <a:r>
              <a:rPr lang="en-US" dirty="0" smtClean="0"/>
              <a:t> Thus, if the maximum window size is n, the sender needs n buffers to hold the unacknowledged frames. </a:t>
            </a:r>
          </a:p>
          <a:p>
            <a:pPr algn="just">
              <a:buFont typeface="Arial" pitchFamily="34" charset="0"/>
              <a:buChar char="•"/>
            </a:pPr>
            <a:r>
              <a:rPr lang="en-US" dirty="0" smtClean="0"/>
              <a:t>If the window ever grows to its maximum size, the sending data link layer must forcibly shut off the network layer until another buffer becomes free </a:t>
            </a:r>
          </a:p>
          <a:p>
            <a:pPr algn="just">
              <a:buFont typeface="Arial" pitchFamily="34" charset="0"/>
              <a:buChar char="•"/>
            </a:pPr>
            <a:r>
              <a:rPr lang="en-US" dirty="0" smtClean="0"/>
              <a:t>The receiver window corresponds to the frames it may accept. </a:t>
            </a:r>
          </a:p>
          <a:p>
            <a:pPr algn="just">
              <a:buFont typeface="Arial" pitchFamily="34" charset="0"/>
              <a:buChar char="•"/>
            </a:pPr>
            <a:r>
              <a:rPr lang="en-US" dirty="0" smtClean="0"/>
              <a:t>Any frame falling outside the window is discarded without comment. </a:t>
            </a:r>
          </a:p>
          <a:p>
            <a:pPr algn="just">
              <a:buFont typeface="Arial" pitchFamily="34" charset="0"/>
              <a:buChar char="•"/>
            </a:pPr>
            <a:r>
              <a:rPr lang="en-US" dirty="0" smtClean="0"/>
              <a:t>When a frame whose sequence number is equal to the lower edge of the window is received, it is passed to the network layer, an acknowledgement is generated, and the window is rotated by one. </a:t>
            </a:r>
          </a:p>
          <a:p>
            <a:pPr algn="just">
              <a:buFont typeface="Arial" pitchFamily="34" charset="0"/>
              <a:buChar char="•"/>
            </a:pPr>
            <a:r>
              <a:rPr lang="en-US" dirty="0" smtClean="0"/>
              <a:t>Unlike the sender's window, the receiver's window always remains at its initial size. </a:t>
            </a:r>
          </a:p>
          <a:p>
            <a:pPr algn="just">
              <a:buFont typeface="Arial" pitchFamily="34" charset="0"/>
              <a:buChar char="•"/>
            </a:pPr>
            <a:r>
              <a:rPr lang="en-US" dirty="0" smtClean="0"/>
              <a:t>Note that a window size of 1 means that the data link layer only accepts frames in order, but for larger windows this is not so.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Sliding Window Protocols</a:t>
            </a:r>
          </a:p>
        </p:txBody>
      </p:sp>
      <p:sp>
        <p:nvSpPr>
          <p:cNvPr id="21507" name="Rectangle 3"/>
          <p:cNvSpPr>
            <a:spLocks noGrp="1" noChangeArrowheads="1"/>
          </p:cNvSpPr>
          <p:nvPr>
            <p:ph type="body" idx="1"/>
          </p:nvPr>
        </p:nvSpPr>
        <p:spPr>
          <a:xfrm>
            <a:off x="688975" y="1870075"/>
            <a:ext cx="8455025" cy="4683125"/>
          </a:xfrm>
        </p:spPr>
        <p:txBody>
          <a:bodyPr/>
          <a:lstStyle/>
          <a:p>
            <a:pPr eaLnBrk="1" hangingPunct="1">
              <a:buFontTx/>
              <a:buChar char="•"/>
            </a:pPr>
            <a:r>
              <a:rPr lang="en-US" sz="3600" dirty="0" smtClean="0"/>
              <a:t>Bidirectional Protocols</a:t>
            </a:r>
          </a:p>
          <a:p>
            <a:pPr lvl="1" eaLnBrk="1" hangingPunct="1">
              <a:buFontTx/>
              <a:buChar char="•"/>
            </a:pPr>
            <a:r>
              <a:rPr lang="en-US" sz="3200" dirty="0" smtClean="0"/>
              <a:t>A One-Bit Sliding Window Protocol</a:t>
            </a:r>
          </a:p>
          <a:p>
            <a:pPr lvl="1" eaLnBrk="1" hangingPunct="1">
              <a:buFontTx/>
              <a:buChar char="•"/>
            </a:pPr>
            <a:r>
              <a:rPr lang="en-US" sz="3200" dirty="0" smtClean="0"/>
              <a:t>A Protocol Using Go Back N</a:t>
            </a:r>
          </a:p>
          <a:p>
            <a:pPr lvl="1" eaLnBrk="1" hangingPunct="1">
              <a:buFontTx/>
              <a:buChar char="•"/>
            </a:pPr>
            <a:r>
              <a:rPr lang="en-US" sz="3200" dirty="0" smtClean="0"/>
              <a:t>A Protocol Using Selective Repeat</a:t>
            </a:r>
          </a:p>
          <a:p>
            <a:pPr algn="just" eaLnBrk="1" hangingPunct="1">
              <a:buFontTx/>
              <a:buChar char="•"/>
            </a:pPr>
            <a:r>
              <a:rPr lang="en-US" sz="2800" dirty="0" smtClean="0"/>
              <a:t>Three protocols differ among themselves in terms of efficiency, complexity, and buffer requirements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dirty="0" smtClean="0"/>
              <a:t>A One-Bit Sliding Window Protocol</a:t>
            </a:r>
          </a:p>
        </p:txBody>
      </p:sp>
      <p:sp>
        <p:nvSpPr>
          <p:cNvPr id="5" name="Rectangle 3"/>
          <p:cNvSpPr txBox="1">
            <a:spLocks noChangeArrowheads="1"/>
          </p:cNvSpPr>
          <p:nvPr/>
        </p:nvSpPr>
        <p:spPr bwMode="auto">
          <a:xfrm>
            <a:off x="1" y="1433697"/>
            <a:ext cx="9144000" cy="4470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lvl="0" indent="-609600" algn="just" eaLnBrk="0" hangingPunct="0">
              <a:spcBef>
                <a:spcPct val="20000"/>
              </a:spcBef>
              <a:buClr>
                <a:schemeClr val="accent2"/>
              </a:buClr>
              <a:buFont typeface="Arial" pitchFamily="34" charset="0"/>
              <a:buChar char="•"/>
            </a:pPr>
            <a:r>
              <a:rPr lang="en-US" sz="2400" dirty="0" smtClean="0"/>
              <a:t>A sliding window protocol with a maximum window size of 1. </a:t>
            </a:r>
          </a:p>
          <a:p>
            <a:pPr marL="609600" lvl="0" indent="-609600" algn="just" eaLnBrk="0" hangingPunct="0">
              <a:spcBef>
                <a:spcPct val="20000"/>
              </a:spcBef>
              <a:buClr>
                <a:schemeClr val="accent2"/>
              </a:buClr>
              <a:buFont typeface="Arial" pitchFamily="34" charset="0"/>
              <a:buChar char="•"/>
            </a:pPr>
            <a:r>
              <a:rPr lang="en-US" sz="2400" dirty="0" smtClean="0"/>
              <a:t>Such a protocol uses stop-and-wait since the sender transmits a frame and waits for its acknowledgement before sending the next one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t>
            </a:r>
          </a:p>
          <a:p>
            <a:pPr marL="609600" lvl="0" indent="-609600" algn="just" eaLnBrk="0" hangingPunct="0">
              <a:spcBef>
                <a:spcPct val="20000"/>
              </a:spcBef>
              <a:buClr>
                <a:schemeClr val="accent2"/>
              </a:buClr>
              <a:buFont typeface="Arial" pitchFamily="34" charset="0"/>
              <a:buChar char="•"/>
            </a:pPr>
            <a:r>
              <a:rPr lang="en-US" sz="2400" dirty="0" smtClean="0"/>
              <a:t>starting machine fetches the first packet from its network layer, builds a frame from it, and sends it. </a:t>
            </a:r>
          </a:p>
          <a:p>
            <a:pPr marL="609600" lvl="0" indent="-609600" algn="just" eaLnBrk="0" hangingPunct="0">
              <a:spcBef>
                <a:spcPct val="20000"/>
              </a:spcBef>
              <a:buClr>
                <a:schemeClr val="accent2"/>
              </a:buClr>
              <a:buFont typeface="Arial" pitchFamily="34" charset="0"/>
              <a:buChar char="•"/>
            </a:pPr>
            <a:r>
              <a:rPr lang="en-US" sz="2400" dirty="0" smtClean="0"/>
              <a:t>When this frame arrives, the receiving data link layer checks to see if it is a duplicate </a:t>
            </a:r>
          </a:p>
          <a:p>
            <a:pPr marL="609600" lvl="0" indent="-609600" algn="just" eaLnBrk="0" hangingPunct="0">
              <a:spcBef>
                <a:spcPct val="20000"/>
              </a:spcBef>
              <a:buClr>
                <a:schemeClr val="accent2"/>
              </a:buClr>
              <a:buFont typeface="Arial" pitchFamily="34" charset="0"/>
              <a:buChar char="•"/>
            </a:pPr>
            <a:r>
              <a:rPr lang="en-US" sz="2400" dirty="0" smtClean="0"/>
              <a:t>If the frame is the one expected, it is passed to the network layer and the receiver's window is slid up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dirty="0" smtClean="0"/>
              <a:t>A One-Bit Sliding Window Protocol</a:t>
            </a:r>
          </a:p>
        </p:txBody>
      </p:sp>
      <p:sp>
        <p:nvSpPr>
          <p:cNvPr id="5" name="Rectangle 3"/>
          <p:cNvSpPr txBox="1">
            <a:spLocks noChangeArrowheads="1"/>
          </p:cNvSpPr>
          <p:nvPr/>
        </p:nvSpPr>
        <p:spPr bwMode="auto">
          <a:xfrm>
            <a:off x="1" y="1049871"/>
            <a:ext cx="9144000" cy="36914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lvl="0" indent="-609600" algn="just" eaLnBrk="0" hangingPunct="0">
              <a:spcBef>
                <a:spcPct val="20000"/>
              </a:spcBef>
              <a:buClr>
                <a:schemeClr val="accent2"/>
              </a:buClr>
              <a:buFont typeface="Arial" pitchFamily="34" charset="0"/>
              <a:buChar char="•"/>
            </a:pPr>
            <a:r>
              <a:rPr lang="en-US" sz="2400" dirty="0" smtClean="0"/>
              <a:t>The acknowledgement field contains the number of the last frame received without error.</a:t>
            </a:r>
          </a:p>
          <a:p>
            <a:pPr marL="609600" lvl="0" indent="-609600" algn="just" eaLnBrk="0" hangingPunct="0">
              <a:spcBef>
                <a:spcPct val="20000"/>
              </a:spcBef>
              <a:buClr>
                <a:schemeClr val="accent2"/>
              </a:buClr>
              <a:buFont typeface="Arial" pitchFamily="34" charset="0"/>
              <a:buChar char="•"/>
            </a:pPr>
            <a:r>
              <a:rPr lang="en-US" sz="2400" dirty="0" smtClean="0"/>
              <a:t>If this number agrees with the sequence number of the frame the sender is trying to send, the sender knows it is done with the frame stored in buffer and can fetch the next packet from its network layer. </a:t>
            </a:r>
          </a:p>
          <a:p>
            <a:pPr marL="609600" lvl="0" indent="-609600" algn="just" eaLnBrk="0" hangingPunct="0">
              <a:spcBef>
                <a:spcPct val="20000"/>
              </a:spcBef>
              <a:buClr>
                <a:schemeClr val="accent2"/>
              </a:buClr>
              <a:buFont typeface="Arial" pitchFamily="34" charset="0"/>
              <a:buChar char="•"/>
            </a:pPr>
            <a:r>
              <a:rPr lang="en-US" sz="2400" dirty="0" smtClean="0"/>
              <a:t>If the sequence number disagrees, it must continue trying to send the same frame.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778933"/>
          </a:xfrm>
        </p:spPr>
        <p:txBody>
          <a:bodyPr/>
          <a:lstStyle/>
          <a:p>
            <a:pPr eaLnBrk="1" hangingPunct="1"/>
            <a:r>
              <a:rPr lang="en-US" sz="4000" dirty="0" smtClean="0"/>
              <a:t>A One-Bit Sliding Window Protocol</a:t>
            </a:r>
          </a:p>
        </p:txBody>
      </p:sp>
      <p:sp>
        <p:nvSpPr>
          <p:cNvPr id="25603" name="Rectangle 3"/>
          <p:cNvSpPr>
            <a:spLocks noGrp="1" noChangeArrowheads="1"/>
          </p:cNvSpPr>
          <p:nvPr>
            <p:ph type="body" idx="1"/>
          </p:nvPr>
        </p:nvSpPr>
        <p:spPr>
          <a:xfrm>
            <a:off x="124179" y="5552901"/>
            <a:ext cx="8867775" cy="1276878"/>
          </a:xfrm>
        </p:spPr>
        <p:txBody>
          <a:bodyPr/>
          <a:lstStyle/>
          <a:p>
            <a:pPr algn="ctr" eaLnBrk="1" hangingPunct="1">
              <a:buFontTx/>
              <a:buNone/>
            </a:pPr>
            <a:r>
              <a:rPr lang="en-US" dirty="0" smtClean="0"/>
              <a:t>Scenario </a:t>
            </a:r>
            <a:r>
              <a:rPr lang="en-US" dirty="0" smtClean="0">
                <a:solidFill>
                  <a:schemeClr val="accent2"/>
                </a:solidFill>
              </a:rPr>
              <a:t>(a)</a:t>
            </a:r>
            <a:r>
              <a:rPr lang="en-US" dirty="0" smtClean="0"/>
              <a:t> Normal case. </a:t>
            </a:r>
          </a:p>
          <a:p>
            <a:pPr algn="ctr" eaLnBrk="1" hangingPunct="1">
              <a:buFontTx/>
              <a:buNone/>
            </a:pPr>
            <a:r>
              <a:rPr lang="en-US" dirty="0" smtClean="0"/>
              <a:t>The notation is (</a:t>
            </a:r>
            <a:r>
              <a:rPr lang="en-US" dirty="0" err="1" smtClean="0"/>
              <a:t>seq</a:t>
            </a:r>
            <a:r>
              <a:rPr lang="en-US" dirty="0" smtClean="0"/>
              <a:t>, </a:t>
            </a:r>
            <a:r>
              <a:rPr lang="en-US" dirty="0" err="1" smtClean="0"/>
              <a:t>ack</a:t>
            </a:r>
            <a:r>
              <a:rPr lang="en-US" dirty="0" smtClean="0"/>
              <a:t>, packet number).  </a:t>
            </a:r>
          </a:p>
          <a:p>
            <a:pPr algn="ctr" eaLnBrk="1" hangingPunct="1">
              <a:buFontTx/>
              <a:buNone/>
            </a:pPr>
            <a:r>
              <a:rPr lang="en-US" dirty="0" smtClean="0"/>
              <a:t>An asterisk indicates where a network layer accepts a packet.</a:t>
            </a:r>
          </a:p>
        </p:txBody>
      </p:sp>
      <p:pic>
        <p:nvPicPr>
          <p:cNvPr id="25604" name="Picture 4" descr="3-15"/>
          <p:cNvPicPr>
            <a:picLocks noChangeAspect="1" noChangeArrowheads="1"/>
          </p:cNvPicPr>
          <p:nvPr/>
        </p:nvPicPr>
        <p:blipFill>
          <a:blip r:embed="rId2" cstate="print"/>
          <a:srcRect r="47457" b="411"/>
          <a:stretch>
            <a:fillRect/>
          </a:stretch>
        </p:blipFill>
        <p:spPr bwMode="auto">
          <a:xfrm>
            <a:off x="158044" y="790222"/>
            <a:ext cx="8816623" cy="482035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31DD258-A623-490B-8242-C077DDB146DD}"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688622"/>
          </a:xfrm>
        </p:spPr>
        <p:txBody>
          <a:bodyPr/>
          <a:lstStyle/>
          <a:p>
            <a:pPr eaLnBrk="1" hangingPunct="1"/>
            <a:r>
              <a:rPr lang="en-US" sz="4000" dirty="0" smtClean="0"/>
              <a:t>A One-Bit Sliding Window Protocol</a:t>
            </a:r>
          </a:p>
        </p:txBody>
      </p:sp>
      <p:pic>
        <p:nvPicPr>
          <p:cNvPr id="25604" name="Picture 4" descr="3-15"/>
          <p:cNvPicPr>
            <a:picLocks noChangeAspect="1" noChangeArrowheads="1"/>
          </p:cNvPicPr>
          <p:nvPr/>
        </p:nvPicPr>
        <p:blipFill>
          <a:blip r:embed="rId2" cstate="print"/>
          <a:srcRect l="47205"/>
          <a:stretch>
            <a:fillRect/>
          </a:stretch>
        </p:blipFill>
        <p:spPr bwMode="auto">
          <a:xfrm>
            <a:off x="169333" y="759351"/>
            <a:ext cx="8839200" cy="4659315"/>
          </a:xfrm>
          <a:prstGeom prst="rect">
            <a:avLst/>
          </a:prstGeom>
          <a:noFill/>
          <a:ln w="9525">
            <a:noFill/>
            <a:miter lim="800000"/>
            <a:headEnd/>
            <a:tailEnd/>
          </a:ln>
        </p:spPr>
      </p:pic>
      <p:sp>
        <p:nvSpPr>
          <p:cNvPr id="6" name="Rectangle 3"/>
          <p:cNvSpPr txBox="1">
            <a:spLocks noChangeArrowheads="1"/>
          </p:cNvSpPr>
          <p:nvPr/>
        </p:nvSpPr>
        <p:spPr bwMode="auto">
          <a:xfrm>
            <a:off x="124179" y="5552901"/>
            <a:ext cx="8867775" cy="12768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lvl="0" indent="-609600">
              <a:spcBef>
                <a:spcPct val="20000"/>
              </a:spcBef>
              <a:buClr>
                <a:schemeClr val="accent2"/>
              </a:buClr>
            </a:pPr>
            <a:r>
              <a:rPr kumimoji="0" lang="en-US" sz="2400" b="0" i="0" u="none" strike="noStrike" kern="0" cap="none" spc="0" normalizeH="0" baseline="0" noProof="0" dirty="0" smtClean="0">
                <a:ln>
                  <a:noFill/>
                </a:ln>
                <a:solidFill>
                  <a:schemeClr val="tx1"/>
                </a:solidFill>
                <a:effectLst/>
                <a:uLnTx/>
                <a:uFillTx/>
                <a:latin typeface="+mn-lt"/>
                <a:ea typeface="+mn-ea"/>
                <a:cs typeface="+mn-cs"/>
              </a:rPr>
              <a:t>Scenario </a:t>
            </a:r>
            <a:r>
              <a:rPr lang="en-US" sz="2000" dirty="0" smtClean="0">
                <a:solidFill>
                  <a:schemeClr val="accent2"/>
                </a:solidFill>
              </a:rPr>
              <a:t>(b)</a:t>
            </a:r>
            <a:r>
              <a:rPr lang="en-US" sz="2000" dirty="0" smtClean="0"/>
              <a:t> Abnormal case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t>
            </a:r>
          </a:p>
          <a:p>
            <a:pPr marL="609600" marR="0" lvl="0" indent="-609600" algn="ctr" defTabSz="914400" rtl="0" eaLnBrk="1" fontAlgn="base" latinLnBrk="0" hangingPunct="1">
              <a:lnSpc>
                <a:spcPct val="100000"/>
              </a:lnSpc>
              <a:spcBef>
                <a:spcPct val="20000"/>
              </a:spcBef>
              <a:spcAft>
                <a:spcPct val="0"/>
              </a:spcAft>
              <a:buClr>
                <a:schemeClr val="accent2"/>
              </a:buClr>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The notation is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seq</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ack</a:t>
            </a:r>
            <a:r>
              <a:rPr kumimoji="0" lang="en-US" sz="2400" b="0" i="0" u="none" strike="noStrike" kern="0" cap="none" spc="0" normalizeH="0" baseline="0" noProof="0" dirty="0" smtClean="0">
                <a:ln>
                  <a:noFill/>
                </a:ln>
                <a:solidFill>
                  <a:schemeClr val="tx1"/>
                </a:solidFill>
                <a:effectLst/>
                <a:uLnTx/>
                <a:uFillTx/>
                <a:latin typeface="+mn-lt"/>
                <a:ea typeface="+mn-ea"/>
                <a:cs typeface="+mn-cs"/>
              </a:rPr>
              <a:t>, packet number).  </a:t>
            </a:r>
          </a:p>
          <a:p>
            <a:pPr marL="609600" marR="0" lvl="0" indent="-609600" algn="ctr" defTabSz="914400" rtl="0" eaLnBrk="1" fontAlgn="base" latinLnBrk="0" hangingPunct="1">
              <a:lnSpc>
                <a:spcPct val="100000"/>
              </a:lnSpc>
              <a:spcBef>
                <a:spcPct val="20000"/>
              </a:spcBef>
              <a:spcAft>
                <a:spcPct val="0"/>
              </a:spcAft>
              <a:buClr>
                <a:schemeClr val="accent2"/>
              </a:buClr>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An asterisk indicates where a network layer accepts a packet.</a:t>
            </a:r>
          </a:p>
        </p:txBody>
      </p:sp>
      <p:sp>
        <p:nvSpPr>
          <p:cNvPr id="5" name="Slide Number Placeholder 4"/>
          <p:cNvSpPr>
            <a:spLocks noGrp="1"/>
          </p:cNvSpPr>
          <p:nvPr>
            <p:ph type="sldNum" sz="quarter" idx="12"/>
          </p:nvPr>
        </p:nvSpPr>
        <p:spPr/>
        <p:txBody>
          <a:bodyPr/>
          <a:lstStyle/>
          <a:p>
            <a:pPr>
              <a:defRPr/>
            </a:pPr>
            <a:fld id="{231DD258-A623-490B-8242-C077DDB146DD}"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 y="809470"/>
            <a:ext cx="9144000" cy="58611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q"/>
            </a:pPr>
            <a:r>
              <a:rPr lang="en-US" sz="2400" dirty="0" smtClean="0"/>
              <a:t> Until now we have made the assumption that the transmission time required for a frame to arrive at the receiver plus the transmission time for the acknowledgement to come back is negligible. </a:t>
            </a:r>
          </a:p>
          <a:p>
            <a:pPr algn="just">
              <a:buFont typeface="Wingdings" pitchFamily="2" charset="2"/>
              <a:buChar char="q"/>
            </a:pPr>
            <a:r>
              <a:rPr lang="en-US" sz="2400" dirty="0" smtClean="0"/>
              <a:t> Sometimes this assumption is clearly false. </a:t>
            </a:r>
          </a:p>
          <a:p>
            <a:pPr algn="just">
              <a:buFont typeface="Wingdings" pitchFamily="2" charset="2"/>
              <a:buChar char="q"/>
            </a:pPr>
            <a:r>
              <a:rPr lang="en-US" sz="2400" dirty="0" smtClean="0"/>
              <a:t> In these situations the </a:t>
            </a:r>
            <a:r>
              <a:rPr lang="en-US" sz="2400" dirty="0" smtClean="0">
                <a:solidFill>
                  <a:srgbClr val="FF0000"/>
                </a:solidFill>
              </a:rPr>
              <a:t>long round-trip time </a:t>
            </a:r>
            <a:r>
              <a:rPr lang="en-US" sz="2400" dirty="0" smtClean="0"/>
              <a:t>can have important implications for the efficiency of the bandwidth utilization. </a:t>
            </a:r>
          </a:p>
          <a:p>
            <a:pPr algn="just">
              <a:buFont typeface="Wingdings" pitchFamily="2" charset="2"/>
              <a:buChar char="q"/>
            </a:pPr>
            <a:r>
              <a:rPr lang="en-US" sz="2400" dirty="0" smtClean="0"/>
              <a:t>The need for a large window on the sending side occurs whenever the product of </a:t>
            </a:r>
            <a:r>
              <a:rPr lang="en-US" sz="2400" b="1" i="1" dirty="0" smtClean="0"/>
              <a:t>bandwidth x round-trip-delay </a:t>
            </a:r>
            <a:r>
              <a:rPr lang="en-US" sz="2400" dirty="0" smtClean="0"/>
              <a:t>is large. </a:t>
            </a:r>
          </a:p>
          <a:p>
            <a:pPr algn="just">
              <a:buFont typeface="Wingdings" pitchFamily="2" charset="2"/>
              <a:buChar char="q"/>
            </a:pPr>
            <a:r>
              <a:rPr lang="en-US" sz="2400" dirty="0" smtClean="0"/>
              <a:t> The product of these two factors basically tells what the capacity of the pipe is, and the sender needs the ability to fill it without stopping in order to operate at peak efficiency</a:t>
            </a:r>
          </a:p>
          <a:p>
            <a:pPr algn="just">
              <a:buFont typeface="Wingdings" pitchFamily="2" charset="2"/>
              <a:buChar char="q"/>
            </a:pPr>
            <a:r>
              <a:rPr lang="en-US" sz="2400" dirty="0" smtClean="0"/>
              <a:t> This technique is known as </a:t>
            </a:r>
            <a:r>
              <a:rPr lang="en-US" sz="2400" b="1" dirty="0" smtClean="0">
                <a:solidFill>
                  <a:srgbClr val="FF0000"/>
                </a:solidFill>
              </a:rPr>
              <a:t>pipelining</a:t>
            </a:r>
            <a:r>
              <a:rPr lang="en-US" sz="2400" dirty="0" smtClean="0"/>
              <a:t>.</a:t>
            </a:r>
          </a:p>
          <a:p>
            <a:pPr algn="just"/>
            <a:endParaRPr lang="en-US" sz="2400" dirty="0" smtClean="0"/>
          </a:p>
          <a:p>
            <a:pPr algn="just"/>
            <a:endParaRPr lang="en-US" sz="2400" dirty="0" smtClean="0"/>
          </a:p>
        </p:txBody>
      </p:sp>
      <p:sp>
        <p:nvSpPr>
          <p:cNvPr id="6" name="Rectangle 2"/>
          <p:cNvSpPr>
            <a:spLocks noGrp="1" noChangeArrowheads="1"/>
          </p:cNvSpPr>
          <p:nvPr>
            <p:ph type="title"/>
          </p:nvPr>
        </p:nvSpPr>
        <p:spPr>
          <a:xfrm>
            <a:off x="0" y="0"/>
            <a:ext cx="9144000" cy="643467"/>
          </a:xfrm>
        </p:spPr>
        <p:txBody>
          <a:bodyPr/>
          <a:lstStyle/>
          <a:p>
            <a:pPr eaLnBrk="1" hangingPunct="1"/>
            <a:r>
              <a:rPr lang="en-US" sz="4000" dirty="0" smtClean="0"/>
              <a:t>Sliding Window Protocol Using Go Back N</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 y="809470"/>
            <a:ext cx="9144000" cy="58611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q"/>
            </a:pPr>
            <a:r>
              <a:rPr lang="en-US" sz="2400" dirty="0" smtClean="0"/>
              <a:t> Pipelining frames over an unreliable communication channel raises some serious </a:t>
            </a:r>
            <a:r>
              <a:rPr lang="en-US" sz="2400" dirty="0" smtClean="0">
                <a:solidFill>
                  <a:srgbClr val="FF0000"/>
                </a:solidFill>
              </a:rPr>
              <a:t>issues</a:t>
            </a:r>
            <a:r>
              <a:rPr lang="en-US" sz="2400" dirty="0" smtClean="0"/>
              <a:t>. </a:t>
            </a:r>
          </a:p>
          <a:p>
            <a:pPr algn="just">
              <a:buFont typeface="Wingdings" pitchFamily="2" charset="2"/>
              <a:buChar char="q"/>
            </a:pPr>
            <a:r>
              <a:rPr lang="en-US" sz="2400" dirty="0" smtClean="0"/>
              <a:t> First, what happens if a frame in the middle of a long stream is damaged or lost?</a:t>
            </a:r>
          </a:p>
          <a:p>
            <a:pPr algn="just">
              <a:buFont typeface="Wingdings" pitchFamily="2" charset="2"/>
              <a:buChar char="q"/>
            </a:pPr>
            <a:r>
              <a:rPr lang="en-US" sz="2400" dirty="0" smtClean="0"/>
              <a:t> Large numbers of succeeding frames will arrive at the receiver before the sender even finds out that anything is wrong.</a:t>
            </a:r>
          </a:p>
          <a:p>
            <a:pPr algn="just">
              <a:buFont typeface="Wingdings" pitchFamily="2" charset="2"/>
              <a:buChar char="q"/>
            </a:pPr>
            <a:r>
              <a:rPr lang="en-US" sz="2400" dirty="0" smtClean="0"/>
              <a:t> When a damaged frame arrives at the receiver, it obviously should be discarded, but what should the receiver do with all the correct frames following it? </a:t>
            </a:r>
          </a:p>
          <a:p>
            <a:pPr algn="just">
              <a:buFont typeface="Wingdings" pitchFamily="2" charset="2"/>
              <a:buChar char="q"/>
            </a:pPr>
            <a:r>
              <a:rPr lang="en-US" sz="2400" dirty="0" smtClean="0"/>
              <a:t> Remember that the receiving DLL is required to hand packets to the network layer in sequence.</a:t>
            </a:r>
          </a:p>
        </p:txBody>
      </p:sp>
      <p:sp>
        <p:nvSpPr>
          <p:cNvPr id="6" name="Rectangle 2"/>
          <p:cNvSpPr>
            <a:spLocks noGrp="1" noChangeArrowheads="1"/>
          </p:cNvSpPr>
          <p:nvPr>
            <p:ph type="title"/>
          </p:nvPr>
        </p:nvSpPr>
        <p:spPr>
          <a:xfrm>
            <a:off x="0" y="0"/>
            <a:ext cx="9144000" cy="643467"/>
          </a:xfrm>
        </p:spPr>
        <p:txBody>
          <a:bodyPr/>
          <a:lstStyle/>
          <a:p>
            <a:pPr eaLnBrk="1" hangingPunct="1"/>
            <a:r>
              <a:rPr lang="en-US" sz="4000" dirty="0" smtClean="0"/>
              <a:t>Sliding Window Protocol Using Go Back N</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5467" y="90310"/>
            <a:ext cx="9008533" cy="496712"/>
          </a:xfrm>
        </p:spPr>
        <p:txBody>
          <a:bodyPr>
            <a:normAutofit fontScale="90000"/>
          </a:bodyPr>
          <a:lstStyle/>
          <a:p>
            <a:r>
              <a:rPr lang="en-US" dirty="0" smtClean="0"/>
              <a:t/>
            </a:r>
            <a:br>
              <a:rPr lang="en-US" dirty="0" smtClean="0"/>
            </a:br>
            <a:r>
              <a:rPr lang="en-US" dirty="0" smtClean="0"/>
              <a:t> </a:t>
            </a:r>
            <a:r>
              <a:rPr lang="en-US" sz="4400" dirty="0" smtClean="0"/>
              <a:t>Services provided to the Network Layer</a:t>
            </a:r>
            <a:endParaRPr lang="en-US" sz="4400" dirty="0"/>
          </a:p>
        </p:txBody>
      </p:sp>
      <p:sp>
        <p:nvSpPr>
          <p:cNvPr id="7" name="Content Placeholder 2"/>
          <p:cNvSpPr>
            <a:spLocks noGrp="1"/>
          </p:cNvSpPr>
          <p:nvPr>
            <p:ph idx="1"/>
          </p:nvPr>
        </p:nvSpPr>
        <p:spPr>
          <a:xfrm>
            <a:off x="191911" y="993422"/>
            <a:ext cx="8760178" cy="5331178"/>
          </a:xfrm>
        </p:spPr>
        <p:txBody>
          <a:bodyPr/>
          <a:lstStyle/>
          <a:p>
            <a:pPr marL="468313" lvl="2" algn="just"/>
            <a:r>
              <a:rPr lang="en-US" sz="2800" dirty="0" smtClean="0"/>
              <a:t>Unacknowledged connectionless service</a:t>
            </a:r>
          </a:p>
          <a:p>
            <a:pPr marL="917575" lvl="3" algn="just"/>
            <a:r>
              <a:rPr lang="en-US" sz="2400" dirty="0" smtClean="0"/>
              <a:t>Source machine send </a:t>
            </a:r>
            <a:r>
              <a:rPr lang="en-US" sz="2400" dirty="0" smtClean="0">
                <a:solidFill>
                  <a:srgbClr val="FF0000"/>
                </a:solidFill>
              </a:rPr>
              <a:t>independent frames </a:t>
            </a:r>
            <a:r>
              <a:rPr lang="en-US" sz="2400" dirty="0" smtClean="0"/>
              <a:t>to the destination machine without having the destination machine acknowledge them </a:t>
            </a:r>
          </a:p>
          <a:p>
            <a:pPr marL="917575" lvl="3" algn="just"/>
            <a:r>
              <a:rPr lang="en-US" sz="2400" dirty="0" smtClean="0">
                <a:solidFill>
                  <a:srgbClr val="FF0000"/>
                </a:solidFill>
              </a:rPr>
              <a:t>No logical connection </a:t>
            </a:r>
            <a:r>
              <a:rPr lang="en-US" sz="2400" dirty="0" smtClean="0"/>
              <a:t>is established </a:t>
            </a:r>
          </a:p>
          <a:p>
            <a:pPr marL="917575" lvl="3" algn="just"/>
            <a:r>
              <a:rPr lang="en-US" sz="2400" dirty="0" smtClean="0"/>
              <a:t>If a frame is lost due to noise on the line, no attempt is made to detect the loss or recover from it </a:t>
            </a:r>
          </a:p>
          <a:p>
            <a:pPr marL="917575" lvl="3" algn="just"/>
            <a:r>
              <a:rPr lang="en-US" sz="2400" dirty="0" smtClean="0"/>
              <a:t>This class of service is </a:t>
            </a:r>
            <a:r>
              <a:rPr lang="en-US" sz="2400" dirty="0" smtClean="0">
                <a:solidFill>
                  <a:srgbClr val="FF0000"/>
                </a:solidFill>
              </a:rPr>
              <a:t>appropriate when the error rate is very low</a:t>
            </a:r>
            <a:r>
              <a:rPr lang="en-US" sz="2400" dirty="0" smtClean="0"/>
              <a:t> so that recovery is left to higher layers </a:t>
            </a:r>
          </a:p>
          <a:p>
            <a:pPr marL="917575" lvl="3" algn="just"/>
            <a:r>
              <a:rPr lang="en-US" sz="2400" dirty="0" smtClean="0"/>
              <a:t>also </a:t>
            </a:r>
            <a:r>
              <a:rPr lang="en-US" sz="2400" dirty="0" smtClean="0">
                <a:solidFill>
                  <a:srgbClr val="FF0000"/>
                </a:solidFill>
              </a:rPr>
              <a:t>appropriate for real-time traffic</a:t>
            </a:r>
            <a:r>
              <a:rPr lang="en-US" sz="2400" dirty="0" smtClean="0"/>
              <a:t>, such as voice, in which late data are worse than bad data </a:t>
            </a:r>
          </a:p>
          <a:p>
            <a:pPr marL="917575" lvl="3" algn="just"/>
            <a:r>
              <a:rPr lang="en-US" sz="2400" dirty="0" smtClean="0"/>
              <a:t>Most </a:t>
            </a:r>
            <a:r>
              <a:rPr lang="en-US" sz="2400" dirty="0" smtClean="0">
                <a:solidFill>
                  <a:srgbClr val="FF0000"/>
                </a:solidFill>
              </a:rPr>
              <a:t>LANs </a:t>
            </a:r>
            <a:r>
              <a:rPr lang="en-US" sz="2400" dirty="0" smtClean="0"/>
              <a:t>use unacknowledged connectionless service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to="" calcmode="lin" valueType="num">
                                      <p:cBhvr>
                                        <p:cTn id="12" dur="1" fill="hold"/>
                                        <p:tgtEl>
                                          <p:spTgt spid="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to="" calcmode="lin" valueType="num">
                                      <p:cBhvr>
                                        <p:cTn id="17" dur="1" fill="hold"/>
                                        <p:tgtEl>
                                          <p:spTgt spid="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to="" calcmode="lin" valueType="num">
                                      <p:cBhvr>
                                        <p:cTn id="22" dur="1" fill="hold"/>
                                        <p:tgtEl>
                                          <p:spTgt spid="7">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to="" calcmode="lin" valueType="num">
                                      <p:cBhvr>
                                        <p:cTn id="27" dur="1" fill="hold"/>
                                        <p:tgtEl>
                                          <p:spTgt spid="7">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to="" calcmode="lin" valueType="num">
                                      <p:cBhvr>
                                        <p:cTn id="32" dur="1" fill="hold"/>
                                        <p:tgtEl>
                                          <p:spTgt spid="7">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to="" calcmode="lin" valueType="num">
                                      <p:cBhvr>
                                        <p:cTn id="37" dur="1" fill="hold"/>
                                        <p:tgtEl>
                                          <p:spTgt spid="7">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 y="809470"/>
            <a:ext cx="9144000" cy="58611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q"/>
            </a:pPr>
            <a:r>
              <a:rPr lang="en-US" sz="2400" dirty="0" smtClean="0"/>
              <a:t> </a:t>
            </a:r>
            <a:r>
              <a:rPr lang="en-US" sz="2400" dirty="0" smtClean="0">
                <a:solidFill>
                  <a:srgbClr val="FF0000"/>
                </a:solidFill>
              </a:rPr>
              <a:t>Two basic approaches </a:t>
            </a:r>
            <a:r>
              <a:rPr lang="en-US" sz="2400" dirty="0" smtClean="0"/>
              <a:t>are available for dealing with errors in the presence of pipelining. </a:t>
            </a:r>
          </a:p>
          <a:p>
            <a:pPr algn="just">
              <a:buFont typeface="Wingdings" pitchFamily="2" charset="2"/>
              <a:buChar char="q"/>
            </a:pPr>
            <a:r>
              <a:rPr lang="en-US" sz="2400" dirty="0" smtClean="0"/>
              <a:t> One way, called </a:t>
            </a:r>
            <a:r>
              <a:rPr lang="en-US" sz="2400" b="1" dirty="0" smtClean="0">
                <a:solidFill>
                  <a:srgbClr val="FF0000"/>
                </a:solidFill>
              </a:rPr>
              <a:t>go back n</a:t>
            </a:r>
            <a:r>
              <a:rPr lang="en-US" sz="2400" dirty="0" smtClean="0"/>
              <a:t>, is for the receiver simply to discard all subsequent frames, sending no acknowledgements for the discarded frames. </a:t>
            </a:r>
          </a:p>
          <a:p>
            <a:pPr algn="just">
              <a:buFont typeface="Wingdings" pitchFamily="2" charset="2"/>
              <a:buChar char="q"/>
            </a:pPr>
            <a:r>
              <a:rPr lang="en-US" sz="2400" dirty="0" smtClean="0"/>
              <a:t> This strategy corresponds to a receive window of size 1.</a:t>
            </a:r>
          </a:p>
          <a:p>
            <a:pPr algn="just">
              <a:buFont typeface="Wingdings" pitchFamily="2" charset="2"/>
              <a:buChar char="q"/>
            </a:pPr>
            <a:r>
              <a:rPr lang="en-US" sz="2400" dirty="0" smtClean="0"/>
              <a:t> In other words, the DLL refuses to accept any frame except the next one it must give to the network layer. </a:t>
            </a:r>
          </a:p>
          <a:p>
            <a:pPr algn="just">
              <a:buFont typeface="Wingdings" pitchFamily="2" charset="2"/>
              <a:buChar char="q"/>
            </a:pPr>
            <a:r>
              <a:rPr lang="en-US" sz="2400" dirty="0" smtClean="0"/>
              <a:t> If the sender's window fills up before the timer runs out, the pipeline will begin to empty. </a:t>
            </a:r>
          </a:p>
          <a:p>
            <a:pPr algn="just">
              <a:buFont typeface="Wingdings" pitchFamily="2" charset="2"/>
              <a:buChar char="q"/>
            </a:pPr>
            <a:r>
              <a:rPr lang="en-US" sz="2400" dirty="0" smtClean="0"/>
              <a:t> Eventually, the sender will time out and retransmit all unacknowledged frames in order, starting with the damaged or lost one. </a:t>
            </a:r>
          </a:p>
          <a:p>
            <a:pPr algn="just">
              <a:buFont typeface="Wingdings" pitchFamily="2" charset="2"/>
              <a:buChar char="q"/>
            </a:pPr>
            <a:r>
              <a:rPr lang="en-US" sz="2400" dirty="0" smtClean="0"/>
              <a:t>This approach can </a:t>
            </a:r>
            <a:r>
              <a:rPr lang="en-US" sz="2400" dirty="0" smtClean="0">
                <a:solidFill>
                  <a:srgbClr val="FF0000"/>
                </a:solidFill>
              </a:rPr>
              <a:t>waste a lot of bandwidth </a:t>
            </a:r>
            <a:r>
              <a:rPr lang="en-US" sz="2400" dirty="0" smtClean="0"/>
              <a:t>if the error rate is high.</a:t>
            </a:r>
          </a:p>
        </p:txBody>
      </p:sp>
      <p:sp>
        <p:nvSpPr>
          <p:cNvPr id="6" name="Rectangle 2"/>
          <p:cNvSpPr>
            <a:spLocks noGrp="1" noChangeArrowheads="1"/>
          </p:cNvSpPr>
          <p:nvPr>
            <p:ph type="title"/>
          </p:nvPr>
        </p:nvSpPr>
        <p:spPr>
          <a:xfrm>
            <a:off x="0" y="0"/>
            <a:ext cx="9144000" cy="643467"/>
          </a:xfrm>
        </p:spPr>
        <p:txBody>
          <a:bodyPr/>
          <a:lstStyle/>
          <a:p>
            <a:pPr eaLnBrk="1" hangingPunct="1"/>
            <a:r>
              <a:rPr lang="en-US" sz="4000" dirty="0" smtClean="0"/>
              <a:t>Sliding Window Protocol Using Go Back N</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86544" y="684214"/>
            <a:ext cx="8367712" cy="1084626"/>
          </a:xfrm>
        </p:spPr>
        <p:txBody>
          <a:bodyPr/>
          <a:lstStyle/>
          <a:p>
            <a:pPr algn="ctr" eaLnBrk="1" hangingPunct="1">
              <a:buFontTx/>
              <a:buNone/>
            </a:pPr>
            <a:r>
              <a:rPr lang="en-US" dirty="0" smtClean="0"/>
              <a:t>Pipelining and error recovery.  Effect on an error when receiver’s window size is 1</a:t>
            </a:r>
          </a:p>
        </p:txBody>
      </p:sp>
      <p:pic>
        <p:nvPicPr>
          <p:cNvPr id="26628" name="Picture 4" descr="3-16"/>
          <p:cNvPicPr>
            <a:picLocks noChangeAspect="1" noChangeArrowheads="1"/>
          </p:cNvPicPr>
          <p:nvPr/>
        </p:nvPicPr>
        <p:blipFill>
          <a:blip r:embed="rId2" cstate="print"/>
          <a:srcRect b="62766"/>
          <a:stretch>
            <a:fillRect/>
          </a:stretch>
        </p:blipFill>
        <p:spPr bwMode="auto">
          <a:xfrm>
            <a:off x="104933" y="1526919"/>
            <a:ext cx="8889167" cy="2970129"/>
          </a:xfrm>
          <a:prstGeom prst="rect">
            <a:avLst/>
          </a:prstGeom>
          <a:noFill/>
          <a:ln w="9525">
            <a:noFill/>
            <a:miter lim="800000"/>
            <a:headEnd/>
            <a:tailEnd/>
          </a:ln>
        </p:spPr>
      </p:pic>
      <p:sp>
        <p:nvSpPr>
          <p:cNvPr id="5" name="Rectangle 4"/>
          <p:cNvSpPr/>
          <p:nvPr/>
        </p:nvSpPr>
        <p:spPr>
          <a:xfrm>
            <a:off x="232347" y="4549676"/>
            <a:ext cx="8671810" cy="2308324"/>
          </a:xfrm>
          <a:prstGeom prst="rect">
            <a:avLst/>
          </a:prstGeom>
        </p:spPr>
        <p:txBody>
          <a:bodyPr wrap="square">
            <a:spAutoFit/>
          </a:bodyPr>
          <a:lstStyle/>
          <a:p>
            <a:pPr algn="just">
              <a:buFont typeface="Wingdings" pitchFamily="2" charset="2"/>
              <a:buChar char="q"/>
            </a:pPr>
            <a:r>
              <a:rPr lang="en-US" sz="2400" dirty="0" smtClean="0"/>
              <a:t> Frames 0 and 1 are correctly received and acknowledged. </a:t>
            </a:r>
          </a:p>
          <a:p>
            <a:pPr algn="just">
              <a:buFont typeface="Wingdings" pitchFamily="2" charset="2"/>
              <a:buChar char="q"/>
            </a:pPr>
            <a:r>
              <a:rPr lang="en-US" sz="2400" dirty="0" smtClean="0"/>
              <a:t> Frame 2, however, is damaged or lost. </a:t>
            </a:r>
          </a:p>
          <a:p>
            <a:pPr algn="just">
              <a:buFont typeface="Wingdings" pitchFamily="2" charset="2"/>
              <a:buChar char="q"/>
            </a:pPr>
            <a:r>
              <a:rPr lang="en-US" sz="2400" dirty="0" smtClean="0"/>
              <a:t> The sender, unaware of this problem, continues to send frames until the timer for frame 2 expires.</a:t>
            </a:r>
          </a:p>
          <a:p>
            <a:pPr algn="just">
              <a:buFont typeface="Wingdings" pitchFamily="2" charset="2"/>
              <a:buChar char="q"/>
            </a:pPr>
            <a:r>
              <a:rPr lang="en-US" sz="2400" dirty="0" smtClean="0"/>
              <a:t> Then it backs up to frame 2 and starts all over with it, sending 2, 3, 4, etc. all over again</a:t>
            </a:r>
          </a:p>
        </p:txBody>
      </p:sp>
      <p:sp>
        <p:nvSpPr>
          <p:cNvPr id="7" name="Rectangle 2"/>
          <p:cNvSpPr>
            <a:spLocks noGrp="1" noChangeArrowheads="1"/>
          </p:cNvSpPr>
          <p:nvPr>
            <p:ph type="title"/>
          </p:nvPr>
        </p:nvSpPr>
        <p:spPr>
          <a:xfrm>
            <a:off x="0" y="0"/>
            <a:ext cx="9144000" cy="643467"/>
          </a:xfrm>
        </p:spPr>
        <p:txBody>
          <a:bodyPr/>
          <a:lstStyle/>
          <a:p>
            <a:pPr eaLnBrk="1" hangingPunct="1"/>
            <a:r>
              <a:rPr lang="en-US" sz="4000" dirty="0" smtClean="0"/>
              <a:t>Sliding Window Protocol Using Go Back N</a:t>
            </a:r>
          </a:p>
        </p:txBody>
      </p:sp>
      <p:sp>
        <p:nvSpPr>
          <p:cNvPr id="6" name="Slide Number Placeholder 5"/>
          <p:cNvSpPr>
            <a:spLocks noGrp="1"/>
          </p:cNvSpPr>
          <p:nvPr>
            <p:ph type="sldNum" sz="quarter" idx="12"/>
          </p:nvPr>
        </p:nvSpPr>
        <p:spPr/>
        <p:txBody>
          <a:bodyPr/>
          <a:lstStyle/>
          <a:p>
            <a:pPr>
              <a:defRPr/>
            </a:pPr>
            <a:fld id="{231DD258-A623-490B-8242-C077DDB146DD}" type="slidenum">
              <a:rPr lang="en-US" smtClean="0"/>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 y="809470"/>
            <a:ext cx="9144000" cy="5546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q"/>
            </a:pPr>
            <a:r>
              <a:rPr lang="en-US" sz="2400" dirty="0" smtClean="0"/>
              <a:t> Other general strategy for handling errors when frames are pipelined is called </a:t>
            </a:r>
            <a:r>
              <a:rPr lang="en-US" sz="2400" b="1" dirty="0" smtClean="0">
                <a:solidFill>
                  <a:srgbClr val="FF0000"/>
                </a:solidFill>
              </a:rPr>
              <a:t>selective repeat</a:t>
            </a:r>
            <a:r>
              <a:rPr lang="en-US" sz="2400" dirty="0" smtClean="0"/>
              <a:t>. </a:t>
            </a:r>
          </a:p>
          <a:p>
            <a:pPr algn="just">
              <a:buFont typeface="Wingdings" pitchFamily="2" charset="2"/>
              <a:buChar char="q"/>
            </a:pPr>
            <a:r>
              <a:rPr lang="en-US" sz="2400" dirty="0" smtClean="0"/>
              <a:t> When it is used, a bad frame that is received is discarded, but good frames received after it are buffered. </a:t>
            </a:r>
          </a:p>
          <a:p>
            <a:pPr algn="just">
              <a:buFont typeface="Wingdings" pitchFamily="2" charset="2"/>
              <a:buChar char="q"/>
            </a:pPr>
            <a:r>
              <a:rPr lang="en-US" sz="2400" dirty="0" smtClean="0"/>
              <a:t> When the sender times out, only the oldest unacknowledged frame is retransmitted. </a:t>
            </a:r>
          </a:p>
          <a:p>
            <a:pPr algn="just">
              <a:buFont typeface="Wingdings" pitchFamily="2" charset="2"/>
              <a:buChar char="q"/>
            </a:pPr>
            <a:r>
              <a:rPr lang="en-US" sz="2400" dirty="0" smtClean="0"/>
              <a:t> If that frame arrives correctly, the receiver can deliver to the network layer, in sequence, all the frames it has buffered. </a:t>
            </a:r>
          </a:p>
          <a:p>
            <a:pPr algn="just">
              <a:buFont typeface="Wingdings" pitchFamily="2" charset="2"/>
              <a:buChar char="q"/>
            </a:pPr>
            <a:r>
              <a:rPr lang="en-US" sz="2400" dirty="0" smtClean="0"/>
              <a:t> Selective repeat is often combined with having the receiver send a negative acknowledgement </a:t>
            </a:r>
            <a:r>
              <a:rPr lang="en-US" sz="2400" dirty="0" smtClean="0">
                <a:solidFill>
                  <a:srgbClr val="FF0000"/>
                </a:solidFill>
              </a:rPr>
              <a:t>(NAK)</a:t>
            </a:r>
            <a:r>
              <a:rPr lang="en-US" sz="2400" dirty="0" smtClean="0"/>
              <a:t> when it detects an error, </a:t>
            </a:r>
          </a:p>
          <a:p>
            <a:pPr algn="just">
              <a:buFont typeface="Wingdings" pitchFamily="2" charset="2"/>
              <a:buChar char="q"/>
            </a:pPr>
            <a:r>
              <a:rPr lang="en-US" sz="2400" dirty="0" smtClean="0"/>
              <a:t> for example, when it receives a checksum error or a frame out of sequence. </a:t>
            </a:r>
          </a:p>
          <a:p>
            <a:pPr algn="just">
              <a:buFont typeface="Wingdings" pitchFamily="2" charset="2"/>
              <a:buChar char="q"/>
            </a:pPr>
            <a:r>
              <a:rPr lang="en-US" sz="2400" dirty="0" smtClean="0"/>
              <a:t> NAKs stimulate retransmission before the corresponding timer expires and thus improve performance</a:t>
            </a:r>
          </a:p>
        </p:txBody>
      </p:sp>
      <p:sp>
        <p:nvSpPr>
          <p:cNvPr id="6" name="Rectangle 2"/>
          <p:cNvSpPr>
            <a:spLocks noGrp="1" noChangeArrowheads="1"/>
          </p:cNvSpPr>
          <p:nvPr>
            <p:ph type="title"/>
          </p:nvPr>
        </p:nvSpPr>
        <p:spPr>
          <a:xfrm>
            <a:off x="0" y="0"/>
            <a:ext cx="9144000" cy="643467"/>
          </a:xfrm>
        </p:spPr>
        <p:txBody>
          <a:bodyPr/>
          <a:lstStyle/>
          <a:p>
            <a:pPr eaLnBrk="1" hangingPunct="1"/>
            <a:r>
              <a:rPr lang="en-US" sz="3200" dirty="0" smtClean="0"/>
              <a:t>Sliding Window Protocol Using Selective Repeat</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09862" y="894074"/>
            <a:ext cx="8634335" cy="1069635"/>
          </a:xfrm>
        </p:spPr>
        <p:txBody>
          <a:bodyPr/>
          <a:lstStyle/>
          <a:p>
            <a:pPr algn="ctr" eaLnBrk="1" hangingPunct="1">
              <a:buFontTx/>
              <a:buNone/>
            </a:pPr>
            <a:r>
              <a:rPr lang="en-US" dirty="0" smtClean="0"/>
              <a:t>Pipelining and error recovery.  Effect on an error when receiver’s window size is large.</a:t>
            </a:r>
          </a:p>
        </p:txBody>
      </p:sp>
      <p:pic>
        <p:nvPicPr>
          <p:cNvPr id="26628" name="Picture 4" descr="3-16"/>
          <p:cNvPicPr>
            <a:picLocks noChangeAspect="1" noChangeArrowheads="1"/>
          </p:cNvPicPr>
          <p:nvPr/>
        </p:nvPicPr>
        <p:blipFill>
          <a:blip r:embed="rId2" cstate="print"/>
          <a:srcRect t="59497" b="4813"/>
          <a:stretch>
            <a:fillRect/>
          </a:stretch>
        </p:blipFill>
        <p:spPr bwMode="auto">
          <a:xfrm>
            <a:off x="14990" y="1768839"/>
            <a:ext cx="9109445" cy="2998033"/>
          </a:xfrm>
          <a:prstGeom prst="rect">
            <a:avLst/>
          </a:prstGeom>
          <a:noFill/>
          <a:ln w="9525">
            <a:noFill/>
            <a:miter lim="800000"/>
            <a:headEnd/>
            <a:tailEnd/>
          </a:ln>
        </p:spPr>
      </p:pic>
      <p:sp>
        <p:nvSpPr>
          <p:cNvPr id="5" name="Rectangle 4"/>
          <p:cNvSpPr/>
          <p:nvPr/>
        </p:nvSpPr>
        <p:spPr>
          <a:xfrm>
            <a:off x="397239" y="4904654"/>
            <a:ext cx="8431968" cy="1569660"/>
          </a:xfrm>
          <a:prstGeom prst="rect">
            <a:avLst/>
          </a:prstGeom>
        </p:spPr>
        <p:txBody>
          <a:bodyPr wrap="square">
            <a:spAutoFit/>
          </a:bodyPr>
          <a:lstStyle/>
          <a:p>
            <a:pPr algn="just">
              <a:buFont typeface="Wingdings" pitchFamily="2" charset="2"/>
              <a:buChar char="§"/>
            </a:pPr>
            <a:r>
              <a:rPr lang="en-US" sz="2400" dirty="0" smtClean="0"/>
              <a:t> Selective repeat corresponds to a receiver window larger than 1 </a:t>
            </a:r>
          </a:p>
          <a:p>
            <a:pPr algn="just">
              <a:buFont typeface="Wingdings" pitchFamily="2" charset="2"/>
              <a:buChar char="§"/>
            </a:pPr>
            <a:r>
              <a:rPr lang="en-US" sz="2400" dirty="0" smtClean="0"/>
              <a:t> require large amounts of data link layer memory if the window is large</a:t>
            </a:r>
            <a:endParaRPr lang="en-US" sz="2400" dirty="0"/>
          </a:p>
        </p:txBody>
      </p:sp>
      <p:sp>
        <p:nvSpPr>
          <p:cNvPr id="6" name="Slide Number Placeholder 5"/>
          <p:cNvSpPr>
            <a:spLocks noGrp="1"/>
          </p:cNvSpPr>
          <p:nvPr>
            <p:ph type="sldNum" sz="quarter" idx="12"/>
          </p:nvPr>
        </p:nvSpPr>
        <p:spPr/>
        <p:txBody>
          <a:bodyPr/>
          <a:lstStyle/>
          <a:p>
            <a:pPr>
              <a:defRPr/>
            </a:pPr>
            <a:fld id="{231DD258-A623-490B-8242-C077DDB146DD}" type="slidenum">
              <a:rPr lang="en-US" smtClean="0"/>
              <a:pPr>
                <a:defRPr/>
              </a:pPr>
              <a:t>83</a:t>
            </a:fld>
            <a:endParaRPr lang="en-US"/>
          </a:p>
        </p:txBody>
      </p:sp>
      <p:sp>
        <p:nvSpPr>
          <p:cNvPr id="8" name="Rectangle 7"/>
          <p:cNvSpPr/>
          <p:nvPr/>
        </p:nvSpPr>
        <p:spPr bwMode="auto">
          <a:xfrm rot="18252006">
            <a:off x="3434737" y="2542337"/>
            <a:ext cx="360771" cy="2562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p:txBody>
      </p:sp>
      <p:sp>
        <p:nvSpPr>
          <p:cNvPr id="9" name="Rectangle 8"/>
          <p:cNvSpPr/>
          <p:nvPr/>
        </p:nvSpPr>
        <p:spPr bwMode="auto">
          <a:xfrm rot="18252006">
            <a:off x="3910524" y="2512790"/>
            <a:ext cx="341089" cy="30286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5</a:t>
            </a:r>
            <a:endParaRPr kumimoji="0" lang="en-US"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rot="18252006">
            <a:off x="4437678" y="2530278"/>
            <a:ext cx="341089" cy="30286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p:txBody>
      </p:sp>
      <p:sp>
        <p:nvSpPr>
          <p:cNvPr id="12" name="Rectangle 2"/>
          <p:cNvSpPr txBox="1">
            <a:spLocks noChangeArrowheads="1"/>
          </p:cNvSpPr>
          <p:nvPr/>
        </p:nvSpPr>
        <p:spPr bwMode="auto">
          <a:xfrm>
            <a:off x="0" y="0"/>
            <a:ext cx="9144000" cy="6434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FF0000"/>
                </a:solidFill>
                <a:effectLst/>
                <a:uLnTx/>
                <a:uFillTx/>
                <a:latin typeface="+mj-lt"/>
                <a:ea typeface="+mj-ea"/>
                <a:cs typeface="+mj-cs"/>
              </a:rPr>
              <a:t>Sliding Window Protocol Using Selective Repeat</a:t>
            </a:r>
            <a:endParaRPr kumimoji="0" lang="en-US" sz="3200" b="0" i="0" u="none" strike="noStrike" kern="0" cap="none" spc="0" normalizeH="0" baseline="0" noProof="0" dirty="0" smtClean="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 y="809470"/>
            <a:ext cx="9144000" cy="5546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q"/>
            </a:pPr>
            <a:r>
              <a:rPr lang="en-US" sz="2400" dirty="0" smtClean="0"/>
              <a:t> Frames 0 and 1 are again correctly received and acknowledged and frame 2 is lost. </a:t>
            </a:r>
          </a:p>
          <a:p>
            <a:pPr algn="just">
              <a:buFont typeface="Wingdings" pitchFamily="2" charset="2"/>
              <a:buChar char="q"/>
            </a:pPr>
            <a:r>
              <a:rPr lang="en-US" sz="2400" dirty="0" smtClean="0"/>
              <a:t> When frame 3 arrives at the receiver, the DLL notices that is has missed a frame</a:t>
            </a:r>
          </a:p>
          <a:p>
            <a:pPr algn="just">
              <a:buFont typeface="Wingdings" pitchFamily="2" charset="2"/>
              <a:buChar char="q"/>
            </a:pPr>
            <a:r>
              <a:rPr lang="en-US" sz="2400" dirty="0" smtClean="0"/>
              <a:t> So it sends back a NAK for 2 but buffers 3. </a:t>
            </a:r>
          </a:p>
          <a:p>
            <a:pPr algn="just">
              <a:buFont typeface="Wingdings" pitchFamily="2" charset="2"/>
              <a:buChar char="q"/>
            </a:pPr>
            <a:r>
              <a:rPr lang="en-US" sz="2400" dirty="0" smtClean="0"/>
              <a:t> When frames 4 and 5 arrive, they, too, are buffered by the DLL instead of being passed to the network layer. </a:t>
            </a:r>
          </a:p>
          <a:p>
            <a:pPr algn="just">
              <a:buFont typeface="Wingdings" pitchFamily="2" charset="2"/>
              <a:buChar char="q"/>
            </a:pPr>
            <a:r>
              <a:rPr lang="en-US" sz="2400" dirty="0" smtClean="0"/>
              <a:t> Eventually, the NAK 2 gets back to the sender, which immediately resends frame 2. When that arrives, the DLL now has 2, 3, 4, and 5 and can pass all of them to the network layer in the correct order. </a:t>
            </a:r>
          </a:p>
          <a:p>
            <a:pPr algn="just">
              <a:buFont typeface="Wingdings" pitchFamily="2" charset="2"/>
              <a:buChar char="q"/>
            </a:pPr>
            <a:r>
              <a:rPr lang="en-US" sz="2400" dirty="0" smtClean="0"/>
              <a:t> It can also acknowledge all frames up to and including 5 </a:t>
            </a:r>
          </a:p>
          <a:p>
            <a:pPr algn="just">
              <a:buFont typeface="Wingdings" pitchFamily="2" charset="2"/>
              <a:buChar char="q"/>
            </a:pPr>
            <a:r>
              <a:rPr lang="en-US" sz="2400" dirty="0" smtClean="0"/>
              <a:t> If the NAK should get lost, eventually the sender will time out for frame 2 and send it, but that may be a quite a while later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84</a:t>
            </a:fld>
            <a:endParaRPr lang="en-US"/>
          </a:p>
        </p:txBody>
      </p:sp>
      <p:sp>
        <p:nvSpPr>
          <p:cNvPr id="8" name="Rectangle 2"/>
          <p:cNvSpPr>
            <a:spLocks noGrp="1" noChangeArrowheads="1"/>
          </p:cNvSpPr>
          <p:nvPr>
            <p:ph type="title"/>
          </p:nvPr>
        </p:nvSpPr>
        <p:spPr>
          <a:xfrm>
            <a:off x="0" y="0"/>
            <a:ext cx="9144000" cy="643467"/>
          </a:xfrm>
        </p:spPr>
        <p:txBody>
          <a:bodyPr/>
          <a:lstStyle/>
          <a:p>
            <a:pPr eaLnBrk="1" hangingPunct="1"/>
            <a:r>
              <a:rPr lang="en-US" sz="3200" dirty="0" smtClean="0"/>
              <a:t>Sliding Window Protocol Using Selective Repeat</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 y="809470"/>
            <a:ext cx="9144000" cy="5546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q"/>
            </a:pPr>
            <a:r>
              <a:rPr lang="en-US" sz="2400" dirty="0" smtClean="0"/>
              <a:t> Multiple outstanding frames logically needs multiple timers, one per outstanding frame. </a:t>
            </a:r>
          </a:p>
          <a:p>
            <a:pPr algn="just">
              <a:buFont typeface="Wingdings" pitchFamily="2" charset="2"/>
              <a:buChar char="q"/>
            </a:pPr>
            <a:r>
              <a:rPr lang="en-US" sz="2400" dirty="0" smtClean="0"/>
              <a:t> Each frame times out independently of all the other ones. </a:t>
            </a:r>
          </a:p>
          <a:p>
            <a:pPr algn="just">
              <a:buFont typeface="Wingdings" pitchFamily="2" charset="2"/>
              <a:buChar char="q"/>
            </a:pPr>
            <a:r>
              <a:rPr lang="en-US" sz="2400" dirty="0" smtClean="0"/>
              <a:t> All of these timers can easily be </a:t>
            </a:r>
            <a:r>
              <a:rPr lang="en-US" sz="2400" dirty="0" smtClean="0">
                <a:solidFill>
                  <a:srgbClr val="FF0000"/>
                </a:solidFill>
              </a:rPr>
              <a:t>simulated in software</a:t>
            </a:r>
            <a:r>
              <a:rPr lang="en-US" sz="2400" dirty="0" smtClean="0"/>
              <a:t>, using a single hardware clock that causes interrupts periodically. </a:t>
            </a:r>
          </a:p>
          <a:p>
            <a:pPr algn="just">
              <a:buFont typeface="Wingdings" pitchFamily="2" charset="2"/>
              <a:buChar char="q"/>
            </a:pPr>
            <a:r>
              <a:rPr lang="en-US" sz="2400" dirty="0" smtClean="0"/>
              <a:t> The pending timeouts form a linked list, </a:t>
            </a:r>
          </a:p>
          <a:p>
            <a:pPr algn="just">
              <a:buFont typeface="Wingdings" pitchFamily="2" charset="2"/>
              <a:buChar char="q"/>
            </a:pPr>
            <a:r>
              <a:rPr lang="en-US" sz="2400" dirty="0" smtClean="0"/>
              <a:t> with each node of the list contains</a:t>
            </a:r>
          </a:p>
          <a:p>
            <a:pPr lvl="1" algn="just">
              <a:buFont typeface="Wingdings" pitchFamily="2" charset="2"/>
              <a:buChar char="q"/>
            </a:pPr>
            <a:r>
              <a:rPr lang="en-US" sz="2400" dirty="0" smtClean="0"/>
              <a:t> the number of clock ticks until the timer expires, </a:t>
            </a:r>
          </a:p>
          <a:p>
            <a:pPr lvl="1" algn="just">
              <a:buFont typeface="Wingdings" pitchFamily="2" charset="2"/>
              <a:buChar char="q"/>
            </a:pPr>
            <a:r>
              <a:rPr lang="en-US" sz="2400" dirty="0" smtClean="0"/>
              <a:t> the frame being timed, and </a:t>
            </a:r>
          </a:p>
          <a:p>
            <a:pPr lvl="1" algn="just">
              <a:buFont typeface="Wingdings" pitchFamily="2" charset="2"/>
              <a:buChar char="q"/>
            </a:pPr>
            <a:r>
              <a:rPr lang="en-US" sz="2400" dirty="0" smtClean="0"/>
              <a:t> a pointer to the next node</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85</a:t>
            </a:fld>
            <a:endParaRPr lang="en-US"/>
          </a:p>
        </p:txBody>
      </p:sp>
      <p:sp>
        <p:nvSpPr>
          <p:cNvPr id="7" name="Rectangle 2"/>
          <p:cNvSpPr>
            <a:spLocks noGrp="1" noChangeArrowheads="1"/>
          </p:cNvSpPr>
          <p:nvPr>
            <p:ph type="title"/>
          </p:nvPr>
        </p:nvSpPr>
        <p:spPr>
          <a:xfrm>
            <a:off x="0" y="0"/>
            <a:ext cx="9144000" cy="643467"/>
          </a:xfrm>
        </p:spPr>
        <p:txBody>
          <a:bodyPr/>
          <a:lstStyle/>
          <a:p>
            <a:pPr eaLnBrk="1" hangingPunct="1"/>
            <a:r>
              <a:rPr lang="en-US" sz="3200" dirty="0" smtClean="0"/>
              <a:t>Sliding Window Protocol Using Selective Repeat</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 y="809470"/>
            <a:ext cx="9144000" cy="5546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q"/>
            </a:pPr>
            <a:r>
              <a:rPr lang="en-US" sz="2400" dirty="0" smtClean="0"/>
              <a:t> Illustration of how the timers could be implemented </a:t>
            </a:r>
          </a:p>
          <a:p>
            <a:pPr lvl="1" algn="just">
              <a:buFont typeface="Wingdings" pitchFamily="2" charset="2"/>
              <a:buChar char="q"/>
            </a:pPr>
            <a:r>
              <a:rPr lang="en-US" sz="2400" dirty="0" smtClean="0"/>
              <a:t> Assume that the clock ticks once every 100 msec. </a:t>
            </a:r>
          </a:p>
          <a:p>
            <a:pPr lvl="1" algn="just">
              <a:buFont typeface="Wingdings" pitchFamily="2" charset="2"/>
              <a:buChar char="q"/>
            </a:pPr>
            <a:r>
              <a:rPr lang="en-US" sz="2400" dirty="0" smtClean="0"/>
              <a:t> Initially, the real time is 10:00:00.0; </a:t>
            </a:r>
          </a:p>
          <a:p>
            <a:pPr lvl="1" algn="just">
              <a:buFont typeface="Wingdings" pitchFamily="2" charset="2"/>
              <a:buChar char="q"/>
            </a:pPr>
            <a:r>
              <a:rPr lang="en-US" sz="2400" dirty="0" smtClean="0"/>
              <a:t> 3 timeouts are pending, at 10:00:00.5, 10:00:01.3, and 10:00:01.9. </a:t>
            </a:r>
          </a:p>
          <a:p>
            <a:pPr lvl="1" algn="just">
              <a:buFont typeface="Wingdings" pitchFamily="2" charset="2"/>
              <a:buChar char="q"/>
            </a:pPr>
            <a:r>
              <a:rPr lang="en-US" sz="2400" dirty="0" smtClean="0"/>
              <a:t> Every time the hardware clock ticks, the real time is updated and the tick counter at the head of the list is decremented. </a:t>
            </a:r>
          </a:p>
          <a:p>
            <a:pPr lvl="1" algn="just">
              <a:buFont typeface="Wingdings" pitchFamily="2" charset="2"/>
              <a:buChar char="q"/>
            </a:pPr>
            <a:r>
              <a:rPr lang="en-US" sz="2400" dirty="0" smtClean="0"/>
              <a:t> When the tick counter becomes zero, a timeout is caused and the node is removed from the list, as shown in Fig.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86</a:t>
            </a:fld>
            <a:endParaRPr lang="en-US"/>
          </a:p>
        </p:txBody>
      </p:sp>
      <p:sp>
        <p:nvSpPr>
          <p:cNvPr id="7" name="Rectangle 2"/>
          <p:cNvSpPr>
            <a:spLocks noGrp="1" noChangeArrowheads="1"/>
          </p:cNvSpPr>
          <p:nvPr>
            <p:ph type="title"/>
          </p:nvPr>
        </p:nvSpPr>
        <p:spPr>
          <a:xfrm>
            <a:off x="0" y="0"/>
            <a:ext cx="9144000" cy="643467"/>
          </a:xfrm>
        </p:spPr>
        <p:txBody>
          <a:bodyPr/>
          <a:lstStyle/>
          <a:p>
            <a:pPr eaLnBrk="1" hangingPunct="1"/>
            <a:r>
              <a:rPr lang="en-US" sz="3200" dirty="0" smtClean="0"/>
              <a:t>Sliding Window Protocol Using Selective Repeat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0" y="5036695"/>
            <a:ext cx="3777522" cy="989351"/>
          </a:xfrm>
        </p:spPr>
        <p:txBody>
          <a:bodyPr/>
          <a:lstStyle/>
          <a:p>
            <a:pPr algn="ctr" eaLnBrk="1" hangingPunct="1">
              <a:buFontTx/>
              <a:buNone/>
            </a:pPr>
            <a:r>
              <a:rPr lang="en-US" sz="2800" dirty="0" smtClean="0"/>
              <a:t>Simulation of multiple timers in software.</a:t>
            </a:r>
          </a:p>
        </p:txBody>
      </p:sp>
      <p:pic>
        <p:nvPicPr>
          <p:cNvPr id="31748" name="Picture 4" descr="3-18"/>
          <p:cNvPicPr>
            <a:picLocks noChangeAspect="1" noChangeArrowheads="1"/>
          </p:cNvPicPr>
          <p:nvPr/>
        </p:nvPicPr>
        <p:blipFill>
          <a:blip r:embed="rId2" cstate="print"/>
          <a:srcRect t="-1754" r="43890" b="8645"/>
          <a:stretch>
            <a:fillRect/>
          </a:stretch>
        </p:blipFill>
        <p:spPr bwMode="auto">
          <a:xfrm>
            <a:off x="2168761" y="629587"/>
            <a:ext cx="5746010" cy="3447738"/>
          </a:xfrm>
          <a:prstGeom prst="rect">
            <a:avLst/>
          </a:prstGeom>
          <a:noFill/>
          <a:ln w="9525">
            <a:noFill/>
            <a:miter lim="800000"/>
            <a:headEnd/>
            <a:tailEnd/>
          </a:ln>
        </p:spPr>
      </p:pic>
      <p:pic>
        <p:nvPicPr>
          <p:cNvPr id="5" name="Picture 4" descr="3-18"/>
          <p:cNvPicPr>
            <a:picLocks noChangeAspect="1" noChangeArrowheads="1"/>
          </p:cNvPicPr>
          <p:nvPr/>
        </p:nvPicPr>
        <p:blipFill>
          <a:blip r:embed="rId2" cstate="print"/>
          <a:srcRect l="60311" b="38950"/>
          <a:stretch>
            <a:fillRect/>
          </a:stretch>
        </p:blipFill>
        <p:spPr bwMode="auto">
          <a:xfrm>
            <a:off x="4557008" y="4306782"/>
            <a:ext cx="4586992" cy="2551218"/>
          </a:xfrm>
          <a:prstGeom prst="rect">
            <a:avLst/>
          </a:prstGeom>
          <a:noFill/>
          <a:ln w="9525">
            <a:noFill/>
            <a:miter lim="800000"/>
            <a:headEnd/>
            <a:tailEnd/>
          </a:ln>
        </p:spPr>
      </p:pic>
      <p:sp>
        <p:nvSpPr>
          <p:cNvPr id="6" name="Slide Number Placeholder 5"/>
          <p:cNvSpPr>
            <a:spLocks noGrp="1"/>
          </p:cNvSpPr>
          <p:nvPr>
            <p:ph type="sldNum" sz="quarter" idx="12"/>
          </p:nvPr>
        </p:nvSpPr>
        <p:spPr>
          <a:xfrm>
            <a:off x="452204" y="6400800"/>
            <a:ext cx="1905000" cy="457200"/>
          </a:xfrm>
        </p:spPr>
        <p:txBody>
          <a:bodyPr/>
          <a:lstStyle/>
          <a:p>
            <a:pPr>
              <a:defRPr/>
            </a:pPr>
            <a:fld id="{231DD258-A623-490B-8242-C077DDB146DD}" type="slidenum">
              <a:rPr lang="en-US" smtClean="0"/>
              <a:pPr>
                <a:defRPr/>
              </a:pPr>
              <a:t>87</a:t>
            </a:fld>
            <a:endParaRPr lang="en-US" dirty="0"/>
          </a:p>
        </p:txBody>
      </p:sp>
      <p:sp>
        <p:nvSpPr>
          <p:cNvPr id="8" name="Rectangle 2"/>
          <p:cNvSpPr>
            <a:spLocks noGrp="1" noChangeArrowheads="1"/>
          </p:cNvSpPr>
          <p:nvPr>
            <p:ph type="title"/>
          </p:nvPr>
        </p:nvSpPr>
        <p:spPr>
          <a:xfrm>
            <a:off x="0" y="0"/>
            <a:ext cx="9144000" cy="643467"/>
          </a:xfrm>
        </p:spPr>
        <p:txBody>
          <a:bodyPr/>
          <a:lstStyle/>
          <a:p>
            <a:pPr eaLnBrk="1" hangingPunct="1"/>
            <a:r>
              <a:rPr lang="en-US" sz="3200" dirty="0" smtClean="0"/>
              <a:t>Sliding Window Protocol Using Selective Repeat</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3200" dirty="0" smtClean="0"/>
              <a:t>Sliding Window Protocol Using Selective Repeat</a:t>
            </a:r>
          </a:p>
        </p:txBody>
      </p:sp>
      <p:sp>
        <p:nvSpPr>
          <p:cNvPr id="5" name="Rectangle 3"/>
          <p:cNvSpPr txBox="1">
            <a:spLocks noChangeArrowheads="1"/>
          </p:cNvSpPr>
          <p:nvPr/>
        </p:nvSpPr>
        <p:spPr bwMode="auto">
          <a:xfrm>
            <a:off x="1" y="809469"/>
            <a:ext cx="9144000" cy="58848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v"/>
            </a:pPr>
            <a:r>
              <a:rPr lang="en-US" sz="2400" dirty="0" smtClean="0"/>
              <a:t> Go back n Protocol works well if errors are rare</a:t>
            </a:r>
          </a:p>
          <a:p>
            <a:pPr algn="just">
              <a:buFont typeface="Wingdings" pitchFamily="2" charset="2"/>
              <a:buChar char="v"/>
            </a:pPr>
            <a:r>
              <a:rPr lang="en-US" sz="2400" dirty="0" smtClean="0"/>
              <a:t> But if the line is poor, it wastes a lot of bandwidth on retransmitted frames. </a:t>
            </a:r>
          </a:p>
          <a:p>
            <a:pPr algn="just">
              <a:buFont typeface="Wingdings" pitchFamily="2" charset="2"/>
              <a:buChar char="v"/>
            </a:pPr>
            <a:r>
              <a:rPr lang="en-US" sz="2400" dirty="0" smtClean="0"/>
              <a:t> An alternative strategy for handling errors is to allow the receiver to accept and buffer the frames following a damaged or lost one. </a:t>
            </a:r>
          </a:p>
          <a:p>
            <a:pPr algn="just">
              <a:buFont typeface="Wingdings" pitchFamily="2" charset="2"/>
              <a:buChar char="v"/>
            </a:pPr>
            <a:r>
              <a:rPr lang="en-US" sz="2400" dirty="0" smtClean="0"/>
              <a:t> Such a protocol does not discard frames merely because an earlier frame was damaged or lost.</a:t>
            </a:r>
          </a:p>
          <a:p>
            <a:pPr algn="just">
              <a:buFont typeface="Wingdings" pitchFamily="2" charset="2"/>
              <a:buChar char="v"/>
            </a:pPr>
            <a:r>
              <a:rPr lang="en-US" sz="2400" dirty="0" smtClean="0"/>
              <a:t> In this protocol, both sender and receiver maintain a window of acceptable sequence numbers. </a:t>
            </a:r>
          </a:p>
          <a:p>
            <a:pPr algn="just">
              <a:buFont typeface="Wingdings" pitchFamily="2" charset="2"/>
              <a:buChar char="v"/>
            </a:pPr>
            <a:r>
              <a:rPr lang="en-US" sz="2400" dirty="0" smtClean="0"/>
              <a:t> The sender's window size starts out at 0 and grows to some predefined maximum, MAX_SEQ. </a:t>
            </a:r>
          </a:p>
          <a:p>
            <a:pPr algn="just">
              <a:buFont typeface="Wingdings" pitchFamily="2" charset="2"/>
              <a:buChar char="v"/>
            </a:pPr>
            <a:r>
              <a:rPr lang="en-US" sz="2400" dirty="0" smtClean="0"/>
              <a:t> The receiver's window is always fixed in size and equal to MAX_SEQ. </a:t>
            </a:r>
          </a:p>
          <a:p>
            <a:pPr algn="just">
              <a:buFont typeface="Wingdings" pitchFamily="2" charset="2"/>
              <a:buChar char="v"/>
            </a:pPr>
            <a:r>
              <a:rPr lang="en-US" sz="2400" dirty="0" smtClean="0"/>
              <a:t> The receiver has a buffer reserved for each sequence number within its fixed window.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2800" dirty="0" smtClean="0"/>
              <a:t>A Sliding Window Protocol Using Selective Repeat</a:t>
            </a:r>
          </a:p>
        </p:txBody>
      </p:sp>
      <p:sp>
        <p:nvSpPr>
          <p:cNvPr id="36867" name="Rectangle 3"/>
          <p:cNvSpPr>
            <a:spLocks noGrp="1" noChangeArrowheads="1"/>
          </p:cNvSpPr>
          <p:nvPr>
            <p:ph type="body" idx="1"/>
          </p:nvPr>
        </p:nvSpPr>
        <p:spPr>
          <a:xfrm>
            <a:off x="501650" y="4699532"/>
            <a:ext cx="8642350" cy="2090737"/>
          </a:xfrm>
        </p:spPr>
        <p:txBody>
          <a:bodyPr/>
          <a:lstStyle/>
          <a:p>
            <a:pPr eaLnBrk="1" hangingPunct="1">
              <a:buFontTx/>
              <a:buNone/>
            </a:pPr>
            <a:r>
              <a:rPr lang="en-US" dirty="0" smtClean="0">
                <a:solidFill>
                  <a:schemeClr val="accent2"/>
                </a:solidFill>
              </a:rPr>
              <a:t>(a)</a:t>
            </a:r>
            <a:r>
              <a:rPr lang="en-US" dirty="0" smtClean="0"/>
              <a:t> Initial situation with a window size seven.</a:t>
            </a:r>
          </a:p>
          <a:p>
            <a:pPr eaLnBrk="1" hangingPunct="1">
              <a:buFontTx/>
              <a:buNone/>
            </a:pPr>
            <a:r>
              <a:rPr lang="en-US" dirty="0" smtClean="0">
                <a:solidFill>
                  <a:schemeClr val="accent2"/>
                </a:solidFill>
              </a:rPr>
              <a:t>(b)</a:t>
            </a:r>
            <a:r>
              <a:rPr lang="en-US" dirty="0" smtClean="0"/>
              <a:t> After seven frames sent and received, but not acknowledged.</a:t>
            </a:r>
          </a:p>
          <a:p>
            <a:pPr eaLnBrk="1" hangingPunct="1">
              <a:buFontTx/>
              <a:buNone/>
            </a:pPr>
            <a:r>
              <a:rPr lang="en-US" dirty="0" smtClean="0">
                <a:solidFill>
                  <a:schemeClr val="accent2"/>
                </a:solidFill>
              </a:rPr>
              <a:t>(c)</a:t>
            </a:r>
            <a:r>
              <a:rPr lang="en-US" dirty="0" smtClean="0"/>
              <a:t> Initial situation with a window size of four.</a:t>
            </a:r>
          </a:p>
          <a:p>
            <a:pPr eaLnBrk="1" hangingPunct="1">
              <a:buFontTx/>
              <a:buNone/>
            </a:pPr>
            <a:r>
              <a:rPr lang="en-US" dirty="0" smtClean="0">
                <a:solidFill>
                  <a:schemeClr val="accent2"/>
                </a:solidFill>
              </a:rPr>
              <a:t>(d)</a:t>
            </a:r>
            <a:r>
              <a:rPr lang="en-US" dirty="0" smtClean="0"/>
              <a:t> After four frames sent and received, but not acknowledged.</a:t>
            </a:r>
          </a:p>
        </p:txBody>
      </p:sp>
      <p:pic>
        <p:nvPicPr>
          <p:cNvPr id="36868" name="Picture 4" descr="3-20"/>
          <p:cNvPicPr>
            <a:picLocks noChangeAspect="1" noChangeArrowheads="1"/>
          </p:cNvPicPr>
          <p:nvPr/>
        </p:nvPicPr>
        <p:blipFill>
          <a:blip r:embed="rId2" cstate="print"/>
          <a:srcRect/>
          <a:stretch>
            <a:fillRect/>
          </a:stretch>
        </p:blipFill>
        <p:spPr bwMode="auto">
          <a:xfrm>
            <a:off x="289982" y="1395593"/>
            <a:ext cx="8648211" cy="3334455"/>
          </a:xfrm>
          <a:prstGeom prst="rect">
            <a:avLst/>
          </a:prstGeom>
          <a:noFill/>
          <a:ln w="9525">
            <a:noFill/>
            <a:miter lim="800000"/>
            <a:headEnd/>
            <a:tailEnd/>
          </a:ln>
        </p:spPr>
      </p:pic>
      <p:sp>
        <p:nvSpPr>
          <p:cNvPr id="5" name="Rectangle 4"/>
          <p:cNvSpPr/>
          <p:nvPr/>
        </p:nvSpPr>
        <p:spPr>
          <a:xfrm>
            <a:off x="406399" y="780324"/>
            <a:ext cx="8500535" cy="461665"/>
          </a:xfrm>
          <a:prstGeom prst="rect">
            <a:avLst/>
          </a:prstGeom>
        </p:spPr>
        <p:txBody>
          <a:bodyPr wrap="square">
            <a:spAutoFit/>
          </a:bodyPr>
          <a:lstStyle/>
          <a:p>
            <a:r>
              <a:rPr lang="en-US" sz="2400" dirty="0" smtClean="0"/>
              <a:t>Non-sequential receive introduces certain problems</a:t>
            </a:r>
            <a:endParaRPr lang="en-US" sz="2400" dirty="0"/>
          </a:p>
        </p:txBody>
      </p:sp>
      <p:sp>
        <p:nvSpPr>
          <p:cNvPr id="6" name="Slide Number Placeholder 5"/>
          <p:cNvSpPr>
            <a:spLocks noGrp="1"/>
          </p:cNvSpPr>
          <p:nvPr>
            <p:ph type="sldNum" sz="quarter" idx="12"/>
          </p:nvPr>
        </p:nvSpPr>
        <p:spPr/>
        <p:txBody>
          <a:bodyPr/>
          <a:lstStyle/>
          <a:p>
            <a:pPr>
              <a:defRPr/>
            </a:pPr>
            <a:fld id="{231DD258-A623-490B-8242-C077DDB146DD}" type="slidenum">
              <a:rPr lang="en-US" smtClean="0"/>
              <a:pPr>
                <a:defRPr/>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5467" y="90310"/>
            <a:ext cx="9008533" cy="496712"/>
          </a:xfrm>
        </p:spPr>
        <p:txBody>
          <a:bodyPr>
            <a:normAutofit fontScale="90000"/>
          </a:bodyPr>
          <a:lstStyle/>
          <a:p>
            <a:r>
              <a:rPr lang="en-US" dirty="0" smtClean="0"/>
              <a:t/>
            </a:r>
            <a:br>
              <a:rPr lang="en-US" dirty="0" smtClean="0"/>
            </a:br>
            <a:r>
              <a:rPr lang="en-US" dirty="0" smtClean="0"/>
              <a:t> </a:t>
            </a:r>
            <a:r>
              <a:rPr lang="en-US" sz="4400" dirty="0" smtClean="0"/>
              <a:t>Services provided to the Network Layer</a:t>
            </a:r>
            <a:endParaRPr lang="en-US" sz="4400" dirty="0"/>
          </a:p>
        </p:txBody>
      </p:sp>
      <p:sp>
        <p:nvSpPr>
          <p:cNvPr id="7" name="Content Placeholder 2"/>
          <p:cNvSpPr>
            <a:spLocks noGrp="1"/>
          </p:cNvSpPr>
          <p:nvPr>
            <p:ph idx="1"/>
          </p:nvPr>
        </p:nvSpPr>
        <p:spPr>
          <a:xfrm>
            <a:off x="191911" y="1072444"/>
            <a:ext cx="8760178" cy="5621867"/>
          </a:xfrm>
        </p:spPr>
        <p:txBody>
          <a:bodyPr/>
          <a:lstStyle/>
          <a:p>
            <a:pPr marL="479425" lvl="1" indent="-381000" algn="just">
              <a:buFont typeface="Arial" pitchFamily="34" charset="0"/>
              <a:buChar char="•"/>
            </a:pPr>
            <a:r>
              <a:rPr lang="en-US" sz="2800" dirty="0" smtClean="0"/>
              <a:t>Acknowledged connectionless service</a:t>
            </a:r>
          </a:p>
          <a:p>
            <a:pPr marL="860425" lvl="3" algn="just"/>
            <a:r>
              <a:rPr lang="en-US" sz="2400" dirty="0" smtClean="0">
                <a:solidFill>
                  <a:srgbClr val="FF0000"/>
                </a:solidFill>
              </a:rPr>
              <a:t>no logical connections </a:t>
            </a:r>
          </a:p>
          <a:p>
            <a:pPr marL="860425" lvl="3" algn="just"/>
            <a:r>
              <a:rPr lang="en-US" sz="2400" dirty="0" smtClean="0"/>
              <a:t>each frame sent is </a:t>
            </a:r>
            <a:r>
              <a:rPr lang="en-US" sz="2400" dirty="0" smtClean="0">
                <a:solidFill>
                  <a:srgbClr val="FF0000"/>
                </a:solidFill>
              </a:rPr>
              <a:t>individually acknowledged </a:t>
            </a:r>
          </a:p>
          <a:p>
            <a:pPr marL="860425" lvl="3" algn="just"/>
            <a:r>
              <a:rPr lang="en-US" sz="2400" dirty="0" smtClean="0"/>
              <a:t>sender knows whether a frame has arrived correctly </a:t>
            </a:r>
          </a:p>
          <a:p>
            <a:pPr marL="860425" lvl="3" algn="just"/>
            <a:r>
              <a:rPr lang="en-US" sz="2400" dirty="0" smtClean="0"/>
              <a:t>If it has not arrived within a specified time interval, it can be sent again. </a:t>
            </a:r>
          </a:p>
          <a:p>
            <a:pPr marL="860425" lvl="3" algn="just"/>
            <a:r>
              <a:rPr lang="en-US" sz="2400" dirty="0" smtClean="0"/>
              <a:t>This service is </a:t>
            </a:r>
            <a:r>
              <a:rPr lang="en-US" sz="2400" dirty="0" smtClean="0">
                <a:solidFill>
                  <a:srgbClr val="FF0000"/>
                </a:solidFill>
              </a:rPr>
              <a:t>useful over unreliable channels, such as wireless systems</a:t>
            </a:r>
            <a:r>
              <a:rPr lang="en-US" sz="2400" dirty="0" smtClean="0"/>
              <a:t> </a:t>
            </a:r>
          </a:p>
          <a:p>
            <a:pPr marL="860425" lvl="3" algn="just"/>
            <a:r>
              <a:rPr lang="en-US" sz="2400" dirty="0" smtClean="0"/>
              <a:t>If the average packet is broken up into, say, 10 frames, and 20 percent of all frames are lost, it may take a very long time for the packet to get through. </a:t>
            </a:r>
          </a:p>
          <a:p>
            <a:pPr marL="860425" lvl="3" algn="just"/>
            <a:r>
              <a:rPr lang="en-US" sz="2400" dirty="0" smtClean="0"/>
              <a:t>If individual frames are acknowledged and retransmitted, entire packets get through much faster. </a:t>
            </a:r>
            <a:endParaRPr lang="en-US" sz="6000" dirty="0" smtClean="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to="" calcmode="lin" valueType="num">
                                      <p:cBhvr>
                                        <p:cTn id="12" dur="1" fill="hold"/>
                                        <p:tgtEl>
                                          <p:spTgt spid="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to="" calcmode="lin" valueType="num">
                                      <p:cBhvr>
                                        <p:cTn id="17" dur="1" fill="hold"/>
                                        <p:tgtEl>
                                          <p:spTgt spid="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to="" calcmode="lin" valueType="num">
                                      <p:cBhvr>
                                        <p:cTn id="22" dur="1" fill="hold"/>
                                        <p:tgtEl>
                                          <p:spTgt spid="7">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to="" calcmode="lin" valueType="num">
                                      <p:cBhvr>
                                        <p:cTn id="27" dur="1" fill="hold"/>
                                        <p:tgtEl>
                                          <p:spTgt spid="7">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to="" calcmode="lin" valueType="num">
                                      <p:cBhvr>
                                        <p:cTn id="32" dur="1" fill="hold"/>
                                        <p:tgtEl>
                                          <p:spTgt spid="7">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to="" calcmode="lin" valueType="num">
                                      <p:cBhvr>
                                        <p:cTn id="37" dur="1" fill="hold"/>
                                        <p:tgtEl>
                                          <p:spTgt spid="7">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 to="" calcmode="lin" valueType="num">
                                      <p:cBhvr>
                                        <p:cTn id="42" dur="1" fill="hold"/>
                                        <p:tgtEl>
                                          <p:spTgt spid="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3200" dirty="0" smtClean="0"/>
              <a:t>Sliding Window Protocol Using Selective Repeat</a:t>
            </a:r>
          </a:p>
        </p:txBody>
      </p:sp>
      <p:sp>
        <p:nvSpPr>
          <p:cNvPr id="5" name="Rectangle 3"/>
          <p:cNvSpPr txBox="1">
            <a:spLocks noChangeArrowheads="1"/>
          </p:cNvSpPr>
          <p:nvPr/>
        </p:nvSpPr>
        <p:spPr bwMode="auto">
          <a:xfrm>
            <a:off x="1" y="809470"/>
            <a:ext cx="9144000" cy="5546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v"/>
            </a:pPr>
            <a:r>
              <a:rPr lang="en-US" sz="2400" dirty="0" smtClean="0"/>
              <a:t> Non-sequential receive introduces certain problems. </a:t>
            </a:r>
          </a:p>
          <a:p>
            <a:pPr algn="just">
              <a:buFont typeface="Wingdings" pitchFamily="2" charset="2"/>
              <a:buChar char="v"/>
            </a:pPr>
            <a:r>
              <a:rPr lang="en-US" sz="2400" dirty="0" smtClean="0"/>
              <a:t> Example:</a:t>
            </a:r>
          </a:p>
          <a:p>
            <a:pPr algn="just">
              <a:buFont typeface="Wingdings" pitchFamily="2" charset="2"/>
              <a:buChar char="v"/>
            </a:pPr>
            <a:r>
              <a:rPr lang="en-US" sz="2400" dirty="0" smtClean="0"/>
              <a:t> Suppose that we have a 3-bit sequence number, so that the sender is permitted to transmit up to seven frames before being required to wait for an acknowledgement. </a:t>
            </a:r>
          </a:p>
          <a:p>
            <a:pPr algn="just">
              <a:buFont typeface="Wingdings" pitchFamily="2" charset="2"/>
              <a:buChar char="v"/>
            </a:pPr>
            <a:r>
              <a:rPr lang="en-US" sz="2400" dirty="0" smtClean="0"/>
              <a:t> Initially, the sender's and receiver's windows are as shown in Fig. (a). </a:t>
            </a:r>
          </a:p>
          <a:p>
            <a:pPr algn="just">
              <a:buFont typeface="Wingdings" pitchFamily="2" charset="2"/>
              <a:buChar char="v"/>
            </a:pPr>
            <a:r>
              <a:rPr lang="en-US" sz="2400" dirty="0" smtClean="0"/>
              <a:t> The sender now transmits frames 0 through 6. </a:t>
            </a:r>
          </a:p>
          <a:p>
            <a:pPr algn="just">
              <a:buFont typeface="Wingdings" pitchFamily="2" charset="2"/>
              <a:buChar char="v"/>
            </a:pPr>
            <a:r>
              <a:rPr lang="en-US" sz="2400" dirty="0" smtClean="0"/>
              <a:t> The receiver's window allows it to accept any frame with sequence number between 0 and 6 inclusive. </a:t>
            </a:r>
          </a:p>
          <a:p>
            <a:pPr algn="just">
              <a:buFont typeface="Wingdings" pitchFamily="2" charset="2"/>
              <a:buChar char="v"/>
            </a:pPr>
            <a:r>
              <a:rPr lang="en-US" sz="2400" dirty="0" smtClean="0"/>
              <a:t> All seven frames arrive correctly, so the receiver acknowledges them and advances its window to allow receipt of 7, 0, 1, 2, 3, 4, or 5, as shown in Fig. (b). </a:t>
            </a:r>
          </a:p>
          <a:p>
            <a:pPr algn="just">
              <a:buFont typeface="Wingdings" pitchFamily="2" charset="2"/>
              <a:buChar char="v"/>
            </a:pPr>
            <a:r>
              <a:rPr lang="en-US" sz="2400" dirty="0" smtClean="0"/>
              <a:t>All seven buffers are marked empty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3200" dirty="0" smtClean="0"/>
              <a:t>Sliding Window Protocol Using Selective Repeat</a:t>
            </a:r>
          </a:p>
        </p:txBody>
      </p:sp>
      <p:sp>
        <p:nvSpPr>
          <p:cNvPr id="5" name="Rectangle 3"/>
          <p:cNvSpPr txBox="1">
            <a:spLocks noChangeArrowheads="1"/>
          </p:cNvSpPr>
          <p:nvPr/>
        </p:nvSpPr>
        <p:spPr bwMode="auto">
          <a:xfrm>
            <a:off x="1" y="809470"/>
            <a:ext cx="9144000" cy="5546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v"/>
            </a:pPr>
            <a:r>
              <a:rPr lang="en-US" sz="2400" dirty="0" smtClean="0"/>
              <a:t> Assume that disaster strikes in the form of a lightning bolt hitting the telephone pole &amp; wiping out all the acknowledgements </a:t>
            </a:r>
          </a:p>
          <a:p>
            <a:pPr algn="just">
              <a:buFont typeface="Wingdings" pitchFamily="2" charset="2"/>
              <a:buChar char="v"/>
            </a:pPr>
            <a:r>
              <a:rPr lang="en-US" sz="2400" dirty="0" smtClean="0"/>
              <a:t> The sender eventually times out and retransmits frame 0. </a:t>
            </a:r>
          </a:p>
          <a:p>
            <a:pPr algn="just">
              <a:buFont typeface="Wingdings" pitchFamily="2" charset="2"/>
              <a:buChar char="v"/>
            </a:pPr>
            <a:r>
              <a:rPr lang="en-US" sz="2400" dirty="0" smtClean="0"/>
              <a:t> When this frame arrives at the receiver, a check is made to see if it falls within the receiver's window. </a:t>
            </a:r>
          </a:p>
          <a:p>
            <a:pPr algn="just">
              <a:buFont typeface="Wingdings" pitchFamily="2" charset="2"/>
              <a:buChar char="v"/>
            </a:pPr>
            <a:r>
              <a:rPr lang="en-US" sz="2400" dirty="0" smtClean="0"/>
              <a:t> Unfortunately, in Fig. (b) frame 0 is within the new window, so it will be accepted. </a:t>
            </a:r>
          </a:p>
          <a:p>
            <a:pPr algn="just">
              <a:buFont typeface="Wingdings" pitchFamily="2" charset="2"/>
              <a:buChar char="v"/>
            </a:pPr>
            <a:r>
              <a:rPr lang="en-US" sz="2400" dirty="0" smtClean="0"/>
              <a:t> The receiver sends a piggybacked acknowledgement for frame 6, since 0 through 6 have been received </a:t>
            </a:r>
          </a:p>
          <a:p>
            <a:pPr algn="just">
              <a:buFont typeface="Wingdings" pitchFamily="2" charset="2"/>
              <a:buChar char="v"/>
            </a:pPr>
            <a:r>
              <a:rPr lang="en-US" sz="2400" dirty="0" smtClean="0"/>
              <a:t> The sender is happy to learn that all its transmitted frames did actually arrive correctly, </a:t>
            </a:r>
          </a:p>
          <a:p>
            <a:pPr algn="just">
              <a:buFont typeface="Wingdings" pitchFamily="2" charset="2"/>
              <a:buChar char="v"/>
            </a:pPr>
            <a:r>
              <a:rPr lang="en-US" sz="2400" dirty="0" smtClean="0"/>
              <a:t> so it advances its window and immediately sends frames 7, 0, 1, 2, 3, 4, and 5. </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3200" dirty="0" smtClean="0"/>
              <a:t>Sliding Window Protocol Using Selective Repeat</a:t>
            </a:r>
          </a:p>
        </p:txBody>
      </p:sp>
      <p:sp>
        <p:nvSpPr>
          <p:cNvPr id="5" name="Rectangle 3"/>
          <p:cNvSpPr txBox="1">
            <a:spLocks noChangeArrowheads="1"/>
          </p:cNvSpPr>
          <p:nvPr/>
        </p:nvSpPr>
        <p:spPr bwMode="auto">
          <a:xfrm>
            <a:off x="1" y="809470"/>
            <a:ext cx="9144000" cy="5546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v"/>
            </a:pPr>
            <a:r>
              <a:rPr lang="en-US" sz="2400" dirty="0" smtClean="0"/>
              <a:t> Frame 7 will be accepted by the receiver and its packet will be passed directly to the network layer. </a:t>
            </a:r>
          </a:p>
          <a:p>
            <a:pPr algn="just">
              <a:buFont typeface="Wingdings" pitchFamily="2" charset="2"/>
              <a:buChar char="v"/>
            </a:pPr>
            <a:r>
              <a:rPr lang="en-US" sz="2400" dirty="0" smtClean="0"/>
              <a:t> Immediately thereafter, the receiving DLL checks to see if it has a valid frame 0 already, discovers that it does, and passes the embedded packet to the network layer. </a:t>
            </a:r>
          </a:p>
          <a:p>
            <a:pPr algn="just">
              <a:buFont typeface="Wingdings" pitchFamily="2" charset="2"/>
              <a:buChar char="v"/>
            </a:pPr>
            <a:r>
              <a:rPr lang="en-US" sz="2400" dirty="0" smtClean="0"/>
              <a:t> Consequently, the network layer gets an incorrect packet, and the protocol fails </a:t>
            </a:r>
          </a:p>
          <a:p>
            <a:pPr algn="just">
              <a:buFont typeface="Wingdings" pitchFamily="2" charset="2"/>
              <a:buChar char="v"/>
            </a:pPr>
            <a:r>
              <a:rPr lang="en-US" sz="2400" dirty="0" smtClean="0"/>
              <a:t> </a:t>
            </a:r>
            <a:r>
              <a:rPr lang="en-US" sz="2400" dirty="0" smtClean="0">
                <a:solidFill>
                  <a:srgbClr val="FF0000"/>
                </a:solidFill>
              </a:rPr>
              <a:t>Essence of the problem</a:t>
            </a:r>
            <a:r>
              <a:rPr lang="en-US" sz="2400" dirty="0" smtClean="0"/>
              <a:t>:</a:t>
            </a:r>
          </a:p>
          <a:p>
            <a:pPr lvl="1" algn="just">
              <a:buFont typeface="Wingdings" pitchFamily="2" charset="2"/>
              <a:buChar char="v"/>
            </a:pPr>
            <a:r>
              <a:rPr lang="en-US" sz="2400" dirty="0" smtClean="0"/>
              <a:t> after the receiver advanced its window, the new range of valid sequence numbers overlapped the old one. </a:t>
            </a:r>
          </a:p>
          <a:p>
            <a:pPr lvl="1" algn="just">
              <a:buFont typeface="Wingdings" pitchFamily="2" charset="2"/>
              <a:buChar char="v"/>
            </a:pPr>
            <a:r>
              <a:rPr lang="en-US" sz="2400" dirty="0" smtClean="0"/>
              <a:t> Consequently, the following batch of frames might be either duplicates (if all the acknowledgements were lost) or new ones (if all the acknowledgements were received). </a:t>
            </a:r>
          </a:p>
          <a:p>
            <a:pPr lvl="1" algn="just">
              <a:buFont typeface="Wingdings" pitchFamily="2" charset="2"/>
              <a:buChar char="v"/>
            </a:pPr>
            <a:r>
              <a:rPr lang="en-US" sz="2400" dirty="0" smtClean="0"/>
              <a:t> The receiver has no way of distinguishing these two cases </a:t>
            </a:r>
          </a:p>
          <a:p>
            <a:pPr algn="just">
              <a:buFont typeface="Wingdings" pitchFamily="2" charset="2"/>
              <a:buChar char="v"/>
            </a:pPr>
            <a:endParaRPr lang="en-US" sz="2400" dirty="0" smtClean="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3200" dirty="0" smtClean="0"/>
              <a:t>Sliding Window Protocol Using Selective Repeat</a:t>
            </a:r>
          </a:p>
        </p:txBody>
      </p:sp>
      <p:sp>
        <p:nvSpPr>
          <p:cNvPr id="5" name="Rectangle 3"/>
          <p:cNvSpPr txBox="1">
            <a:spLocks noChangeArrowheads="1"/>
          </p:cNvSpPr>
          <p:nvPr/>
        </p:nvSpPr>
        <p:spPr bwMode="auto">
          <a:xfrm>
            <a:off x="0" y="719159"/>
            <a:ext cx="9144000" cy="5546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v"/>
            </a:pPr>
            <a:r>
              <a:rPr lang="en-US" sz="2400" dirty="0" smtClean="0"/>
              <a:t> </a:t>
            </a:r>
            <a:r>
              <a:rPr lang="en-US" sz="2400" dirty="0" smtClean="0">
                <a:solidFill>
                  <a:srgbClr val="FF0000"/>
                </a:solidFill>
              </a:rPr>
              <a:t>Solution</a:t>
            </a:r>
            <a:r>
              <a:rPr lang="en-US" sz="2400" dirty="0" smtClean="0"/>
              <a:t>: </a:t>
            </a:r>
          </a:p>
          <a:p>
            <a:pPr lvl="1" algn="just">
              <a:buFont typeface="Wingdings" pitchFamily="2" charset="2"/>
              <a:buChar char="v"/>
            </a:pPr>
            <a:r>
              <a:rPr lang="en-US" sz="2400" dirty="0" smtClean="0"/>
              <a:t>To make sure that after the receiver has advanced its window, there is no overlap with the original window</a:t>
            </a:r>
          </a:p>
          <a:p>
            <a:pPr lvl="1" algn="just">
              <a:buFont typeface="Wingdings" pitchFamily="2" charset="2"/>
              <a:buChar char="v"/>
            </a:pPr>
            <a:r>
              <a:rPr lang="en-US" sz="2400" dirty="0" smtClean="0"/>
              <a:t> For that, </a:t>
            </a:r>
          </a:p>
          <a:p>
            <a:pPr lvl="2" algn="just">
              <a:buFont typeface="Wingdings" pitchFamily="2" charset="2"/>
              <a:buChar char="v"/>
            </a:pPr>
            <a:r>
              <a:rPr lang="en-US" sz="2400" dirty="0" smtClean="0"/>
              <a:t> the maximum window size should be at most half the range of the sequence numbers (MAX_SEQ + 1)/2), as shown in Fig. (c) and Fig. (d)</a:t>
            </a:r>
          </a:p>
          <a:p>
            <a:pPr lvl="1" algn="just">
              <a:buFont typeface="Wingdings" pitchFamily="2" charset="2"/>
              <a:buChar char="v"/>
            </a:pPr>
            <a:r>
              <a:rPr lang="en-US" sz="2400" dirty="0" smtClean="0"/>
              <a:t>For example, if 4 bits are used for sequence numbers, these will range from 0 to 15. </a:t>
            </a:r>
          </a:p>
          <a:p>
            <a:pPr lvl="1" algn="just">
              <a:buFont typeface="Wingdings" pitchFamily="2" charset="2"/>
              <a:buChar char="v"/>
            </a:pPr>
            <a:r>
              <a:rPr lang="en-US" sz="2400" dirty="0" smtClean="0"/>
              <a:t> Only eight unacknowledged frames should be outstanding at any instant. </a:t>
            </a:r>
          </a:p>
          <a:p>
            <a:pPr lvl="1" algn="just">
              <a:buFont typeface="Wingdings" pitchFamily="2" charset="2"/>
              <a:buChar char="v"/>
            </a:pPr>
            <a:r>
              <a:rPr lang="en-US" sz="2400" dirty="0" smtClean="0"/>
              <a:t> That way, if the receiver has just accepted frames 0 through 7 and advanced its window to permit acceptance of frames 8 through 15</a:t>
            </a:r>
          </a:p>
          <a:p>
            <a:pPr lvl="1" algn="just">
              <a:buFont typeface="Wingdings" pitchFamily="2" charset="2"/>
              <a:buChar char="v"/>
            </a:pPr>
            <a:r>
              <a:rPr lang="en-US" sz="2400" dirty="0" smtClean="0"/>
              <a:t> it can unambiguously tell if subsequent frames are retransmissions (0 through 7) or new ones (8 through 15)</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3200" dirty="0" smtClean="0"/>
              <a:t>Sliding Window Protocol Using Selective Repeat</a:t>
            </a:r>
          </a:p>
        </p:txBody>
      </p:sp>
      <p:sp>
        <p:nvSpPr>
          <p:cNvPr id="5" name="Rectangle 3"/>
          <p:cNvSpPr txBox="1">
            <a:spLocks noChangeArrowheads="1"/>
          </p:cNvSpPr>
          <p:nvPr/>
        </p:nvSpPr>
        <p:spPr bwMode="auto">
          <a:xfrm>
            <a:off x="0" y="719159"/>
            <a:ext cx="9144000" cy="5546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v"/>
            </a:pPr>
            <a:r>
              <a:rPr lang="en-US" sz="2400" dirty="0" smtClean="0"/>
              <a:t> </a:t>
            </a:r>
            <a:r>
              <a:rPr lang="en-US" sz="2400" u="sng" dirty="0" smtClean="0"/>
              <a:t>Other issues:</a:t>
            </a:r>
          </a:p>
          <a:p>
            <a:pPr algn="just"/>
            <a:endParaRPr lang="en-US" sz="2400" u="sng" dirty="0" smtClean="0"/>
          </a:p>
          <a:p>
            <a:pPr algn="just">
              <a:buFont typeface="Wingdings" pitchFamily="2" charset="2"/>
              <a:buChar char="v"/>
            </a:pPr>
            <a:r>
              <a:rPr lang="en-US" sz="2400" dirty="0" smtClean="0"/>
              <a:t> </a:t>
            </a:r>
            <a:r>
              <a:rPr lang="en-US" sz="2400" dirty="0" smtClean="0">
                <a:solidFill>
                  <a:srgbClr val="FF0000"/>
                </a:solidFill>
              </a:rPr>
              <a:t>How many buffers </a:t>
            </a:r>
            <a:r>
              <a:rPr lang="en-US" sz="2400" dirty="0" smtClean="0"/>
              <a:t>must the receiver have? </a:t>
            </a:r>
          </a:p>
          <a:p>
            <a:pPr lvl="1" algn="just">
              <a:buFont typeface="Wingdings" pitchFamily="2" charset="2"/>
              <a:buChar char="v"/>
            </a:pPr>
            <a:r>
              <a:rPr lang="en-US" sz="2400" dirty="0" smtClean="0"/>
              <a:t> For a 4-bit sequence number, eight buffers, numbered 0 through 7, are needed </a:t>
            </a:r>
          </a:p>
          <a:p>
            <a:pPr lvl="1" algn="just">
              <a:buFont typeface="Wingdings" pitchFamily="2" charset="2"/>
              <a:buChar char="v"/>
            </a:pPr>
            <a:r>
              <a:rPr lang="en-US" sz="2400" dirty="0" smtClean="0"/>
              <a:t> When frame </a:t>
            </a:r>
            <a:r>
              <a:rPr lang="en-US" sz="2400" dirty="0" err="1" smtClean="0"/>
              <a:t>i</a:t>
            </a:r>
            <a:r>
              <a:rPr lang="en-US" sz="2400" dirty="0" smtClean="0"/>
              <a:t> arrives, it is put in buffer </a:t>
            </a:r>
            <a:r>
              <a:rPr lang="en-US" sz="2400" dirty="0" err="1" smtClean="0"/>
              <a:t>i</a:t>
            </a:r>
            <a:r>
              <a:rPr lang="en-US" sz="2400" dirty="0" smtClean="0"/>
              <a:t> mod 8 </a:t>
            </a:r>
          </a:p>
          <a:p>
            <a:pPr algn="just"/>
            <a:endParaRPr lang="en-US" sz="2400" dirty="0" smtClean="0"/>
          </a:p>
          <a:p>
            <a:pPr algn="just">
              <a:buFont typeface="Wingdings" pitchFamily="2" charset="2"/>
              <a:buChar char="v"/>
            </a:pPr>
            <a:r>
              <a:rPr lang="en-US" sz="2400" dirty="0" smtClean="0">
                <a:solidFill>
                  <a:srgbClr val="FF0000"/>
                </a:solidFill>
              </a:rPr>
              <a:t>How many timers </a:t>
            </a:r>
            <a:r>
              <a:rPr lang="en-US" sz="2400" dirty="0" smtClean="0"/>
              <a:t>needed?</a:t>
            </a:r>
          </a:p>
          <a:p>
            <a:pPr lvl="1" algn="just">
              <a:buFont typeface="Wingdings" pitchFamily="2" charset="2"/>
              <a:buChar char="v"/>
            </a:pPr>
            <a:r>
              <a:rPr lang="en-US" sz="2400" dirty="0" smtClean="0"/>
              <a:t> the number of timers needed is equal to the number of buffers</a:t>
            </a:r>
          </a:p>
          <a:p>
            <a:pPr lvl="1" algn="just">
              <a:buFont typeface="Wingdings" pitchFamily="2" charset="2"/>
              <a:buChar char="v"/>
            </a:pPr>
            <a:r>
              <a:rPr lang="en-US" sz="2400" dirty="0" smtClean="0"/>
              <a:t> A timer is associated with each buffer</a:t>
            </a:r>
          </a:p>
          <a:p>
            <a:pPr lvl="1" algn="just">
              <a:buFont typeface="Wingdings" pitchFamily="2" charset="2"/>
              <a:buChar char="v"/>
            </a:pPr>
            <a:r>
              <a:rPr lang="en-US" sz="2400" dirty="0" smtClean="0"/>
              <a:t> When the timer runs out, the contents of the buffer are retransmitted</a:t>
            </a:r>
          </a:p>
          <a:p>
            <a:pPr lvl="1" algn="just">
              <a:buFont typeface="Wingdings" pitchFamily="2" charset="2"/>
              <a:buChar char="v"/>
            </a:pPr>
            <a:endParaRPr lang="en-US" sz="2400" dirty="0" smtClean="0"/>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Example Data Link Protocols</a:t>
            </a:r>
          </a:p>
        </p:txBody>
      </p:sp>
      <p:sp>
        <p:nvSpPr>
          <p:cNvPr id="41987" name="Rectangle 3"/>
          <p:cNvSpPr>
            <a:spLocks noGrp="1" noChangeArrowheads="1"/>
          </p:cNvSpPr>
          <p:nvPr>
            <p:ph type="body" idx="1"/>
          </p:nvPr>
        </p:nvSpPr>
        <p:spPr>
          <a:xfrm>
            <a:off x="56445" y="1286933"/>
            <a:ext cx="8997244" cy="5266267"/>
          </a:xfrm>
        </p:spPr>
        <p:txBody>
          <a:bodyPr/>
          <a:lstStyle/>
          <a:p>
            <a:pPr algn="just" eaLnBrk="1" hangingPunct="1">
              <a:buFontTx/>
              <a:buChar char="•"/>
            </a:pPr>
            <a:r>
              <a:rPr lang="en-US" sz="3200" dirty="0" smtClean="0"/>
              <a:t>Two widely-used data link protocols</a:t>
            </a:r>
            <a:endParaRPr lang="en-US" sz="3600" dirty="0" smtClean="0"/>
          </a:p>
          <a:p>
            <a:pPr lvl="1" algn="just" eaLnBrk="1" hangingPunct="1">
              <a:buFontTx/>
              <a:buChar char="•"/>
            </a:pPr>
            <a:r>
              <a:rPr lang="en-US" sz="2800" dirty="0" smtClean="0"/>
              <a:t>HDLC – High-Level Data Link Control</a:t>
            </a:r>
          </a:p>
          <a:p>
            <a:pPr lvl="2" algn="just" eaLnBrk="1" hangingPunct="1"/>
            <a:r>
              <a:rPr lang="en-US" sz="2800" dirty="0" smtClean="0"/>
              <a:t>HDLC is a classical </a:t>
            </a:r>
            <a:r>
              <a:rPr lang="en-US" sz="2800" dirty="0" smtClean="0">
                <a:solidFill>
                  <a:srgbClr val="FF0000"/>
                </a:solidFill>
              </a:rPr>
              <a:t>bit-oriented protocol </a:t>
            </a:r>
            <a:r>
              <a:rPr lang="en-US" sz="2800" dirty="0" smtClean="0"/>
              <a:t>whose variants have been in use for decades in many applications</a:t>
            </a:r>
          </a:p>
          <a:p>
            <a:pPr lvl="1" algn="just" eaLnBrk="1" hangingPunct="1">
              <a:buFontTx/>
              <a:buChar char="•"/>
            </a:pPr>
            <a:r>
              <a:rPr lang="en-US" sz="2800" dirty="0" smtClean="0"/>
              <a:t>Data Link Layer in the Internet </a:t>
            </a:r>
          </a:p>
          <a:p>
            <a:pPr lvl="2" algn="just" eaLnBrk="1" hangingPunct="1"/>
            <a:r>
              <a:rPr lang="en-US" sz="2800" dirty="0" smtClean="0"/>
              <a:t>PPP (Point-to-Point Protocol) is the data link protocol used to connect home computers to the Internet</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4000" dirty="0" smtClean="0"/>
              <a:t>HDLC</a:t>
            </a:r>
          </a:p>
        </p:txBody>
      </p:sp>
      <p:sp>
        <p:nvSpPr>
          <p:cNvPr id="5" name="Rectangle 3"/>
          <p:cNvSpPr txBox="1">
            <a:spLocks noChangeArrowheads="1"/>
          </p:cNvSpPr>
          <p:nvPr/>
        </p:nvSpPr>
        <p:spPr bwMode="auto">
          <a:xfrm>
            <a:off x="0" y="719159"/>
            <a:ext cx="9144000" cy="59977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Ø"/>
            </a:pPr>
            <a:r>
              <a:rPr lang="en-US" sz="2400" u="sng" dirty="0" smtClean="0"/>
              <a:t> History of HDLC:</a:t>
            </a:r>
          </a:p>
          <a:p>
            <a:pPr lvl="1" algn="just">
              <a:buFont typeface="Wingdings" pitchFamily="2" charset="2"/>
              <a:buChar char="Ø"/>
            </a:pPr>
            <a:r>
              <a:rPr lang="en-US" sz="2400" dirty="0" smtClean="0"/>
              <a:t> derived from the data link protocol first used in the IBM mainframe world: </a:t>
            </a:r>
          </a:p>
          <a:p>
            <a:pPr lvl="2" algn="just">
              <a:buFont typeface="Wingdings" pitchFamily="2" charset="2"/>
              <a:buChar char="Ø"/>
            </a:pPr>
            <a:r>
              <a:rPr lang="en-US" sz="2400" dirty="0" smtClean="0"/>
              <a:t> </a:t>
            </a:r>
            <a:r>
              <a:rPr lang="en-US" sz="2400" dirty="0" smtClean="0">
                <a:solidFill>
                  <a:srgbClr val="FF0000"/>
                </a:solidFill>
              </a:rPr>
              <a:t>SDLC </a:t>
            </a:r>
            <a:r>
              <a:rPr lang="en-US" sz="2400" dirty="0" smtClean="0"/>
              <a:t>(Synchronous Data Link Control) protocol. </a:t>
            </a:r>
          </a:p>
          <a:p>
            <a:pPr lvl="1" algn="just">
              <a:buFont typeface="Wingdings" pitchFamily="2" charset="2"/>
              <a:buChar char="Ø"/>
            </a:pPr>
            <a:r>
              <a:rPr lang="en-US" sz="2400" dirty="0" smtClean="0"/>
              <a:t>After developing SDLC, IBM submitted it to ANSI and ISO for acceptance as U.S. and international standards, respectively. </a:t>
            </a:r>
          </a:p>
          <a:p>
            <a:pPr lvl="1" algn="just">
              <a:buFont typeface="Wingdings" pitchFamily="2" charset="2"/>
              <a:buChar char="Ø"/>
            </a:pPr>
            <a:r>
              <a:rPr lang="en-US" sz="2400" dirty="0" smtClean="0"/>
              <a:t> ANSI modified it to become </a:t>
            </a:r>
            <a:r>
              <a:rPr lang="en-US" sz="2400" dirty="0" smtClean="0">
                <a:solidFill>
                  <a:srgbClr val="FF0000"/>
                </a:solidFill>
              </a:rPr>
              <a:t>ADCCP</a:t>
            </a:r>
            <a:r>
              <a:rPr lang="en-US" sz="2400" dirty="0" smtClean="0"/>
              <a:t> (Advanced Data Communication Control Procedure) </a:t>
            </a:r>
          </a:p>
          <a:p>
            <a:pPr lvl="1" algn="just">
              <a:buFont typeface="Wingdings" pitchFamily="2" charset="2"/>
              <a:buChar char="Ø"/>
            </a:pPr>
            <a:r>
              <a:rPr lang="en-US" sz="2400" dirty="0" smtClean="0"/>
              <a:t> ISO modified it to become </a:t>
            </a:r>
            <a:r>
              <a:rPr lang="en-US" sz="2400" dirty="0" smtClean="0">
                <a:solidFill>
                  <a:srgbClr val="FF0000"/>
                </a:solidFill>
              </a:rPr>
              <a:t>HDLC</a:t>
            </a:r>
            <a:r>
              <a:rPr lang="en-US" sz="2400" dirty="0" smtClean="0"/>
              <a:t> (High-level Data Link Control). </a:t>
            </a:r>
          </a:p>
          <a:p>
            <a:pPr lvl="1" algn="just">
              <a:buFont typeface="Wingdings" pitchFamily="2" charset="2"/>
              <a:buChar char="Ø"/>
            </a:pPr>
            <a:r>
              <a:rPr lang="en-US" sz="2400" dirty="0" smtClean="0"/>
              <a:t> CCITT (Consultative Committee for International Telephony and Telegraphy) then adopted and </a:t>
            </a:r>
            <a:r>
              <a:rPr lang="en-US" sz="2400" dirty="0" smtClean="0">
                <a:solidFill>
                  <a:srgbClr val="FF0000"/>
                </a:solidFill>
              </a:rPr>
              <a:t>modified HDLC for its LAP </a:t>
            </a:r>
            <a:r>
              <a:rPr lang="en-US" sz="2400" dirty="0" smtClean="0"/>
              <a:t>(Link Access Procedure) as part of the X.25 network interface standard </a:t>
            </a:r>
          </a:p>
          <a:p>
            <a:pPr lvl="1" algn="just">
              <a:buFont typeface="Wingdings" pitchFamily="2" charset="2"/>
              <a:buChar char="Ø"/>
            </a:pPr>
            <a:r>
              <a:rPr lang="en-US" sz="2400" dirty="0" smtClean="0"/>
              <a:t> but later modified it again to </a:t>
            </a:r>
            <a:r>
              <a:rPr lang="en-US" sz="2400" dirty="0" smtClean="0">
                <a:solidFill>
                  <a:srgbClr val="FF0000"/>
                </a:solidFill>
              </a:rPr>
              <a:t>LAPB</a:t>
            </a:r>
            <a:r>
              <a:rPr lang="en-US" sz="2400" dirty="0" smtClean="0"/>
              <a:t>, to make it more compatible with a later version of HDLC</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4000" dirty="0" smtClean="0"/>
              <a:t>HDLC</a:t>
            </a:r>
          </a:p>
        </p:txBody>
      </p:sp>
      <p:sp>
        <p:nvSpPr>
          <p:cNvPr id="5" name="Rectangle 3"/>
          <p:cNvSpPr txBox="1">
            <a:spLocks noChangeArrowheads="1"/>
          </p:cNvSpPr>
          <p:nvPr/>
        </p:nvSpPr>
        <p:spPr bwMode="auto">
          <a:xfrm>
            <a:off x="0" y="719159"/>
            <a:ext cx="9144000" cy="59977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Ø"/>
            </a:pPr>
            <a:r>
              <a:rPr lang="en-US" sz="2400" dirty="0" smtClean="0"/>
              <a:t> These protocols are based on the same principles </a:t>
            </a:r>
          </a:p>
          <a:p>
            <a:pPr lvl="1" algn="just">
              <a:buFont typeface="Wingdings" pitchFamily="2" charset="2"/>
              <a:buChar char="Ø"/>
            </a:pPr>
            <a:r>
              <a:rPr lang="en-US" sz="2400" dirty="0" smtClean="0"/>
              <a:t> All are bit oriented</a:t>
            </a:r>
          </a:p>
          <a:p>
            <a:pPr lvl="1" algn="just">
              <a:buFont typeface="Wingdings" pitchFamily="2" charset="2"/>
              <a:buChar char="Ø"/>
            </a:pPr>
            <a:r>
              <a:rPr lang="en-US" sz="2400" dirty="0" smtClean="0"/>
              <a:t> All use bit stuffing for data transparency </a:t>
            </a:r>
          </a:p>
          <a:p>
            <a:pPr lvl="1" algn="just">
              <a:buFont typeface="Wingdings" pitchFamily="2" charset="2"/>
              <a:buChar char="Ø"/>
            </a:pPr>
            <a:r>
              <a:rPr lang="en-US" sz="2400" dirty="0" smtClean="0"/>
              <a:t> All the bit-oriented protocols use the frame structure shown below</a:t>
            </a:r>
          </a:p>
          <a:p>
            <a:pPr lvl="1" algn="just">
              <a:buFont typeface="Wingdings" pitchFamily="2" charset="2"/>
              <a:buChar char="Ø"/>
            </a:pPr>
            <a:endParaRPr lang="en-US" sz="2400" dirty="0" smtClean="0"/>
          </a:p>
          <a:p>
            <a:pPr lvl="1" algn="just">
              <a:buFont typeface="Wingdings" pitchFamily="2" charset="2"/>
              <a:buChar char="Ø"/>
            </a:pPr>
            <a:endParaRPr lang="en-US" sz="2400" dirty="0" smtClean="0"/>
          </a:p>
          <a:p>
            <a:pPr lvl="1" algn="just">
              <a:buFont typeface="Wingdings" pitchFamily="2" charset="2"/>
              <a:buChar char="Ø"/>
            </a:pPr>
            <a:endParaRPr lang="en-US" sz="2400" dirty="0" smtClean="0"/>
          </a:p>
          <a:p>
            <a:pPr lvl="1" algn="just">
              <a:buFont typeface="Wingdings" pitchFamily="2" charset="2"/>
              <a:buChar char="Ø"/>
            </a:pPr>
            <a:endParaRPr lang="en-US" sz="2400" dirty="0" smtClean="0"/>
          </a:p>
          <a:p>
            <a:pPr lvl="1" algn="just">
              <a:buFont typeface="Wingdings" pitchFamily="2" charset="2"/>
              <a:buChar char="Ø"/>
            </a:pPr>
            <a:endParaRPr lang="en-US" sz="2400" dirty="0" smtClean="0"/>
          </a:p>
          <a:p>
            <a:pPr lvl="1" algn="just">
              <a:buFont typeface="Wingdings" pitchFamily="2" charset="2"/>
              <a:buChar char="Ø"/>
            </a:pPr>
            <a:r>
              <a:rPr lang="en-US" sz="2400" dirty="0" smtClean="0"/>
              <a:t> </a:t>
            </a:r>
            <a:r>
              <a:rPr lang="en-US" sz="2400" dirty="0" smtClean="0">
                <a:solidFill>
                  <a:srgbClr val="FF0000"/>
                </a:solidFill>
              </a:rPr>
              <a:t>Control field</a:t>
            </a:r>
            <a:r>
              <a:rPr lang="en-US" sz="2400" dirty="0" smtClean="0"/>
              <a:t> is used for sequence numbers, acknowledgements, and other purposes  </a:t>
            </a:r>
          </a:p>
          <a:p>
            <a:pPr lvl="1" algn="just">
              <a:buFont typeface="Wingdings" pitchFamily="2" charset="2"/>
              <a:buChar char="Ø"/>
            </a:pPr>
            <a:r>
              <a:rPr lang="en-US" sz="2400" dirty="0" smtClean="0"/>
              <a:t> </a:t>
            </a:r>
            <a:r>
              <a:rPr lang="en-US" sz="2400" dirty="0" smtClean="0">
                <a:solidFill>
                  <a:srgbClr val="FF0000"/>
                </a:solidFill>
              </a:rPr>
              <a:t>Data field </a:t>
            </a:r>
            <a:r>
              <a:rPr lang="en-US" sz="2400" dirty="0" smtClean="0"/>
              <a:t>may contain any information. </a:t>
            </a:r>
          </a:p>
          <a:p>
            <a:pPr lvl="2" algn="just">
              <a:buFont typeface="Wingdings" pitchFamily="2" charset="2"/>
              <a:buChar char="Ø"/>
            </a:pPr>
            <a:r>
              <a:rPr lang="en-US" sz="2400" dirty="0" smtClean="0"/>
              <a:t>It may be arbitrarily long</a:t>
            </a:r>
          </a:p>
          <a:p>
            <a:pPr lvl="1" algn="just">
              <a:buFont typeface="Wingdings" pitchFamily="2" charset="2"/>
              <a:buChar char="Ø"/>
            </a:pPr>
            <a:r>
              <a:rPr lang="en-US" sz="2400" dirty="0" smtClean="0"/>
              <a:t> </a:t>
            </a:r>
            <a:r>
              <a:rPr lang="en-US" sz="2400" dirty="0" smtClean="0">
                <a:solidFill>
                  <a:srgbClr val="FF0000"/>
                </a:solidFill>
              </a:rPr>
              <a:t>Checksum field </a:t>
            </a:r>
            <a:r>
              <a:rPr lang="en-US" sz="2400" dirty="0" smtClean="0"/>
              <a:t>is a cyclic redundancy code (CRC) </a:t>
            </a:r>
          </a:p>
          <a:p>
            <a:pPr lvl="1" algn="just">
              <a:buFont typeface="Wingdings" pitchFamily="2" charset="2"/>
              <a:buChar char="Ø"/>
            </a:pPr>
            <a:r>
              <a:rPr lang="en-US" sz="2400" dirty="0" smtClean="0"/>
              <a:t> Frame is delimited with another flag sequence (01111110)</a:t>
            </a:r>
          </a:p>
        </p:txBody>
      </p:sp>
      <p:pic>
        <p:nvPicPr>
          <p:cNvPr id="4" name="Picture 4" descr="3-24"/>
          <p:cNvPicPr>
            <a:picLocks noChangeAspect="1" noChangeArrowheads="1"/>
          </p:cNvPicPr>
          <p:nvPr/>
        </p:nvPicPr>
        <p:blipFill>
          <a:blip r:embed="rId2" cstate="print"/>
          <a:srcRect/>
          <a:stretch>
            <a:fillRect/>
          </a:stretch>
        </p:blipFill>
        <p:spPr bwMode="auto">
          <a:xfrm>
            <a:off x="173920" y="2644423"/>
            <a:ext cx="8823324" cy="1218306"/>
          </a:xfrm>
          <a:prstGeom prst="rect">
            <a:avLst/>
          </a:prstGeom>
          <a:noFill/>
          <a:ln w="9525">
            <a:noFill/>
            <a:miter lim="800000"/>
            <a:headEnd/>
            <a:tailEnd/>
          </a:ln>
        </p:spPr>
      </p:pic>
      <p:sp>
        <p:nvSpPr>
          <p:cNvPr id="6" name="Rectangle 3"/>
          <p:cNvSpPr txBox="1">
            <a:spLocks noChangeArrowheads="1"/>
          </p:cNvSpPr>
          <p:nvPr/>
        </p:nvSpPr>
        <p:spPr bwMode="auto">
          <a:xfrm>
            <a:off x="0" y="3942645"/>
            <a:ext cx="9144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ctr" defTabSz="914400" rtl="0" eaLnBrk="1" fontAlgn="base" latinLnBrk="0" hangingPunct="1">
              <a:lnSpc>
                <a:spcPct val="100000"/>
              </a:lnSpc>
              <a:spcBef>
                <a:spcPct val="20000"/>
              </a:spcBef>
              <a:spcAft>
                <a:spcPct val="0"/>
              </a:spcAft>
              <a:buClr>
                <a:schemeClr val="accent2"/>
              </a:buClr>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Frame format for bit-oriented protocols.</a:t>
            </a:r>
          </a:p>
        </p:txBody>
      </p:sp>
      <p:sp>
        <p:nvSpPr>
          <p:cNvPr id="7" name="Slide Number Placeholder 6"/>
          <p:cNvSpPr>
            <a:spLocks noGrp="1"/>
          </p:cNvSpPr>
          <p:nvPr>
            <p:ph type="sldNum" sz="quarter" idx="12"/>
          </p:nvPr>
        </p:nvSpPr>
        <p:spPr/>
        <p:txBody>
          <a:bodyPr/>
          <a:lstStyle/>
          <a:p>
            <a:pPr>
              <a:defRPr/>
            </a:pPr>
            <a:fld id="{231DD258-A623-490B-8242-C077DDB146DD}" type="slidenum">
              <a:rPr lang="en-US" smtClean="0"/>
              <a:pPr>
                <a:defRPr/>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4000" dirty="0" smtClean="0"/>
              <a:t>HDLC</a:t>
            </a:r>
          </a:p>
        </p:txBody>
      </p:sp>
      <p:sp>
        <p:nvSpPr>
          <p:cNvPr id="5" name="Rectangle 3"/>
          <p:cNvSpPr txBox="1">
            <a:spLocks noChangeArrowheads="1"/>
          </p:cNvSpPr>
          <p:nvPr/>
        </p:nvSpPr>
        <p:spPr bwMode="auto">
          <a:xfrm>
            <a:off x="0" y="594980"/>
            <a:ext cx="9144000" cy="62404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Ø"/>
            </a:pPr>
            <a:r>
              <a:rPr lang="en-US" sz="2400" dirty="0" smtClean="0"/>
              <a:t>On idle point-to-point lines, flag sequences are transmitted continuously </a:t>
            </a:r>
          </a:p>
          <a:p>
            <a:pPr algn="just">
              <a:buFont typeface="Wingdings" pitchFamily="2" charset="2"/>
              <a:buChar char="Ø"/>
            </a:pPr>
            <a:r>
              <a:rPr lang="en-US" sz="2400" dirty="0" smtClean="0"/>
              <a:t>minimum frame contains three fields and totals 32 bits, excluding the flags on either end</a:t>
            </a:r>
          </a:p>
          <a:p>
            <a:pPr algn="just">
              <a:buFont typeface="Wingdings" pitchFamily="2" charset="2"/>
              <a:buChar char="Ø"/>
            </a:pPr>
            <a:r>
              <a:rPr lang="en-US" sz="2400" dirty="0" smtClean="0"/>
              <a:t> Three kinds of frames: </a:t>
            </a:r>
          </a:p>
          <a:p>
            <a:pPr marL="914400" lvl="1" indent="-457200" algn="just">
              <a:buFont typeface="+mj-lt"/>
              <a:buAutoNum type="alphaLcParenR"/>
            </a:pPr>
            <a:r>
              <a:rPr lang="en-US" sz="2000" dirty="0" smtClean="0"/>
              <a:t>Information frame, </a:t>
            </a:r>
          </a:p>
          <a:p>
            <a:pPr marL="914400" lvl="1" indent="-457200" algn="just">
              <a:buFont typeface="+mj-lt"/>
              <a:buAutoNum type="alphaLcParenR"/>
            </a:pPr>
            <a:r>
              <a:rPr lang="en-US" sz="2000" dirty="0" smtClean="0"/>
              <a:t>Supervisory frame, and </a:t>
            </a:r>
          </a:p>
          <a:p>
            <a:pPr marL="914400" lvl="1" indent="-457200" algn="just">
              <a:buFont typeface="+mj-lt"/>
              <a:buAutoNum type="alphaLcParenR"/>
            </a:pPr>
            <a:r>
              <a:rPr lang="en-US" sz="2000" dirty="0" smtClean="0"/>
              <a:t>Unnumbered frame</a:t>
            </a:r>
          </a:p>
          <a:p>
            <a:pPr algn="just">
              <a:buFont typeface="Wingdings" pitchFamily="2" charset="2"/>
              <a:buChar char="Ø"/>
            </a:pPr>
            <a:r>
              <a:rPr lang="en-US" sz="2400" dirty="0" smtClean="0"/>
              <a:t> Contents of the Control field for these three kinds are shown</a:t>
            </a:r>
          </a:p>
          <a:p>
            <a:pPr algn="just"/>
            <a:endParaRPr lang="en-US" sz="2400" dirty="0" smtClean="0"/>
          </a:p>
        </p:txBody>
      </p:sp>
      <p:pic>
        <p:nvPicPr>
          <p:cNvPr id="8" name="Picture 4" descr="3-25"/>
          <p:cNvPicPr>
            <a:picLocks noChangeAspect="1" noChangeArrowheads="1"/>
          </p:cNvPicPr>
          <p:nvPr/>
        </p:nvPicPr>
        <p:blipFill>
          <a:blip r:embed="rId2" cstate="print"/>
          <a:srcRect/>
          <a:stretch>
            <a:fillRect/>
          </a:stretch>
        </p:blipFill>
        <p:spPr bwMode="auto">
          <a:xfrm>
            <a:off x="853546" y="3840343"/>
            <a:ext cx="7195432" cy="2983971"/>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231DD258-A623-490B-8242-C077DDB146DD}" type="slidenum">
              <a:rPr lang="en-US" smtClean="0"/>
              <a:pPr>
                <a:defRPr/>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43467"/>
          </a:xfrm>
        </p:spPr>
        <p:txBody>
          <a:bodyPr/>
          <a:lstStyle/>
          <a:p>
            <a:pPr eaLnBrk="1" hangingPunct="1"/>
            <a:r>
              <a:rPr lang="en-US" sz="4000" dirty="0" smtClean="0"/>
              <a:t>HDLC</a:t>
            </a:r>
          </a:p>
        </p:txBody>
      </p:sp>
      <p:sp>
        <p:nvSpPr>
          <p:cNvPr id="5" name="Rectangle 3"/>
          <p:cNvSpPr txBox="1">
            <a:spLocks noChangeArrowheads="1"/>
          </p:cNvSpPr>
          <p:nvPr/>
        </p:nvSpPr>
        <p:spPr bwMode="auto">
          <a:xfrm>
            <a:off x="0" y="583690"/>
            <a:ext cx="9144000" cy="62743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Ø"/>
            </a:pPr>
            <a:r>
              <a:rPr lang="en-US" sz="2400" dirty="0" smtClean="0"/>
              <a:t> Protocol uses a sliding window, with a 3-bit sequence number. </a:t>
            </a:r>
          </a:p>
          <a:p>
            <a:pPr algn="just">
              <a:buFont typeface="Wingdings" pitchFamily="2" charset="2"/>
              <a:buChar char="Ø"/>
            </a:pPr>
            <a:r>
              <a:rPr lang="en-US" sz="2400" dirty="0" smtClean="0"/>
              <a:t> Up to seven unacknowledged frames may be outstanding at 	any instant. </a:t>
            </a:r>
          </a:p>
          <a:p>
            <a:pPr algn="just">
              <a:buFont typeface="Wingdings" pitchFamily="2" charset="2"/>
              <a:buChar char="Ø"/>
            </a:pPr>
            <a:r>
              <a:rPr lang="en-US" sz="2400" dirty="0" smtClean="0"/>
              <a:t> The </a:t>
            </a:r>
            <a:r>
              <a:rPr lang="en-US" sz="2400" dirty="0" smtClean="0">
                <a:solidFill>
                  <a:srgbClr val="FF0000"/>
                </a:solidFill>
              </a:rPr>
              <a:t>Seq</a:t>
            </a:r>
            <a:r>
              <a:rPr lang="en-US" sz="2400" dirty="0" smtClean="0"/>
              <a:t>. field in Fig. (a) is the frame sequence number. </a:t>
            </a:r>
          </a:p>
          <a:p>
            <a:pPr algn="just">
              <a:buFont typeface="Wingdings" pitchFamily="2" charset="2"/>
              <a:buChar char="Ø"/>
            </a:pPr>
            <a:r>
              <a:rPr lang="en-US" sz="2400" dirty="0" smtClean="0"/>
              <a:t> The </a:t>
            </a:r>
            <a:r>
              <a:rPr lang="en-US" sz="2400" dirty="0" smtClean="0">
                <a:solidFill>
                  <a:srgbClr val="FF0000"/>
                </a:solidFill>
              </a:rPr>
              <a:t>Next</a:t>
            </a:r>
            <a:r>
              <a:rPr lang="en-US" sz="2400" dirty="0" smtClean="0"/>
              <a:t> field is a piggybacked acknowledgement. </a:t>
            </a:r>
          </a:p>
          <a:p>
            <a:pPr algn="just">
              <a:buFont typeface="Wingdings" pitchFamily="2" charset="2"/>
              <a:buChar char="Ø"/>
            </a:pPr>
            <a:r>
              <a:rPr lang="en-US" sz="2400" dirty="0" smtClean="0"/>
              <a:t> The choice of using the last frame received or the next frame 	expected is arbitrary (subjective)</a:t>
            </a:r>
          </a:p>
          <a:p>
            <a:pPr algn="just">
              <a:buFont typeface="Wingdings" pitchFamily="2" charset="2"/>
              <a:buChar char="Ø"/>
            </a:pPr>
            <a:r>
              <a:rPr lang="en-US" sz="2400" dirty="0" smtClean="0"/>
              <a:t> </a:t>
            </a:r>
            <a:r>
              <a:rPr lang="en-US" sz="2400" dirty="0" smtClean="0">
                <a:solidFill>
                  <a:srgbClr val="FF0000"/>
                </a:solidFill>
              </a:rPr>
              <a:t>P/F bit </a:t>
            </a:r>
            <a:r>
              <a:rPr lang="en-US" sz="2400" dirty="0" smtClean="0"/>
              <a:t>stands for Poll / Final </a:t>
            </a:r>
          </a:p>
          <a:p>
            <a:pPr lvl="1" algn="just">
              <a:buFont typeface="Wingdings" pitchFamily="2" charset="2"/>
              <a:buChar char="Ø"/>
            </a:pPr>
            <a:r>
              <a:rPr lang="en-US" sz="2400" dirty="0" smtClean="0"/>
              <a:t> It is used when a computer is polling a group of terminals.</a:t>
            </a:r>
          </a:p>
          <a:p>
            <a:pPr lvl="1" algn="just">
              <a:buFont typeface="Wingdings" pitchFamily="2" charset="2"/>
              <a:buChar char="Ø"/>
            </a:pPr>
            <a:r>
              <a:rPr lang="en-US" sz="2400" dirty="0" smtClean="0"/>
              <a:t> When used as P, the computer is inviting the terminal to 	send data. </a:t>
            </a:r>
          </a:p>
          <a:p>
            <a:pPr lvl="1" algn="just">
              <a:buFont typeface="Wingdings" pitchFamily="2" charset="2"/>
              <a:buChar char="Ø"/>
            </a:pPr>
            <a:r>
              <a:rPr lang="en-US" sz="2400" dirty="0" smtClean="0"/>
              <a:t> All the frames sent by the terminal, except the final one, 	have the P/F bit set to P. </a:t>
            </a:r>
          </a:p>
          <a:p>
            <a:pPr lvl="1" algn="just">
              <a:buFont typeface="Wingdings" pitchFamily="2" charset="2"/>
              <a:buChar char="Ø"/>
            </a:pPr>
            <a:r>
              <a:rPr lang="en-US" sz="2400" dirty="0" smtClean="0"/>
              <a:t> The final one is set to F. </a:t>
            </a:r>
          </a:p>
          <a:p>
            <a:pPr lvl="1" algn="just">
              <a:buFont typeface="Wingdings" pitchFamily="2" charset="2"/>
              <a:buChar char="Ø"/>
            </a:pPr>
            <a:r>
              <a:rPr lang="en-US" sz="2400" dirty="0" smtClean="0"/>
              <a:t> P/F bit is used to force the other machine to send a Supervisory frame immediately rather than waiting for reverse traffic onto which to piggyback the window information.</a:t>
            </a:r>
          </a:p>
        </p:txBody>
      </p:sp>
      <p:sp>
        <p:nvSpPr>
          <p:cNvPr id="4" name="Slide Number Placeholder 3"/>
          <p:cNvSpPr>
            <a:spLocks noGrp="1"/>
          </p:cNvSpPr>
          <p:nvPr>
            <p:ph type="sldNum" sz="quarter" idx="12"/>
          </p:nvPr>
        </p:nvSpPr>
        <p:spPr/>
        <p:txBody>
          <a:bodyPr/>
          <a:lstStyle/>
          <a:p>
            <a:pPr>
              <a:defRPr/>
            </a:pPr>
            <a:fld id="{231DD258-A623-490B-8242-C077DDB146DD}" type="slidenum">
              <a:rPr lang="en-US" smtClean="0"/>
              <a:pPr>
                <a:defRPr/>
              </a:pPr>
              <a:t>99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annenbaum">
  <a:themeElements>
    <a:clrScheme name="Tannenbau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annenbau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annenbaum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annenbau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annenbaum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annenbaum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annenbau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annenbau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annenbau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Tannenbaum</Template>
  <TotalTime>3427</TotalTime>
  <Words>16095</Words>
  <Application>Microsoft Office PowerPoint</Application>
  <PresentationFormat>On-screen Show (4:3)</PresentationFormat>
  <Paragraphs>1897</Paragraphs>
  <Slides>200</Slides>
  <Notes>91</Notes>
  <HiddenSlides>0</HiddenSlides>
  <MMClips>0</MMClips>
  <ScaleCrop>false</ScaleCrop>
  <HeadingPairs>
    <vt:vector size="4" baseType="variant">
      <vt:variant>
        <vt:lpstr>Theme</vt:lpstr>
      </vt:variant>
      <vt:variant>
        <vt:i4>1</vt:i4>
      </vt:variant>
      <vt:variant>
        <vt:lpstr>Slide Titles</vt:lpstr>
      </vt:variant>
      <vt:variant>
        <vt:i4>200</vt:i4>
      </vt:variant>
    </vt:vector>
  </HeadingPairs>
  <TitlesOfParts>
    <vt:vector size="201" baseType="lpstr">
      <vt:lpstr>Tannenbaum</vt:lpstr>
      <vt:lpstr>Module II The Data Link Layer (DLL)</vt:lpstr>
      <vt:lpstr>Syllabus</vt:lpstr>
      <vt:lpstr>Data Link Layer Design Issues</vt:lpstr>
      <vt:lpstr>Functions of the Data Link Layer</vt:lpstr>
      <vt:lpstr>Functions of the Data Link Layer</vt:lpstr>
      <vt:lpstr>  Services provided to the Network Layer</vt:lpstr>
      <vt:lpstr>  Services provided to the Network Layer</vt:lpstr>
      <vt:lpstr>  Services provided to the Network Layer</vt:lpstr>
      <vt:lpstr>  Services provided to the Network Layer</vt:lpstr>
      <vt:lpstr>  Services provided to the Network Layer</vt:lpstr>
      <vt:lpstr>  Services provided to the Network Layer</vt:lpstr>
      <vt:lpstr> Framing</vt:lpstr>
      <vt:lpstr>  Framing</vt:lpstr>
      <vt:lpstr> Framing (Character count)</vt:lpstr>
      <vt:lpstr> Framing</vt:lpstr>
      <vt:lpstr> Framing</vt:lpstr>
      <vt:lpstr>Framing (Byte Stuffing)</vt:lpstr>
      <vt:lpstr> Framing</vt:lpstr>
      <vt:lpstr> Framing</vt:lpstr>
      <vt:lpstr> Framing</vt:lpstr>
      <vt:lpstr> Framing</vt:lpstr>
      <vt:lpstr>Framing (Bit stuffing)</vt:lpstr>
      <vt:lpstr> Error Control</vt:lpstr>
      <vt:lpstr> Error Control</vt:lpstr>
      <vt:lpstr> Flow Control</vt:lpstr>
      <vt:lpstr>Error Detection and Correction</vt:lpstr>
      <vt:lpstr>Error Detection and Correction</vt:lpstr>
      <vt:lpstr>Error Detection and Correction</vt:lpstr>
      <vt:lpstr>Error Detection and Correction</vt:lpstr>
      <vt:lpstr>Error Detection and Correction</vt:lpstr>
      <vt:lpstr>Error Detection</vt:lpstr>
      <vt:lpstr>Error Correction</vt:lpstr>
      <vt:lpstr>Error Correction</vt:lpstr>
      <vt:lpstr>Error Correction</vt:lpstr>
      <vt:lpstr>Error Correction</vt:lpstr>
      <vt:lpstr>Error Correction</vt:lpstr>
      <vt:lpstr>Error Correction</vt:lpstr>
      <vt:lpstr>Error-Correcting Codes</vt:lpstr>
      <vt:lpstr>Error Correction</vt:lpstr>
      <vt:lpstr>Error Correction</vt:lpstr>
      <vt:lpstr>Error Detection</vt:lpstr>
      <vt:lpstr>Error Detection</vt:lpstr>
      <vt:lpstr>Error Detection</vt:lpstr>
      <vt:lpstr>Error Detection</vt:lpstr>
      <vt:lpstr>Error Detection</vt:lpstr>
      <vt:lpstr>Error Detection</vt:lpstr>
      <vt:lpstr>Error-Detecting Codes</vt:lpstr>
      <vt:lpstr>Error-Detecting Codes</vt:lpstr>
      <vt:lpstr>Elementary Data Link Protocols</vt:lpstr>
      <vt:lpstr>Elementary Data Link Protocols</vt:lpstr>
      <vt:lpstr>Elementary Data Link Protocols</vt:lpstr>
      <vt:lpstr>Protocol Definitions</vt:lpstr>
      <vt:lpstr>Elementary Data Link Protocols</vt:lpstr>
      <vt:lpstr>Elementary Data Link Protocols</vt:lpstr>
      <vt:lpstr>Elementary Data Link Protocols</vt:lpstr>
      <vt:lpstr>Elementary Data Link Protocols</vt:lpstr>
      <vt:lpstr>Elementary Data Link Protocols</vt:lpstr>
      <vt:lpstr>Elementary Data Link Protocols</vt:lpstr>
      <vt:lpstr>Elementary Data Link Protocols</vt:lpstr>
      <vt:lpstr>Elementary Data Link Protocols</vt:lpstr>
      <vt:lpstr>Elementary Data Link Protocols</vt:lpstr>
      <vt:lpstr>Elementary Data Link Protocols</vt:lpstr>
      <vt:lpstr>A Simplex Protocol for a Noisy Channel</vt:lpstr>
      <vt:lpstr>A Simplex Protocol for a Noisy Channel</vt:lpstr>
      <vt:lpstr>Sliding Window Protocols</vt:lpstr>
      <vt:lpstr>Sliding Window Protocols</vt:lpstr>
      <vt:lpstr>Sliding Window Protocols</vt:lpstr>
      <vt:lpstr>Sliding Window Protocols</vt:lpstr>
      <vt:lpstr>Sliding Window Protocols</vt:lpstr>
      <vt:lpstr>Sliding Window Protocols</vt:lpstr>
      <vt:lpstr>Sliding Window Protocols</vt:lpstr>
      <vt:lpstr>Sliding Window Protocols</vt:lpstr>
      <vt:lpstr>Sliding Window Protocols</vt:lpstr>
      <vt:lpstr>A One-Bit Sliding Window Protocol</vt:lpstr>
      <vt:lpstr>A One-Bit Sliding Window Protocol</vt:lpstr>
      <vt:lpstr>A One-Bit Sliding Window Protocol</vt:lpstr>
      <vt:lpstr>A One-Bit Sliding Window Protocol</vt:lpstr>
      <vt:lpstr>Sliding Window Protocol Using Go Back N</vt:lpstr>
      <vt:lpstr>Sliding Window Protocol Using Go Back N</vt:lpstr>
      <vt:lpstr>Sliding Window Protocol Using Go Back N</vt:lpstr>
      <vt:lpstr>Sliding Window Protocol Using Go Back N</vt:lpstr>
      <vt:lpstr>Sliding Window Protocol Using Selective Repeat</vt:lpstr>
      <vt:lpstr>PowerPoint Presentation</vt:lpstr>
      <vt:lpstr>Sliding Window Protocol Using Selective Repeat</vt:lpstr>
      <vt:lpstr>Sliding Window Protocol Using Selective Repeat</vt:lpstr>
      <vt:lpstr>Sliding Window Protocol Using Selective Repeat</vt:lpstr>
      <vt:lpstr>Sliding Window Protocol Using Selective Repeat</vt:lpstr>
      <vt:lpstr>Sliding Window Protocol Using Selective Repeat</vt:lpstr>
      <vt:lpstr>A Sliding Window Protocol Using Selective Repeat</vt:lpstr>
      <vt:lpstr>Sliding Window Protocol Using Selective Repeat</vt:lpstr>
      <vt:lpstr>Sliding Window Protocol Using Selective Repeat</vt:lpstr>
      <vt:lpstr>Sliding Window Protocol Using Selective Repeat</vt:lpstr>
      <vt:lpstr>Sliding Window Protocol Using Selective Repeat</vt:lpstr>
      <vt:lpstr>Sliding Window Protocol Using Selective Repeat</vt:lpstr>
      <vt:lpstr>Example Data Link Protocols</vt:lpstr>
      <vt:lpstr>HDLC</vt:lpstr>
      <vt:lpstr>HDLC</vt:lpstr>
      <vt:lpstr>HDLC</vt:lpstr>
      <vt:lpstr>HDLC</vt:lpstr>
      <vt:lpstr>HDLC</vt:lpstr>
      <vt:lpstr>HDLC</vt:lpstr>
      <vt:lpstr>HDLC</vt:lpstr>
      <vt:lpstr>HDLC</vt:lpstr>
      <vt:lpstr>HDLC</vt:lpstr>
      <vt:lpstr>The Data Link Layer in the Internet</vt:lpstr>
      <vt:lpstr>PPP</vt:lpstr>
      <vt:lpstr>PPP</vt:lpstr>
      <vt:lpstr>PPP</vt:lpstr>
      <vt:lpstr>PPP</vt:lpstr>
      <vt:lpstr>PPP</vt:lpstr>
      <vt:lpstr>PPP</vt:lpstr>
      <vt:lpstr>PPP</vt:lpstr>
      <vt:lpstr>PPP</vt:lpstr>
      <vt:lpstr>PPP</vt:lpstr>
      <vt:lpstr>PPP</vt:lpstr>
      <vt:lpstr>PPP </vt:lpstr>
      <vt:lpstr>PPP</vt:lpstr>
      <vt:lpstr>PPP</vt:lpstr>
      <vt:lpstr>PPP </vt:lpstr>
      <vt:lpstr>PPP</vt:lpstr>
      <vt:lpstr>PPP</vt:lpstr>
      <vt:lpstr>PowerPoint Presentation</vt:lpstr>
      <vt:lpstr>Introduction</vt:lpstr>
      <vt:lpstr>Introduction</vt:lpstr>
      <vt:lpstr>Introduction</vt:lpstr>
      <vt:lpstr>ALOHA</vt:lpstr>
      <vt:lpstr>Pure ALOHA</vt:lpstr>
      <vt:lpstr>Pure ALOHA</vt:lpstr>
      <vt:lpstr>Pure ALOHA</vt:lpstr>
      <vt:lpstr>Pure ALOHA</vt:lpstr>
      <vt:lpstr>Slotted ALOHA</vt:lpstr>
      <vt:lpstr>CSMA</vt:lpstr>
      <vt:lpstr>CSMA</vt:lpstr>
      <vt:lpstr>CSMA</vt:lpstr>
      <vt:lpstr>CSMA/CD</vt:lpstr>
      <vt:lpstr>CSMA/CD</vt:lpstr>
      <vt:lpstr>Collision-Free Protocols</vt:lpstr>
      <vt:lpstr>Collision-Free Protocols</vt:lpstr>
      <vt:lpstr>Collision-Free Protocols</vt:lpstr>
      <vt:lpstr>Collision-Free Protocols</vt:lpstr>
      <vt:lpstr>Collision-Free Protocols</vt:lpstr>
      <vt:lpstr>Collision-Free Protocols</vt:lpstr>
      <vt:lpstr>Collision Avoidance Protocol</vt:lpstr>
      <vt:lpstr>Ethernet</vt:lpstr>
      <vt:lpstr>Ethernet</vt:lpstr>
      <vt:lpstr>Ethernet</vt:lpstr>
      <vt:lpstr>Ethernet</vt:lpstr>
      <vt:lpstr>Ethernet</vt:lpstr>
      <vt:lpstr>Ethernet</vt:lpstr>
      <vt:lpstr>Ethernet</vt:lpstr>
      <vt:lpstr>Ethernet</vt:lpstr>
      <vt:lpstr>Ethernet</vt:lpstr>
      <vt:lpstr>Ethernet</vt:lpstr>
      <vt:lpstr>Ethernet</vt:lpstr>
      <vt:lpstr>Ethernet</vt:lpstr>
      <vt:lpstr>Ethernet</vt:lpstr>
      <vt:lpstr>Ethernet</vt:lpstr>
      <vt:lpstr>Ethernet</vt:lpstr>
      <vt:lpstr>Ethernet</vt:lpstr>
      <vt:lpstr>Ethernet</vt:lpstr>
      <vt:lpstr>Ethernet</vt:lpstr>
      <vt:lpstr>Ethernet</vt:lpstr>
      <vt:lpstr>Switched Ethernet</vt:lpstr>
      <vt:lpstr>Switched Ethernet</vt:lpstr>
      <vt:lpstr>High Speed LANs - Fast Ethernet</vt:lpstr>
      <vt:lpstr>High Speed LANs - Gigabit Ethernet</vt:lpstr>
      <vt:lpstr>High Speed LANs - Gigabit Ethernet</vt:lpstr>
      <vt:lpstr> High Speed LANs - Gigabit Ethernet</vt:lpstr>
      <vt:lpstr>LLC</vt:lpstr>
      <vt:lpstr>IEEE 802.4 -Token Bus</vt:lpstr>
      <vt:lpstr>IEEE 802.4 -Token Bus</vt:lpstr>
      <vt:lpstr>IEEE 802.4 -Token Bus</vt:lpstr>
      <vt:lpstr>IEEE 802.4 -Token Bus</vt:lpstr>
      <vt:lpstr>IEEE 802.4 -Token Bus</vt:lpstr>
      <vt:lpstr>IEEE 802.4 -Token Bus</vt:lpstr>
      <vt:lpstr>IEEE 802.5 -Token Ring</vt:lpstr>
      <vt:lpstr>IEEE 802.5 -Token Ring</vt:lpstr>
      <vt:lpstr>IEEE 802.5 -Token Ring</vt:lpstr>
      <vt:lpstr>IEEE 802.5 -Token Ring</vt:lpstr>
      <vt:lpstr>IEEE 802.5 -Token Ring</vt:lpstr>
      <vt:lpstr>Differentiate 802.3, 802.4 &amp; 802.5</vt:lpstr>
      <vt:lpstr>Differentiate 802.3, 802.4 &amp; 802.5</vt:lpstr>
      <vt:lpstr>Differentiate 802.3, 802.4 &amp; 802.5</vt:lpstr>
      <vt:lpstr>Differentiate 802.3, 802.4 &amp; 802.5</vt:lpstr>
      <vt:lpstr>Wireless LANs</vt:lpstr>
      <vt:lpstr>Wireless LANs</vt:lpstr>
      <vt:lpstr>Wireless LANs</vt:lpstr>
      <vt:lpstr>Wireless LANs</vt:lpstr>
      <vt:lpstr>Wireless LANs</vt:lpstr>
      <vt:lpstr>Wireless LANs</vt:lpstr>
      <vt:lpstr>Wireless LANs</vt:lpstr>
      <vt:lpstr>Wireless LANs</vt:lpstr>
      <vt:lpstr>Wireless LANs</vt:lpstr>
      <vt:lpstr>Bluetooth</vt:lpstr>
      <vt:lpstr>Bluetooth</vt:lpstr>
      <vt:lpstr>Bluetooth</vt:lpstr>
      <vt:lpstr>Bluetooth</vt:lpstr>
      <vt:lpstr>Bluetooth</vt:lpstr>
      <vt:lpstr>Bluetooth</vt:lpstr>
      <vt:lpstr>Bluetooth</vt:lpstr>
    </vt:vector>
  </TitlesOfParts>
  <Company> East Texas Data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Data Link Layer</dc:title>
  <dc:creator>Steve Armstrong</dc:creator>
  <cp:lastModifiedBy>user</cp:lastModifiedBy>
  <cp:revision>387</cp:revision>
  <dcterms:created xsi:type="dcterms:W3CDTF">2002-07-07T21:28:42Z</dcterms:created>
  <dcterms:modified xsi:type="dcterms:W3CDTF">2022-06-08T06:21:35Z</dcterms:modified>
</cp:coreProperties>
</file>