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38" r:id="rId1"/>
  </p:sldMasterIdLst>
  <p:notesMasterIdLst>
    <p:notesMasterId r:id="rId137"/>
  </p:notesMasterIdLst>
  <p:sldIdLst>
    <p:sldId id="256" r:id="rId2"/>
    <p:sldId id="257" r:id="rId3"/>
    <p:sldId id="258" r:id="rId4"/>
    <p:sldId id="387" r:id="rId5"/>
    <p:sldId id="389" r:id="rId6"/>
    <p:sldId id="259" r:id="rId7"/>
    <p:sldId id="260" r:id="rId8"/>
    <p:sldId id="261" r:id="rId9"/>
    <p:sldId id="262" r:id="rId10"/>
    <p:sldId id="263" r:id="rId11"/>
    <p:sldId id="390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275" r:id="rId31"/>
    <p:sldId id="276" r:id="rId32"/>
    <p:sldId id="277" r:id="rId33"/>
    <p:sldId id="399" r:id="rId34"/>
    <p:sldId id="400" r:id="rId35"/>
    <p:sldId id="401" r:id="rId36"/>
    <p:sldId id="402" r:id="rId37"/>
    <p:sldId id="403" r:id="rId38"/>
    <p:sldId id="404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1" r:id="rId65"/>
    <p:sldId id="312" r:id="rId66"/>
    <p:sldId id="313" r:id="rId67"/>
    <p:sldId id="314" r:id="rId68"/>
    <p:sldId id="315" r:id="rId69"/>
    <p:sldId id="316" r:id="rId70"/>
    <p:sldId id="318" r:id="rId71"/>
    <p:sldId id="317" r:id="rId72"/>
    <p:sldId id="319" r:id="rId73"/>
    <p:sldId id="320" r:id="rId74"/>
    <p:sldId id="321" r:id="rId75"/>
    <p:sldId id="322" r:id="rId76"/>
    <p:sldId id="323" r:id="rId77"/>
    <p:sldId id="324" r:id="rId78"/>
    <p:sldId id="325" r:id="rId79"/>
    <p:sldId id="326" r:id="rId80"/>
    <p:sldId id="327" r:id="rId81"/>
    <p:sldId id="328" r:id="rId82"/>
    <p:sldId id="329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337" r:id="rId91"/>
    <p:sldId id="338" r:id="rId92"/>
    <p:sldId id="339" r:id="rId93"/>
    <p:sldId id="405" r:id="rId94"/>
    <p:sldId id="340" r:id="rId95"/>
    <p:sldId id="342" r:id="rId96"/>
    <p:sldId id="343" r:id="rId97"/>
    <p:sldId id="344" r:id="rId98"/>
    <p:sldId id="345" r:id="rId99"/>
    <p:sldId id="346" r:id="rId100"/>
    <p:sldId id="347" r:id="rId101"/>
    <p:sldId id="348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  <p:sldId id="407" r:id="rId114"/>
    <p:sldId id="360" r:id="rId115"/>
    <p:sldId id="361" r:id="rId116"/>
    <p:sldId id="362" r:id="rId117"/>
    <p:sldId id="363" r:id="rId118"/>
    <p:sldId id="364" r:id="rId119"/>
    <p:sldId id="366" r:id="rId120"/>
    <p:sldId id="367" r:id="rId121"/>
    <p:sldId id="368" r:id="rId122"/>
    <p:sldId id="369" r:id="rId123"/>
    <p:sldId id="371" r:id="rId124"/>
    <p:sldId id="372" r:id="rId125"/>
    <p:sldId id="373" r:id="rId126"/>
    <p:sldId id="374" r:id="rId127"/>
    <p:sldId id="375" r:id="rId128"/>
    <p:sldId id="376" r:id="rId129"/>
    <p:sldId id="377" r:id="rId130"/>
    <p:sldId id="378" r:id="rId131"/>
    <p:sldId id="380" r:id="rId132"/>
    <p:sldId id="382" r:id="rId133"/>
    <p:sldId id="383" r:id="rId134"/>
    <p:sldId id="406" r:id="rId135"/>
    <p:sldId id="384" r:id="rId1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8F93E-7707-4F27-8729-96CFAB08673D}" type="datetimeFigureOut">
              <a:rPr lang="en-IN" smtClean="0"/>
              <a:pPr/>
              <a:t>16-05-2022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A33F5-4D52-4A60-996F-D5E24B81BF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A33F5-4D52-4A60-996F-D5E24B81BF7D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hyperlink" Target="https://practice.geeksforgeeks.org/problems/what-is-the-difference-between-strong-and-weak-entit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09600" y="2250546"/>
            <a:ext cx="7885176" cy="139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CST 204 Database</a:t>
            </a:r>
            <a:r>
              <a:rPr spc="-165" dirty="0"/>
              <a:t> </a:t>
            </a:r>
            <a:r>
              <a:rPr spc="-5" dirty="0"/>
              <a:t>Management</a:t>
            </a:r>
            <a:r>
              <a:rPr lang="en-IN" spc="-5" dirty="0"/>
              <a:t>  Systems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599948" y="3924680"/>
            <a:ext cx="1651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6855" algn="l"/>
              </a:tabLst>
            </a:pPr>
            <a:r>
              <a:rPr sz="2400" spc="-5" dirty="0">
                <a:solidFill>
                  <a:srgbClr val="424455"/>
                </a:solidFill>
                <a:latin typeface="Georgia"/>
                <a:cs typeface="Georgia"/>
              </a:rPr>
              <a:t>MODUL</a:t>
            </a:r>
            <a:r>
              <a:rPr sz="2400" dirty="0">
                <a:solidFill>
                  <a:srgbClr val="424455"/>
                </a:solidFill>
                <a:latin typeface="Georgia"/>
                <a:cs typeface="Georgia"/>
              </a:rPr>
              <a:t>E	1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6758" y="26669"/>
            <a:ext cx="123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4357" y="4236210"/>
            <a:ext cx="263004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PREPARED</a:t>
            </a:r>
            <a:r>
              <a:rPr sz="2000" spc="-10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BY  </a:t>
            </a:r>
            <a:r>
              <a:rPr lang="en-IN" sz="2000" dirty="0">
                <a:solidFill>
                  <a:srgbClr val="438085"/>
                </a:solidFill>
                <a:latin typeface="Georgia"/>
                <a:cs typeface="Georgia"/>
              </a:rPr>
              <a:t>NITHA L ROZARIO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327533"/>
            <a:ext cx="751522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Database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System</a:t>
            </a:r>
            <a:r>
              <a:rPr sz="4000" b="1" spc="-5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5" dirty="0">
                <a:solidFill>
                  <a:srgbClr val="424455"/>
                </a:solidFill>
                <a:latin typeface="Trebuchet MS"/>
                <a:cs typeface="Trebuchet MS"/>
              </a:rPr>
              <a:t>Environment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09659" y="27813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1066800"/>
            <a:ext cx="6605270" cy="5410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edge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87740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298" y="2830086"/>
            <a:ext cx="7642746" cy="2865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813675" cy="223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One to Many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 (1:M)</a:t>
            </a:r>
            <a:endParaRPr sz="400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When every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first entity </a:t>
            </a:r>
            <a:r>
              <a:rPr sz="2800" spc="-5" dirty="0">
                <a:latin typeface="Georgia"/>
                <a:cs typeface="Georgia"/>
              </a:rPr>
              <a:t>set </a:t>
            </a:r>
            <a:r>
              <a:rPr sz="2800" spc="-10" dirty="0">
                <a:latin typeface="Georgia"/>
                <a:cs typeface="Georgia"/>
              </a:rPr>
              <a:t>is </a:t>
            </a:r>
            <a:r>
              <a:rPr sz="2800" spc="-5" dirty="0">
                <a:latin typeface="Georgia"/>
                <a:cs typeface="Georgia"/>
              </a:rPr>
              <a:t>related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at most </a:t>
            </a:r>
            <a:r>
              <a:rPr sz="2800" spc="-10" dirty="0">
                <a:latin typeface="Georgia"/>
                <a:cs typeface="Georgia"/>
              </a:rPr>
              <a:t>(max) </a:t>
            </a:r>
            <a:r>
              <a:rPr sz="2800" spc="-5" dirty="0">
                <a:latin typeface="Georgia"/>
                <a:cs typeface="Georgia"/>
              </a:rPr>
              <a:t>n entities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other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set </a:t>
            </a:r>
            <a:r>
              <a:rPr sz="2800" spc="-10" dirty="0">
                <a:latin typeface="Georgia"/>
                <a:cs typeface="Georgia"/>
              </a:rPr>
              <a:t>then  </a:t>
            </a:r>
            <a:r>
              <a:rPr sz="2800" spc="-5" dirty="0">
                <a:latin typeface="Georgia"/>
                <a:cs typeface="Georgia"/>
              </a:rPr>
              <a:t>it is one to many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86216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3718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Department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0" y="14478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48098" y="1938654"/>
            <a:ext cx="372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has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2895600"/>
            <a:ext cx="2667000" cy="3581400"/>
          </a:xfrm>
          <a:custGeom>
            <a:avLst/>
            <a:gdLst/>
            <a:ahLst/>
            <a:cxnLst/>
            <a:rect l="l" t="t" r="r" b="b"/>
            <a:pathLst>
              <a:path w="2667000" h="3581400">
                <a:moveTo>
                  <a:pt x="0" y="1790700"/>
                </a:moveTo>
                <a:lnTo>
                  <a:pt x="611" y="1735954"/>
                </a:lnTo>
                <a:lnTo>
                  <a:pt x="2433" y="1681618"/>
                </a:lnTo>
                <a:lnTo>
                  <a:pt x="5449" y="1627713"/>
                </a:lnTo>
                <a:lnTo>
                  <a:pt x="9641" y="1574264"/>
                </a:lnTo>
                <a:lnTo>
                  <a:pt x="14992" y="1521294"/>
                </a:lnTo>
                <a:lnTo>
                  <a:pt x="21484" y="1468826"/>
                </a:lnTo>
                <a:lnTo>
                  <a:pt x="29100" y="1416884"/>
                </a:lnTo>
                <a:lnTo>
                  <a:pt x="37822" y="1365491"/>
                </a:lnTo>
                <a:lnTo>
                  <a:pt x="47633" y="1314670"/>
                </a:lnTo>
                <a:lnTo>
                  <a:pt x="58516" y="1264445"/>
                </a:lnTo>
                <a:lnTo>
                  <a:pt x="70453" y="1214840"/>
                </a:lnTo>
                <a:lnTo>
                  <a:pt x="83426" y="1165877"/>
                </a:lnTo>
                <a:lnTo>
                  <a:pt x="97419" y="1117581"/>
                </a:lnTo>
                <a:lnTo>
                  <a:pt x="112414" y="1069974"/>
                </a:lnTo>
                <a:lnTo>
                  <a:pt x="128393" y="1023080"/>
                </a:lnTo>
                <a:lnTo>
                  <a:pt x="145338" y="976923"/>
                </a:lnTo>
                <a:lnTo>
                  <a:pt x="163234" y="931525"/>
                </a:lnTo>
                <a:lnTo>
                  <a:pt x="182061" y="886911"/>
                </a:lnTo>
                <a:lnTo>
                  <a:pt x="201803" y="843103"/>
                </a:lnTo>
                <a:lnTo>
                  <a:pt x="222442" y="800126"/>
                </a:lnTo>
                <a:lnTo>
                  <a:pt x="243961" y="758002"/>
                </a:lnTo>
                <a:lnTo>
                  <a:pt x="266342" y="716755"/>
                </a:lnTo>
                <a:lnTo>
                  <a:pt x="289568" y="676408"/>
                </a:lnTo>
                <a:lnTo>
                  <a:pt x="313622" y="636986"/>
                </a:lnTo>
                <a:lnTo>
                  <a:pt x="338485" y="598510"/>
                </a:lnTo>
                <a:lnTo>
                  <a:pt x="364141" y="561005"/>
                </a:lnTo>
                <a:lnTo>
                  <a:pt x="390572" y="524494"/>
                </a:lnTo>
                <a:lnTo>
                  <a:pt x="417761" y="489000"/>
                </a:lnTo>
                <a:lnTo>
                  <a:pt x="445690" y="454547"/>
                </a:lnTo>
                <a:lnTo>
                  <a:pt x="474342" y="421159"/>
                </a:lnTo>
                <a:lnTo>
                  <a:pt x="503699" y="388858"/>
                </a:lnTo>
                <a:lnTo>
                  <a:pt x="533744" y="357668"/>
                </a:lnTo>
                <a:lnTo>
                  <a:pt x="564460" y="327613"/>
                </a:lnTo>
                <a:lnTo>
                  <a:pt x="595829" y="298716"/>
                </a:lnTo>
                <a:lnTo>
                  <a:pt x="627833" y="271000"/>
                </a:lnTo>
                <a:lnTo>
                  <a:pt x="660456" y="244489"/>
                </a:lnTo>
                <a:lnTo>
                  <a:pt x="693679" y="219206"/>
                </a:lnTo>
                <a:lnTo>
                  <a:pt x="727486" y="195174"/>
                </a:lnTo>
                <a:lnTo>
                  <a:pt x="761859" y="172418"/>
                </a:lnTo>
                <a:lnTo>
                  <a:pt x="796780" y="150960"/>
                </a:lnTo>
                <a:lnTo>
                  <a:pt x="832232" y="130824"/>
                </a:lnTo>
                <a:lnTo>
                  <a:pt x="868198" y="112033"/>
                </a:lnTo>
                <a:lnTo>
                  <a:pt x="904659" y="94611"/>
                </a:lnTo>
                <a:lnTo>
                  <a:pt x="941600" y="78581"/>
                </a:lnTo>
                <a:lnTo>
                  <a:pt x="979002" y="63967"/>
                </a:lnTo>
                <a:lnTo>
                  <a:pt x="1016848" y="50791"/>
                </a:lnTo>
                <a:lnTo>
                  <a:pt x="1055120" y="39078"/>
                </a:lnTo>
                <a:lnTo>
                  <a:pt x="1093801" y="28851"/>
                </a:lnTo>
                <a:lnTo>
                  <a:pt x="1132873" y="20133"/>
                </a:lnTo>
                <a:lnTo>
                  <a:pt x="1172320" y="12947"/>
                </a:lnTo>
                <a:lnTo>
                  <a:pt x="1212124" y="7318"/>
                </a:lnTo>
                <a:lnTo>
                  <a:pt x="1252266" y="3268"/>
                </a:lnTo>
                <a:lnTo>
                  <a:pt x="1292731" y="820"/>
                </a:lnTo>
                <a:lnTo>
                  <a:pt x="1333500" y="0"/>
                </a:lnTo>
                <a:lnTo>
                  <a:pt x="1374268" y="820"/>
                </a:lnTo>
                <a:lnTo>
                  <a:pt x="1414733" y="3268"/>
                </a:lnTo>
                <a:lnTo>
                  <a:pt x="1454875" y="7318"/>
                </a:lnTo>
                <a:lnTo>
                  <a:pt x="1494679" y="12947"/>
                </a:lnTo>
                <a:lnTo>
                  <a:pt x="1534126" y="20133"/>
                </a:lnTo>
                <a:lnTo>
                  <a:pt x="1573198" y="28851"/>
                </a:lnTo>
                <a:lnTo>
                  <a:pt x="1611879" y="39078"/>
                </a:lnTo>
                <a:lnTo>
                  <a:pt x="1650151" y="50791"/>
                </a:lnTo>
                <a:lnTo>
                  <a:pt x="1687997" y="63967"/>
                </a:lnTo>
                <a:lnTo>
                  <a:pt x="1725399" y="78581"/>
                </a:lnTo>
                <a:lnTo>
                  <a:pt x="1762340" y="94611"/>
                </a:lnTo>
                <a:lnTo>
                  <a:pt x="1798801" y="112033"/>
                </a:lnTo>
                <a:lnTo>
                  <a:pt x="1834767" y="130824"/>
                </a:lnTo>
                <a:lnTo>
                  <a:pt x="1870219" y="150960"/>
                </a:lnTo>
                <a:lnTo>
                  <a:pt x="1905140" y="172418"/>
                </a:lnTo>
                <a:lnTo>
                  <a:pt x="1939513" y="195174"/>
                </a:lnTo>
                <a:lnTo>
                  <a:pt x="1973320" y="219206"/>
                </a:lnTo>
                <a:lnTo>
                  <a:pt x="2006543" y="244489"/>
                </a:lnTo>
                <a:lnTo>
                  <a:pt x="2039166" y="271000"/>
                </a:lnTo>
                <a:lnTo>
                  <a:pt x="2071170" y="298716"/>
                </a:lnTo>
                <a:lnTo>
                  <a:pt x="2102539" y="327613"/>
                </a:lnTo>
                <a:lnTo>
                  <a:pt x="2133255" y="357668"/>
                </a:lnTo>
                <a:lnTo>
                  <a:pt x="2163300" y="388858"/>
                </a:lnTo>
                <a:lnTo>
                  <a:pt x="2192657" y="421159"/>
                </a:lnTo>
                <a:lnTo>
                  <a:pt x="2221309" y="454547"/>
                </a:lnTo>
                <a:lnTo>
                  <a:pt x="2249238" y="489000"/>
                </a:lnTo>
                <a:lnTo>
                  <a:pt x="2276427" y="524494"/>
                </a:lnTo>
                <a:lnTo>
                  <a:pt x="2302858" y="561005"/>
                </a:lnTo>
                <a:lnTo>
                  <a:pt x="2328514" y="598510"/>
                </a:lnTo>
                <a:lnTo>
                  <a:pt x="2353377" y="636986"/>
                </a:lnTo>
                <a:lnTo>
                  <a:pt x="2377431" y="676408"/>
                </a:lnTo>
                <a:lnTo>
                  <a:pt x="2400657" y="716755"/>
                </a:lnTo>
                <a:lnTo>
                  <a:pt x="2423038" y="758002"/>
                </a:lnTo>
                <a:lnTo>
                  <a:pt x="2444557" y="800126"/>
                </a:lnTo>
                <a:lnTo>
                  <a:pt x="2465196" y="843103"/>
                </a:lnTo>
                <a:lnTo>
                  <a:pt x="2484938" y="886911"/>
                </a:lnTo>
                <a:lnTo>
                  <a:pt x="2503765" y="931525"/>
                </a:lnTo>
                <a:lnTo>
                  <a:pt x="2521661" y="976923"/>
                </a:lnTo>
                <a:lnTo>
                  <a:pt x="2538606" y="1023080"/>
                </a:lnTo>
                <a:lnTo>
                  <a:pt x="2554585" y="1069974"/>
                </a:lnTo>
                <a:lnTo>
                  <a:pt x="2569580" y="1117581"/>
                </a:lnTo>
                <a:lnTo>
                  <a:pt x="2583573" y="1165877"/>
                </a:lnTo>
                <a:lnTo>
                  <a:pt x="2596546" y="1214840"/>
                </a:lnTo>
                <a:lnTo>
                  <a:pt x="2608483" y="1264445"/>
                </a:lnTo>
                <a:lnTo>
                  <a:pt x="2619366" y="1314670"/>
                </a:lnTo>
                <a:lnTo>
                  <a:pt x="2629177" y="1365491"/>
                </a:lnTo>
                <a:lnTo>
                  <a:pt x="2637899" y="1416884"/>
                </a:lnTo>
                <a:lnTo>
                  <a:pt x="2645515" y="1468826"/>
                </a:lnTo>
                <a:lnTo>
                  <a:pt x="2652007" y="1521294"/>
                </a:lnTo>
                <a:lnTo>
                  <a:pt x="2657358" y="1574264"/>
                </a:lnTo>
                <a:lnTo>
                  <a:pt x="2661550" y="1627713"/>
                </a:lnTo>
                <a:lnTo>
                  <a:pt x="2664566" y="1681618"/>
                </a:lnTo>
                <a:lnTo>
                  <a:pt x="2666388" y="1735954"/>
                </a:lnTo>
                <a:lnTo>
                  <a:pt x="2667000" y="1790700"/>
                </a:lnTo>
                <a:lnTo>
                  <a:pt x="2666388" y="1845446"/>
                </a:lnTo>
                <a:lnTo>
                  <a:pt x="2664566" y="1899784"/>
                </a:lnTo>
                <a:lnTo>
                  <a:pt x="2661550" y="1953689"/>
                </a:lnTo>
                <a:lnTo>
                  <a:pt x="2657358" y="2007140"/>
                </a:lnTo>
                <a:lnTo>
                  <a:pt x="2652007" y="2060111"/>
                </a:lnTo>
                <a:lnTo>
                  <a:pt x="2645515" y="2112580"/>
                </a:lnTo>
                <a:lnTo>
                  <a:pt x="2637899" y="2164523"/>
                </a:lnTo>
                <a:lnTo>
                  <a:pt x="2629177" y="2215917"/>
                </a:lnTo>
                <a:lnTo>
                  <a:pt x="2619366" y="2266738"/>
                </a:lnTo>
                <a:lnTo>
                  <a:pt x="2608483" y="2316963"/>
                </a:lnTo>
                <a:lnTo>
                  <a:pt x="2596546" y="2366569"/>
                </a:lnTo>
                <a:lnTo>
                  <a:pt x="2583573" y="2415532"/>
                </a:lnTo>
                <a:lnTo>
                  <a:pt x="2569580" y="2463829"/>
                </a:lnTo>
                <a:lnTo>
                  <a:pt x="2554585" y="2511436"/>
                </a:lnTo>
                <a:lnTo>
                  <a:pt x="2538606" y="2558330"/>
                </a:lnTo>
                <a:lnTo>
                  <a:pt x="2521661" y="2604487"/>
                </a:lnTo>
                <a:lnTo>
                  <a:pt x="2503765" y="2649885"/>
                </a:lnTo>
                <a:lnTo>
                  <a:pt x="2484938" y="2694499"/>
                </a:lnTo>
                <a:lnTo>
                  <a:pt x="2465196" y="2738307"/>
                </a:lnTo>
                <a:lnTo>
                  <a:pt x="2444557" y="2781284"/>
                </a:lnTo>
                <a:lnTo>
                  <a:pt x="2423038" y="2823408"/>
                </a:lnTo>
                <a:lnTo>
                  <a:pt x="2400657" y="2864655"/>
                </a:lnTo>
                <a:lnTo>
                  <a:pt x="2377431" y="2905001"/>
                </a:lnTo>
                <a:lnTo>
                  <a:pt x="2353377" y="2944424"/>
                </a:lnTo>
                <a:lnTo>
                  <a:pt x="2328514" y="2982899"/>
                </a:lnTo>
                <a:lnTo>
                  <a:pt x="2302858" y="3020404"/>
                </a:lnTo>
                <a:lnTo>
                  <a:pt x="2276427" y="3056915"/>
                </a:lnTo>
                <a:lnTo>
                  <a:pt x="2249238" y="3092408"/>
                </a:lnTo>
                <a:lnTo>
                  <a:pt x="2221309" y="3126861"/>
                </a:lnTo>
                <a:lnTo>
                  <a:pt x="2192657" y="3160249"/>
                </a:lnTo>
                <a:lnTo>
                  <a:pt x="2163300" y="3192549"/>
                </a:lnTo>
                <a:lnTo>
                  <a:pt x="2133255" y="3223738"/>
                </a:lnTo>
                <a:lnTo>
                  <a:pt x="2102539" y="3253793"/>
                </a:lnTo>
                <a:lnTo>
                  <a:pt x="2071170" y="3282690"/>
                </a:lnTo>
                <a:lnTo>
                  <a:pt x="2039166" y="3310405"/>
                </a:lnTo>
                <a:lnTo>
                  <a:pt x="2006543" y="3336916"/>
                </a:lnTo>
                <a:lnTo>
                  <a:pt x="1973320" y="3362199"/>
                </a:lnTo>
                <a:lnTo>
                  <a:pt x="1939513" y="3386229"/>
                </a:lnTo>
                <a:lnTo>
                  <a:pt x="1905140" y="3408985"/>
                </a:lnTo>
                <a:lnTo>
                  <a:pt x="1870219" y="3430443"/>
                </a:lnTo>
                <a:lnTo>
                  <a:pt x="1834767" y="3450578"/>
                </a:lnTo>
                <a:lnTo>
                  <a:pt x="1798801" y="3469369"/>
                </a:lnTo>
                <a:lnTo>
                  <a:pt x="1762340" y="3486790"/>
                </a:lnTo>
                <a:lnTo>
                  <a:pt x="1725399" y="3502820"/>
                </a:lnTo>
                <a:lnTo>
                  <a:pt x="1687997" y="3517434"/>
                </a:lnTo>
                <a:lnTo>
                  <a:pt x="1650151" y="3530609"/>
                </a:lnTo>
                <a:lnTo>
                  <a:pt x="1611879" y="3542322"/>
                </a:lnTo>
                <a:lnTo>
                  <a:pt x="1573198" y="3552549"/>
                </a:lnTo>
                <a:lnTo>
                  <a:pt x="1534126" y="3561267"/>
                </a:lnTo>
                <a:lnTo>
                  <a:pt x="1494679" y="3568452"/>
                </a:lnTo>
                <a:lnTo>
                  <a:pt x="1454875" y="3574081"/>
                </a:lnTo>
                <a:lnTo>
                  <a:pt x="1414733" y="3578131"/>
                </a:lnTo>
                <a:lnTo>
                  <a:pt x="1374268" y="3580579"/>
                </a:lnTo>
                <a:lnTo>
                  <a:pt x="1333500" y="3581400"/>
                </a:lnTo>
                <a:lnTo>
                  <a:pt x="1292731" y="3580579"/>
                </a:lnTo>
                <a:lnTo>
                  <a:pt x="1252266" y="3578131"/>
                </a:lnTo>
                <a:lnTo>
                  <a:pt x="1212124" y="3574081"/>
                </a:lnTo>
                <a:lnTo>
                  <a:pt x="1172320" y="3568452"/>
                </a:lnTo>
                <a:lnTo>
                  <a:pt x="1132873" y="3561267"/>
                </a:lnTo>
                <a:lnTo>
                  <a:pt x="1093801" y="3552549"/>
                </a:lnTo>
                <a:lnTo>
                  <a:pt x="1055120" y="3542322"/>
                </a:lnTo>
                <a:lnTo>
                  <a:pt x="1016848" y="3530609"/>
                </a:lnTo>
                <a:lnTo>
                  <a:pt x="979002" y="3517434"/>
                </a:lnTo>
                <a:lnTo>
                  <a:pt x="941600" y="3502820"/>
                </a:lnTo>
                <a:lnTo>
                  <a:pt x="904659" y="3486790"/>
                </a:lnTo>
                <a:lnTo>
                  <a:pt x="868198" y="3469369"/>
                </a:lnTo>
                <a:lnTo>
                  <a:pt x="832232" y="3450578"/>
                </a:lnTo>
                <a:lnTo>
                  <a:pt x="796780" y="3430443"/>
                </a:lnTo>
                <a:lnTo>
                  <a:pt x="761859" y="3408985"/>
                </a:lnTo>
                <a:lnTo>
                  <a:pt x="727486" y="3386229"/>
                </a:lnTo>
                <a:lnTo>
                  <a:pt x="693679" y="3362199"/>
                </a:lnTo>
                <a:lnTo>
                  <a:pt x="660456" y="3336916"/>
                </a:lnTo>
                <a:lnTo>
                  <a:pt x="627833" y="3310405"/>
                </a:lnTo>
                <a:lnTo>
                  <a:pt x="595829" y="3282690"/>
                </a:lnTo>
                <a:lnTo>
                  <a:pt x="564460" y="3253793"/>
                </a:lnTo>
                <a:lnTo>
                  <a:pt x="533744" y="3223738"/>
                </a:lnTo>
                <a:lnTo>
                  <a:pt x="503699" y="3192549"/>
                </a:lnTo>
                <a:lnTo>
                  <a:pt x="474342" y="3160249"/>
                </a:lnTo>
                <a:lnTo>
                  <a:pt x="445690" y="3126861"/>
                </a:lnTo>
                <a:lnTo>
                  <a:pt x="417761" y="3092408"/>
                </a:lnTo>
                <a:lnTo>
                  <a:pt x="390572" y="3056915"/>
                </a:lnTo>
                <a:lnTo>
                  <a:pt x="364141" y="3020404"/>
                </a:lnTo>
                <a:lnTo>
                  <a:pt x="338485" y="2982899"/>
                </a:lnTo>
                <a:lnTo>
                  <a:pt x="313622" y="2944424"/>
                </a:lnTo>
                <a:lnTo>
                  <a:pt x="289568" y="2905001"/>
                </a:lnTo>
                <a:lnTo>
                  <a:pt x="266342" y="2864655"/>
                </a:lnTo>
                <a:lnTo>
                  <a:pt x="243961" y="2823408"/>
                </a:lnTo>
                <a:lnTo>
                  <a:pt x="222442" y="2781284"/>
                </a:lnTo>
                <a:lnTo>
                  <a:pt x="201803" y="2738307"/>
                </a:lnTo>
                <a:lnTo>
                  <a:pt x="182061" y="2694499"/>
                </a:lnTo>
                <a:lnTo>
                  <a:pt x="163234" y="2649885"/>
                </a:lnTo>
                <a:lnTo>
                  <a:pt x="145338" y="2604487"/>
                </a:lnTo>
                <a:lnTo>
                  <a:pt x="128393" y="2558330"/>
                </a:lnTo>
                <a:lnTo>
                  <a:pt x="112414" y="2511436"/>
                </a:lnTo>
                <a:lnTo>
                  <a:pt x="97419" y="2463829"/>
                </a:lnTo>
                <a:lnTo>
                  <a:pt x="83426" y="2415532"/>
                </a:lnTo>
                <a:lnTo>
                  <a:pt x="70453" y="2366569"/>
                </a:lnTo>
                <a:lnTo>
                  <a:pt x="58516" y="2316963"/>
                </a:lnTo>
                <a:lnTo>
                  <a:pt x="47633" y="2266738"/>
                </a:lnTo>
                <a:lnTo>
                  <a:pt x="37822" y="2215917"/>
                </a:lnTo>
                <a:lnTo>
                  <a:pt x="29100" y="2164523"/>
                </a:lnTo>
                <a:lnTo>
                  <a:pt x="21484" y="2112580"/>
                </a:lnTo>
                <a:lnTo>
                  <a:pt x="14992" y="2060111"/>
                </a:lnTo>
                <a:lnTo>
                  <a:pt x="9641" y="2007140"/>
                </a:lnTo>
                <a:lnTo>
                  <a:pt x="5449" y="1953689"/>
                </a:lnTo>
                <a:lnTo>
                  <a:pt x="2433" y="1899784"/>
                </a:lnTo>
                <a:lnTo>
                  <a:pt x="611" y="1845446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5410" y="2951942"/>
            <a:ext cx="37338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d1  d2  d3  d4  d5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2971800"/>
            <a:ext cx="2667000" cy="3733800"/>
          </a:xfrm>
          <a:custGeom>
            <a:avLst/>
            <a:gdLst/>
            <a:ahLst/>
            <a:cxnLst/>
            <a:rect l="l" t="t" r="r" b="b"/>
            <a:pathLst>
              <a:path w="2667000" h="3733800">
                <a:moveTo>
                  <a:pt x="0" y="1866900"/>
                </a:moveTo>
                <a:lnTo>
                  <a:pt x="589" y="1810855"/>
                </a:lnTo>
                <a:lnTo>
                  <a:pt x="2346" y="1755220"/>
                </a:lnTo>
                <a:lnTo>
                  <a:pt x="5254" y="1700019"/>
                </a:lnTo>
                <a:lnTo>
                  <a:pt x="9297" y="1645275"/>
                </a:lnTo>
                <a:lnTo>
                  <a:pt x="14458" y="1591011"/>
                </a:lnTo>
                <a:lnTo>
                  <a:pt x="20721" y="1537249"/>
                </a:lnTo>
                <a:lnTo>
                  <a:pt x="28069" y="1484014"/>
                </a:lnTo>
                <a:lnTo>
                  <a:pt x="36485" y="1431328"/>
                </a:lnTo>
                <a:lnTo>
                  <a:pt x="45954" y="1379214"/>
                </a:lnTo>
                <a:lnTo>
                  <a:pt x="56458" y="1327695"/>
                </a:lnTo>
                <a:lnTo>
                  <a:pt x="67982" y="1276795"/>
                </a:lnTo>
                <a:lnTo>
                  <a:pt x="80508" y="1226536"/>
                </a:lnTo>
                <a:lnTo>
                  <a:pt x="94021" y="1176941"/>
                </a:lnTo>
                <a:lnTo>
                  <a:pt x="108503" y="1128035"/>
                </a:lnTo>
                <a:lnTo>
                  <a:pt x="123938" y="1079839"/>
                </a:lnTo>
                <a:lnTo>
                  <a:pt x="140310" y="1032377"/>
                </a:lnTo>
                <a:lnTo>
                  <a:pt x="157602" y="985672"/>
                </a:lnTo>
                <a:lnTo>
                  <a:pt x="175798" y="939747"/>
                </a:lnTo>
                <a:lnTo>
                  <a:pt x="194881" y="894625"/>
                </a:lnTo>
                <a:lnTo>
                  <a:pt x="214834" y="850330"/>
                </a:lnTo>
                <a:lnTo>
                  <a:pt x="235642" y="806884"/>
                </a:lnTo>
                <a:lnTo>
                  <a:pt x="257287" y="764310"/>
                </a:lnTo>
                <a:lnTo>
                  <a:pt x="279754" y="722632"/>
                </a:lnTo>
                <a:lnTo>
                  <a:pt x="303025" y="681872"/>
                </a:lnTo>
                <a:lnTo>
                  <a:pt x="327084" y="642055"/>
                </a:lnTo>
                <a:lnTo>
                  <a:pt x="351915" y="603202"/>
                </a:lnTo>
                <a:lnTo>
                  <a:pt x="377501" y="565337"/>
                </a:lnTo>
                <a:lnTo>
                  <a:pt x="403826" y="528483"/>
                </a:lnTo>
                <a:lnTo>
                  <a:pt x="430873" y="492663"/>
                </a:lnTo>
                <a:lnTo>
                  <a:pt x="458625" y="457901"/>
                </a:lnTo>
                <a:lnTo>
                  <a:pt x="487067" y="424219"/>
                </a:lnTo>
                <a:lnTo>
                  <a:pt x="516181" y="391640"/>
                </a:lnTo>
                <a:lnTo>
                  <a:pt x="545951" y="360188"/>
                </a:lnTo>
                <a:lnTo>
                  <a:pt x="576361" y="329885"/>
                </a:lnTo>
                <a:lnTo>
                  <a:pt x="607394" y="300755"/>
                </a:lnTo>
                <a:lnTo>
                  <a:pt x="639034" y="272821"/>
                </a:lnTo>
                <a:lnTo>
                  <a:pt x="671264" y="246106"/>
                </a:lnTo>
                <a:lnTo>
                  <a:pt x="704067" y="220633"/>
                </a:lnTo>
                <a:lnTo>
                  <a:pt x="737428" y="196425"/>
                </a:lnTo>
                <a:lnTo>
                  <a:pt x="771329" y="173505"/>
                </a:lnTo>
                <a:lnTo>
                  <a:pt x="805754" y="151897"/>
                </a:lnTo>
                <a:lnTo>
                  <a:pt x="840687" y="131623"/>
                </a:lnTo>
                <a:lnTo>
                  <a:pt x="876111" y="112706"/>
                </a:lnTo>
                <a:lnTo>
                  <a:pt x="912010" y="95170"/>
                </a:lnTo>
                <a:lnTo>
                  <a:pt x="948367" y="79038"/>
                </a:lnTo>
                <a:lnTo>
                  <a:pt x="985165" y="64332"/>
                </a:lnTo>
                <a:lnTo>
                  <a:pt x="1022388" y="51077"/>
                </a:lnTo>
                <a:lnTo>
                  <a:pt x="1060020" y="39294"/>
                </a:lnTo>
                <a:lnTo>
                  <a:pt x="1098045" y="29008"/>
                </a:lnTo>
                <a:lnTo>
                  <a:pt x="1136444" y="20240"/>
                </a:lnTo>
                <a:lnTo>
                  <a:pt x="1175203" y="13015"/>
                </a:lnTo>
                <a:lnTo>
                  <a:pt x="1214305" y="7355"/>
                </a:lnTo>
                <a:lnTo>
                  <a:pt x="1253732" y="3284"/>
                </a:lnTo>
                <a:lnTo>
                  <a:pt x="1293469" y="825"/>
                </a:lnTo>
                <a:lnTo>
                  <a:pt x="1333500" y="0"/>
                </a:lnTo>
                <a:lnTo>
                  <a:pt x="1373530" y="825"/>
                </a:lnTo>
                <a:lnTo>
                  <a:pt x="1413267" y="3284"/>
                </a:lnTo>
                <a:lnTo>
                  <a:pt x="1452694" y="7355"/>
                </a:lnTo>
                <a:lnTo>
                  <a:pt x="1491796" y="13015"/>
                </a:lnTo>
                <a:lnTo>
                  <a:pt x="1530555" y="20240"/>
                </a:lnTo>
                <a:lnTo>
                  <a:pt x="1568954" y="29008"/>
                </a:lnTo>
                <a:lnTo>
                  <a:pt x="1606979" y="39294"/>
                </a:lnTo>
                <a:lnTo>
                  <a:pt x="1644611" y="51077"/>
                </a:lnTo>
                <a:lnTo>
                  <a:pt x="1681834" y="64332"/>
                </a:lnTo>
                <a:lnTo>
                  <a:pt x="1718632" y="79038"/>
                </a:lnTo>
                <a:lnTo>
                  <a:pt x="1754989" y="95170"/>
                </a:lnTo>
                <a:lnTo>
                  <a:pt x="1790888" y="112706"/>
                </a:lnTo>
                <a:lnTo>
                  <a:pt x="1826312" y="131623"/>
                </a:lnTo>
                <a:lnTo>
                  <a:pt x="1861245" y="151897"/>
                </a:lnTo>
                <a:lnTo>
                  <a:pt x="1895670" y="173505"/>
                </a:lnTo>
                <a:lnTo>
                  <a:pt x="1929571" y="196425"/>
                </a:lnTo>
                <a:lnTo>
                  <a:pt x="1962932" y="220633"/>
                </a:lnTo>
                <a:lnTo>
                  <a:pt x="1995735" y="246106"/>
                </a:lnTo>
                <a:lnTo>
                  <a:pt x="2027965" y="272821"/>
                </a:lnTo>
                <a:lnTo>
                  <a:pt x="2059605" y="300755"/>
                </a:lnTo>
                <a:lnTo>
                  <a:pt x="2090638" y="329885"/>
                </a:lnTo>
                <a:lnTo>
                  <a:pt x="2121048" y="360188"/>
                </a:lnTo>
                <a:lnTo>
                  <a:pt x="2150818" y="391640"/>
                </a:lnTo>
                <a:lnTo>
                  <a:pt x="2179932" y="424219"/>
                </a:lnTo>
                <a:lnTo>
                  <a:pt x="2208374" y="457901"/>
                </a:lnTo>
                <a:lnTo>
                  <a:pt x="2236126" y="492663"/>
                </a:lnTo>
                <a:lnTo>
                  <a:pt x="2263173" y="528483"/>
                </a:lnTo>
                <a:lnTo>
                  <a:pt x="2289498" y="565337"/>
                </a:lnTo>
                <a:lnTo>
                  <a:pt x="2315084" y="603202"/>
                </a:lnTo>
                <a:lnTo>
                  <a:pt x="2339915" y="642055"/>
                </a:lnTo>
                <a:lnTo>
                  <a:pt x="2363974" y="681872"/>
                </a:lnTo>
                <a:lnTo>
                  <a:pt x="2387245" y="722632"/>
                </a:lnTo>
                <a:lnTo>
                  <a:pt x="2409712" y="764310"/>
                </a:lnTo>
                <a:lnTo>
                  <a:pt x="2431357" y="806884"/>
                </a:lnTo>
                <a:lnTo>
                  <a:pt x="2452165" y="850330"/>
                </a:lnTo>
                <a:lnTo>
                  <a:pt x="2472118" y="894625"/>
                </a:lnTo>
                <a:lnTo>
                  <a:pt x="2491201" y="939747"/>
                </a:lnTo>
                <a:lnTo>
                  <a:pt x="2509397" y="985672"/>
                </a:lnTo>
                <a:lnTo>
                  <a:pt x="2526689" y="1032377"/>
                </a:lnTo>
                <a:lnTo>
                  <a:pt x="2543061" y="1079839"/>
                </a:lnTo>
                <a:lnTo>
                  <a:pt x="2558496" y="1128035"/>
                </a:lnTo>
                <a:lnTo>
                  <a:pt x="2572978" y="1176941"/>
                </a:lnTo>
                <a:lnTo>
                  <a:pt x="2586491" y="1226536"/>
                </a:lnTo>
                <a:lnTo>
                  <a:pt x="2599017" y="1276795"/>
                </a:lnTo>
                <a:lnTo>
                  <a:pt x="2610541" y="1327695"/>
                </a:lnTo>
                <a:lnTo>
                  <a:pt x="2621045" y="1379214"/>
                </a:lnTo>
                <a:lnTo>
                  <a:pt x="2630514" y="1431328"/>
                </a:lnTo>
                <a:lnTo>
                  <a:pt x="2638930" y="1484014"/>
                </a:lnTo>
                <a:lnTo>
                  <a:pt x="2646278" y="1537249"/>
                </a:lnTo>
                <a:lnTo>
                  <a:pt x="2652541" y="1591011"/>
                </a:lnTo>
                <a:lnTo>
                  <a:pt x="2657702" y="1645275"/>
                </a:lnTo>
                <a:lnTo>
                  <a:pt x="2661745" y="1700019"/>
                </a:lnTo>
                <a:lnTo>
                  <a:pt x="2664653" y="1755220"/>
                </a:lnTo>
                <a:lnTo>
                  <a:pt x="2666410" y="1810855"/>
                </a:lnTo>
                <a:lnTo>
                  <a:pt x="2667000" y="1866900"/>
                </a:lnTo>
                <a:lnTo>
                  <a:pt x="2666410" y="1922942"/>
                </a:lnTo>
                <a:lnTo>
                  <a:pt x="2664653" y="1978574"/>
                </a:lnTo>
                <a:lnTo>
                  <a:pt x="2661745" y="2033772"/>
                </a:lnTo>
                <a:lnTo>
                  <a:pt x="2657702" y="2088514"/>
                </a:lnTo>
                <a:lnTo>
                  <a:pt x="2652541" y="2142777"/>
                </a:lnTo>
                <a:lnTo>
                  <a:pt x="2646278" y="2196536"/>
                </a:lnTo>
                <a:lnTo>
                  <a:pt x="2638930" y="2249770"/>
                </a:lnTo>
                <a:lnTo>
                  <a:pt x="2630514" y="2302455"/>
                </a:lnTo>
                <a:lnTo>
                  <a:pt x="2621045" y="2354568"/>
                </a:lnTo>
                <a:lnTo>
                  <a:pt x="2610541" y="2406086"/>
                </a:lnTo>
                <a:lnTo>
                  <a:pt x="2599017" y="2456985"/>
                </a:lnTo>
                <a:lnTo>
                  <a:pt x="2586491" y="2507243"/>
                </a:lnTo>
                <a:lnTo>
                  <a:pt x="2572978" y="2556837"/>
                </a:lnTo>
                <a:lnTo>
                  <a:pt x="2558496" y="2605743"/>
                </a:lnTo>
                <a:lnTo>
                  <a:pt x="2543061" y="2653938"/>
                </a:lnTo>
                <a:lnTo>
                  <a:pt x="2526689" y="2701400"/>
                </a:lnTo>
                <a:lnTo>
                  <a:pt x="2509397" y="2748105"/>
                </a:lnTo>
                <a:lnTo>
                  <a:pt x="2491201" y="2794030"/>
                </a:lnTo>
                <a:lnTo>
                  <a:pt x="2472118" y="2839151"/>
                </a:lnTo>
                <a:lnTo>
                  <a:pt x="2452165" y="2883447"/>
                </a:lnTo>
                <a:lnTo>
                  <a:pt x="2431357" y="2926893"/>
                </a:lnTo>
                <a:lnTo>
                  <a:pt x="2409712" y="2969467"/>
                </a:lnTo>
                <a:lnTo>
                  <a:pt x="2387245" y="3011146"/>
                </a:lnTo>
                <a:lnTo>
                  <a:pt x="2363974" y="3051906"/>
                </a:lnTo>
                <a:lnTo>
                  <a:pt x="2339915" y="3091724"/>
                </a:lnTo>
                <a:lnTo>
                  <a:pt x="2315084" y="3130577"/>
                </a:lnTo>
                <a:lnTo>
                  <a:pt x="2289498" y="3168443"/>
                </a:lnTo>
                <a:lnTo>
                  <a:pt x="2263173" y="3205297"/>
                </a:lnTo>
                <a:lnTo>
                  <a:pt x="2236126" y="3241118"/>
                </a:lnTo>
                <a:lnTo>
                  <a:pt x="2208374" y="3275881"/>
                </a:lnTo>
                <a:lnTo>
                  <a:pt x="2179932" y="3309564"/>
                </a:lnTo>
                <a:lnTo>
                  <a:pt x="2150818" y="3342144"/>
                </a:lnTo>
                <a:lnTo>
                  <a:pt x="2121048" y="3373597"/>
                </a:lnTo>
                <a:lnTo>
                  <a:pt x="2090638" y="3403900"/>
                </a:lnTo>
                <a:lnTo>
                  <a:pt x="2059605" y="3433031"/>
                </a:lnTo>
                <a:lnTo>
                  <a:pt x="2027965" y="3460966"/>
                </a:lnTo>
                <a:lnTo>
                  <a:pt x="1995735" y="3487682"/>
                </a:lnTo>
                <a:lnTo>
                  <a:pt x="1962932" y="3513156"/>
                </a:lnTo>
                <a:lnTo>
                  <a:pt x="1929571" y="3537365"/>
                </a:lnTo>
                <a:lnTo>
                  <a:pt x="1895670" y="3560285"/>
                </a:lnTo>
                <a:lnTo>
                  <a:pt x="1861245" y="3581895"/>
                </a:lnTo>
                <a:lnTo>
                  <a:pt x="1826312" y="3602170"/>
                </a:lnTo>
                <a:lnTo>
                  <a:pt x="1790888" y="3621087"/>
                </a:lnTo>
                <a:lnTo>
                  <a:pt x="1754989" y="3638624"/>
                </a:lnTo>
                <a:lnTo>
                  <a:pt x="1718632" y="3654757"/>
                </a:lnTo>
                <a:lnTo>
                  <a:pt x="1681834" y="3669463"/>
                </a:lnTo>
                <a:lnTo>
                  <a:pt x="1644611" y="3682719"/>
                </a:lnTo>
                <a:lnTo>
                  <a:pt x="1606979" y="3694503"/>
                </a:lnTo>
                <a:lnTo>
                  <a:pt x="1568954" y="3704790"/>
                </a:lnTo>
                <a:lnTo>
                  <a:pt x="1530555" y="3713558"/>
                </a:lnTo>
                <a:lnTo>
                  <a:pt x="1491796" y="3720783"/>
                </a:lnTo>
                <a:lnTo>
                  <a:pt x="1452694" y="3726443"/>
                </a:lnTo>
                <a:lnTo>
                  <a:pt x="1413267" y="3730515"/>
                </a:lnTo>
                <a:lnTo>
                  <a:pt x="1373530" y="3732974"/>
                </a:lnTo>
                <a:lnTo>
                  <a:pt x="1333500" y="3733800"/>
                </a:lnTo>
                <a:lnTo>
                  <a:pt x="1293469" y="3732974"/>
                </a:lnTo>
                <a:lnTo>
                  <a:pt x="1253732" y="3730515"/>
                </a:lnTo>
                <a:lnTo>
                  <a:pt x="1214305" y="3726443"/>
                </a:lnTo>
                <a:lnTo>
                  <a:pt x="1175203" y="3720783"/>
                </a:lnTo>
                <a:lnTo>
                  <a:pt x="1136444" y="3713558"/>
                </a:lnTo>
                <a:lnTo>
                  <a:pt x="1098045" y="3704790"/>
                </a:lnTo>
                <a:lnTo>
                  <a:pt x="1060020" y="3694503"/>
                </a:lnTo>
                <a:lnTo>
                  <a:pt x="1022388" y="3682719"/>
                </a:lnTo>
                <a:lnTo>
                  <a:pt x="985165" y="3669463"/>
                </a:lnTo>
                <a:lnTo>
                  <a:pt x="948367" y="3654757"/>
                </a:lnTo>
                <a:lnTo>
                  <a:pt x="912010" y="3638624"/>
                </a:lnTo>
                <a:lnTo>
                  <a:pt x="876111" y="3621087"/>
                </a:lnTo>
                <a:lnTo>
                  <a:pt x="840687" y="3602170"/>
                </a:lnTo>
                <a:lnTo>
                  <a:pt x="805754" y="3581895"/>
                </a:lnTo>
                <a:lnTo>
                  <a:pt x="771329" y="3560285"/>
                </a:lnTo>
                <a:lnTo>
                  <a:pt x="737428" y="3537365"/>
                </a:lnTo>
                <a:lnTo>
                  <a:pt x="704067" y="3513156"/>
                </a:lnTo>
                <a:lnTo>
                  <a:pt x="671264" y="3487682"/>
                </a:lnTo>
                <a:lnTo>
                  <a:pt x="639034" y="3460966"/>
                </a:lnTo>
                <a:lnTo>
                  <a:pt x="607394" y="3433031"/>
                </a:lnTo>
                <a:lnTo>
                  <a:pt x="576361" y="3403900"/>
                </a:lnTo>
                <a:lnTo>
                  <a:pt x="545951" y="3373597"/>
                </a:lnTo>
                <a:lnTo>
                  <a:pt x="516181" y="3342144"/>
                </a:lnTo>
                <a:lnTo>
                  <a:pt x="487067" y="3309564"/>
                </a:lnTo>
                <a:lnTo>
                  <a:pt x="458625" y="3275881"/>
                </a:lnTo>
                <a:lnTo>
                  <a:pt x="430873" y="3241118"/>
                </a:lnTo>
                <a:lnTo>
                  <a:pt x="403826" y="3205297"/>
                </a:lnTo>
                <a:lnTo>
                  <a:pt x="377501" y="3168443"/>
                </a:lnTo>
                <a:lnTo>
                  <a:pt x="351915" y="3130577"/>
                </a:lnTo>
                <a:lnTo>
                  <a:pt x="327084" y="3091724"/>
                </a:lnTo>
                <a:lnTo>
                  <a:pt x="303025" y="3051906"/>
                </a:lnTo>
                <a:lnTo>
                  <a:pt x="279754" y="3011146"/>
                </a:lnTo>
                <a:lnTo>
                  <a:pt x="257287" y="2969467"/>
                </a:lnTo>
                <a:lnTo>
                  <a:pt x="235642" y="2926893"/>
                </a:lnTo>
                <a:lnTo>
                  <a:pt x="214834" y="2883447"/>
                </a:lnTo>
                <a:lnTo>
                  <a:pt x="194881" y="2839151"/>
                </a:lnTo>
                <a:lnTo>
                  <a:pt x="175798" y="2794030"/>
                </a:lnTo>
                <a:lnTo>
                  <a:pt x="157602" y="2748105"/>
                </a:lnTo>
                <a:lnTo>
                  <a:pt x="140310" y="2701400"/>
                </a:lnTo>
                <a:lnTo>
                  <a:pt x="123938" y="2653938"/>
                </a:lnTo>
                <a:lnTo>
                  <a:pt x="108503" y="2605743"/>
                </a:lnTo>
                <a:lnTo>
                  <a:pt x="94021" y="2556837"/>
                </a:lnTo>
                <a:lnTo>
                  <a:pt x="80508" y="2507243"/>
                </a:lnTo>
                <a:lnTo>
                  <a:pt x="67982" y="2456985"/>
                </a:lnTo>
                <a:lnTo>
                  <a:pt x="56458" y="2406086"/>
                </a:lnTo>
                <a:lnTo>
                  <a:pt x="45954" y="2354568"/>
                </a:lnTo>
                <a:lnTo>
                  <a:pt x="36485" y="2302455"/>
                </a:lnTo>
                <a:lnTo>
                  <a:pt x="28069" y="2249770"/>
                </a:lnTo>
                <a:lnTo>
                  <a:pt x="20721" y="2196536"/>
                </a:lnTo>
                <a:lnTo>
                  <a:pt x="14458" y="2142777"/>
                </a:lnTo>
                <a:lnTo>
                  <a:pt x="9297" y="2088514"/>
                </a:lnTo>
                <a:lnTo>
                  <a:pt x="5254" y="2033772"/>
                </a:lnTo>
                <a:lnTo>
                  <a:pt x="2346" y="1978574"/>
                </a:lnTo>
                <a:lnTo>
                  <a:pt x="589" y="1922942"/>
                </a:lnTo>
                <a:lnTo>
                  <a:pt x="0" y="1866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10068" y="2830022"/>
            <a:ext cx="34671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e1  e2  e3  e4  e5  e6  e7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8775" y="1624406"/>
            <a:ext cx="156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524500" y="1504950"/>
          <a:ext cx="314325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5683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1303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52538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40068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Employees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52538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600200" y="3352800"/>
            <a:ext cx="5943600" cy="3124200"/>
          </a:xfrm>
          <a:custGeom>
            <a:avLst/>
            <a:gdLst/>
            <a:ahLst/>
            <a:cxnLst/>
            <a:rect l="l" t="t" r="r" b="b"/>
            <a:pathLst>
              <a:path w="5943600" h="3124200">
                <a:moveTo>
                  <a:pt x="152400" y="0"/>
                </a:moveTo>
                <a:lnTo>
                  <a:pt x="5791200" y="0"/>
                </a:lnTo>
              </a:path>
              <a:path w="5943600" h="3124200">
                <a:moveTo>
                  <a:pt x="76200" y="76200"/>
                </a:moveTo>
                <a:lnTo>
                  <a:pt x="5867400" y="457200"/>
                </a:lnTo>
              </a:path>
              <a:path w="5943600" h="3124200">
                <a:moveTo>
                  <a:pt x="0" y="152400"/>
                </a:moveTo>
                <a:lnTo>
                  <a:pt x="5943600" y="990600"/>
                </a:lnTo>
              </a:path>
              <a:path w="5943600" h="3124200">
                <a:moveTo>
                  <a:pt x="76200" y="533400"/>
                </a:moveTo>
                <a:lnTo>
                  <a:pt x="5867400" y="1524000"/>
                </a:lnTo>
              </a:path>
              <a:path w="5943600" h="3124200">
                <a:moveTo>
                  <a:pt x="76200" y="609600"/>
                </a:moveTo>
                <a:lnTo>
                  <a:pt x="5791200" y="2057400"/>
                </a:lnTo>
              </a:path>
              <a:path w="5943600" h="3124200">
                <a:moveTo>
                  <a:pt x="0" y="1219200"/>
                </a:moveTo>
                <a:lnTo>
                  <a:pt x="5791200" y="2590800"/>
                </a:lnTo>
              </a:path>
              <a:path w="5943600" h="3124200">
                <a:moveTo>
                  <a:pt x="152400" y="1676400"/>
                </a:moveTo>
                <a:lnTo>
                  <a:pt x="5791200" y="3124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2073" y="1976858"/>
            <a:ext cx="1144270" cy="171450"/>
          </a:xfrm>
          <a:custGeom>
            <a:avLst/>
            <a:gdLst/>
            <a:ahLst/>
            <a:cxnLst/>
            <a:rect l="l" t="t" r="r" b="b"/>
            <a:pathLst>
              <a:path w="1144270" h="171450">
                <a:moveTo>
                  <a:pt x="152513" y="0"/>
                </a:moveTo>
                <a:lnTo>
                  <a:pt x="145287" y="2182"/>
                </a:lnTo>
                <a:lnTo>
                  <a:pt x="0" y="80541"/>
                </a:lnTo>
                <a:lnTo>
                  <a:pt x="139700" y="168425"/>
                </a:lnTo>
                <a:lnTo>
                  <a:pt x="146772" y="171098"/>
                </a:lnTo>
                <a:lnTo>
                  <a:pt x="154082" y="170854"/>
                </a:lnTo>
                <a:lnTo>
                  <a:pt x="160774" y="167872"/>
                </a:lnTo>
                <a:lnTo>
                  <a:pt x="165988" y="162329"/>
                </a:lnTo>
                <a:lnTo>
                  <a:pt x="168663" y="155277"/>
                </a:lnTo>
                <a:lnTo>
                  <a:pt x="168433" y="148010"/>
                </a:lnTo>
                <a:lnTo>
                  <a:pt x="165488" y="141362"/>
                </a:lnTo>
                <a:lnTo>
                  <a:pt x="160019" y="136167"/>
                </a:lnTo>
                <a:lnTo>
                  <a:pt x="107641" y="103208"/>
                </a:lnTo>
                <a:lnTo>
                  <a:pt x="37210" y="100861"/>
                </a:lnTo>
                <a:lnTo>
                  <a:pt x="38481" y="62761"/>
                </a:lnTo>
                <a:lnTo>
                  <a:pt x="113209" y="62761"/>
                </a:lnTo>
                <a:lnTo>
                  <a:pt x="163321" y="35710"/>
                </a:lnTo>
                <a:lnTo>
                  <a:pt x="169140" y="30896"/>
                </a:lnTo>
                <a:lnTo>
                  <a:pt x="172529" y="24439"/>
                </a:lnTo>
                <a:lnTo>
                  <a:pt x="173251" y="17172"/>
                </a:lnTo>
                <a:lnTo>
                  <a:pt x="171069" y="9929"/>
                </a:lnTo>
                <a:lnTo>
                  <a:pt x="166201" y="4111"/>
                </a:lnTo>
                <a:lnTo>
                  <a:pt x="159750" y="722"/>
                </a:lnTo>
                <a:lnTo>
                  <a:pt x="152513" y="0"/>
                </a:lnTo>
                <a:close/>
              </a:path>
              <a:path w="1144270" h="171450">
                <a:moveTo>
                  <a:pt x="108864" y="65107"/>
                </a:moveTo>
                <a:lnTo>
                  <a:pt x="75614" y="83055"/>
                </a:lnTo>
                <a:lnTo>
                  <a:pt x="107641" y="103208"/>
                </a:lnTo>
                <a:lnTo>
                  <a:pt x="1142491" y="137691"/>
                </a:lnTo>
                <a:lnTo>
                  <a:pt x="1143762" y="99591"/>
                </a:lnTo>
                <a:lnTo>
                  <a:pt x="108864" y="65107"/>
                </a:lnTo>
                <a:close/>
              </a:path>
              <a:path w="1144270" h="171450">
                <a:moveTo>
                  <a:pt x="38481" y="62761"/>
                </a:moveTo>
                <a:lnTo>
                  <a:pt x="37210" y="100861"/>
                </a:lnTo>
                <a:lnTo>
                  <a:pt x="107641" y="103208"/>
                </a:lnTo>
                <a:lnTo>
                  <a:pt x="100279" y="98575"/>
                </a:lnTo>
                <a:lnTo>
                  <a:pt x="46862" y="98575"/>
                </a:lnTo>
                <a:lnTo>
                  <a:pt x="48006" y="65682"/>
                </a:lnTo>
                <a:lnTo>
                  <a:pt x="107798" y="65682"/>
                </a:lnTo>
                <a:lnTo>
                  <a:pt x="108864" y="65107"/>
                </a:lnTo>
                <a:lnTo>
                  <a:pt x="38481" y="62761"/>
                </a:lnTo>
                <a:close/>
              </a:path>
              <a:path w="1144270" h="171450">
                <a:moveTo>
                  <a:pt x="48006" y="65682"/>
                </a:moveTo>
                <a:lnTo>
                  <a:pt x="46862" y="98575"/>
                </a:lnTo>
                <a:lnTo>
                  <a:pt x="75614" y="83055"/>
                </a:lnTo>
                <a:lnTo>
                  <a:pt x="48006" y="65682"/>
                </a:lnTo>
                <a:close/>
              </a:path>
              <a:path w="1144270" h="171450">
                <a:moveTo>
                  <a:pt x="75614" y="83055"/>
                </a:moveTo>
                <a:lnTo>
                  <a:pt x="46862" y="98575"/>
                </a:lnTo>
                <a:lnTo>
                  <a:pt x="100279" y="98575"/>
                </a:lnTo>
                <a:lnTo>
                  <a:pt x="75614" y="83055"/>
                </a:lnTo>
                <a:close/>
              </a:path>
              <a:path w="1144270" h="171450">
                <a:moveTo>
                  <a:pt x="107798" y="65682"/>
                </a:moveTo>
                <a:lnTo>
                  <a:pt x="48006" y="65682"/>
                </a:lnTo>
                <a:lnTo>
                  <a:pt x="75614" y="83055"/>
                </a:lnTo>
                <a:lnTo>
                  <a:pt x="107798" y="65682"/>
                </a:lnTo>
                <a:close/>
              </a:path>
              <a:path w="1144270" h="171450">
                <a:moveTo>
                  <a:pt x="113209" y="62761"/>
                </a:moveTo>
                <a:lnTo>
                  <a:pt x="38481" y="62761"/>
                </a:lnTo>
                <a:lnTo>
                  <a:pt x="108864" y="65107"/>
                </a:lnTo>
                <a:lnTo>
                  <a:pt x="113209" y="62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72411"/>
            <a:ext cx="74688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one-to-many relationship a </a:t>
            </a:r>
            <a:r>
              <a:rPr sz="2800" spc="-10" dirty="0">
                <a:latin typeface="Georgia"/>
                <a:cs typeface="Georgia"/>
              </a:rPr>
              <a:t>customer </a:t>
            </a:r>
            <a:r>
              <a:rPr sz="2800" spc="-5" dirty="0">
                <a:latin typeface="Georgia"/>
                <a:cs typeface="Georgia"/>
              </a:rPr>
              <a:t>is  associated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several loans via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i="1" spc="-5" dirty="0">
                <a:latin typeface="Georgia"/>
                <a:cs typeface="Georgia"/>
              </a:rPr>
              <a:t>borrower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359" y="27813"/>
            <a:ext cx="26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" y="3591307"/>
            <a:ext cx="7453708" cy="27426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86216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502284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Manager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0" y="1447800"/>
            <a:ext cx="2286000" cy="1295400"/>
          </a:xfrm>
          <a:custGeom>
            <a:avLst/>
            <a:gdLst/>
            <a:ahLst/>
            <a:cxnLst/>
            <a:rect l="l" t="t" r="r" b="b"/>
            <a:pathLst>
              <a:path w="2286000" h="1295400">
                <a:moveTo>
                  <a:pt x="0" y="647700"/>
                </a:moveTo>
                <a:lnTo>
                  <a:pt x="1143000" y="0"/>
                </a:lnTo>
                <a:lnTo>
                  <a:pt x="2286000" y="647700"/>
                </a:lnTo>
                <a:lnTo>
                  <a:pt x="11430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88967" y="1938654"/>
            <a:ext cx="919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ma</a:t>
            </a:r>
            <a:r>
              <a:rPr sz="1800" spc="5" dirty="0">
                <a:latin typeface="Georgia"/>
                <a:cs typeface="Georgia"/>
              </a:rPr>
              <a:t>n</a:t>
            </a:r>
            <a:r>
              <a:rPr sz="1800" dirty="0">
                <a:latin typeface="Georgia"/>
                <a:cs typeface="Georgia"/>
              </a:rPr>
              <a:t>ag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2895600"/>
            <a:ext cx="2667000" cy="3581400"/>
          </a:xfrm>
          <a:custGeom>
            <a:avLst/>
            <a:gdLst/>
            <a:ahLst/>
            <a:cxnLst/>
            <a:rect l="l" t="t" r="r" b="b"/>
            <a:pathLst>
              <a:path w="2667000" h="3581400">
                <a:moveTo>
                  <a:pt x="0" y="1790700"/>
                </a:moveTo>
                <a:lnTo>
                  <a:pt x="611" y="1735954"/>
                </a:lnTo>
                <a:lnTo>
                  <a:pt x="2433" y="1681618"/>
                </a:lnTo>
                <a:lnTo>
                  <a:pt x="5449" y="1627713"/>
                </a:lnTo>
                <a:lnTo>
                  <a:pt x="9641" y="1574264"/>
                </a:lnTo>
                <a:lnTo>
                  <a:pt x="14992" y="1521294"/>
                </a:lnTo>
                <a:lnTo>
                  <a:pt x="21484" y="1468826"/>
                </a:lnTo>
                <a:lnTo>
                  <a:pt x="29100" y="1416884"/>
                </a:lnTo>
                <a:lnTo>
                  <a:pt x="37822" y="1365491"/>
                </a:lnTo>
                <a:lnTo>
                  <a:pt x="47633" y="1314670"/>
                </a:lnTo>
                <a:lnTo>
                  <a:pt x="58516" y="1264445"/>
                </a:lnTo>
                <a:lnTo>
                  <a:pt x="70453" y="1214840"/>
                </a:lnTo>
                <a:lnTo>
                  <a:pt x="83426" y="1165877"/>
                </a:lnTo>
                <a:lnTo>
                  <a:pt x="97419" y="1117581"/>
                </a:lnTo>
                <a:lnTo>
                  <a:pt x="112414" y="1069974"/>
                </a:lnTo>
                <a:lnTo>
                  <a:pt x="128393" y="1023080"/>
                </a:lnTo>
                <a:lnTo>
                  <a:pt x="145338" y="976923"/>
                </a:lnTo>
                <a:lnTo>
                  <a:pt x="163234" y="931525"/>
                </a:lnTo>
                <a:lnTo>
                  <a:pt x="182061" y="886911"/>
                </a:lnTo>
                <a:lnTo>
                  <a:pt x="201803" y="843103"/>
                </a:lnTo>
                <a:lnTo>
                  <a:pt x="222442" y="800126"/>
                </a:lnTo>
                <a:lnTo>
                  <a:pt x="243961" y="758002"/>
                </a:lnTo>
                <a:lnTo>
                  <a:pt x="266342" y="716755"/>
                </a:lnTo>
                <a:lnTo>
                  <a:pt x="289568" y="676408"/>
                </a:lnTo>
                <a:lnTo>
                  <a:pt x="313622" y="636986"/>
                </a:lnTo>
                <a:lnTo>
                  <a:pt x="338485" y="598510"/>
                </a:lnTo>
                <a:lnTo>
                  <a:pt x="364141" y="561005"/>
                </a:lnTo>
                <a:lnTo>
                  <a:pt x="390572" y="524494"/>
                </a:lnTo>
                <a:lnTo>
                  <a:pt x="417761" y="489000"/>
                </a:lnTo>
                <a:lnTo>
                  <a:pt x="445690" y="454547"/>
                </a:lnTo>
                <a:lnTo>
                  <a:pt x="474342" y="421159"/>
                </a:lnTo>
                <a:lnTo>
                  <a:pt x="503699" y="388858"/>
                </a:lnTo>
                <a:lnTo>
                  <a:pt x="533744" y="357668"/>
                </a:lnTo>
                <a:lnTo>
                  <a:pt x="564460" y="327613"/>
                </a:lnTo>
                <a:lnTo>
                  <a:pt x="595829" y="298716"/>
                </a:lnTo>
                <a:lnTo>
                  <a:pt x="627833" y="271000"/>
                </a:lnTo>
                <a:lnTo>
                  <a:pt x="660456" y="244489"/>
                </a:lnTo>
                <a:lnTo>
                  <a:pt x="693679" y="219206"/>
                </a:lnTo>
                <a:lnTo>
                  <a:pt x="727486" y="195174"/>
                </a:lnTo>
                <a:lnTo>
                  <a:pt x="761859" y="172418"/>
                </a:lnTo>
                <a:lnTo>
                  <a:pt x="796780" y="150960"/>
                </a:lnTo>
                <a:lnTo>
                  <a:pt x="832232" y="130824"/>
                </a:lnTo>
                <a:lnTo>
                  <a:pt x="868198" y="112033"/>
                </a:lnTo>
                <a:lnTo>
                  <a:pt x="904659" y="94611"/>
                </a:lnTo>
                <a:lnTo>
                  <a:pt x="941600" y="78581"/>
                </a:lnTo>
                <a:lnTo>
                  <a:pt x="979002" y="63967"/>
                </a:lnTo>
                <a:lnTo>
                  <a:pt x="1016848" y="50791"/>
                </a:lnTo>
                <a:lnTo>
                  <a:pt x="1055120" y="39078"/>
                </a:lnTo>
                <a:lnTo>
                  <a:pt x="1093801" y="28851"/>
                </a:lnTo>
                <a:lnTo>
                  <a:pt x="1132873" y="20133"/>
                </a:lnTo>
                <a:lnTo>
                  <a:pt x="1172320" y="12947"/>
                </a:lnTo>
                <a:lnTo>
                  <a:pt x="1212124" y="7318"/>
                </a:lnTo>
                <a:lnTo>
                  <a:pt x="1252266" y="3268"/>
                </a:lnTo>
                <a:lnTo>
                  <a:pt x="1292731" y="820"/>
                </a:lnTo>
                <a:lnTo>
                  <a:pt x="1333500" y="0"/>
                </a:lnTo>
                <a:lnTo>
                  <a:pt x="1374268" y="820"/>
                </a:lnTo>
                <a:lnTo>
                  <a:pt x="1414733" y="3268"/>
                </a:lnTo>
                <a:lnTo>
                  <a:pt x="1454875" y="7318"/>
                </a:lnTo>
                <a:lnTo>
                  <a:pt x="1494679" y="12947"/>
                </a:lnTo>
                <a:lnTo>
                  <a:pt x="1534126" y="20133"/>
                </a:lnTo>
                <a:lnTo>
                  <a:pt x="1573198" y="28851"/>
                </a:lnTo>
                <a:lnTo>
                  <a:pt x="1611879" y="39078"/>
                </a:lnTo>
                <a:lnTo>
                  <a:pt x="1650151" y="50791"/>
                </a:lnTo>
                <a:lnTo>
                  <a:pt x="1687997" y="63967"/>
                </a:lnTo>
                <a:lnTo>
                  <a:pt x="1725399" y="78581"/>
                </a:lnTo>
                <a:lnTo>
                  <a:pt x="1762340" y="94611"/>
                </a:lnTo>
                <a:lnTo>
                  <a:pt x="1798801" y="112033"/>
                </a:lnTo>
                <a:lnTo>
                  <a:pt x="1834767" y="130824"/>
                </a:lnTo>
                <a:lnTo>
                  <a:pt x="1870219" y="150960"/>
                </a:lnTo>
                <a:lnTo>
                  <a:pt x="1905140" y="172418"/>
                </a:lnTo>
                <a:lnTo>
                  <a:pt x="1939513" y="195174"/>
                </a:lnTo>
                <a:lnTo>
                  <a:pt x="1973320" y="219206"/>
                </a:lnTo>
                <a:lnTo>
                  <a:pt x="2006543" y="244489"/>
                </a:lnTo>
                <a:lnTo>
                  <a:pt x="2039166" y="271000"/>
                </a:lnTo>
                <a:lnTo>
                  <a:pt x="2071170" y="298716"/>
                </a:lnTo>
                <a:lnTo>
                  <a:pt x="2102539" y="327613"/>
                </a:lnTo>
                <a:lnTo>
                  <a:pt x="2133255" y="357668"/>
                </a:lnTo>
                <a:lnTo>
                  <a:pt x="2163300" y="388858"/>
                </a:lnTo>
                <a:lnTo>
                  <a:pt x="2192657" y="421159"/>
                </a:lnTo>
                <a:lnTo>
                  <a:pt x="2221309" y="454547"/>
                </a:lnTo>
                <a:lnTo>
                  <a:pt x="2249238" y="489000"/>
                </a:lnTo>
                <a:lnTo>
                  <a:pt x="2276427" y="524494"/>
                </a:lnTo>
                <a:lnTo>
                  <a:pt x="2302858" y="561005"/>
                </a:lnTo>
                <a:lnTo>
                  <a:pt x="2328514" y="598510"/>
                </a:lnTo>
                <a:lnTo>
                  <a:pt x="2353377" y="636986"/>
                </a:lnTo>
                <a:lnTo>
                  <a:pt x="2377431" y="676408"/>
                </a:lnTo>
                <a:lnTo>
                  <a:pt x="2400657" y="716755"/>
                </a:lnTo>
                <a:lnTo>
                  <a:pt x="2423038" y="758002"/>
                </a:lnTo>
                <a:lnTo>
                  <a:pt x="2444557" y="800126"/>
                </a:lnTo>
                <a:lnTo>
                  <a:pt x="2465196" y="843103"/>
                </a:lnTo>
                <a:lnTo>
                  <a:pt x="2484938" y="886911"/>
                </a:lnTo>
                <a:lnTo>
                  <a:pt x="2503765" y="931525"/>
                </a:lnTo>
                <a:lnTo>
                  <a:pt x="2521661" y="976923"/>
                </a:lnTo>
                <a:lnTo>
                  <a:pt x="2538606" y="1023080"/>
                </a:lnTo>
                <a:lnTo>
                  <a:pt x="2554585" y="1069974"/>
                </a:lnTo>
                <a:lnTo>
                  <a:pt x="2569580" y="1117581"/>
                </a:lnTo>
                <a:lnTo>
                  <a:pt x="2583573" y="1165877"/>
                </a:lnTo>
                <a:lnTo>
                  <a:pt x="2596546" y="1214840"/>
                </a:lnTo>
                <a:lnTo>
                  <a:pt x="2608483" y="1264445"/>
                </a:lnTo>
                <a:lnTo>
                  <a:pt x="2619366" y="1314670"/>
                </a:lnTo>
                <a:lnTo>
                  <a:pt x="2629177" y="1365491"/>
                </a:lnTo>
                <a:lnTo>
                  <a:pt x="2637899" y="1416884"/>
                </a:lnTo>
                <a:lnTo>
                  <a:pt x="2645515" y="1468826"/>
                </a:lnTo>
                <a:lnTo>
                  <a:pt x="2652007" y="1521294"/>
                </a:lnTo>
                <a:lnTo>
                  <a:pt x="2657358" y="1574264"/>
                </a:lnTo>
                <a:lnTo>
                  <a:pt x="2661550" y="1627713"/>
                </a:lnTo>
                <a:lnTo>
                  <a:pt x="2664566" y="1681618"/>
                </a:lnTo>
                <a:lnTo>
                  <a:pt x="2666388" y="1735954"/>
                </a:lnTo>
                <a:lnTo>
                  <a:pt x="2667000" y="1790700"/>
                </a:lnTo>
                <a:lnTo>
                  <a:pt x="2666388" y="1845446"/>
                </a:lnTo>
                <a:lnTo>
                  <a:pt x="2664566" y="1899784"/>
                </a:lnTo>
                <a:lnTo>
                  <a:pt x="2661550" y="1953689"/>
                </a:lnTo>
                <a:lnTo>
                  <a:pt x="2657358" y="2007140"/>
                </a:lnTo>
                <a:lnTo>
                  <a:pt x="2652007" y="2060111"/>
                </a:lnTo>
                <a:lnTo>
                  <a:pt x="2645515" y="2112580"/>
                </a:lnTo>
                <a:lnTo>
                  <a:pt x="2637899" y="2164523"/>
                </a:lnTo>
                <a:lnTo>
                  <a:pt x="2629177" y="2215917"/>
                </a:lnTo>
                <a:lnTo>
                  <a:pt x="2619366" y="2266738"/>
                </a:lnTo>
                <a:lnTo>
                  <a:pt x="2608483" y="2316963"/>
                </a:lnTo>
                <a:lnTo>
                  <a:pt x="2596546" y="2366569"/>
                </a:lnTo>
                <a:lnTo>
                  <a:pt x="2583573" y="2415532"/>
                </a:lnTo>
                <a:lnTo>
                  <a:pt x="2569580" y="2463829"/>
                </a:lnTo>
                <a:lnTo>
                  <a:pt x="2554585" y="2511436"/>
                </a:lnTo>
                <a:lnTo>
                  <a:pt x="2538606" y="2558330"/>
                </a:lnTo>
                <a:lnTo>
                  <a:pt x="2521661" y="2604487"/>
                </a:lnTo>
                <a:lnTo>
                  <a:pt x="2503765" y="2649885"/>
                </a:lnTo>
                <a:lnTo>
                  <a:pt x="2484938" y="2694499"/>
                </a:lnTo>
                <a:lnTo>
                  <a:pt x="2465196" y="2738307"/>
                </a:lnTo>
                <a:lnTo>
                  <a:pt x="2444557" y="2781284"/>
                </a:lnTo>
                <a:lnTo>
                  <a:pt x="2423038" y="2823408"/>
                </a:lnTo>
                <a:lnTo>
                  <a:pt x="2400657" y="2864655"/>
                </a:lnTo>
                <a:lnTo>
                  <a:pt x="2377431" y="2905001"/>
                </a:lnTo>
                <a:lnTo>
                  <a:pt x="2353377" y="2944424"/>
                </a:lnTo>
                <a:lnTo>
                  <a:pt x="2328514" y="2982899"/>
                </a:lnTo>
                <a:lnTo>
                  <a:pt x="2302858" y="3020404"/>
                </a:lnTo>
                <a:lnTo>
                  <a:pt x="2276427" y="3056915"/>
                </a:lnTo>
                <a:lnTo>
                  <a:pt x="2249238" y="3092408"/>
                </a:lnTo>
                <a:lnTo>
                  <a:pt x="2221309" y="3126861"/>
                </a:lnTo>
                <a:lnTo>
                  <a:pt x="2192657" y="3160249"/>
                </a:lnTo>
                <a:lnTo>
                  <a:pt x="2163300" y="3192549"/>
                </a:lnTo>
                <a:lnTo>
                  <a:pt x="2133255" y="3223738"/>
                </a:lnTo>
                <a:lnTo>
                  <a:pt x="2102539" y="3253793"/>
                </a:lnTo>
                <a:lnTo>
                  <a:pt x="2071170" y="3282690"/>
                </a:lnTo>
                <a:lnTo>
                  <a:pt x="2039166" y="3310405"/>
                </a:lnTo>
                <a:lnTo>
                  <a:pt x="2006543" y="3336916"/>
                </a:lnTo>
                <a:lnTo>
                  <a:pt x="1973320" y="3362199"/>
                </a:lnTo>
                <a:lnTo>
                  <a:pt x="1939513" y="3386229"/>
                </a:lnTo>
                <a:lnTo>
                  <a:pt x="1905140" y="3408985"/>
                </a:lnTo>
                <a:lnTo>
                  <a:pt x="1870219" y="3430443"/>
                </a:lnTo>
                <a:lnTo>
                  <a:pt x="1834767" y="3450578"/>
                </a:lnTo>
                <a:lnTo>
                  <a:pt x="1798801" y="3469369"/>
                </a:lnTo>
                <a:lnTo>
                  <a:pt x="1762340" y="3486790"/>
                </a:lnTo>
                <a:lnTo>
                  <a:pt x="1725399" y="3502820"/>
                </a:lnTo>
                <a:lnTo>
                  <a:pt x="1687997" y="3517434"/>
                </a:lnTo>
                <a:lnTo>
                  <a:pt x="1650151" y="3530609"/>
                </a:lnTo>
                <a:lnTo>
                  <a:pt x="1611879" y="3542322"/>
                </a:lnTo>
                <a:lnTo>
                  <a:pt x="1573198" y="3552549"/>
                </a:lnTo>
                <a:lnTo>
                  <a:pt x="1534126" y="3561267"/>
                </a:lnTo>
                <a:lnTo>
                  <a:pt x="1494679" y="3568452"/>
                </a:lnTo>
                <a:lnTo>
                  <a:pt x="1454875" y="3574081"/>
                </a:lnTo>
                <a:lnTo>
                  <a:pt x="1414733" y="3578131"/>
                </a:lnTo>
                <a:lnTo>
                  <a:pt x="1374268" y="3580579"/>
                </a:lnTo>
                <a:lnTo>
                  <a:pt x="1333500" y="3581400"/>
                </a:lnTo>
                <a:lnTo>
                  <a:pt x="1292731" y="3580579"/>
                </a:lnTo>
                <a:lnTo>
                  <a:pt x="1252266" y="3578131"/>
                </a:lnTo>
                <a:lnTo>
                  <a:pt x="1212124" y="3574081"/>
                </a:lnTo>
                <a:lnTo>
                  <a:pt x="1172320" y="3568452"/>
                </a:lnTo>
                <a:lnTo>
                  <a:pt x="1132873" y="3561267"/>
                </a:lnTo>
                <a:lnTo>
                  <a:pt x="1093801" y="3552549"/>
                </a:lnTo>
                <a:lnTo>
                  <a:pt x="1055120" y="3542322"/>
                </a:lnTo>
                <a:lnTo>
                  <a:pt x="1016848" y="3530609"/>
                </a:lnTo>
                <a:lnTo>
                  <a:pt x="979002" y="3517434"/>
                </a:lnTo>
                <a:lnTo>
                  <a:pt x="941600" y="3502820"/>
                </a:lnTo>
                <a:lnTo>
                  <a:pt x="904659" y="3486790"/>
                </a:lnTo>
                <a:lnTo>
                  <a:pt x="868198" y="3469369"/>
                </a:lnTo>
                <a:lnTo>
                  <a:pt x="832232" y="3450578"/>
                </a:lnTo>
                <a:lnTo>
                  <a:pt x="796780" y="3430443"/>
                </a:lnTo>
                <a:lnTo>
                  <a:pt x="761859" y="3408985"/>
                </a:lnTo>
                <a:lnTo>
                  <a:pt x="727486" y="3386229"/>
                </a:lnTo>
                <a:lnTo>
                  <a:pt x="693679" y="3362199"/>
                </a:lnTo>
                <a:lnTo>
                  <a:pt x="660456" y="3336916"/>
                </a:lnTo>
                <a:lnTo>
                  <a:pt x="627833" y="3310405"/>
                </a:lnTo>
                <a:lnTo>
                  <a:pt x="595829" y="3282690"/>
                </a:lnTo>
                <a:lnTo>
                  <a:pt x="564460" y="3253793"/>
                </a:lnTo>
                <a:lnTo>
                  <a:pt x="533744" y="3223738"/>
                </a:lnTo>
                <a:lnTo>
                  <a:pt x="503699" y="3192549"/>
                </a:lnTo>
                <a:lnTo>
                  <a:pt x="474342" y="3160249"/>
                </a:lnTo>
                <a:lnTo>
                  <a:pt x="445690" y="3126861"/>
                </a:lnTo>
                <a:lnTo>
                  <a:pt x="417761" y="3092408"/>
                </a:lnTo>
                <a:lnTo>
                  <a:pt x="390572" y="3056915"/>
                </a:lnTo>
                <a:lnTo>
                  <a:pt x="364141" y="3020404"/>
                </a:lnTo>
                <a:lnTo>
                  <a:pt x="338485" y="2982899"/>
                </a:lnTo>
                <a:lnTo>
                  <a:pt x="313622" y="2944424"/>
                </a:lnTo>
                <a:lnTo>
                  <a:pt x="289568" y="2905001"/>
                </a:lnTo>
                <a:lnTo>
                  <a:pt x="266342" y="2864655"/>
                </a:lnTo>
                <a:lnTo>
                  <a:pt x="243961" y="2823408"/>
                </a:lnTo>
                <a:lnTo>
                  <a:pt x="222442" y="2781284"/>
                </a:lnTo>
                <a:lnTo>
                  <a:pt x="201803" y="2738307"/>
                </a:lnTo>
                <a:lnTo>
                  <a:pt x="182061" y="2694499"/>
                </a:lnTo>
                <a:lnTo>
                  <a:pt x="163234" y="2649885"/>
                </a:lnTo>
                <a:lnTo>
                  <a:pt x="145338" y="2604487"/>
                </a:lnTo>
                <a:lnTo>
                  <a:pt x="128393" y="2558330"/>
                </a:lnTo>
                <a:lnTo>
                  <a:pt x="112414" y="2511436"/>
                </a:lnTo>
                <a:lnTo>
                  <a:pt x="97419" y="2463829"/>
                </a:lnTo>
                <a:lnTo>
                  <a:pt x="83426" y="2415532"/>
                </a:lnTo>
                <a:lnTo>
                  <a:pt x="70453" y="2366569"/>
                </a:lnTo>
                <a:lnTo>
                  <a:pt x="58516" y="2316963"/>
                </a:lnTo>
                <a:lnTo>
                  <a:pt x="47633" y="2266738"/>
                </a:lnTo>
                <a:lnTo>
                  <a:pt x="37822" y="2215917"/>
                </a:lnTo>
                <a:lnTo>
                  <a:pt x="29100" y="2164523"/>
                </a:lnTo>
                <a:lnTo>
                  <a:pt x="21484" y="2112580"/>
                </a:lnTo>
                <a:lnTo>
                  <a:pt x="14992" y="2060111"/>
                </a:lnTo>
                <a:lnTo>
                  <a:pt x="9641" y="2007140"/>
                </a:lnTo>
                <a:lnTo>
                  <a:pt x="5449" y="1953689"/>
                </a:lnTo>
                <a:lnTo>
                  <a:pt x="2433" y="1899784"/>
                </a:lnTo>
                <a:lnTo>
                  <a:pt x="611" y="1845446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9689" y="2951942"/>
            <a:ext cx="46609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m1  m2  m3  m4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48400" y="2971800"/>
            <a:ext cx="2667000" cy="3733800"/>
          </a:xfrm>
          <a:custGeom>
            <a:avLst/>
            <a:gdLst/>
            <a:ahLst/>
            <a:cxnLst/>
            <a:rect l="l" t="t" r="r" b="b"/>
            <a:pathLst>
              <a:path w="2667000" h="3733800">
                <a:moveTo>
                  <a:pt x="0" y="1866900"/>
                </a:moveTo>
                <a:lnTo>
                  <a:pt x="589" y="1810855"/>
                </a:lnTo>
                <a:lnTo>
                  <a:pt x="2346" y="1755220"/>
                </a:lnTo>
                <a:lnTo>
                  <a:pt x="5254" y="1700019"/>
                </a:lnTo>
                <a:lnTo>
                  <a:pt x="9297" y="1645275"/>
                </a:lnTo>
                <a:lnTo>
                  <a:pt x="14458" y="1591011"/>
                </a:lnTo>
                <a:lnTo>
                  <a:pt x="20721" y="1537249"/>
                </a:lnTo>
                <a:lnTo>
                  <a:pt x="28069" y="1484014"/>
                </a:lnTo>
                <a:lnTo>
                  <a:pt x="36485" y="1431328"/>
                </a:lnTo>
                <a:lnTo>
                  <a:pt x="45954" y="1379214"/>
                </a:lnTo>
                <a:lnTo>
                  <a:pt x="56458" y="1327695"/>
                </a:lnTo>
                <a:lnTo>
                  <a:pt x="67982" y="1276795"/>
                </a:lnTo>
                <a:lnTo>
                  <a:pt x="80508" y="1226536"/>
                </a:lnTo>
                <a:lnTo>
                  <a:pt x="94021" y="1176941"/>
                </a:lnTo>
                <a:lnTo>
                  <a:pt x="108503" y="1128035"/>
                </a:lnTo>
                <a:lnTo>
                  <a:pt x="123938" y="1079839"/>
                </a:lnTo>
                <a:lnTo>
                  <a:pt x="140310" y="1032377"/>
                </a:lnTo>
                <a:lnTo>
                  <a:pt x="157602" y="985672"/>
                </a:lnTo>
                <a:lnTo>
                  <a:pt x="175798" y="939747"/>
                </a:lnTo>
                <a:lnTo>
                  <a:pt x="194881" y="894625"/>
                </a:lnTo>
                <a:lnTo>
                  <a:pt x="214834" y="850330"/>
                </a:lnTo>
                <a:lnTo>
                  <a:pt x="235642" y="806884"/>
                </a:lnTo>
                <a:lnTo>
                  <a:pt x="257287" y="764310"/>
                </a:lnTo>
                <a:lnTo>
                  <a:pt x="279754" y="722632"/>
                </a:lnTo>
                <a:lnTo>
                  <a:pt x="303025" y="681872"/>
                </a:lnTo>
                <a:lnTo>
                  <a:pt x="327084" y="642055"/>
                </a:lnTo>
                <a:lnTo>
                  <a:pt x="351915" y="603202"/>
                </a:lnTo>
                <a:lnTo>
                  <a:pt x="377501" y="565337"/>
                </a:lnTo>
                <a:lnTo>
                  <a:pt x="403826" y="528483"/>
                </a:lnTo>
                <a:lnTo>
                  <a:pt x="430873" y="492663"/>
                </a:lnTo>
                <a:lnTo>
                  <a:pt x="458625" y="457901"/>
                </a:lnTo>
                <a:lnTo>
                  <a:pt x="487067" y="424219"/>
                </a:lnTo>
                <a:lnTo>
                  <a:pt x="516181" y="391640"/>
                </a:lnTo>
                <a:lnTo>
                  <a:pt x="545951" y="360188"/>
                </a:lnTo>
                <a:lnTo>
                  <a:pt x="576361" y="329885"/>
                </a:lnTo>
                <a:lnTo>
                  <a:pt x="607394" y="300755"/>
                </a:lnTo>
                <a:lnTo>
                  <a:pt x="639034" y="272821"/>
                </a:lnTo>
                <a:lnTo>
                  <a:pt x="671264" y="246106"/>
                </a:lnTo>
                <a:lnTo>
                  <a:pt x="704067" y="220633"/>
                </a:lnTo>
                <a:lnTo>
                  <a:pt x="737428" y="196425"/>
                </a:lnTo>
                <a:lnTo>
                  <a:pt x="771329" y="173505"/>
                </a:lnTo>
                <a:lnTo>
                  <a:pt x="805754" y="151897"/>
                </a:lnTo>
                <a:lnTo>
                  <a:pt x="840687" y="131623"/>
                </a:lnTo>
                <a:lnTo>
                  <a:pt x="876111" y="112706"/>
                </a:lnTo>
                <a:lnTo>
                  <a:pt x="912010" y="95170"/>
                </a:lnTo>
                <a:lnTo>
                  <a:pt x="948367" y="79038"/>
                </a:lnTo>
                <a:lnTo>
                  <a:pt x="985165" y="64332"/>
                </a:lnTo>
                <a:lnTo>
                  <a:pt x="1022388" y="51077"/>
                </a:lnTo>
                <a:lnTo>
                  <a:pt x="1060020" y="39294"/>
                </a:lnTo>
                <a:lnTo>
                  <a:pt x="1098045" y="29008"/>
                </a:lnTo>
                <a:lnTo>
                  <a:pt x="1136444" y="20240"/>
                </a:lnTo>
                <a:lnTo>
                  <a:pt x="1175203" y="13015"/>
                </a:lnTo>
                <a:lnTo>
                  <a:pt x="1214305" y="7355"/>
                </a:lnTo>
                <a:lnTo>
                  <a:pt x="1253732" y="3284"/>
                </a:lnTo>
                <a:lnTo>
                  <a:pt x="1293469" y="825"/>
                </a:lnTo>
                <a:lnTo>
                  <a:pt x="1333500" y="0"/>
                </a:lnTo>
                <a:lnTo>
                  <a:pt x="1373530" y="825"/>
                </a:lnTo>
                <a:lnTo>
                  <a:pt x="1413267" y="3284"/>
                </a:lnTo>
                <a:lnTo>
                  <a:pt x="1452694" y="7355"/>
                </a:lnTo>
                <a:lnTo>
                  <a:pt x="1491796" y="13015"/>
                </a:lnTo>
                <a:lnTo>
                  <a:pt x="1530555" y="20240"/>
                </a:lnTo>
                <a:lnTo>
                  <a:pt x="1568954" y="29008"/>
                </a:lnTo>
                <a:lnTo>
                  <a:pt x="1606979" y="39294"/>
                </a:lnTo>
                <a:lnTo>
                  <a:pt x="1644611" y="51077"/>
                </a:lnTo>
                <a:lnTo>
                  <a:pt x="1681834" y="64332"/>
                </a:lnTo>
                <a:lnTo>
                  <a:pt x="1718632" y="79038"/>
                </a:lnTo>
                <a:lnTo>
                  <a:pt x="1754989" y="95170"/>
                </a:lnTo>
                <a:lnTo>
                  <a:pt x="1790888" y="112706"/>
                </a:lnTo>
                <a:lnTo>
                  <a:pt x="1826312" y="131623"/>
                </a:lnTo>
                <a:lnTo>
                  <a:pt x="1861245" y="151897"/>
                </a:lnTo>
                <a:lnTo>
                  <a:pt x="1895670" y="173505"/>
                </a:lnTo>
                <a:lnTo>
                  <a:pt x="1929571" y="196425"/>
                </a:lnTo>
                <a:lnTo>
                  <a:pt x="1962932" y="220633"/>
                </a:lnTo>
                <a:lnTo>
                  <a:pt x="1995735" y="246106"/>
                </a:lnTo>
                <a:lnTo>
                  <a:pt x="2027965" y="272821"/>
                </a:lnTo>
                <a:lnTo>
                  <a:pt x="2059605" y="300755"/>
                </a:lnTo>
                <a:lnTo>
                  <a:pt x="2090638" y="329885"/>
                </a:lnTo>
                <a:lnTo>
                  <a:pt x="2121048" y="360188"/>
                </a:lnTo>
                <a:lnTo>
                  <a:pt x="2150818" y="391640"/>
                </a:lnTo>
                <a:lnTo>
                  <a:pt x="2179932" y="424219"/>
                </a:lnTo>
                <a:lnTo>
                  <a:pt x="2208374" y="457901"/>
                </a:lnTo>
                <a:lnTo>
                  <a:pt x="2236126" y="492663"/>
                </a:lnTo>
                <a:lnTo>
                  <a:pt x="2263173" y="528483"/>
                </a:lnTo>
                <a:lnTo>
                  <a:pt x="2289498" y="565337"/>
                </a:lnTo>
                <a:lnTo>
                  <a:pt x="2315084" y="603202"/>
                </a:lnTo>
                <a:lnTo>
                  <a:pt x="2339915" y="642055"/>
                </a:lnTo>
                <a:lnTo>
                  <a:pt x="2363974" y="681872"/>
                </a:lnTo>
                <a:lnTo>
                  <a:pt x="2387245" y="722632"/>
                </a:lnTo>
                <a:lnTo>
                  <a:pt x="2409712" y="764310"/>
                </a:lnTo>
                <a:lnTo>
                  <a:pt x="2431357" y="806884"/>
                </a:lnTo>
                <a:lnTo>
                  <a:pt x="2452165" y="850330"/>
                </a:lnTo>
                <a:lnTo>
                  <a:pt x="2472118" y="894625"/>
                </a:lnTo>
                <a:lnTo>
                  <a:pt x="2491201" y="939747"/>
                </a:lnTo>
                <a:lnTo>
                  <a:pt x="2509397" y="985672"/>
                </a:lnTo>
                <a:lnTo>
                  <a:pt x="2526689" y="1032377"/>
                </a:lnTo>
                <a:lnTo>
                  <a:pt x="2543061" y="1079839"/>
                </a:lnTo>
                <a:lnTo>
                  <a:pt x="2558496" y="1128035"/>
                </a:lnTo>
                <a:lnTo>
                  <a:pt x="2572978" y="1176941"/>
                </a:lnTo>
                <a:lnTo>
                  <a:pt x="2586491" y="1226536"/>
                </a:lnTo>
                <a:lnTo>
                  <a:pt x="2599017" y="1276795"/>
                </a:lnTo>
                <a:lnTo>
                  <a:pt x="2610541" y="1327695"/>
                </a:lnTo>
                <a:lnTo>
                  <a:pt x="2621045" y="1379214"/>
                </a:lnTo>
                <a:lnTo>
                  <a:pt x="2630514" y="1431328"/>
                </a:lnTo>
                <a:lnTo>
                  <a:pt x="2638930" y="1484014"/>
                </a:lnTo>
                <a:lnTo>
                  <a:pt x="2646278" y="1537249"/>
                </a:lnTo>
                <a:lnTo>
                  <a:pt x="2652541" y="1591011"/>
                </a:lnTo>
                <a:lnTo>
                  <a:pt x="2657702" y="1645275"/>
                </a:lnTo>
                <a:lnTo>
                  <a:pt x="2661745" y="1700019"/>
                </a:lnTo>
                <a:lnTo>
                  <a:pt x="2664653" y="1755220"/>
                </a:lnTo>
                <a:lnTo>
                  <a:pt x="2666410" y="1810855"/>
                </a:lnTo>
                <a:lnTo>
                  <a:pt x="2667000" y="1866900"/>
                </a:lnTo>
                <a:lnTo>
                  <a:pt x="2666410" y="1922942"/>
                </a:lnTo>
                <a:lnTo>
                  <a:pt x="2664653" y="1978574"/>
                </a:lnTo>
                <a:lnTo>
                  <a:pt x="2661745" y="2033772"/>
                </a:lnTo>
                <a:lnTo>
                  <a:pt x="2657702" y="2088514"/>
                </a:lnTo>
                <a:lnTo>
                  <a:pt x="2652541" y="2142777"/>
                </a:lnTo>
                <a:lnTo>
                  <a:pt x="2646278" y="2196536"/>
                </a:lnTo>
                <a:lnTo>
                  <a:pt x="2638930" y="2249770"/>
                </a:lnTo>
                <a:lnTo>
                  <a:pt x="2630514" y="2302455"/>
                </a:lnTo>
                <a:lnTo>
                  <a:pt x="2621045" y="2354568"/>
                </a:lnTo>
                <a:lnTo>
                  <a:pt x="2610541" y="2406086"/>
                </a:lnTo>
                <a:lnTo>
                  <a:pt x="2599017" y="2456985"/>
                </a:lnTo>
                <a:lnTo>
                  <a:pt x="2586491" y="2507243"/>
                </a:lnTo>
                <a:lnTo>
                  <a:pt x="2572978" y="2556837"/>
                </a:lnTo>
                <a:lnTo>
                  <a:pt x="2558496" y="2605743"/>
                </a:lnTo>
                <a:lnTo>
                  <a:pt x="2543061" y="2653938"/>
                </a:lnTo>
                <a:lnTo>
                  <a:pt x="2526689" y="2701400"/>
                </a:lnTo>
                <a:lnTo>
                  <a:pt x="2509397" y="2748105"/>
                </a:lnTo>
                <a:lnTo>
                  <a:pt x="2491201" y="2794030"/>
                </a:lnTo>
                <a:lnTo>
                  <a:pt x="2472118" y="2839151"/>
                </a:lnTo>
                <a:lnTo>
                  <a:pt x="2452165" y="2883447"/>
                </a:lnTo>
                <a:lnTo>
                  <a:pt x="2431357" y="2926893"/>
                </a:lnTo>
                <a:lnTo>
                  <a:pt x="2409712" y="2969467"/>
                </a:lnTo>
                <a:lnTo>
                  <a:pt x="2387245" y="3011146"/>
                </a:lnTo>
                <a:lnTo>
                  <a:pt x="2363974" y="3051906"/>
                </a:lnTo>
                <a:lnTo>
                  <a:pt x="2339915" y="3091724"/>
                </a:lnTo>
                <a:lnTo>
                  <a:pt x="2315084" y="3130577"/>
                </a:lnTo>
                <a:lnTo>
                  <a:pt x="2289498" y="3168443"/>
                </a:lnTo>
                <a:lnTo>
                  <a:pt x="2263173" y="3205297"/>
                </a:lnTo>
                <a:lnTo>
                  <a:pt x="2236126" y="3241118"/>
                </a:lnTo>
                <a:lnTo>
                  <a:pt x="2208374" y="3275881"/>
                </a:lnTo>
                <a:lnTo>
                  <a:pt x="2179932" y="3309564"/>
                </a:lnTo>
                <a:lnTo>
                  <a:pt x="2150818" y="3342144"/>
                </a:lnTo>
                <a:lnTo>
                  <a:pt x="2121048" y="3373597"/>
                </a:lnTo>
                <a:lnTo>
                  <a:pt x="2090638" y="3403900"/>
                </a:lnTo>
                <a:lnTo>
                  <a:pt x="2059605" y="3433031"/>
                </a:lnTo>
                <a:lnTo>
                  <a:pt x="2027965" y="3460966"/>
                </a:lnTo>
                <a:lnTo>
                  <a:pt x="1995735" y="3487682"/>
                </a:lnTo>
                <a:lnTo>
                  <a:pt x="1962932" y="3513156"/>
                </a:lnTo>
                <a:lnTo>
                  <a:pt x="1929571" y="3537365"/>
                </a:lnTo>
                <a:lnTo>
                  <a:pt x="1895670" y="3560285"/>
                </a:lnTo>
                <a:lnTo>
                  <a:pt x="1861245" y="3581895"/>
                </a:lnTo>
                <a:lnTo>
                  <a:pt x="1826312" y="3602170"/>
                </a:lnTo>
                <a:lnTo>
                  <a:pt x="1790888" y="3621087"/>
                </a:lnTo>
                <a:lnTo>
                  <a:pt x="1754989" y="3638624"/>
                </a:lnTo>
                <a:lnTo>
                  <a:pt x="1718632" y="3654757"/>
                </a:lnTo>
                <a:lnTo>
                  <a:pt x="1681834" y="3669463"/>
                </a:lnTo>
                <a:lnTo>
                  <a:pt x="1644611" y="3682719"/>
                </a:lnTo>
                <a:lnTo>
                  <a:pt x="1606979" y="3694503"/>
                </a:lnTo>
                <a:lnTo>
                  <a:pt x="1568954" y="3704790"/>
                </a:lnTo>
                <a:lnTo>
                  <a:pt x="1530555" y="3713558"/>
                </a:lnTo>
                <a:lnTo>
                  <a:pt x="1491796" y="3720783"/>
                </a:lnTo>
                <a:lnTo>
                  <a:pt x="1452694" y="3726443"/>
                </a:lnTo>
                <a:lnTo>
                  <a:pt x="1413267" y="3730515"/>
                </a:lnTo>
                <a:lnTo>
                  <a:pt x="1373530" y="3732974"/>
                </a:lnTo>
                <a:lnTo>
                  <a:pt x="1333500" y="3733800"/>
                </a:lnTo>
                <a:lnTo>
                  <a:pt x="1293469" y="3732974"/>
                </a:lnTo>
                <a:lnTo>
                  <a:pt x="1253732" y="3730515"/>
                </a:lnTo>
                <a:lnTo>
                  <a:pt x="1214305" y="3726443"/>
                </a:lnTo>
                <a:lnTo>
                  <a:pt x="1175203" y="3720783"/>
                </a:lnTo>
                <a:lnTo>
                  <a:pt x="1136444" y="3713558"/>
                </a:lnTo>
                <a:lnTo>
                  <a:pt x="1098045" y="3704790"/>
                </a:lnTo>
                <a:lnTo>
                  <a:pt x="1060020" y="3694503"/>
                </a:lnTo>
                <a:lnTo>
                  <a:pt x="1022388" y="3682719"/>
                </a:lnTo>
                <a:lnTo>
                  <a:pt x="985165" y="3669463"/>
                </a:lnTo>
                <a:lnTo>
                  <a:pt x="948367" y="3654757"/>
                </a:lnTo>
                <a:lnTo>
                  <a:pt x="912010" y="3638624"/>
                </a:lnTo>
                <a:lnTo>
                  <a:pt x="876111" y="3621087"/>
                </a:lnTo>
                <a:lnTo>
                  <a:pt x="840687" y="3602170"/>
                </a:lnTo>
                <a:lnTo>
                  <a:pt x="805754" y="3581895"/>
                </a:lnTo>
                <a:lnTo>
                  <a:pt x="771329" y="3560285"/>
                </a:lnTo>
                <a:lnTo>
                  <a:pt x="737428" y="3537365"/>
                </a:lnTo>
                <a:lnTo>
                  <a:pt x="704067" y="3513156"/>
                </a:lnTo>
                <a:lnTo>
                  <a:pt x="671264" y="3487682"/>
                </a:lnTo>
                <a:lnTo>
                  <a:pt x="639034" y="3460966"/>
                </a:lnTo>
                <a:lnTo>
                  <a:pt x="607394" y="3433031"/>
                </a:lnTo>
                <a:lnTo>
                  <a:pt x="576361" y="3403900"/>
                </a:lnTo>
                <a:lnTo>
                  <a:pt x="545951" y="3373597"/>
                </a:lnTo>
                <a:lnTo>
                  <a:pt x="516181" y="3342144"/>
                </a:lnTo>
                <a:lnTo>
                  <a:pt x="487067" y="3309564"/>
                </a:lnTo>
                <a:lnTo>
                  <a:pt x="458625" y="3275881"/>
                </a:lnTo>
                <a:lnTo>
                  <a:pt x="430873" y="3241118"/>
                </a:lnTo>
                <a:lnTo>
                  <a:pt x="403826" y="3205297"/>
                </a:lnTo>
                <a:lnTo>
                  <a:pt x="377501" y="3168443"/>
                </a:lnTo>
                <a:lnTo>
                  <a:pt x="351915" y="3130577"/>
                </a:lnTo>
                <a:lnTo>
                  <a:pt x="327084" y="3091724"/>
                </a:lnTo>
                <a:lnTo>
                  <a:pt x="303025" y="3051906"/>
                </a:lnTo>
                <a:lnTo>
                  <a:pt x="279754" y="3011146"/>
                </a:lnTo>
                <a:lnTo>
                  <a:pt x="257287" y="2969467"/>
                </a:lnTo>
                <a:lnTo>
                  <a:pt x="235642" y="2926893"/>
                </a:lnTo>
                <a:lnTo>
                  <a:pt x="214834" y="2883447"/>
                </a:lnTo>
                <a:lnTo>
                  <a:pt x="194881" y="2839151"/>
                </a:lnTo>
                <a:lnTo>
                  <a:pt x="175798" y="2794030"/>
                </a:lnTo>
                <a:lnTo>
                  <a:pt x="157602" y="2748105"/>
                </a:lnTo>
                <a:lnTo>
                  <a:pt x="140310" y="2701400"/>
                </a:lnTo>
                <a:lnTo>
                  <a:pt x="123938" y="2653938"/>
                </a:lnTo>
                <a:lnTo>
                  <a:pt x="108503" y="2605743"/>
                </a:lnTo>
                <a:lnTo>
                  <a:pt x="94021" y="2556837"/>
                </a:lnTo>
                <a:lnTo>
                  <a:pt x="80508" y="2507243"/>
                </a:lnTo>
                <a:lnTo>
                  <a:pt x="67982" y="2456985"/>
                </a:lnTo>
                <a:lnTo>
                  <a:pt x="56458" y="2406086"/>
                </a:lnTo>
                <a:lnTo>
                  <a:pt x="45954" y="2354568"/>
                </a:lnTo>
                <a:lnTo>
                  <a:pt x="36485" y="2302455"/>
                </a:lnTo>
                <a:lnTo>
                  <a:pt x="28069" y="2249770"/>
                </a:lnTo>
                <a:lnTo>
                  <a:pt x="20721" y="2196536"/>
                </a:lnTo>
                <a:lnTo>
                  <a:pt x="14458" y="2142777"/>
                </a:lnTo>
                <a:lnTo>
                  <a:pt x="9297" y="2088514"/>
                </a:lnTo>
                <a:lnTo>
                  <a:pt x="5254" y="2033772"/>
                </a:lnTo>
                <a:lnTo>
                  <a:pt x="2346" y="1978574"/>
                </a:lnTo>
                <a:lnTo>
                  <a:pt x="589" y="1922942"/>
                </a:lnTo>
                <a:lnTo>
                  <a:pt x="0" y="1866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97877" y="2830022"/>
            <a:ext cx="37147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p1  p2  p3  p4  p5  p6  p7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8775" y="1624406"/>
            <a:ext cx="156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753100" y="1504950"/>
          <a:ext cx="291465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M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1303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52538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4546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Projects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52538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1676400" y="3276600"/>
            <a:ext cx="5791200" cy="3200400"/>
          </a:xfrm>
          <a:custGeom>
            <a:avLst/>
            <a:gdLst/>
            <a:ahLst/>
            <a:cxnLst/>
            <a:rect l="l" t="t" r="r" b="b"/>
            <a:pathLst>
              <a:path w="5791200" h="3200400">
                <a:moveTo>
                  <a:pt x="76200" y="76200"/>
                </a:moveTo>
                <a:lnTo>
                  <a:pt x="5791200" y="0"/>
                </a:lnTo>
              </a:path>
              <a:path w="5791200" h="3200400">
                <a:moveTo>
                  <a:pt x="152400" y="152400"/>
                </a:moveTo>
                <a:lnTo>
                  <a:pt x="5715000" y="457200"/>
                </a:lnTo>
              </a:path>
              <a:path w="5791200" h="3200400">
                <a:moveTo>
                  <a:pt x="76200" y="228600"/>
                </a:moveTo>
                <a:lnTo>
                  <a:pt x="5715000" y="914400"/>
                </a:lnTo>
              </a:path>
              <a:path w="5791200" h="3200400">
                <a:moveTo>
                  <a:pt x="152400" y="609600"/>
                </a:moveTo>
                <a:lnTo>
                  <a:pt x="5715000" y="1600200"/>
                </a:lnTo>
              </a:path>
              <a:path w="5791200" h="3200400">
                <a:moveTo>
                  <a:pt x="76200" y="762000"/>
                </a:moveTo>
                <a:lnTo>
                  <a:pt x="5715000" y="2209800"/>
                </a:lnTo>
              </a:path>
              <a:path w="5791200" h="3200400">
                <a:moveTo>
                  <a:pt x="0" y="1295400"/>
                </a:moveTo>
                <a:lnTo>
                  <a:pt x="5791200" y="2819400"/>
                </a:lnTo>
              </a:path>
              <a:path w="5791200" h="3200400">
                <a:moveTo>
                  <a:pt x="0" y="1905000"/>
                </a:moveTo>
                <a:lnTo>
                  <a:pt x="5791200" y="3200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62073" y="1976858"/>
            <a:ext cx="1144270" cy="171450"/>
          </a:xfrm>
          <a:custGeom>
            <a:avLst/>
            <a:gdLst/>
            <a:ahLst/>
            <a:cxnLst/>
            <a:rect l="l" t="t" r="r" b="b"/>
            <a:pathLst>
              <a:path w="1144270" h="171450">
                <a:moveTo>
                  <a:pt x="152513" y="0"/>
                </a:moveTo>
                <a:lnTo>
                  <a:pt x="145287" y="2182"/>
                </a:lnTo>
                <a:lnTo>
                  <a:pt x="0" y="80541"/>
                </a:lnTo>
                <a:lnTo>
                  <a:pt x="139700" y="168425"/>
                </a:lnTo>
                <a:lnTo>
                  <a:pt x="146772" y="171098"/>
                </a:lnTo>
                <a:lnTo>
                  <a:pt x="154082" y="170854"/>
                </a:lnTo>
                <a:lnTo>
                  <a:pt x="160774" y="167872"/>
                </a:lnTo>
                <a:lnTo>
                  <a:pt x="165988" y="162329"/>
                </a:lnTo>
                <a:lnTo>
                  <a:pt x="168663" y="155277"/>
                </a:lnTo>
                <a:lnTo>
                  <a:pt x="168433" y="148010"/>
                </a:lnTo>
                <a:lnTo>
                  <a:pt x="165488" y="141362"/>
                </a:lnTo>
                <a:lnTo>
                  <a:pt x="160019" y="136167"/>
                </a:lnTo>
                <a:lnTo>
                  <a:pt x="107641" y="103208"/>
                </a:lnTo>
                <a:lnTo>
                  <a:pt x="37210" y="100861"/>
                </a:lnTo>
                <a:lnTo>
                  <a:pt x="38481" y="62761"/>
                </a:lnTo>
                <a:lnTo>
                  <a:pt x="113209" y="62761"/>
                </a:lnTo>
                <a:lnTo>
                  <a:pt x="163321" y="35710"/>
                </a:lnTo>
                <a:lnTo>
                  <a:pt x="169140" y="30896"/>
                </a:lnTo>
                <a:lnTo>
                  <a:pt x="172529" y="24439"/>
                </a:lnTo>
                <a:lnTo>
                  <a:pt x="173251" y="17172"/>
                </a:lnTo>
                <a:lnTo>
                  <a:pt x="171069" y="9929"/>
                </a:lnTo>
                <a:lnTo>
                  <a:pt x="166201" y="4111"/>
                </a:lnTo>
                <a:lnTo>
                  <a:pt x="159750" y="722"/>
                </a:lnTo>
                <a:lnTo>
                  <a:pt x="152513" y="0"/>
                </a:lnTo>
                <a:close/>
              </a:path>
              <a:path w="1144270" h="171450">
                <a:moveTo>
                  <a:pt x="108864" y="65107"/>
                </a:moveTo>
                <a:lnTo>
                  <a:pt x="75614" y="83055"/>
                </a:lnTo>
                <a:lnTo>
                  <a:pt x="107641" y="103208"/>
                </a:lnTo>
                <a:lnTo>
                  <a:pt x="1142491" y="137691"/>
                </a:lnTo>
                <a:lnTo>
                  <a:pt x="1143762" y="99591"/>
                </a:lnTo>
                <a:lnTo>
                  <a:pt x="108864" y="65107"/>
                </a:lnTo>
                <a:close/>
              </a:path>
              <a:path w="1144270" h="171450">
                <a:moveTo>
                  <a:pt x="38481" y="62761"/>
                </a:moveTo>
                <a:lnTo>
                  <a:pt x="37210" y="100861"/>
                </a:lnTo>
                <a:lnTo>
                  <a:pt x="107641" y="103208"/>
                </a:lnTo>
                <a:lnTo>
                  <a:pt x="100279" y="98575"/>
                </a:lnTo>
                <a:lnTo>
                  <a:pt x="46862" y="98575"/>
                </a:lnTo>
                <a:lnTo>
                  <a:pt x="48006" y="65682"/>
                </a:lnTo>
                <a:lnTo>
                  <a:pt x="107798" y="65682"/>
                </a:lnTo>
                <a:lnTo>
                  <a:pt x="108864" y="65107"/>
                </a:lnTo>
                <a:lnTo>
                  <a:pt x="38481" y="62761"/>
                </a:lnTo>
                <a:close/>
              </a:path>
              <a:path w="1144270" h="171450">
                <a:moveTo>
                  <a:pt x="48006" y="65682"/>
                </a:moveTo>
                <a:lnTo>
                  <a:pt x="46862" y="98575"/>
                </a:lnTo>
                <a:lnTo>
                  <a:pt x="75614" y="83055"/>
                </a:lnTo>
                <a:lnTo>
                  <a:pt x="48006" y="65682"/>
                </a:lnTo>
                <a:close/>
              </a:path>
              <a:path w="1144270" h="171450">
                <a:moveTo>
                  <a:pt x="75614" y="83055"/>
                </a:moveTo>
                <a:lnTo>
                  <a:pt x="46862" y="98575"/>
                </a:lnTo>
                <a:lnTo>
                  <a:pt x="100279" y="98575"/>
                </a:lnTo>
                <a:lnTo>
                  <a:pt x="75614" y="83055"/>
                </a:lnTo>
                <a:close/>
              </a:path>
              <a:path w="1144270" h="171450">
                <a:moveTo>
                  <a:pt x="107798" y="65682"/>
                </a:moveTo>
                <a:lnTo>
                  <a:pt x="48006" y="65682"/>
                </a:lnTo>
                <a:lnTo>
                  <a:pt x="75614" y="83055"/>
                </a:lnTo>
                <a:lnTo>
                  <a:pt x="107798" y="65682"/>
                </a:lnTo>
                <a:close/>
              </a:path>
              <a:path w="1144270" h="171450">
                <a:moveTo>
                  <a:pt x="113209" y="62761"/>
                </a:moveTo>
                <a:lnTo>
                  <a:pt x="38481" y="62761"/>
                </a:lnTo>
                <a:lnTo>
                  <a:pt x="108864" y="65107"/>
                </a:lnTo>
                <a:lnTo>
                  <a:pt x="113209" y="627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705725" cy="2232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Many to One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 (M:1)</a:t>
            </a:r>
            <a:endParaRPr sz="4000">
              <a:latin typeface="Trebuchet MS"/>
              <a:cs typeface="Trebuchet MS"/>
            </a:endParaRPr>
          </a:p>
          <a:p>
            <a:pPr marL="378460" marR="5080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When many entities of first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set </a:t>
            </a:r>
            <a:r>
              <a:rPr sz="2800" spc="-10" dirty="0">
                <a:latin typeface="Georgia"/>
                <a:cs typeface="Georgia"/>
              </a:rPr>
              <a:t>is </a:t>
            </a:r>
            <a:r>
              <a:rPr sz="2800" spc="-5" dirty="0">
                <a:latin typeface="Georgia"/>
                <a:cs typeface="Georgia"/>
              </a:rPr>
              <a:t>related  to 1 entity of other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set </a:t>
            </a:r>
            <a:r>
              <a:rPr sz="2800" spc="-10" dirty="0">
                <a:latin typeface="Georgia"/>
                <a:cs typeface="Georgia"/>
              </a:rPr>
              <a:t>then </a:t>
            </a:r>
            <a:r>
              <a:rPr sz="2800" spc="-5" dirty="0">
                <a:latin typeface="Georgia"/>
                <a:cs typeface="Georgia"/>
              </a:rPr>
              <a:t>it is many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one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456" y="2781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80119" y="2781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44894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Employee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0" y="14478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1127" y="1801190"/>
            <a:ext cx="685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W</a:t>
            </a:r>
            <a:r>
              <a:rPr sz="1800" spc="-5" dirty="0">
                <a:latin typeface="Georgia"/>
                <a:cs typeface="Georgia"/>
              </a:rPr>
              <a:t>o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k</a:t>
            </a:r>
            <a:r>
              <a:rPr sz="1800" dirty="0"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for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20574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810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781800" y="15240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Department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72200" y="2895600"/>
            <a:ext cx="2667000" cy="3581400"/>
          </a:xfrm>
          <a:custGeom>
            <a:avLst/>
            <a:gdLst/>
            <a:ahLst/>
            <a:cxnLst/>
            <a:rect l="l" t="t" r="r" b="b"/>
            <a:pathLst>
              <a:path w="2667000" h="3581400">
                <a:moveTo>
                  <a:pt x="0" y="1790700"/>
                </a:moveTo>
                <a:lnTo>
                  <a:pt x="611" y="1735954"/>
                </a:lnTo>
                <a:lnTo>
                  <a:pt x="2433" y="1681618"/>
                </a:lnTo>
                <a:lnTo>
                  <a:pt x="5449" y="1627713"/>
                </a:lnTo>
                <a:lnTo>
                  <a:pt x="9641" y="1574264"/>
                </a:lnTo>
                <a:lnTo>
                  <a:pt x="14992" y="1521294"/>
                </a:lnTo>
                <a:lnTo>
                  <a:pt x="21484" y="1468826"/>
                </a:lnTo>
                <a:lnTo>
                  <a:pt x="29100" y="1416884"/>
                </a:lnTo>
                <a:lnTo>
                  <a:pt x="37822" y="1365491"/>
                </a:lnTo>
                <a:lnTo>
                  <a:pt x="47633" y="1314670"/>
                </a:lnTo>
                <a:lnTo>
                  <a:pt x="58516" y="1264445"/>
                </a:lnTo>
                <a:lnTo>
                  <a:pt x="70453" y="1214840"/>
                </a:lnTo>
                <a:lnTo>
                  <a:pt x="83426" y="1165877"/>
                </a:lnTo>
                <a:lnTo>
                  <a:pt x="97419" y="1117581"/>
                </a:lnTo>
                <a:lnTo>
                  <a:pt x="112414" y="1069974"/>
                </a:lnTo>
                <a:lnTo>
                  <a:pt x="128393" y="1023080"/>
                </a:lnTo>
                <a:lnTo>
                  <a:pt x="145338" y="976923"/>
                </a:lnTo>
                <a:lnTo>
                  <a:pt x="163234" y="931525"/>
                </a:lnTo>
                <a:lnTo>
                  <a:pt x="182061" y="886911"/>
                </a:lnTo>
                <a:lnTo>
                  <a:pt x="201803" y="843103"/>
                </a:lnTo>
                <a:lnTo>
                  <a:pt x="222442" y="800126"/>
                </a:lnTo>
                <a:lnTo>
                  <a:pt x="243961" y="758002"/>
                </a:lnTo>
                <a:lnTo>
                  <a:pt x="266342" y="716755"/>
                </a:lnTo>
                <a:lnTo>
                  <a:pt x="289568" y="676408"/>
                </a:lnTo>
                <a:lnTo>
                  <a:pt x="313622" y="636986"/>
                </a:lnTo>
                <a:lnTo>
                  <a:pt x="338485" y="598510"/>
                </a:lnTo>
                <a:lnTo>
                  <a:pt x="364141" y="561005"/>
                </a:lnTo>
                <a:lnTo>
                  <a:pt x="390572" y="524494"/>
                </a:lnTo>
                <a:lnTo>
                  <a:pt x="417761" y="489000"/>
                </a:lnTo>
                <a:lnTo>
                  <a:pt x="445690" y="454547"/>
                </a:lnTo>
                <a:lnTo>
                  <a:pt x="474342" y="421159"/>
                </a:lnTo>
                <a:lnTo>
                  <a:pt x="503699" y="388858"/>
                </a:lnTo>
                <a:lnTo>
                  <a:pt x="533744" y="357668"/>
                </a:lnTo>
                <a:lnTo>
                  <a:pt x="564460" y="327613"/>
                </a:lnTo>
                <a:lnTo>
                  <a:pt x="595829" y="298716"/>
                </a:lnTo>
                <a:lnTo>
                  <a:pt x="627833" y="271000"/>
                </a:lnTo>
                <a:lnTo>
                  <a:pt x="660456" y="244489"/>
                </a:lnTo>
                <a:lnTo>
                  <a:pt x="693679" y="219206"/>
                </a:lnTo>
                <a:lnTo>
                  <a:pt x="727486" y="195174"/>
                </a:lnTo>
                <a:lnTo>
                  <a:pt x="761859" y="172418"/>
                </a:lnTo>
                <a:lnTo>
                  <a:pt x="796780" y="150960"/>
                </a:lnTo>
                <a:lnTo>
                  <a:pt x="832232" y="130824"/>
                </a:lnTo>
                <a:lnTo>
                  <a:pt x="868198" y="112033"/>
                </a:lnTo>
                <a:lnTo>
                  <a:pt x="904659" y="94611"/>
                </a:lnTo>
                <a:lnTo>
                  <a:pt x="941600" y="78581"/>
                </a:lnTo>
                <a:lnTo>
                  <a:pt x="979002" y="63967"/>
                </a:lnTo>
                <a:lnTo>
                  <a:pt x="1016848" y="50791"/>
                </a:lnTo>
                <a:lnTo>
                  <a:pt x="1055120" y="39078"/>
                </a:lnTo>
                <a:lnTo>
                  <a:pt x="1093801" y="28851"/>
                </a:lnTo>
                <a:lnTo>
                  <a:pt x="1132873" y="20133"/>
                </a:lnTo>
                <a:lnTo>
                  <a:pt x="1172320" y="12947"/>
                </a:lnTo>
                <a:lnTo>
                  <a:pt x="1212124" y="7318"/>
                </a:lnTo>
                <a:lnTo>
                  <a:pt x="1252266" y="3268"/>
                </a:lnTo>
                <a:lnTo>
                  <a:pt x="1292731" y="820"/>
                </a:lnTo>
                <a:lnTo>
                  <a:pt x="1333500" y="0"/>
                </a:lnTo>
                <a:lnTo>
                  <a:pt x="1374268" y="820"/>
                </a:lnTo>
                <a:lnTo>
                  <a:pt x="1414733" y="3268"/>
                </a:lnTo>
                <a:lnTo>
                  <a:pt x="1454875" y="7318"/>
                </a:lnTo>
                <a:lnTo>
                  <a:pt x="1494679" y="12947"/>
                </a:lnTo>
                <a:lnTo>
                  <a:pt x="1534126" y="20133"/>
                </a:lnTo>
                <a:lnTo>
                  <a:pt x="1573198" y="28851"/>
                </a:lnTo>
                <a:lnTo>
                  <a:pt x="1611879" y="39078"/>
                </a:lnTo>
                <a:lnTo>
                  <a:pt x="1650151" y="50791"/>
                </a:lnTo>
                <a:lnTo>
                  <a:pt x="1687997" y="63967"/>
                </a:lnTo>
                <a:lnTo>
                  <a:pt x="1725399" y="78581"/>
                </a:lnTo>
                <a:lnTo>
                  <a:pt x="1762340" y="94611"/>
                </a:lnTo>
                <a:lnTo>
                  <a:pt x="1798801" y="112033"/>
                </a:lnTo>
                <a:lnTo>
                  <a:pt x="1834767" y="130824"/>
                </a:lnTo>
                <a:lnTo>
                  <a:pt x="1870219" y="150960"/>
                </a:lnTo>
                <a:lnTo>
                  <a:pt x="1905140" y="172418"/>
                </a:lnTo>
                <a:lnTo>
                  <a:pt x="1939513" y="195174"/>
                </a:lnTo>
                <a:lnTo>
                  <a:pt x="1973320" y="219206"/>
                </a:lnTo>
                <a:lnTo>
                  <a:pt x="2006543" y="244489"/>
                </a:lnTo>
                <a:lnTo>
                  <a:pt x="2039166" y="271000"/>
                </a:lnTo>
                <a:lnTo>
                  <a:pt x="2071170" y="298716"/>
                </a:lnTo>
                <a:lnTo>
                  <a:pt x="2102539" y="327613"/>
                </a:lnTo>
                <a:lnTo>
                  <a:pt x="2133255" y="357668"/>
                </a:lnTo>
                <a:lnTo>
                  <a:pt x="2163300" y="388858"/>
                </a:lnTo>
                <a:lnTo>
                  <a:pt x="2192657" y="421159"/>
                </a:lnTo>
                <a:lnTo>
                  <a:pt x="2221309" y="454547"/>
                </a:lnTo>
                <a:lnTo>
                  <a:pt x="2249238" y="489000"/>
                </a:lnTo>
                <a:lnTo>
                  <a:pt x="2276427" y="524494"/>
                </a:lnTo>
                <a:lnTo>
                  <a:pt x="2302858" y="561005"/>
                </a:lnTo>
                <a:lnTo>
                  <a:pt x="2328514" y="598510"/>
                </a:lnTo>
                <a:lnTo>
                  <a:pt x="2353377" y="636986"/>
                </a:lnTo>
                <a:lnTo>
                  <a:pt x="2377431" y="676408"/>
                </a:lnTo>
                <a:lnTo>
                  <a:pt x="2400657" y="716755"/>
                </a:lnTo>
                <a:lnTo>
                  <a:pt x="2423038" y="758002"/>
                </a:lnTo>
                <a:lnTo>
                  <a:pt x="2444557" y="800126"/>
                </a:lnTo>
                <a:lnTo>
                  <a:pt x="2465196" y="843103"/>
                </a:lnTo>
                <a:lnTo>
                  <a:pt x="2484938" y="886911"/>
                </a:lnTo>
                <a:lnTo>
                  <a:pt x="2503765" y="931525"/>
                </a:lnTo>
                <a:lnTo>
                  <a:pt x="2521661" y="976923"/>
                </a:lnTo>
                <a:lnTo>
                  <a:pt x="2538606" y="1023080"/>
                </a:lnTo>
                <a:lnTo>
                  <a:pt x="2554585" y="1069974"/>
                </a:lnTo>
                <a:lnTo>
                  <a:pt x="2569580" y="1117581"/>
                </a:lnTo>
                <a:lnTo>
                  <a:pt x="2583573" y="1165877"/>
                </a:lnTo>
                <a:lnTo>
                  <a:pt x="2596546" y="1214840"/>
                </a:lnTo>
                <a:lnTo>
                  <a:pt x="2608483" y="1264445"/>
                </a:lnTo>
                <a:lnTo>
                  <a:pt x="2619366" y="1314670"/>
                </a:lnTo>
                <a:lnTo>
                  <a:pt x="2629177" y="1365491"/>
                </a:lnTo>
                <a:lnTo>
                  <a:pt x="2637899" y="1416884"/>
                </a:lnTo>
                <a:lnTo>
                  <a:pt x="2645515" y="1468826"/>
                </a:lnTo>
                <a:lnTo>
                  <a:pt x="2652007" y="1521294"/>
                </a:lnTo>
                <a:lnTo>
                  <a:pt x="2657358" y="1574264"/>
                </a:lnTo>
                <a:lnTo>
                  <a:pt x="2661550" y="1627713"/>
                </a:lnTo>
                <a:lnTo>
                  <a:pt x="2664566" y="1681618"/>
                </a:lnTo>
                <a:lnTo>
                  <a:pt x="2666388" y="1735954"/>
                </a:lnTo>
                <a:lnTo>
                  <a:pt x="2667000" y="1790700"/>
                </a:lnTo>
                <a:lnTo>
                  <a:pt x="2666388" y="1845446"/>
                </a:lnTo>
                <a:lnTo>
                  <a:pt x="2664566" y="1899784"/>
                </a:lnTo>
                <a:lnTo>
                  <a:pt x="2661550" y="1953689"/>
                </a:lnTo>
                <a:lnTo>
                  <a:pt x="2657358" y="2007140"/>
                </a:lnTo>
                <a:lnTo>
                  <a:pt x="2652007" y="2060111"/>
                </a:lnTo>
                <a:lnTo>
                  <a:pt x="2645515" y="2112580"/>
                </a:lnTo>
                <a:lnTo>
                  <a:pt x="2637899" y="2164523"/>
                </a:lnTo>
                <a:lnTo>
                  <a:pt x="2629177" y="2215917"/>
                </a:lnTo>
                <a:lnTo>
                  <a:pt x="2619366" y="2266738"/>
                </a:lnTo>
                <a:lnTo>
                  <a:pt x="2608483" y="2316963"/>
                </a:lnTo>
                <a:lnTo>
                  <a:pt x="2596546" y="2366569"/>
                </a:lnTo>
                <a:lnTo>
                  <a:pt x="2583573" y="2415532"/>
                </a:lnTo>
                <a:lnTo>
                  <a:pt x="2569580" y="2463829"/>
                </a:lnTo>
                <a:lnTo>
                  <a:pt x="2554585" y="2511436"/>
                </a:lnTo>
                <a:lnTo>
                  <a:pt x="2538606" y="2558330"/>
                </a:lnTo>
                <a:lnTo>
                  <a:pt x="2521661" y="2604487"/>
                </a:lnTo>
                <a:lnTo>
                  <a:pt x="2503765" y="2649885"/>
                </a:lnTo>
                <a:lnTo>
                  <a:pt x="2484938" y="2694499"/>
                </a:lnTo>
                <a:lnTo>
                  <a:pt x="2465196" y="2738307"/>
                </a:lnTo>
                <a:lnTo>
                  <a:pt x="2444557" y="2781284"/>
                </a:lnTo>
                <a:lnTo>
                  <a:pt x="2423038" y="2823408"/>
                </a:lnTo>
                <a:lnTo>
                  <a:pt x="2400657" y="2864655"/>
                </a:lnTo>
                <a:lnTo>
                  <a:pt x="2377431" y="2905001"/>
                </a:lnTo>
                <a:lnTo>
                  <a:pt x="2353377" y="2944424"/>
                </a:lnTo>
                <a:lnTo>
                  <a:pt x="2328514" y="2982899"/>
                </a:lnTo>
                <a:lnTo>
                  <a:pt x="2302858" y="3020404"/>
                </a:lnTo>
                <a:lnTo>
                  <a:pt x="2276427" y="3056915"/>
                </a:lnTo>
                <a:lnTo>
                  <a:pt x="2249238" y="3092408"/>
                </a:lnTo>
                <a:lnTo>
                  <a:pt x="2221309" y="3126861"/>
                </a:lnTo>
                <a:lnTo>
                  <a:pt x="2192657" y="3160249"/>
                </a:lnTo>
                <a:lnTo>
                  <a:pt x="2163300" y="3192549"/>
                </a:lnTo>
                <a:lnTo>
                  <a:pt x="2133255" y="3223738"/>
                </a:lnTo>
                <a:lnTo>
                  <a:pt x="2102539" y="3253793"/>
                </a:lnTo>
                <a:lnTo>
                  <a:pt x="2071170" y="3282690"/>
                </a:lnTo>
                <a:lnTo>
                  <a:pt x="2039166" y="3310405"/>
                </a:lnTo>
                <a:lnTo>
                  <a:pt x="2006543" y="3336916"/>
                </a:lnTo>
                <a:lnTo>
                  <a:pt x="1973320" y="3362199"/>
                </a:lnTo>
                <a:lnTo>
                  <a:pt x="1939513" y="3386229"/>
                </a:lnTo>
                <a:lnTo>
                  <a:pt x="1905140" y="3408985"/>
                </a:lnTo>
                <a:lnTo>
                  <a:pt x="1870219" y="3430443"/>
                </a:lnTo>
                <a:lnTo>
                  <a:pt x="1834767" y="3450578"/>
                </a:lnTo>
                <a:lnTo>
                  <a:pt x="1798801" y="3469369"/>
                </a:lnTo>
                <a:lnTo>
                  <a:pt x="1762340" y="3486790"/>
                </a:lnTo>
                <a:lnTo>
                  <a:pt x="1725399" y="3502820"/>
                </a:lnTo>
                <a:lnTo>
                  <a:pt x="1687997" y="3517434"/>
                </a:lnTo>
                <a:lnTo>
                  <a:pt x="1650151" y="3530609"/>
                </a:lnTo>
                <a:lnTo>
                  <a:pt x="1611879" y="3542322"/>
                </a:lnTo>
                <a:lnTo>
                  <a:pt x="1573198" y="3552549"/>
                </a:lnTo>
                <a:lnTo>
                  <a:pt x="1534126" y="3561267"/>
                </a:lnTo>
                <a:lnTo>
                  <a:pt x="1494679" y="3568452"/>
                </a:lnTo>
                <a:lnTo>
                  <a:pt x="1454875" y="3574081"/>
                </a:lnTo>
                <a:lnTo>
                  <a:pt x="1414733" y="3578131"/>
                </a:lnTo>
                <a:lnTo>
                  <a:pt x="1374268" y="3580579"/>
                </a:lnTo>
                <a:lnTo>
                  <a:pt x="1333500" y="3581400"/>
                </a:lnTo>
                <a:lnTo>
                  <a:pt x="1292731" y="3580579"/>
                </a:lnTo>
                <a:lnTo>
                  <a:pt x="1252266" y="3578131"/>
                </a:lnTo>
                <a:lnTo>
                  <a:pt x="1212124" y="3574081"/>
                </a:lnTo>
                <a:lnTo>
                  <a:pt x="1172320" y="3568452"/>
                </a:lnTo>
                <a:lnTo>
                  <a:pt x="1132873" y="3561267"/>
                </a:lnTo>
                <a:lnTo>
                  <a:pt x="1093801" y="3552549"/>
                </a:lnTo>
                <a:lnTo>
                  <a:pt x="1055120" y="3542322"/>
                </a:lnTo>
                <a:lnTo>
                  <a:pt x="1016848" y="3530609"/>
                </a:lnTo>
                <a:lnTo>
                  <a:pt x="979002" y="3517434"/>
                </a:lnTo>
                <a:lnTo>
                  <a:pt x="941600" y="3502820"/>
                </a:lnTo>
                <a:lnTo>
                  <a:pt x="904659" y="3486790"/>
                </a:lnTo>
                <a:lnTo>
                  <a:pt x="868198" y="3469369"/>
                </a:lnTo>
                <a:lnTo>
                  <a:pt x="832232" y="3450578"/>
                </a:lnTo>
                <a:lnTo>
                  <a:pt x="796780" y="3430443"/>
                </a:lnTo>
                <a:lnTo>
                  <a:pt x="761859" y="3408985"/>
                </a:lnTo>
                <a:lnTo>
                  <a:pt x="727486" y="3386229"/>
                </a:lnTo>
                <a:lnTo>
                  <a:pt x="693679" y="3362199"/>
                </a:lnTo>
                <a:lnTo>
                  <a:pt x="660456" y="3336916"/>
                </a:lnTo>
                <a:lnTo>
                  <a:pt x="627833" y="3310405"/>
                </a:lnTo>
                <a:lnTo>
                  <a:pt x="595829" y="3282690"/>
                </a:lnTo>
                <a:lnTo>
                  <a:pt x="564460" y="3253793"/>
                </a:lnTo>
                <a:lnTo>
                  <a:pt x="533744" y="3223738"/>
                </a:lnTo>
                <a:lnTo>
                  <a:pt x="503699" y="3192549"/>
                </a:lnTo>
                <a:lnTo>
                  <a:pt x="474342" y="3160249"/>
                </a:lnTo>
                <a:lnTo>
                  <a:pt x="445690" y="3126861"/>
                </a:lnTo>
                <a:lnTo>
                  <a:pt x="417761" y="3092408"/>
                </a:lnTo>
                <a:lnTo>
                  <a:pt x="390572" y="3056915"/>
                </a:lnTo>
                <a:lnTo>
                  <a:pt x="364141" y="3020404"/>
                </a:lnTo>
                <a:lnTo>
                  <a:pt x="338485" y="2982899"/>
                </a:lnTo>
                <a:lnTo>
                  <a:pt x="313622" y="2944424"/>
                </a:lnTo>
                <a:lnTo>
                  <a:pt x="289568" y="2905001"/>
                </a:lnTo>
                <a:lnTo>
                  <a:pt x="266342" y="2864655"/>
                </a:lnTo>
                <a:lnTo>
                  <a:pt x="243961" y="2823408"/>
                </a:lnTo>
                <a:lnTo>
                  <a:pt x="222442" y="2781284"/>
                </a:lnTo>
                <a:lnTo>
                  <a:pt x="201803" y="2738307"/>
                </a:lnTo>
                <a:lnTo>
                  <a:pt x="182061" y="2694499"/>
                </a:lnTo>
                <a:lnTo>
                  <a:pt x="163234" y="2649885"/>
                </a:lnTo>
                <a:lnTo>
                  <a:pt x="145338" y="2604487"/>
                </a:lnTo>
                <a:lnTo>
                  <a:pt x="128393" y="2558330"/>
                </a:lnTo>
                <a:lnTo>
                  <a:pt x="112414" y="2511436"/>
                </a:lnTo>
                <a:lnTo>
                  <a:pt x="97419" y="2463829"/>
                </a:lnTo>
                <a:lnTo>
                  <a:pt x="83426" y="2415532"/>
                </a:lnTo>
                <a:lnTo>
                  <a:pt x="70453" y="2366569"/>
                </a:lnTo>
                <a:lnTo>
                  <a:pt x="58516" y="2316963"/>
                </a:lnTo>
                <a:lnTo>
                  <a:pt x="47633" y="2266738"/>
                </a:lnTo>
                <a:lnTo>
                  <a:pt x="37822" y="2215917"/>
                </a:lnTo>
                <a:lnTo>
                  <a:pt x="29100" y="2164523"/>
                </a:lnTo>
                <a:lnTo>
                  <a:pt x="21484" y="2112580"/>
                </a:lnTo>
                <a:lnTo>
                  <a:pt x="14992" y="2060111"/>
                </a:lnTo>
                <a:lnTo>
                  <a:pt x="9641" y="2007140"/>
                </a:lnTo>
                <a:lnTo>
                  <a:pt x="5449" y="1953689"/>
                </a:lnTo>
                <a:lnTo>
                  <a:pt x="2433" y="1899784"/>
                </a:lnTo>
                <a:lnTo>
                  <a:pt x="611" y="1845446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19898" y="2951942"/>
            <a:ext cx="3733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d1  d2  d3  d4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600" y="2895600"/>
            <a:ext cx="2667000" cy="3657600"/>
          </a:xfrm>
          <a:custGeom>
            <a:avLst/>
            <a:gdLst/>
            <a:ahLst/>
            <a:cxnLst/>
            <a:rect l="l" t="t" r="r" b="b"/>
            <a:pathLst>
              <a:path w="2667000" h="3657600">
                <a:moveTo>
                  <a:pt x="0" y="1828800"/>
                </a:moveTo>
                <a:lnTo>
                  <a:pt x="611" y="1772887"/>
                </a:lnTo>
                <a:lnTo>
                  <a:pt x="2433" y="1717393"/>
                </a:lnTo>
                <a:lnTo>
                  <a:pt x="5449" y="1662340"/>
                </a:lnTo>
                <a:lnTo>
                  <a:pt x="9641" y="1607752"/>
                </a:lnTo>
                <a:lnTo>
                  <a:pt x="14992" y="1553653"/>
                </a:lnTo>
                <a:lnTo>
                  <a:pt x="21484" y="1500067"/>
                </a:lnTo>
                <a:lnTo>
                  <a:pt x="29100" y="1447018"/>
                </a:lnTo>
                <a:lnTo>
                  <a:pt x="37822" y="1394531"/>
                </a:lnTo>
                <a:lnTo>
                  <a:pt x="47633" y="1342628"/>
                </a:lnTo>
                <a:lnTo>
                  <a:pt x="58516" y="1291333"/>
                </a:lnTo>
                <a:lnTo>
                  <a:pt x="70453" y="1240672"/>
                </a:lnTo>
                <a:lnTo>
                  <a:pt x="83426" y="1190667"/>
                </a:lnTo>
                <a:lnTo>
                  <a:pt x="97419" y="1141342"/>
                </a:lnTo>
                <a:lnTo>
                  <a:pt x="112414" y="1092722"/>
                </a:lnTo>
                <a:lnTo>
                  <a:pt x="128393" y="1044830"/>
                </a:lnTo>
                <a:lnTo>
                  <a:pt x="145338" y="997691"/>
                </a:lnTo>
                <a:lnTo>
                  <a:pt x="163234" y="951327"/>
                </a:lnTo>
                <a:lnTo>
                  <a:pt x="182061" y="905764"/>
                </a:lnTo>
                <a:lnTo>
                  <a:pt x="201803" y="861024"/>
                </a:lnTo>
                <a:lnTo>
                  <a:pt x="222442" y="817132"/>
                </a:lnTo>
                <a:lnTo>
                  <a:pt x="243961" y="774112"/>
                </a:lnTo>
                <a:lnTo>
                  <a:pt x="266342" y="731988"/>
                </a:lnTo>
                <a:lnTo>
                  <a:pt x="289568" y="690783"/>
                </a:lnTo>
                <a:lnTo>
                  <a:pt x="313622" y="650522"/>
                </a:lnTo>
                <a:lnTo>
                  <a:pt x="338485" y="611228"/>
                </a:lnTo>
                <a:lnTo>
                  <a:pt x="364141" y="572925"/>
                </a:lnTo>
                <a:lnTo>
                  <a:pt x="390572" y="535638"/>
                </a:lnTo>
                <a:lnTo>
                  <a:pt x="417761" y="499390"/>
                </a:lnTo>
                <a:lnTo>
                  <a:pt x="445690" y="464204"/>
                </a:lnTo>
                <a:lnTo>
                  <a:pt x="474342" y="430106"/>
                </a:lnTo>
                <a:lnTo>
                  <a:pt x="503699" y="397119"/>
                </a:lnTo>
                <a:lnTo>
                  <a:pt x="533744" y="365266"/>
                </a:lnTo>
                <a:lnTo>
                  <a:pt x="564460" y="334572"/>
                </a:lnTo>
                <a:lnTo>
                  <a:pt x="595829" y="305061"/>
                </a:lnTo>
                <a:lnTo>
                  <a:pt x="627833" y="276756"/>
                </a:lnTo>
                <a:lnTo>
                  <a:pt x="660456" y="249682"/>
                </a:lnTo>
                <a:lnTo>
                  <a:pt x="693679" y="223861"/>
                </a:lnTo>
                <a:lnTo>
                  <a:pt x="727486" y="199319"/>
                </a:lnTo>
                <a:lnTo>
                  <a:pt x="761859" y="176080"/>
                </a:lnTo>
                <a:lnTo>
                  <a:pt x="796780" y="154166"/>
                </a:lnTo>
                <a:lnTo>
                  <a:pt x="832232" y="133602"/>
                </a:lnTo>
                <a:lnTo>
                  <a:pt x="868198" y="114412"/>
                </a:lnTo>
                <a:lnTo>
                  <a:pt x="904659" y="96620"/>
                </a:lnTo>
                <a:lnTo>
                  <a:pt x="941600" y="80250"/>
                </a:lnTo>
                <a:lnTo>
                  <a:pt x="979002" y="65325"/>
                </a:lnTo>
                <a:lnTo>
                  <a:pt x="1016848" y="51870"/>
                </a:lnTo>
                <a:lnTo>
                  <a:pt x="1055120" y="39908"/>
                </a:lnTo>
                <a:lnTo>
                  <a:pt x="1093801" y="29463"/>
                </a:lnTo>
                <a:lnTo>
                  <a:pt x="1132873" y="20560"/>
                </a:lnTo>
                <a:lnTo>
                  <a:pt x="1172320" y="13222"/>
                </a:lnTo>
                <a:lnTo>
                  <a:pt x="1212124" y="7473"/>
                </a:lnTo>
                <a:lnTo>
                  <a:pt x="1252266" y="3337"/>
                </a:lnTo>
                <a:lnTo>
                  <a:pt x="1292731" y="838"/>
                </a:lnTo>
                <a:lnTo>
                  <a:pt x="1333500" y="0"/>
                </a:lnTo>
                <a:lnTo>
                  <a:pt x="1374268" y="838"/>
                </a:lnTo>
                <a:lnTo>
                  <a:pt x="1414733" y="3337"/>
                </a:lnTo>
                <a:lnTo>
                  <a:pt x="1454875" y="7473"/>
                </a:lnTo>
                <a:lnTo>
                  <a:pt x="1494679" y="13222"/>
                </a:lnTo>
                <a:lnTo>
                  <a:pt x="1534126" y="20560"/>
                </a:lnTo>
                <a:lnTo>
                  <a:pt x="1573198" y="29464"/>
                </a:lnTo>
                <a:lnTo>
                  <a:pt x="1611879" y="39908"/>
                </a:lnTo>
                <a:lnTo>
                  <a:pt x="1650151" y="51870"/>
                </a:lnTo>
                <a:lnTo>
                  <a:pt x="1687997" y="65325"/>
                </a:lnTo>
                <a:lnTo>
                  <a:pt x="1725399" y="80250"/>
                </a:lnTo>
                <a:lnTo>
                  <a:pt x="1762340" y="96620"/>
                </a:lnTo>
                <a:lnTo>
                  <a:pt x="1798801" y="114412"/>
                </a:lnTo>
                <a:lnTo>
                  <a:pt x="1834767" y="133602"/>
                </a:lnTo>
                <a:lnTo>
                  <a:pt x="1870219" y="154166"/>
                </a:lnTo>
                <a:lnTo>
                  <a:pt x="1905140" y="176080"/>
                </a:lnTo>
                <a:lnTo>
                  <a:pt x="1939513" y="199319"/>
                </a:lnTo>
                <a:lnTo>
                  <a:pt x="1973320" y="223861"/>
                </a:lnTo>
                <a:lnTo>
                  <a:pt x="2006543" y="249682"/>
                </a:lnTo>
                <a:lnTo>
                  <a:pt x="2039166" y="276756"/>
                </a:lnTo>
                <a:lnTo>
                  <a:pt x="2071170" y="305061"/>
                </a:lnTo>
                <a:lnTo>
                  <a:pt x="2102539" y="334572"/>
                </a:lnTo>
                <a:lnTo>
                  <a:pt x="2133255" y="365266"/>
                </a:lnTo>
                <a:lnTo>
                  <a:pt x="2163300" y="397119"/>
                </a:lnTo>
                <a:lnTo>
                  <a:pt x="2192657" y="430106"/>
                </a:lnTo>
                <a:lnTo>
                  <a:pt x="2221309" y="464204"/>
                </a:lnTo>
                <a:lnTo>
                  <a:pt x="2249238" y="499390"/>
                </a:lnTo>
                <a:lnTo>
                  <a:pt x="2276427" y="535638"/>
                </a:lnTo>
                <a:lnTo>
                  <a:pt x="2302858" y="572925"/>
                </a:lnTo>
                <a:lnTo>
                  <a:pt x="2328514" y="611228"/>
                </a:lnTo>
                <a:lnTo>
                  <a:pt x="2353377" y="650522"/>
                </a:lnTo>
                <a:lnTo>
                  <a:pt x="2377431" y="690783"/>
                </a:lnTo>
                <a:lnTo>
                  <a:pt x="2400657" y="731988"/>
                </a:lnTo>
                <a:lnTo>
                  <a:pt x="2423038" y="774112"/>
                </a:lnTo>
                <a:lnTo>
                  <a:pt x="2444557" y="817132"/>
                </a:lnTo>
                <a:lnTo>
                  <a:pt x="2465196" y="861024"/>
                </a:lnTo>
                <a:lnTo>
                  <a:pt x="2484938" y="905764"/>
                </a:lnTo>
                <a:lnTo>
                  <a:pt x="2503765" y="951327"/>
                </a:lnTo>
                <a:lnTo>
                  <a:pt x="2521661" y="997691"/>
                </a:lnTo>
                <a:lnTo>
                  <a:pt x="2538606" y="1044830"/>
                </a:lnTo>
                <a:lnTo>
                  <a:pt x="2554585" y="1092722"/>
                </a:lnTo>
                <a:lnTo>
                  <a:pt x="2569580" y="1141342"/>
                </a:lnTo>
                <a:lnTo>
                  <a:pt x="2583573" y="1190667"/>
                </a:lnTo>
                <a:lnTo>
                  <a:pt x="2596546" y="1240672"/>
                </a:lnTo>
                <a:lnTo>
                  <a:pt x="2608483" y="1291333"/>
                </a:lnTo>
                <a:lnTo>
                  <a:pt x="2619366" y="1342628"/>
                </a:lnTo>
                <a:lnTo>
                  <a:pt x="2629177" y="1394531"/>
                </a:lnTo>
                <a:lnTo>
                  <a:pt x="2637899" y="1447018"/>
                </a:lnTo>
                <a:lnTo>
                  <a:pt x="2645515" y="1500067"/>
                </a:lnTo>
                <a:lnTo>
                  <a:pt x="2652007" y="1553653"/>
                </a:lnTo>
                <a:lnTo>
                  <a:pt x="2657358" y="1607752"/>
                </a:lnTo>
                <a:lnTo>
                  <a:pt x="2661550" y="1662340"/>
                </a:lnTo>
                <a:lnTo>
                  <a:pt x="2664566" y="1717393"/>
                </a:lnTo>
                <a:lnTo>
                  <a:pt x="2666388" y="1772887"/>
                </a:lnTo>
                <a:lnTo>
                  <a:pt x="2667000" y="1828800"/>
                </a:lnTo>
                <a:lnTo>
                  <a:pt x="2666388" y="1884711"/>
                </a:lnTo>
                <a:lnTo>
                  <a:pt x="2664566" y="1940205"/>
                </a:lnTo>
                <a:lnTo>
                  <a:pt x="2661550" y="1995258"/>
                </a:lnTo>
                <a:lnTo>
                  <a:pt x="2657358" y="2049845"/>
                </a:lnTo>
                <a:lnTo>
                  <a:pt x="2652007" y="2103943"/>
                </a:lnTo>
                <a:lnTo>
                  <a:pt x="2645515" y="2157529"/>
                </a:lnTo>
                <a:lnTo>
                  <a:pt x="2637899" y="2210577"/>
                </a:lnTo>
                <a:lnTo>
                  <a:pt x="2629177" y="2263064"/>
                </a:lnTo>
                <a:lnTo>
                  <a:pt x="2619366" y="2314967"/>
                </a:lnTo>
                <a:lnTo>
                  <a:pt x="2608483" y="2366261"/>
                </a:lnTo>
                <a:lnTo>
                  <a:pt x="2596546" y="2416922"/>
                </a:lnTo>
                <a:lnTo>
                  <a:pt x="2583573" y="2466927"/>
                </a:lnTo>
                <a:lnTo>
                  <a:pt x="2569580" y="2516251"/>
                </a:lnTo>
                <a:lnTo>
                  <a:pt x="2554585" y="2564871"/>
                </a:lnTo>
                <a:lnTo>
                  <a:pt x="2538606" y="2612763"/>
                </a:lnTo>
                <a:lnTo>
                  <a:pt x="2521661" y="2659903"/>
                </a:lnTo>
                <a:lnTo>
                  <a:pt x="2503765" y="2706266"/>
                </a:lnTo>
                <a:lnTo>
                  <a:pt x="2484938" y="2751830"/>
                </a:lnTo>
                <a:lnTo>
                  <a:pt x="2465196" y="2796569"/>
                </a:lnTo>
                <a:lnTo>
                  <a:pt x="2444557" y="2840461"/>
                </a:lnTo>
                <a:lnTo>
                  <a:pt x="2423038" y="2883481"/>
                </a:lnTo>
                <a:lnTo>
                  <a:pt x="2400657" y="2925606"/>
                </a:lnTo>
                <a:lnTo>
                  <a:pt x="2377431" y="2966811"/>
                </a:lnTo>
                <a:lnTo>
                  <a:pt x="2353377" y="3007072"/>
                </a:lnTo>
                <a:lnTo>
                  <a:pt x="2328514" y="3046366"/>
                </a:lnTo>
                <a:lnTo>
                  <a:pt x="2302858" y="3084669"/>
                </a:lnTo>
                <a:lnTo>
                  <a:pt x="2276427" y="3121956"/>
                </a:lnTo>
                <a:lnTo>
                  <a:pt x="2249238" y="3158205"/>
                </a:lnTo>
                <a:lnTo>
                  <a:pt x="2221309" y="3193390"/>
                </a:lnTo>
                <a:lnTo>
                  <a:pt x="2192657" y="3227489"/>
                </a:lnTo>
                <a:lnTo>
                  <a:pt x="2163300" y="3260476"/>
                </a:lnTo>
                <a:lnTo>
                  <a:pt x="2133255" y="3292329"/>
                </a:lnTo>
                <a:lnTo>
                  <a:pt x="2102539" y="3323023"/>
                </a:lnTo>
                <a:lnTo>
                  <a:pt x="2071170" y="3352535"/>
                </a:lnTo>
                <a:lnTo>
                  <a:pt x="2039166" y="3380840"/>
                </a:lnTo>
                <a:lnTo>
                  <a:pt x="2006543" y="3407915"/>
                </a:lnTo>
                <a:lnTo>
                  <a:pt x="1973320" y="3433735"/>
                </a:lnTo>
                <a:lnTo>
                  <a:pt x="1939513" y="3458277"/>
                </a:lnTo>
                <a:lnTo>
                  <a:pt x="1905140" y="3481517"/>
                </a:lnTo>
                <a:lnTo>
                  <a:pt x="1870219" y="3503431"/>
                </a:lnTo>
                <a:lnTo>
                  <a:pt x="1834767" y="3523995"/>
                </a:lnTo>
                <a:lnTo>
                  <a:pt x="1798801" y="3543185"/>
                </a:lnTo>
                <a:lnTo>
                  <a:pt x="1762340" y="3560977"/>
                </a:lnTo>
                <a:lnTo>
                  <a:pt x="1725399" y="3577348"/>
                </a:lnTo>
                <a:lnTo>
                  <a:pt x="1687997" y="3592273"/>
                </a:lnTo>
                <a:lnTo>
                  <a:pt x="1650151" y="3605728"/>
                </a:lnTo>
                <a:lnTo>
                  <a:pt x="1611879" y="3617690"/>
                </a:lnTo>
                <a:lnTo>
                  <a:pt x="1573198" y="3628135"/>
                </a:lnTo>
                <a:lnTo>
                  <a:pt x="1534126" y="3637038"/>
                </a:lnTo>
                <a:lnTo>
                  <a:pt x="1494679" y="3644377"/>
                </a:lnTo>
                <a:lnTo>
                  <a:pt x="1454875" y="3650126"/>
                </a:lnTo>
                <a:lnTo>
                  <a:pt x="1414733" y="3654262"/>
                </a:lnTo>
                <a:lnTo>
                  <a:pt x="1374268" y="3656761"/>
                </a:lnTo>
                <a:lnTo>
                  <a:pt x="1333500" y="3657600"/>
                </a:lnTo>
                <a:lnTo>
                  <a:pt x="1292731" y="3656761"/>
                </a:lnTo>
                <a:lnTo>
                  <a:pt x="1252266" y="3654262"/>
                </a:lnTo>
                <a:lnTo>
                  <a:pt x="1212124" y="3650126"/>
                </a:lnTo>
                <a:lnTo>
                  <a:pt x="1172320" y="3644377"/>
                </a:lnTo>
                <a:lnTo>
                  <a:pt x="1132873" y="3637038"/>
                </a:lnTo>
                <a:lnTo>
                  <a:pt x="1093801" y="3628135"/>
                </a:lnTo>
                <a:lnTo>
                  <a:pt x="1055120" y="3617690"/>
                </a:lnTo>
                <a:lnTo>
                  <a:pt x="1016848" y="3605728"/>
                </a:lnTo>
                <a:lnTo>
                  <a:pt x="979002" y="3592273"/>
                </a:lnTo>
                <a:lnTo>
                  <a:pt x="941600" y="3577348"/>
                </a:lnTo>
                <a:lnTo>
                  <a:pt x="904659" y="3560977"/>
                </a:lnTo>
                <a:lnTo>
                  <a:pt x="868198" y="3543185"/>
                </a:lnTo>
                <a:lnTo>
                  <a:pt x="832232" y="3523995"/>
                </a:lnTo>
                <a:lnTo>
                  <a:pt x="796780" y="3503431"/>
                </a:lnTo>
                <a:lnTo>
                  <a:pt x="761859" y="3481517"/>
                </a:lnTo>
                <a:lnTo>
                  <a:pt x="727486" y="3458277"/>
                </a:lnTo>
                <a:lnTo>
                  <a:pt x="693679" y="3433735"/>
                </a:lnTo>
                <a:lnTo>
                  <a:pt x="660456" y="3407915"/>
                </a:lnTo>
                <a:lnTo>
                  <a:pt x="627833" y="3380840"/>
                </a:lnTo>
                <a:lnTo>
                  <a:pt x="595829" y="3352535"/>
                </a:lnTo>
                <a:lnTo>
                  <a:pt x="564460" y="3323023"/>
                </a:lnTo>
                <a:lnTo>
                  <a:pt x="533744" y="3292329"/>
                </a:lnTo>
                <a:lnTo>
                  <a:pt x="503699" y="3260476"/>
                </a:lnTo>
                <a:lnTo>
                  <a:pt x="474342" y="3227489"/>
                </a:lnTo>
                <a:lnTo>
                  <a:pt x="445690" y="3193390"/>
                </a:lnTo>
                <a:lnTo>
                  <a:pt x="417761" y="3158205"/>
                </a:lnTo>
                <a:lnTo>
                  <a:pt x="390572" y="3121956"/>
                </a:lnTo>
                <a:lnTo>
                  <a:pt x="364141" y="3084669"/>
                </a:lnTo>
                <a:lnTo>
                  <a:pt x="338485" y="3046366"/>
                </a:lnTo>
                <a:lnTo>
                  <a:pt x="313622" y="3007072"/>
                </a:lnTo>
                <a:lnTo>
                  <a:pt x="289568" y="2966811"/>
                </a:lnTo>
                <a:lnTo>
                  <a:pt x="266342" y="2925606"/>
                </a:lnTo>
                <a:lnTo>
                  <a:pt x="243961" y="2883481"/>
                </a:lnTo>
                <a:lnTo>
                  <a:pt x="222442" y="2840461"/>
                </a:lnTo>
                <a:lnTo>
                  <a:pt x="201803" y="2796569"/>
                </a:lnTo>
                <a:lnTo>
                  <a:pt x="182061" y="2751830"/>
                </a:lnTo>
                <a:lnTo>
                  <a:pt x="163234" y="2706266"/>
                </a:lnTo>
                <a:lnTo>
                  <a:pt x="145338" y="2659903"/>
                </a:lnTo>
                <a:lnTo>
                  <a:pt x="128393" y="2612763"/>
                </a:lnTo>
                <a:lnTo>
                  <a:pt x="112414" y="2564871"/>
                </a:lnTo>
                <a:lnTo>
                  <a:pt x="97419" y="2516251"/>
                </a:lnTo>
                <a:lnTo>
                  <a:pt x="83426" y="2466927"/>
                </a:lnTo>
                <a:lnTo>
                  <a:pt x="70453" y="2416922"/>
                </a:lnTo>
                <a:lnTo>
                  <a:pt x="58516" y="2366261"/>
                </a:lnTo>
                <a:lnTo>
                  <a:pt x="47633" y="2314967"/>
                </a:lnTo>
                <a:lnTo>
                  <a:pt x="37822" y="2263064"/>
                </a:lnTo>
                <a:lnTo>
                  <a:pt x="29100" y="2210577"/>
                </a:lnTo>
                <a:lnTo>
                  <a:pt x="21484" y="2157529"/>
                </a:lnTo>
                <a:lnTo>
                  <a:pt x="14992" y="2103943"/>
                </a:lnTo>
                <a:lnTo>
                  <a:pt x="9641" y="2049845"/>
                </a:lnTo>
                <a:lnTo>
                  <a:pt x="5449" y="1995258"/>
                </a:lnTo>
                <a:lnTo>
                  <a:pt x="2433" y="1940205"/>
                </a:lnTo>
                <a:lnTo>
                  <a:pt x="611" y="1884711"/>
                </a:lnTo>
                <a:lnTo>
                  <a:pt x="0" y="1828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89125" y="2716148"/>
            <a:ext cx="34671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e1  e2  e3  e4  e5  e6  e7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8775" y="1624406"/>
            <a:ext cx="308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M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9428" y="1624406"/>
            <a:ext cx="156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76400" y="3200400"/>
            <a:ext cx="5715000" cy="3200400"/>
          </a:xfrm>
          <a:custGeom>
            <a:avLst/>
            <a:gdLst/>
            <a:ahLst/>
            <a:cxnLst/>
            <a:rect l="l" t="t" r="r" b="b"/>
            <a:pathLst>
              <a:path w="5715000" h="3200400">
                <a:moveTo>
                  <a:pt x="76200" y="0"/>
                </a:moveTo>
                <a:lnTo>
                  <a:pt x="5562600" y="228600"/>
                </a:lnTo>
              </a:path>
              <a:path w="5715000" h="3200400">
                <a:moveTo>
                  <a:pt x="0" y="457200"/>
                </a:moveTo>
                <a:lnTo>
                  <a:pt x="5562600" y="228600"/>
                </a:lnTo>
              </a:path>
              <a:path w="5715000" h="3200400">
                <a:moveTo>
                  <a:pt x="0" y="990600"/>
                </a:moveTo>
                <a:lnTo>
                  <a:pt x="5562600" y="228600"/>
                </a:lnTo>
              </a:path>
              <a:path w="5715000" h="3200400">
                <a:moveTo>
                  <a:pt x="0" y="1676400"/>
                </a:moveTo>
                <a:lnTo>
                  <a:pt x="5715000" y="609600"/>
                </a:lnTo>
              </a:path>
              <a:path w="5715000" h="3200400">
                <a:moveTo>
                  <a:pt x="76200" y="2209800"/>
                </a:moveTo>
                <a:lnTo>
                  <a:pt x="5638800" y="762000"/>
                </a:lnTo>
              </a:path>
              <a:path w="5715000" h="3200400">
                <a:moveTo>
                  <a:pt x="76200" y="2667000"/>
                </a:moveTo>
                <a:lnTo>
                  <a:pt x="5638800" y="1219200"/>
                </a:lnTo>
              </a:path>
              <a:path w="5715000" h="3200400">
                <a:moveTo>
                  <a:pt x="0" y="3200400"/>
                </a:moveTo>
                <a:lnTo>
                  <a:pt x="5715000" y="1828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61965" y="1976530"/>
            <a:ext cx="1220470" cy="171450"/>
          </a:xfrm>
          <a:custGeom>
            <a:avLst/>
            <a:gdLst/>
            <a:ahLst/>
            <a:cxnLst/>
            <a:rect l="l" t="t" r="r" b="b"/>
            <a:pathLst>
              <a:path w="1220470" h="171450">
                <a:moveTo>
                  <a:pt x="1186925" y="62962"/>
                </a:moveTo>
                <a:lnTo>
                  <a:pt x="1181481" y="62962"/>
                </a:lnTo>
                <a:lnTo>
                  <a:pt x="1182751" y="101062"/>
                </a:lnTo>
                <a:lnTo>
                  <a:pt x="1112326" y="103265"/>
                </a:lnTo>
                <a:lnTo>
                  <a:pt x="1059814" y="136114"/>
                </a:lnTo>
                <a:lnTo>
                  <a:pt x="1054346" y="141311"/>
                </a:lnTo>
                <a:lnTo>
                  <a:pt x="1051401" y="147972"/>
                </a:lnTo>
                <a:lnTo>
                  <a:pt x="1051171" y="155277"/>
                </a:lnTo>
                <a:lnTo>
                  <a:pt x="1053845" y="162403"/>
                </a:lnTo>
                <a:lnTo>
                  <a:pt x="1059043" y="167872"/>
                </a:lnTo>
                <a:lnTo>
                  <a:pt x="1065704" y="170816"/>
                </a:lnTo>
                <a:lnTo>
                  <a:pt x="1073009" y="171047"/>
                </a:lnTo>
                <a:lnTo>
                  <a:pt x="1080135" y="168372"/>
                </a:lnTo>
                <a:lnTo>
                  <a:pt x="1219962" y="80869"/>
                </a:lnTo>
                <a:lnTo>
                  <a:pt x="1186925" y="62962"/>
                </a:lnTo>
                <a:close/>
              </a:path>
              <a:path w="1220470" h="171450">
                <a:moveTo>
                  <a:pt x="1111028" y="65166"/>
                </a:moveTo>
                <a:lnTo>
                  <a:pt x="0" y="99919"/>
                </a:lnTo>
                <a:lnTo>
                  <a:pt x="1270" y="138019"/>
                </a:lnTo>
                <a:lnTo>
                  <a:pt x="1112326" y="103265"/>
                </a:lnTo>
                <a:lnTo>
                  <a:pt x="1144369" y="83219"/>
                </a:lnTo>
                <a:lnTo>
                  <a:pt x="1111028" y="65166"/>
                </a:lnTo>
                <a:close/>
              </a:path>
              <a:path w="1220470" h="171450">
                <a:moveTo>
                  <a:pt x="1144369" y="83219"/>
                </a:moveTo>
                <a:lnTo>
                  <a:pt x="1112326" y="103265"/>
                </a:lnTo>
                <a:lnTo>
                  <a:pt x="1182751" y="101062"/>
                </a:lnTo>
                <a:lnTo>
                  <a:pt x="1182674" y="98776"/>
                </a:lnTo>
                <a:lnTo>
                  <a:pt x="1173099" y="98776"/>
                </a:lnTo>
                <a:lnTo>
                  <a:pt x="1144369" y="83219"/>
                </a:lnTo>
                <a:close/>
              </a:path>
              <a:path w="1220470" h="171450">
                <a:moveTo>
                  <a:pt x="1172083" y="65883"/>
                </a:moveTo>
                <a:lnTo>
                  <a:pt x="1144369" y="83219"/>
                </a:lnTo>
                <a:lnTo>
                  <a:pt x="1173099" y="98776"/>
                </a:lnTo>
                <a:lnTo>
                  <a:pt x="1172083" y="65883"/>
                </a:lnTo>
                <a:close/>
              </a:path>
              <a:path w="1220470" h="171450">
                <a:moveTo>
                  <a:pt x="1181578" y="65883"/>
                </a:moveTo>
                <a:lnTo>
                  <a:pt x="1172083" y="65883"/>
                </a:lnTo>
                <a:lnTo>
                  <a:pt x="1173099" y="98776"/>
                </a:lnTo>
                <a:lnTo>
                  <a:pt x="1182674" y="98776"/>
                </a:lnTo>
                <a:lnTo>
                  <a:pt x="1181578" y="65883"/>
                </a:lnTo>
                <a:close/>
              </a:path>
              <a:path w="1220470" h="171450">
                <a:moveTo>
                  <a:pt x="1181481" y="62962"/>
                </a:moveTo>
                <a:lnTo>
                  <a:pt x="1111028" y="65166"/>
                </a:lnTo>
                <a:lnTo>
                  <a:pt x="1144369" y="83219"/>
                </a:lnTo>
                <a:lnTo>
                  <a:pt x="1172083" y="65883"/>
                </a:lnTo>
                <a:lnTo>
                  <a:pt x="1181578" y="65883"/>
                </a:lnTo>
                <a:lnTo>
                  <a:pt x="1181481" y="62962"/>
                </a:lnTo>
                <a:close/>
              </a:path>
              <a:path w="1220470" h="171450">
                <a:moveTo>
                  <a:pt x="1067683" y="0"/>
                </a:moveTo>
                <a:lnTo>
                  <a:pt x="1060402" y="684"/>
                </a:lnTo>
                <a:lnTo>
                  <a:pt x="1053907" y="4060"/>
                </a:lnTo>
                <a:lnTo>
                  <a:pt x="1049019" y="9876"/>
                </a:lnTo>
                <a:lnTo>
                  <a:pt x="1046837" y="17121"/>
                </a:lnTo>
                <a:lnTo>
                  <a:pt x="1047559" y="24401"/>
                </a:lnTo>
                <a:lnTo>
                  <a:pt x="1050948" y="30896"/>
                </a:lnTo>
                <a:lnTo>
                  <a:pt x="1056766" y="35784"/>
                </a:lnTo>
                <a:lnTo>
                  <a:pt x="1111028" y="65166"/>
                </a:lnTo>
                <a:lnTo>
                  <a:pt x="1181481" y="62962"/>
                </a:lnTo>
                <a:lnTo>
                  <a:pt x="1186925" y="62962"/>
                </a:lnTo>
                <a:lnTo>
                  <a:pt x="1074928" y="2256"/>
                </a:lnTo>
                <a:lnTo>
                  <a:pt x="10676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72411"/>
            <a:ext cx="78371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In a many-to-one relationship a loan is  associated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several customers via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i="1" spc="-5" dirty="0">
                <a:latin typeface="Georgia"/>
                <a:cs typeface="Georgia"/>
              </a:rPr>
              <a:t>borrower.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216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0" y="3667125"/>
            <a:ext cx="6162675" cy="2714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822565" cy="1805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Many to</a:t>
            </a:r>
            <a:r>
              <a:rPr sz="4000" spc="-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Many(M:N)</a:t>
            </a:r>
            <a:endParaRPr sz="4000">
              <a:latin typeface="Trebuchet MS"/>
              <a:cs typeface="Trebuchet MS"/>
            </a:endParaRPr>
          </a:p>
          <a:p>
            <a:pPr marL="378460" marR="5080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When many occurrences of one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is related  to many </a:t>
            </a:r>
            <a:r>
              <a:rPr sz="2800" spc="-10" dirty="0">
                <a:latin typeface="Georgia"/>
                <a:cs typeface="Georgia"/>
              </a:rPr>
              <a:t>occurrences </a:t>
            </a:r>
            <a:r>
              <a:rPr sz="2800" spc="-5" dirty="0">
                <a:latin typeface="Georgia"/>
                <a:cs typeface="Georgia"/>
              </a:rPr>
              <a:t>of another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entity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7343" y="27813"/>
            <a:ext cx="391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10016" y="27813"/>
            <a:ext cx="349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524000"/>
            <a:ext cx="1905000" cy="1066800"/>
          </a:xfrm>
          <a:custGeom>
            <a:avLst/>
            <a:gdLst/>
            <a:ahLst/>
            <a:cxnLst/>
            <a:rect l="l" t="t" r="r" b="b"/>
            <a:pathLst>
              <a:path w="1905000" h="1066800">
                <a:moveTo>
                  <a:pt x="0" y="1066800"/>
                </a:moveTo>
                <a:lnTo>
                  <a:pt x="1905000" y="1066800"/>
                </a:lnTo>
                <a:lnTo>
                  <a:pt x="1905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2530" y="1900554"/>
            <a:ext cx="83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T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ach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5200" y="14478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8098" y="1938654"/>
            <a:ext cx="372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has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62200" y="20574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3810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200" y="2895600"/>
            <a:ext cx="2667000" cy="3581400"/>
          </a:xfrm>
          <a:custGeom>
            <a:avLst/>
            <a:gdLst/>
            <a:ahLst/>
            <a:cxnLst/>
            <a:rect l="l" t="t" r="r" b="b"/>
            <a:pathLst>
              <a:path w="2667000" h="3581400">
                <a:moveTo>
                  <a:pt x="0" y="1790700"/>
                </a:moveTo>
                <a:lnTo>
                  <a:pt x="611" y="1735954"/>
                </a:lnTo>
                <a:lnTo>
                  <a:pt x="2433" y="1681618"/>
                </a:lnTo>
                <a:lnTo>
                  <a:pt x="5449" y="1627713"/>
                </a:lnTo>
                <a:lnTo>
                  <a:pt x="9641" y="1574264"/>
                </a:lnTo>
                <a:lnTo>
                  <a:pt x="14992" y="1521294"/>
                </a:lnTo>
                <a:lnTo>
                  <a:pt x="21484" y="1468826"/>
                </a:lnTo>
                <a:lnTo>
                  <a:pt x="29100" y="1416884"/>
                </a:lnTo>
                <a:lnTo>
                  <a:pt x="37822" y="1365491"/>
                </a:lnTo>
                <a:lnTo>
                  <a:pt x="47633" y="1314670"/>
                </a:lnTo>
                <a:lnTo>
                  <a:pt x="58516" y="1264445"/>
                </a:lnTo>
                <a:lnTo>
                  <a:pt x="70453" y="1214840"/>
                </a:lnTo>
                <a:lnTo>
                  <a:pt x="83426" y="1165877"/>
                </a:lnTo>
                <a:lnTo>
                  <a:pt x="97419" y="1117581"/>
                </a:lnTo>
                <a:lnTo>
                  <a:pt x="112414" y="1069974"/>
                </a:lnTo>
                <a:lnTo>
                  <a:pt x="128393" y="1023080"/>
                </a:lnTo>
                <a:lnTo>
                  <a:pt x="145338" y="976923"/>
                </a:lnTo>
                <a:lnTo>
                  <a:pt x="163234" y="931525"/>
                </a:lnTo>
                <a:lnTo>
                  <a:pt x="182061" y="886911"/>
                </a:lnTo>
                <a:lnTo>
                  <a:pt x="201803" y="843103"/>
                </a:lnTo>
                <a:lnTo>
                  <a:pt x="222442" y="800126"/>
                </a:lnTo>
                <a:lnTo>
                  <a:pt x="243961" y="758002"/>
                </a:lnTo>
                <a:lnTo>
                  <a:pt x="266342" y="716755"/>
                </a:lnTo>
                <a:lnTo>
                  <a:pt x="289568" y="676408"/>
                </a:lnTo>
                <a:lnTo>
                  <a:pt x="313622" y="636986"/>
                </a:lnTo>
                <a:lnTo>
                  <a:pt x="338485" y="598510"/>
                </a:lnTo>
                <a:lnTo>
                  <a:pt x="364141" y="561005"/>
                </a:lnTo>
                <a:lnTo>
                  <a:pt x="390572" y="524494"/>
                </a:lnTo>
                <a:lnTo>
                  <a:pt x="417761" y="489000"/>
                </a:lnTo>
                <a:lnTo>
                  <a:pt x="445690" y="454547"/>
                </a:lnTo>
                <a:lnTo>
                  <a:pt x="474342" y="421159"/>
                </a:lnTo>
                <a:lnTo>
                  <a:pt x="503699" y="388858"/>
                </a:lnTo>
                <a:lnTo>
                  <a:pt x="533744" y="357668"/>
                </a:lnTo>
                <a:lnTo>
                  <a:pt x="564460" y="327613"/>
                </a:lnTo>
                <a:lnTo>
                  <a:pt x="595829" y="298716"/>
                </a:lnTo>
                <a:lnTo>
                  <a:pt x="627833" y="271000"/>
                </a:lnTo>
                <a:lnTo>
                  <a:pt x="660456" y="244489"/>
                </a:lnTo>
                <a:lnTo>
                  <a:pt x="693679" y="219206"/>
                </a:lnTo>
                <a:lnTo>
                  <a:pt x="727486" y="195174"/>
                </a:lnTo>
                <a:lnTo>
                  <a:pt x="761859" y="172418"/>
                </a:lnTo>
                <a:lnTo>
                  <a:pt x="796780" y="150960"/>
                </a:lnTo>
                <a:lnTo>
                  <a:pt x="832232" y="130824"/>
                </a:lnTo>
                <a:lnTo>
                  <a:pt x="868198" y="112033"/>
                </a:lnTo>
                <a:lnTo>
                  <a:pt x="904659" y="94611"/>
                </a:lnTo>
                <a:lnTo>
                  <a:pt x="941600" y="78581"/>
                </a:lnTo>
                <a:lnTo>
                  <a:pt x="979002" y="63967"/>
                </a:lnTo>
                <a:lnTo>
                  <a:pt x="1016848" y="50791"/>
                </a:lnTo>
                <a:lnTo>
                  <a:pt x="1055120" y="39078"/>
                </a:lnTo>
                <a:lnTo>
                  <a:pt x="1093801" y="28851"/>
                </a:lnTo>
                <a:lnTo>
                  <a:pt x="1132873" y="20133"/>
                </a:lnTo>
                <a:lnTo>
                  <a:pt x="1172320" y="12947"/>
                </a:lnTo>
                <a:lnTo>
                  <a:pt x="1212124" y="7318"/>
                </a:lnTo>
                <a:lnTo>
                  <a:pt x="1252266" y="3268"/>
                </a:lnTo>
                <a:lnTo>
                  <a:pt x="1292731" y="820"/>
                </a:lnTo>
                <a:lnTo>
                  <a:pt x="1333500" y="0"/>
                </a:lnTo>
                <a:lnTo>
                  <a:pt x="1374268" y="820"/>
                </a:lnTo>
                <a:lnTo>
                  <a:pt x="1414733" y="3268"/>
                </a:lnTo>
                <a:lnTo>
                  <a:pt x="1454875" y="7318"/>
                </a:lnTo>
                <a:lnTo>
                  <a:pt x="1494679" y="12947"/>
                </a:lnTo>
                <a:lnTo>
                  <a:pt x="1534126" y="20133"/>
                </a:lnTo>
                <a:lnTo>
                  <a:pt x="1573198" y="28851"/>
                </a:lnTo>
                <a:lnTo>
                  <a:pt x="1611879" y="39078"/>
                </a:lnTo>
                <a:lnTo>
                  <a:pt x="1650151" y="50791"/>
                </a:lnTo>
                <a:lnTo>
                  <a:pt x="1687997" y="63967"/>
                </a:lnTo>
                <a:lnTo>
                  <a:pt x="1725399" y="78581"/>
                </a:lnTo>
                <a:lnTo>
                  <a:pt x="1762340" y="94611"/>
                </a:lnTo>
                <a:lnTo>
                  <a:pt x="1798801" y="112033"/>
                </a:lnTo>
                <a:lnTo>
                  <a:pt x="1834767" y="130824"/>
                </a:lnTo>
                <a:lnTo>
                  <a:pt x="1870219" y="150960"/>
                </a:lnTo>
                <a:lnTo>
                  <a:pt x="1905140" y="172418"/>
                </a:lnTo>
                <a:lnTo>
                  <a:pt x="1939513" y="195174"/>
                </a:lnTo>
                <a:lnTo>
                  <a:pt x="1973320" y="219206"/>
                </a:lnTo>
                <a:lnTo>
                  <a:pt x="2006543" y="244489"/>
                </a:lnTo>
                <a:lnTo>
                  <a:pt x="2039166" y="271000"/>
                </a:lnTo>
                <a:lnTo>
                  <a:pt x="2071170" y="298716"/>
                </a:lnTo>
                <a:lnTo>
                  <a:pt x="2102539" y="327613"/>
                </a:lnTo>
                <a:lnTo>
                  <a:pt x="2133255" y="357668"/>
                </a:lnTo>
                <a:lnTo>
                  <a:pt x="2163300" y="388858"/>
                </a:lnTo>
                <a:lnTo>
                  <a:pt x="2192657" y="421159"/>
                </a:lnTo>
                <a:lnTo>
                  <a:pt x="2221309" y="454547"/>
                </a:lnTo>
                <a:lnTo>
                  <a:pt x="2249238" y="489000"/>
                </a:lnTo>
                <a:lnTo>
                  <a:pt x="2276427" y="524494"/>
                </a:lnTo>
                <a:lnTo>
                  <a:pt x="2302858" y="561005"/>
                </a:lnTo>
                <a:lnTo>
                  <a:pt x="2328514" y="598510"/>
                </a:lnTo>
                <a:lnTo>
                  <a:pt x="2353377" y="636986"/>
                </a:lnTo>
                <a:lnTo>
                  <a:pt x="2377431" y="676408"/>
                </a:lnTo>
                <a:lnTo>
                  <a:pt x="2400657" y="716755"/>
                </a:lnTo>
                <a:lnTo>
                  <a:pt x="2423038" y="758002"/>
                </a:lnTo>
                <a:lnTo>
                  <a:pt x="2444557" y="800126"/>
                </a:lnTo>
                <a:lnTo>
                  <a:pt x="2465196" y="843103"/>
                </a:lnTo>
                <a:lnTo>
                  <a:pt x="2484938" y="886911"/>
                </a:lnTo>
                <a:lnTo>
                  <a:pt x="2503765" y="931525"/>
                </a:lnTo>
                <a:lnTo>
                  <a:pt x="2521661" y="976923"/>
                </a:lnTo>
                <a:lnTo>
                  <a:pt x="2538606" y="1023080"/>
                </a:lnTo>
                <a:lnTo>
                  <a:pt x="2554585" y="1069974"/>
                </a:lnTo>
                <a:lnTo>
                  <a:pt x="2569580" y="1117581"/>
                </a:lnTo>
                <a:lnTo>
                  <a:pt x="2583573" y="1165877"/>
                </a:lnTo>
                <a:lnTo>
                  <a:pt x="2596546" y="1214840"/>
                </a:lnTo>
                <a:lnTo>
                  <a:pt x="2608483" y="1264445"/>
                </a:lnTo>
                <a:lnTo>
                  <a:pt x="2619366" y="1314670"/>
                </a:lnTo>
                <a:lnTo>
                  <a:pt x="2629177" y="1365491"/>
                </a:lnTo>
                <a:lnTo>
                  <a:pt x="2637899" y="1416884"/>
                </a:lnTo>
                <a:lnTo>
                  <a:pt x="2645515" y="1468826"/>
                </a:lnTo>
                <a:lnTo>
                  <a:pt x="2652007" y="1521294"/>
                </a:lnTo>
                <a:lnTo>
                  <a:pt x="2657358" y="1574264"/>
                </a:lnTo>
                <a:lnTo>
                  <a:pt x="2661550" y="1627713"/>
                </a:lnTo>
                <a:lnTo>
                  <a:pt x="2664566" y="1681618"/>
                </a:lnTo>
                <a:lnTo>
                  <a:pt x="2666388" y="1735954"/>
                </a:lnTo>
                <a:lnTo>
                  <a:pt x="2667000" y="1790700"/>
                </a:lnTo>
                <a:lnTo>
                  <a:pt x="2666388" y="1845446"/>
                </a:lnTo>
                <a:lnTo>
                  <a:pt x="2664566" y="1899784"/>
                </a:lnTo>
                <a:lnTo>
                  <a:pt x="2661550" y="1953689"/>
                </a:lnTo>
                <a:lnTo>
                  <a:pt x="2657358" y="2007140"/>
                </a:lnTo>
                <a:lnTo>
                  <a:pt x="2652007" y="2060111"/>
                </a:lnTo>
                <a:lnTo>
                  <a:pt x="2645515" y="2112580"/>
                </a:lnTo>
                <a:lnTo>
                  <a:pt x="2637899" y="2164523"/>
                </a:lnTo>
                <a:lnTo>
                  <a:pt x="2629177" y="2215917"/>
                </a:lnTo>
                <a:lnTo>
                  <a:pt x="2619366" y="2266738"/>
                </a:lnTo>
                <a:lnTo>
                  <a:pt x="2608483" y="2316963"/>
                </a:lnTo>
                <a:lnTo>
                  <a:pt x="2596546" y="2366569"/>
                </a:lnTo>
                <a:lnTo>
                  <a:pt x="2583573" y="2415532"/>
                </a:lnTo>
                <a:lnTo>
                  <a:pt x="2569580" y="2463829"/>
                </a:lnTo>
                <a:lnTo>
                  <a:pt x="2554585" y="2511436"/>
                </a:lnTo>
                <a:lnTo>
                  <a:pt x="2538606" y="2558330"/>
                </a:lnTo>
                <a:lnTo>
                  <a:pt x="2521661" y="2604487"/>
                </a:lnTo>
                <a:lnTo>
                  <a:pt x="2503765" y="2649885"/>
                </a:lnTo>
                <a:lnTo>
                  <a:pt x="2484938" y="2694499"/>
                </a:lnTo>
                <a:lnTo>
                  <a:pt x="2465196" y="2738307"/>
                </a:lnTo>
                <a:lnTo>
                  <a:pt x="2444557" y="2781284"/>
                </a:lnTo>
                <a:lnTo>
                  <a:pt x="2423038" y="2823408"/>
                </a:lnTo>
                <a:lnTo>
                  <a:pt x="2400657" y="2864655"/>
                </a:lnTo>
                <a:lnTo>
                  <a:pt x="2377431" y="2905001"/>
                </a:lnTo>
                <a:lnTo>
                  <a:pt x="2353377" y="2944424"/>
                </a:lnTo>
                <a:lnTo>
                  <a:pt x="2328514" y="2982899"/>
                </a:lnTo>
                <a:lnTo>
                  <a:pt x="2302858" y="3020404"/>
                </a:lnTo>
                <a:lnTo>
                  <a:pt x="2276427" y="3056915"/>
                </a:lnTo>
                <a:lnTo>
                  <a:pt x="2249238" y="3092408"/>
                </a:lnTo>
                <a:lnTo>
                  <a:pt x="2221309" y="3126861"/>
                </a:lnTo>
                <a:lnTo>
                  <a:pt x="2192657" y="3160249"/>
                </a:lnTo>
                <a:lnTo>
                  <a:pt x="2163300" y="3192549"/>
                </a:lnTo>
                <a:lnTo>
                  <a:pt x="2133255" y="3223738"/>
                </a:lnTo>
                <a:lnTo>
                  <a:pt x="2102539" y="3253793"/>
                </a:lnTo>
                <a:lnTo>
                  <a:pt x="2071170" y="3282690"/>
                </a:lnTo>
                <a:lnTo>
                  <a:pt x="2039166" y="3310405"/>
                </a:lnTo>
                <a:lnTo>
                  <a:pt x="2006543" y="3336916"/>
                </a:lnTo>
                <a:lnTo>
                  <a:pt x="1973320" y="3362199"/>
                </a:lnTo>
                <a:lnTo>
                  <a:pt x="1939513" y="3386229"/>
                </a:lnTo>
                <a:lnTo>
                  <a:pt x="1905140" y="3408985"/>
                </a:lnTo>
                <a:lnTo>
                  <a:pt x="1870219" y="3430443"/>
                </a:lnTo>
                <a:lnTo>
                  <a:pt x="1834767" y="3450578"/>
                </a:lnTo>
                <a:lnTo>
                  <a:pt x="1798801" y="3469369"/>
                </a:lnTo>
                <a:lnTo>
                  <a:pt x="1762340" y="3486790"/>
                </a:lnTo>
                <a:lnTo>
                  <a:pt x="1725399" y="3502820"/>
                </a:lnTo>
                <a:lnTo>
                  <a:pt x="1687997" y="3517434"/>
                </a:lnTo>
                <a:lnTo>
                  <a:pt x="1650151" y="3530609"/>
                </a:lnTo>
                <a:lnTo>
                  <a:pt x="1611879" y="3542322"/>
                </a:lnTo>
                <a:lnTo>
                  <a:pt x="1573198" y="3552549"/>
                </a:lnTo>
                <a:lnTo>
                  <a:pt x="1534126" y="3561267"/>
                </a:lnTo>
                <a:lnTo>
                  <a:pt x="1494679" y="3568452"/>
                </a:lnTo>
                <a:lnTo>
                  <a:pt x="1454875" y="3574081"/>
                </a:lnTo>
                <a:lnTo>
                  <a:pt x="1414733" y="3578131"/>
                </a:lnTo>
                <a:lnTo>
                  <a:pt x="1374268" y="3580579"/>
                </a:lnTo>
                <a:lnTo>
                  <a:pt x="1333500" y="3581400"/>
                </a:lnTo>
                <a:lnTo>
                  <a:pt x="1292731" y="3580579"/>
                </a:lnTo>
                <a:lnTo>
                  <a:pt x="1252266" y="3578131"/>
                </a:lnTo>
                <a:lnTo>
                  <a:pt x="1212124" y="3574081"/>
                </a:lnTo>
                <a:lnTo>
                  <a:pt x="1172320" y="3568452"/>
                </a:lnTo>
                <a:lnTo>
                  <a:pt x="1132873" y="3561267"/>
                </a:lnTo>
                <a:lnTo>
                  <a:pt x="1093801" y="3552549"/>
                </a:lnTo>
                <a:lnTo>
                  <a:pt x="1055120" y="3542322"/>
                </a:lnTo>
                <a:lnTo>
                  <a:pt x="1016848" y="3530609"/>
                </a:lnTo>
                <a:lnTo>
                  <a:pt x="979002" y="3517434"/>
                </a:lnTo>
                <a:lnTo>
                  <a:pt x="941600" y="3502820"/>
                </a:lnTo>
                <a:lnTo>
                  <a:pt x="904659" y="3486790"/>
                </a:lnTo>
                <a:lnTo>
                  <a:pt x="868198" y="3469369"/>
                </a:lnTo>
                <a:lnTo>
                  <a:pt x="832232" y="3450578"/>
                </a:lnTo>
                <a:lnTo>
                  <a:pt x="796780" y="3430443"/>
                </a:lnTo>
                <a:lnTo>
                  <a:pt x="761859" y="3408985"/>
                </a:lnTo>
                <a:lnTo>
                  <a:pt x="727486" y="3386229"/>
                </a:lnTo>
                <a:lnTo>
                  <a:pt x="693679" y="3362199"/>
                </a:lnTo>
                <a:lnTo>
                  <a:pt x="660456" y="3336916"/>
                </a:lnTo>
                <a:lnTo>
                  <a:pt x="627833" y="3310405"/>
                </a:lnTo>
                <a:lnTo>
                  <a:pt x="595829" y="3282690"/>
                </a:lnTo>
                <a:lnTo>
                  <a:pt x="564460" y="3253793"/>
                </a:lnTo>
                <a:lnTo>
                  <a:pt x="533744" y="3223738"/>
                </a:lnTo>
                <a:lnTo>
                  <a:pt x="503699" y="3192549"/>
                </a:lnTo>
                <a:lnTo>
                  <a:pt x="474342" y="3160249"/>
                </a:lnTo>
                <a:lnTo>
                  <a:pt x="445690" y="3126861"/>
                </a:lnTo>
                <a:lnTo>
                  <a:pt x="417761" y="3092408"/>
                </a:lnTo>
                <a:lnTo>
                  <a:pt x="390572" y="3056915"/>
                </a:lnTo>
                <a:lnTo>
                  <a:pt x="364141" y="3020404"/>
                </a:lnTo>
                <a:lnTo>
                  <a:pt x="338485" y="2982899"/>
                </a:lnTo>
                <a:lnTo>
                  <a:pt x="313622" y="2944424"/>
                </a:lnTo>
                <a:lnTo>
                  <a:pt x="289568" y="2905001"/>
                </a:lnTo>
                <a:lnTo>
                  <a:pt x="266342" y="2864655"/>
                </a:lnTo>
                <a:lnTo>
                  <a:pt x="243961" y="2823408"/>
                </a:lnTo>
                <a:lnTo>
                  <a:pt x="222442" y="2781284"/>
                </a:lnTo>
                <a:lnTo>
                  <a:pt x="201803" y="2738307"/>
                </a:lnTo>
                <a:lnTo>
                  <a:pt x="182061" y="2694499"/>
                </a:lnTo>
                <a:lnTo>
                  <a:pt x="163234" y="2649885"/>
                </a:lnTo>
                <a:lnTo>
                  <a:pt x="145338" y="2604487"/>
                </a:lnTo>
                <a:lnTo>
                  <a:pt x="128393" y="2558330"/>
                </a:lnTo>
                <a:lnTo>
                  <a:pt x="112414" y="2511436"/>
                </a:lnTo>
                <a:lnTo>
                  <a:pt x="97419" y="2463829"/>
                </a:lnTo>
                <a:lnTo>
                  <a:pt x="83426" y="2415532"/>
                </a:lnTo>
                <a:lnTo>
                  <a:pt x="70453" y="2366569"/>
                </a:lnTo>
                <a:lnTo>
                  <a:pt x="58516" y="2316963"/>
                </a:lnTo>
                <a:lnTo>
                  <a:pt x="47633" y="2266738"/>
                </a:lnTo>
                <a:lnTo>
                  <a:pt x="37822" y="2215917"/>
                </a:lnTo>
                <a:lnTo>
                  <a:pt x="29100" y="2164523"/>
                </a:lnTo>
                <a:lnTo>
                  <a:pt x="21484" y="2112580"/>
                </a:lnTo>
                <a:lnTo>
                  <a:pt x="14992" y="2060111"/>
                </a:lnTo>
                <a:lnTo>
                  <a:pt x="9641" y="2007140"/>
                </a:lnTo>
                <a:lnTo>
                  <a:pt x="5449" y="1953689"/>
                </a:lnTo>
                <a:lnTo>
                  <a:pt x="2433" y="1899784"/>
                </a:lnTo>
                <a:lnTo>
                  <a:pt x="611" y="1845446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42758" y="2951942"/>
            <a:ext cx="32893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just">
              <a:lnSpc>
                <a:spcPct val="150000"/>
              </a:lnSpc>
              <a:spcBef>
                <a:spcPts val="100"/>
              </a:spcBef>
            </a:pPr>
            <a:r>
              <a:rPr sz="2400" spc="-10" dirty="0">
                <a:latin typeface="Georgia"/>
                <a:cs typeface="Georgia"/>
              </a:rPr>
              <a:t>s1  s2  s3  s4  s5  s6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600" y="2971800"/>
            <a:ext cx="2667000" cy="3657600"/>
          </a:xfrm>
          <a:custGeom>
            <a:avLst/>
            <a:gdLst/>
            <a:ahLst/>
            <a:cxnLst/>
            <a:rect l="l" t="t" r="r" b="b"/>
            <a:pathLst>
              <a:path w="2667000" h="3657600">
                <a:moveTo>
                  <a:pt x="0" y="1828800"/>
                </a:moveTo>
                <a:lnTo>
                  <a:pt x="611" y="1772887"/>
                </a:lnTo>
                <a:lnTo>
                  <a:pt x="2433" y="1717393"/>
                </a:lnTo>
                <a:lnTo>
                  <a:pt x="5449" y="1662340"/>
                </a:lnTo>
                <a:lnTo>
                  <a:pt x="9641" y="1607752"/>
                </a:lnTo>
                <a:lnTo>
                  <a:pt x="14992" y="1553653"/>
                </a:lnTo>
                <a:lnTo>
                  <a:pt x="21484" y="1500067"/>
                </a:lnTo>
                <a:lnTo>
                  <a:pt x="29100" y="1447018"/>
                </a:lnTo>
                <a:lnTo>
                  <a:pt x="37822" y="1394531"/>
                </a:lnTo>
                <a:lnTo>
                  <a:pt x="47633" y="1342628"/>
                </a:lnTo>
                <a:lnTo>
                  <a:pt x="58516" y="1291333"/>
                </a:lnTo>
                <a:lnTo>
                  <a:pt x="70453" y="1240672"/>
                </a:lnTo>
                <a:lnTo>
                  <a:pt x="83426" y="1190667"/>
                </a:lnTo>
                <a:lnTo>
                  <a:pt x="97419" y="1141342"/>
                </a:lnTo>
                <a:lnTo>
                  <a:pt x="112414" y="1092722"/>
                </a:lnTo>
                <a:lnTo>
                  <a:pt x="128393" y="1044830"/>
                </a:lnTo>
                <a:lnTo>
                  <a:pt x="145338" y="997691"/>
                </a:lnTo>
                <a:lnTo>
                  <a:pt x="163234" y="951327"/>
                </a:lnTo>
                <a:lnTo>
                  <a:pt x="182061" y="905764"/>
                </a:lnTo>
                <a:lnTo>
                  <a:pt x="201803" y="861024"/>
                </a:lnTo>
                <a:lnTo>
                  <a:pt x="222442" y="817132"/>
                </a:lnTo>
                <a:lnTo>
                  <a:pt x="243961" y="774112"/>
                </a:lnTo>
                <a:lnTo>
                  <a:pt x="266342" y="731988"/>
                </a:lnTo>
                <a:lnTo>
                  <a:pt x="289568" y="690783"/>
                </a:lnTo>
                <a:lnTo>
                  <a:pt x="313622" y="650522"/>
                </a:lnTo>
                <a:lnTo>
                  <a:pt x="338485" y="611228"/>
                </a:lnTo>
                <a:lnTo>
                  <a:pt x="364141" y="572925"/>
                </a:lnTo>
                <a:lnTo>
                  <a:pt x="390572" y="535638"/>
                </a:lnTo>
                <a:lnTo>
                  <a:pt x="417761" y="499390"/>
                </a:lnTo>
                <a:lnTo>
                  <a:pt x="445690" y="464204"/>
                </a:lnTo>
                <a:lnTo>
                  <a:pt x="474342" y="430106"/>
                </a:lnTo>
                <a:lnTo>
                  <a:pt x="503699" y="397119"/>
                </a:lnTo>
                <a:lnTo>
                  <a:pt x="533744" y="365266"/>
                </a:lnTo>
                <a:lnTo>
                  <a:pt x="564460" y="334572"/>
                </a:lnTo>
                <a:lnTo>
                  <a:pt x="595829" y="305061"/>
                </a:lnTo>
                <a:lnTo>
                  <a:pt x="627833" y="276756"/>
                </a:lnTo>
                <a:lnTo>
                  <a:pt x="660456" y="249682"/>
                </a:lnTo>
                <a:lnTo>
                  <a:pt x="693679" y="223861"/>
                </a:lnTo>
                <a:lnTo>
                  <a:pt x="727486" y="199319"/>
                </a:lnTo>
                <a:lnTo>
                  <a:pt x="761859" y="176080"/>
                </a:lnTo>
                <a:lnTo>
                  <a:pt x="796780" y="154166"/>
                </a:lnTo>
                <a:lnTo>
                  <a:pt x="832232" y="133602"/>
                </a:lnTo>
                <a:lnTo>
                  <a:pt x="868198" y="114412"/>
                </a:lnTo>
                <a:lnTo>
                  <a:pt x="904659" y="96620"/>
                </a:lnTo>
                <a:lnTo>
                  <a:pt x="941600" y="80250"/>
                </a:lnTo>
                <a:lnTo>
                  <a:pt x="979002" y="65325"/>
                </a:lnTo>
                <a:lnTo>
                  <a:pt x="1016848" y="51870"/>
                </a:lnTo>
                <a:lnTo>
                  <a:pt x="1055120" y="39908"/>
                </a:lnTo>
                <a:lnTo>
                  <a:pt x="1093801" y="29463"/>
                </a:lnTo>
                <a:lnTo>
                  <a:pt x="1132873" y="20560"/>
                </a:lnTo>
                <a:lnTo>
                  <a:pt x="1172320" y="13222"/>
                </a:lnTo>
                <a:lnTo>
                  <a:pt x="1212124" y="7473"/>
                </a:lnTo>
                <a:lnTo>
                  <a:pt x="1252266" y="3337"/>
                </a:lnTo>
                <a:lnTo>
                  <a:pt x="1292731" y="838"/>
                </a:lnTo>
                <a:lnTo>
                  <a:pt x="1333500" y="0"/>
                </a:lnTo>
                <a:lnTo>
                  <a:pt x="1374268" y="838"/>
                </a:lnTo>
                <a:lnTo>
                  <a:pt x="1414733" y="3337"/>
                </a:lnTo>
                <a:lnTo>
                  <a:pt x="1454875" y="7473"/>
                </a:lnTo>
                <a:lnTo>
                  <a:pt x="1494679" y="13222"/>
                </a:lnTo>
                <a:lnTo>
                  <a:pt x="1534126" y="20560"/>
                </a:lnTo>
                <a:lnTo>
                  <a:pt x="1573198" y="29464"/>
                </a:lnTo>
                <a:lnTo>
                  <a:pt x="1611879" y="39908"/>
                </a:lnTo>
                <a:lnTo>
                  <a:pt x="1650151" y="51870"/>
                </a:lnTo>
                <a:lnTo>
                  <a:pt x="1687997" y="65325"/>
                </a:lnTo>
                <a:lnTo>
                  <a:pt x="1725399" y="80250"/>
                </a:lnTo>
                <a:lnTo>
                  <a:pt x="1762340" y="96620"/>
                </a:lnTo>
                <a:lnTo>
                  <a:pt x="1798801" y="114412"/>
                </a:lnTo>
                <a:lnTo>
                  <a:pt x="1834767" y="133602"/>
                </a:lnTo>
                <a:lnTo>
                  <a:pt x="1870219" y="154166"/>
                </a:lnTo>
                <a:lnTo>
                  <a:pt x="1905140" y="176080"/>
                </a:lnTo>
                <a:lnTo>
                  <a:pt x="1939513" y="199319"/>
                </a:lnTo>
                <a:lnTo>
                  <a:pt x="1973320" y="223861"/>
                </a:lnTo>
                <a:lnTo>
                  <a:pt x="2006543" y="249682"/>
                </a:lnTo>
                <a:lnTo>
                  <a:pt x="2039166" y="276756"/>
                </a:lnTo>
                <a:lnTo>
                  <a:pt x="2071170" y="305061"/>
                </a:lnTo>
                <a:lnTo>
                  <a:pt x="2102539" y="334572"/>
                </a:lnTo>
                <a:lnTo>
                  <a:pt x="2133255" y="365266"/>
                </a:lnTo>
                <a:lnTo>
                  <a:pt x="2163300" y="397119"/>
                </a:lnTo>
                <a:lnTo>
                  <a:pt x="2192657" y="430106"/>
                </a:lnTo>
                <a:lnTo>
                  <a:pt x="2221309" y="464204"/>
                </a:lnTo>
                <a:lnTo>
                  <a:pt x="2249238" y="499390"/>
                </a:lnTo>
                <a:lnTo>
                  <a:pt x="2276427" y="535638"/>
                </a:lnTo>
                <a:lnTo>
                  <a:pt x="2302858" y="572925"/>
                </a:lnTo>
                <a:lnTo>
                  <a:pt x="2328514" y="611228"/>
                </a:lnTo>
                <a:lnTo>
                  <a:pt x="2353377" y="650522"/>
                </a:lnTo>
                <a:lnTo>
                  <a:pt x="2377431" y="690783"/>
                </a:lnTo>
                <a:lnTo>
                  <a:pt x="2400657" y="731988"/>
                </a:lnTo>
                <a:lnTo>
                  <a:pt x="2423038" y="774112"/>
                </a:lnTo>
                <a:lnTo>
                  <a:pt x="2444557" y="817132"/>
                </a:lnTo>
                <a:lnTo>
                  <a:pt x="2465196" y="861024"/>
                </a:lnTo>
                <a:lnTo>
                  <a:pt x="2484938" y="905764"/>
                </a:lnTo>
                <a:lnTo>
                  <a:pt x="2503765" y="951327"/>
                </a:lnTo>
                <a:lnTo>
                  <a:pt x="2521661" y="997691"/>
                </a:lnTo>
                <a:lnTo>
                  <a:pt x="2538606" y="1044830"/>
                </a:lnTo>
                <a:lnTo>
                  <a:pt x="2554585" y="1092722"/>
                </a:lnTo>
                <a:lnTo>
                  <a:pt x="2569580" y="1141342"/>
                </a:lnTo>
                <a:lnTo>
                  <a:pt x="2583573" y="1190667"/>
                </a:lnTo>
                <a:lnTo>
                  <a:pt x="2596546" y="1240672"/>
                </a:lnTo>
                <a:lnTo>
                  <a:pt x="2608483" y="1291333"/>
                </a:lnTo>
                <a:lnTo>
                  <a:pt x="2619366" y="1342628"/>
                </a:lnTo>
                <a:lnTo>
                  <a:pt x="2629177" y="1394531"/>
                </a:lnTo>
                <a:lnTo>
                  <a:pt x="2637899" y="1447018"/>
                </a:lnTo>
                <a:lnTo>
                  <a:pt x="2645515" y="1500067"/>
                </a:lnTo>
                <a:lnTo>
                  <a:pt x="2652007" y="1553653"/>
                </a:lnTo>
                <a:lnTo>
                  <a:pt x="2657358" y="1607752"/>
                </a:lnTo>
                <a:lnTo>
                  <a:pt x="2661550" y="1662340"/>
                </a:lnTo>
                <a:lnTo>
                  <a:pt x="2664566" y="1717393"/>
                </a:lnTo>
                <a:lnTo>
                  <a:pt x="2666388" y="1772887"/>
                </a:lnTo>
                <a:lnTo>
                  <a:pt x="2667000" y="1828800"/>
                </a:lnTo>
                <a:lnTo>
                  <a:pt x="2666388" y="1884711"/>
                </a:lnTo>
                <a:lnTo>
                  <a:pt x="2664566" y="1940205"/>
                </a:lnTo>
                <a:lnTo>
                  <a:pt x="2661550" y="1995258"/>
                </a:lnTo>
                <a:lnTo>
                  <a:pt x="2657358" y="2049845"/>
                </a:lnTo>
                <a:lnTo>
                  <a:pt x="2652007" y="2103943"/>
                </a:lnTo>
                <a:lnTo>
                  <a:pt x="2645515" y="2157529"/>
                </a:lnTo>
                <a:lnTo>
                  <a:pt x="2637899" y="2210577"/>
                </a:lnTo>
                <a:lnTo>
                  <a:pt x="2629177" y="2263064"/>
                </a:lnTo>
                <a:lnTo>
                  <a:pt x="2619366" y="2314967"/>
                </a:lnTo>
                <a:lnTo>
                  <a:pt x="2608483" y="2366261"/>
                </a:lnTo>
                <a:lnTo>
                  <a:pt x="2596546" y="2416922"/>
                </a:lnTo>
                <a:lnTo>
                  <a:pt x="2583573" y="2466927"/>
                </a:lnTo>
                <a:lnTo>
                  <a:pt x="2569580" y="2516251"/>
                </a:lnTo>
                <a:lnTo>
                  <a:pt x="2554585" y="2564871"/>
                </a:lnTo>
                <a:lnTo>
                  <a:pt x="2538606" y="2612763"/>
                </a:lnTo>
                <a:lnTo>
                  <a:pt x="2521661" y="2659903"/>
                </a:lnTo>
                <a:lnTo>
                  <a:pt x="2503765" y="2706266"/>
                </a:lnTo>
                <a:lnTo>
                  <a:pt x="2484938" y="2751830"/>
                </a:lnTo>
                <a:lnTo>
                  <a:pt x="2465196" y="2796569"/>
                </a:lnTo>
                <a:lnTo>
                  <a:pt x="2444557" y="2840461"/>
                </a:lnTo>
                <a:lnTo>
                  <a:pt x="2423038" y="2883481"/>
                </a:lnTo>
                <a:lnTo>
                  <a:pt x="2400657" y="2925606"/>
                </a:lnTo>
                <a:lnTo>
                  <a:pt x="2377431" y="2966811"/>
                </a:lnTo>
                <a:lnTo>
                  <a:pt x="2353377" y="3007072"/>
                </a:lnTo>
                <a:lnTo>
                  <a:pt x="2328514" y="3046366"/>
                </a:lnTo>
                <a:lnTo>
                  <a:pt x="2302858" y="3084669"/>
                </a:lnTo>
                <a:lnTo>
                  <a:pt x="2276427" y="3121956"/>
                </a:lnTo>
                <a:lnTo>
                  <a:pt x="2249238" y="3158205"/>
                </a:lnTo>
                <a:lnTo>
                  <a:pt x="2221309" y="3193390"/>
                </a:lnTo>
                <a:lnTo>
                  <a:pt x="2192657" y="3227489"/>
                </a:lnTo>
                <a:lnTo>
                  <a:pt x="2163300" y="3260476"/>
                </a:lnTo>
                <a:lnTo>
                  <a:pt x="2133255" y="3292329"/>
                </a:lnTo>
                <a:lnTo>
                  <a:pt x="2102539" y="3323023"/>
                </a:lnTo>
                <a:lnTo>
                  <a:pt x="2071170" y="3352535"/>
                </a:lnTo>
                <a:lnTo>
                  <a:pt x="2039166" y="3380840"/>
                </a:lnTo>
                <a:lnTo>
                  <a:pt x="2006543" y="3407915"/>
                </a:lnTo>
                <a:lnTo>
                  <a:pt x="1973320" y="3433735"/>
                </a:lnTo>
                <a:lnTo>
                  <a:pt x="1939513" y="3458277"/>
                </a:lnTo>
                <a:lnTo>
                  <a:pt x="1905140" y="3481517"/>
                </a:lnTo>
                <a:lnTo>
                  <a:pt x="1870219" y="3503431"/>
                </a:lnTo>
                <a:lnTo>
                  <a:pt x="1834767" y="3523995"/>
                </a:lnTo>
                <a:lnTo>
                  <a:pt x="1798801" y="3543185"/>
                </a:lnTo>
                <a:lnTo>
                  <a:pt x="1762340" y="3560977"/>
                </a:lnTo>
                <a:lnTo>
                  <a:pt x="1725399" y="3577348"/>
                </a:lnTo>
                <a:lnTo>
                  <a:pt x="1687997" y="3592273"/>
                </a:lnTo>
                <a:lnTo>
                  <a:pt x="1650151" y="3605728"/>
                </a:lnTo>
                <a:lnTo>
                  <a:pt x="1611879" y="3617690"/>
                </a:lnTo>
                <a:lnTo>
                  <a:pt x="1573198" y="3628135"/>
                </a:lnTo>
                <a:lnTo>
                  <a:pt x="1534126" y="3637038"/>
                </a:lnTo>
                <a:lnTo>
                  <a:pt x="1494679" y="3644377"/>
                </a:lnTo>
                <a:lnTo>
                  <a:pt x="1454875" y="3650126"/>
                </a:lnTo>
                <a:lnTo>
                  <a:pt x="1414733" y="3654262"/>
                </a:lnTo>
                <a:lnTo>
                  <a:pt x="1374268" y="3656761"/>
                </a:lnTo>
                <a:lnTo>
                  <a:pt x="1333500" y="3657600"/>
                </a:lnTo>
                <a:lnTo>
                  <a:pt x="1292731" y="3656761"/>
                </a:lnTo>
                <a:lnTo>
                  <a:pt x="1252266" y="3654262"/>
                </a:lnTo>
                <a:lnTo>
                  <a:pt x="1212124" y="3650126"/>
                </a:lnTo>
                <a:lnTo>
                  <a:pt x="1172320" y="3644377"/>
                </a:lnTo>
                <a:lnTo>
                  <a:pt x="1132873" y="3637038"/>
                </a:lnTo>
                <a:lnTo>
                  <a:pt x="1093801" y="3628135"/>
                </a:lnTo>
                <a:lnTo>
                  <a:pt x="1055120" y="3617690"/>
                </a:lnTo>
                <a:lnTo>
                  <a:pt x="1016848" y="3605728"/>
                </a:lnTo>
                <a:lnTo>
                  <a:pt x="979002" y="3592273"/>
                </a:lnTo>
                <a:lnTo>
                  <a:pt x="941600" y="3577348"/>
                </a:lnTo>
                <a:lnTo>
                  <a:pt x="904659" y="3560977"/>
                </a:lnTo>
                <a:lnTo>
                  <a:pt x="868198" y="3543185"/>
                </a:lnTo>
                <a:lnTo>
                  <a:pt x="832232" y="3523995"/>
                </a:lnTo>
                <a:lnTo>
                  <a:pt x="796780" y="3503431"/>
                </a:lnTo>
                <a:lnTo>
                  <a:pt x="761859" y="3481517"/>
                </a:lnTo>
                <a:lnTo>
                  <a:pt x="727486" y="3458277"/>
                </a:lnTo>
                <a:lnTo>
                  <a:pt x="693679" y="3433735"/>
                </a:lnTo>
                <a:lnTo>
                  <a:pt x="660456" y="3407915"/>
                </a:lnTo>
                <a:lnTo>
                  <a:pt x="627833" y="3380840"/>
                </a:lnTo>
                <a:lnTo>
                  <a:pt x="595829" y="3352535"/>
                </a:lnTo>
                <a:lnTo>
                  <a:pt x="564460" y="3323023"/>
                </a:lnTo>
                <a:lnTo>
                  <a:pt x="533744" y="3292329"/>
                </a:lnTo>
                <a:lnTo>
                  <a:pt x="503699" y="3260476"/>
                </a:lnTo>
                <a:lnTo>
                  <a:pt x="474342" y="3227489"/>
                </a:lnTo>
                <a:lnTo>
                  <a:pt x="445690" y="3193390"/>
                </a:lnTo>
                <a:lnTo>
                  <a:pt x="417761" y="3158205"/>
                </a:lnTo>
                <a:lnTo>
                  <a:pt x="390572" y="3121956"/>
                </a:lnTo>
                <a:lnTo>
                  <a:pt x="364141" y="3084669"/>
                </a:lnTo>
                <a:lnTo>
                  <a:pt x="338485" y="3046366"/>
                </a:lnTo>
                <a:lnTo>
                  <a:pt x="313622" y="3007072"/>
                </a:lnTo>
                <a:lnTo>
                  <a:pt x="289568" y="2966811"/>
                </a:lnTo>
                <a:lnTo>
                  <a:pt x="266342" y="2925606"/>
                </a:lnTo>
                <a:lnTo>
                  <a:pt x="243961" y="2883481"/>
                </a:lnTo>
                <a:lnTo>
                  <a:pt x="222442" y="2840461"/>
                </a:lnTo>
                <a:lnTo>
                  <a:pt x="201803" y="2796569"/>
                </a:lnTo>
                <a:lnTo>
                  <a:pt x="182061" y="2751830"/>
                </a:lnTo>
                <a:lnTo>
                  <a:pt x="163234" y="2706266"/>
                </a:lnTo>
                <a:lnTo>
                  <a:pt x="145338" y="2659903"/>
                </a:lnTo>
                <a:lnTo>
                  <a:pt x="128393" y="2612763"/>
                </a:lnTo>
                <a:lnTo>
                  <a:pt x="112414" y="2564871"/>
                </a:lnTo>
                <a:lnTo>
                  <a:pt x="97419" y="2516251"/>
                </a:lnTo>
                <a:lnTo>
                  <a:pt x="83426" y="2466927"/>
                </a:lnTo>
                <a:lnTo>
                  <a:pt x="70453" y="2416922"/>
                </a:lnTo>
                <a:lnTo>
                  <a:pt x="58516" y="2366261"/>
                </a:lnTo>
                <a:lnTo>
                  <a:pt x="47633" y="2314967"/>
                </a:lnTo>
                <a:lnTo>
                  <a:pt x="37822" y="2263064"/>
                </a:lnTo>
                <a:lnTo>
                  <a:pt x="29100" y="2210577"/>
                </a:lnTo>
                <a:lnTo>
                  <a:pt x="21484" y="2157529"/>
                </a:lnTo>
                <a:lnTo>
                  <a:pt x="14992" y="2103943"/>
                </a:lnTo>
                <a:lnTo>
                  <a:pt x="9641" y="2049845"/>
                </a:lnTo>
                <a:lnTo>
                  <a:pt x="5449" y="1995258"/>
                </a:lnTo>
                <a:lnTo>
                  <a:pt x="2433" y="1940205"/>
                </a:lnTo>
                <a:lnTo>
                  <a:pt x="611" y="1884711"/>
                </a:lnTo>
                <a:lnTo>
                  <a:pt x="0" y="1828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1797" y="3661029"/>
            <a:ext cx="261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t1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11986" y="4758385"/>
            <a:ext cx="3009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t2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3510" y="5855919"/>
            <a:ext cx="2990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t3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98775" y="1624406"/>
            <a:ext cx="308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M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524500" y="1504950"/>
          <a:ext cx="314325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13271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N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1303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52538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5060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Students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52538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676400" y="3352800"/>
            <a:ext cx="5791200" cy="2895600"/>
          </a:xfrm>
          <a:custGeom>
            <a:avLst/>
            <a:gdLst/>
            <a:ahLst/>
            <a:cxnLst/>
            <a:rect l="l" t="t" r="r" b="b"/>
            <a:pathLst>
              <a:path w="5791200" h="2895600">
                <a:moveTo>
                  <a:pt x="76200" y="457200"/>
                </a:moveTo>
                <a:lnTo>
                  <a:pt x="5638800" y="0"/>
                </a:lnTo>
              </a:path>
              <a:path w="5791200" h="2895600">
                <a:moveTo>
                  <a:pt x="76200" y="533400"/>
                </a:moveTo>
                <a:lnTo>
                  <a:pt x="5715000" y="609600"/>
                </a:lnTo>
              </a:path>
              <a:path w="5791200" h="2895600">
                <a:moveTo>
                  <a:pt x="76200" y="609600"/>
                </a:moveTo>
                <a:lnTo>
                  <a:pt x="5715000" y="1143000"/>
                </a:lnTo>
              </a:path>
              <a:path w="5791200" h="2895600">
                <a:moveTo>
                  <a:pt x="0" y="1524000"/>
                </a:moveTo>
                <a:lnTo>
                  <a:pt x="5562600" y="76200"/>
                </a:lnTo>
              </a:path>
              <a:path w="5791200" h="2895600">
                <a:moveTo>
                  <a:pt x="0" y="2743200"/>
                </a:moveTo>
                <a:lnTo>
                  <a:pt x="5791200" y="76200"/>
                </a:lnTo>
              </a:path>
              <a:path w="5791200" h="2895600">
                <a:moveTo>
                  <a:pt x="76200" y="1600200"/>
                </a:moveTo>
                <a:lnTo>
                  <a:pt x="5791200" y="1676400"/>
                </a:lnTo>
              </a:path>
              <a:path w="5791200" h="2895600">
                <a:moveTo>
                  <a:pt x="0" y="1752600"/>
                </a:moveTo>
                <a:lnTo>
                  <a:pt x="5562600" y="2209800"/>
                </a:lnTo>
              </a:path>
              <a:path w="5791200" h="2895600">
                <a:moveTo>
                  <a:pt x="76200" y="2895600"/>
                </a:moveTo>
                <a:lnTo>
                  <a:pt x="5638800" y="2743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dirty="0"/>
              <a:t>Characteristics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b="1"/>
              <a:t>Data stored into Tables</a:t>
            </a:r>
          </a:p>
          <a:p>
            <a:pPr eaLnBrk="1" hangingPunct="1"/>
            <a:r>
              <a:rPr lang="en-IN" b="1"/>
              <a:t>Reduced Redundancy</a:t>
            </a:r>
          </a:p>
          <a:p>
            <a:pPr eaLnBrk="1" hangingPunct="1"/>
            <a:r>
              <a:rPr lang="en-IN" b="1"/>
              <a:t>Data Consistency</a:t>
            </a:r>
          </a:p>
          <a:p>
            <a:pPr eaLnBrk="1" hangingPunct="1"/>
            <a:r>
              <a:rPr lang="en-IN" b="1"/>
              <a:t>Support Multiple user and Concurrent Access</a:t>
            </a:r>
          </a:p>
          <a:p>
            <a:pPr eaLnBrk="1" hangingPunct="1"/>
            <a:r>
              <a:rPr lang="en-IN" b="1"/>
              <a:t>Query Language</a:t>
            </a:r>
          </a:p>
          <a:p>
            <a:pPr eaLnBrk="1" hangingPunct="1"/>
            <a:r>
              <a:rPr lang="en-IN" b="1"/>
              <a:t>Security</a:t>
            </a:r>
          </a:p>
          <a:p>
            <a:pPr eaLnBrk="1" hangingPunct="1"/>
            <a:r>
              <a:rPr lang="en-IN"/>
              <a:t>DBMS supports </a:t>
            </a:r>
            <a:r>
              <a:rPr lang="en-IN" b="1"/>
              <a:t>transactions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79535" y="27813"/>
            <a:ext cx="37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2705100"/>
            <a:ext cx="6953250" cy="351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19069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Exercise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1059" y="27813"/>
            <a:ext cx="377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24384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59499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Author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0" y="23622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88663" y="2853054"/>
            <a:ext cx="64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w</a:t>
            </a:r>
            <a:r>
              <a:rPr sz="1800" spc="-5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it</a:t>
            </a:r>
            <a:r>
              <a:rPr sz="1800" spc="5" dirty="0">
                <a:latin typeface="Georgia"/>
                <a:cs typeface="Georgia"/>
              </a:rPr>
              <a:t>e</a:t>
            </a:r>
            <a:r>
              <a:rPr sz="1800" dirty="0"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0" y="24384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Books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59075" y="2816377"/>
            <a:ext cx="645160" cy="0"/>
          </a:xfrm>
          <a:custGeom>
            <a:avLst/>
            <a:gdLst/>
            <a:ahLst/>
            <a:cxnLst/>
            <a:rect l="l" t="t" r="r" b="b"/>
            <a:pathLst>
              <a:path w="645160">
                <a:moveTo>
                  <a:pt x="0" y="0"/>
                </a:moveTo>
                <a:lnTo>
                  <a:pt x="64465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438400" y="2807233"/>
            <a:ext cx="4438650" cy="222250"/>
            <a:chOff x="2438400" y="2807233"/>
            <a:chExt cx="4438650" cy="222250"/>
          </a:xfrm>
        </p:grpSpPr>
        <p:sp>
          <p:nvSpPr>
            <p:cNvPr id="11" name="object 11"/>
            <p:cNvSpPr/>
            <p:nvPr/>
          </p:nvSpPr>
          <p:spPr>
            <a:xfrm>
              <a:off x="5638800" y="2971799"/>
              <a:ext cx="1219200" cy="38100"/>
            </a:xfrm>
            <a:custGeom>
              <a:avLst/>
              <a:gdLst/>
              <a:ahLst/>
              <a:cxnLst/>
              <a:rect l="l" t="t" r="r" b="b"/>
              <a:pathLst>
                <a:path w="1219200" h="38100">
                  <a:moveTo>
                    <a:pt x="0" y="38100"/>
                  </a:moveTo>
                  <a:lnTo>
                    <a:pt x="1219200" y="0"/>
                  </a:lnTo>
                </a:path>
              </a:pathLst>
            </a:custGeom>
            <a:ln w="381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83528" y="2816377"/>
              <a:ext cx="645160" cy="0"/>
            </a:xfrm>
            <a:custGeom>
              <a:avLst/>
              <a:gdLst/>
              <a:ahLst/>
              <a:cxnLst/>
              <a:rect l="l" t="t" r="r" b="b"/>
              <a:pathLst>
                <a:path w="645159">
                  <a:moveTo>
                    <a:pt x="0" y="0"/>
                  </a:moveTo>
                  <a:lnTo>
                    <a:pt x="644652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8400" y="2971799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>
                  <a:moveTo>
                    <a:pt x="0" y="0"/>
                  </a:moveTo>
                  <a:lnTo>
                    <a:pt x="1219200" y="0"/>
                  </a:lnTo>
                </a:path>
              </a:pathLst>
            </a:custGeom>
            <a:ln w="381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09600" y="56388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Indian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citizen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57600" y="55626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399"/>
                </a:lnTo>
                <a:lnTo>
                  <a:pt x="0" y="64770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00498" y="6054344"/>
            <a:ext cx="372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has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4200" y="56388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17208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Mobile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number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14600" y="6008522"/>
            <a:ext cx="4438650" cy="220979"/>
            <a:chOff x="2514600" y="6008522"/>
            <a:chExt cx="4438650" cy="220979"/>
          </a:xfrm>
        </p:grpSpPr>
        <p:sp>
          <p:nvSpPr>
            <p:cNvPr id="19" name="object 19"/>
            <p:cNvSpPr/>
            <p:nvPr/>
          </p:nvSpPr>
          <p:spPr>
            <a:xfrm>
              <a:off x="2514600" y="6172199"/>
              <a:ext cx="4419600" cy="38100"/>
            </a:xfrm>
            <a:custGeom>
              <a:avLst/>
              <a:gdLst/>
              <a:ahLst/>
              <a:cxnLst/>
              <a:rect l="l" t="t" r="r" b="b"/>
              <a:pathLst>
                <a:path w="4419600" h="38100">
                  <a:moveTo>
                    <a:pt x="3200400" y="38100"/>
                  </a:moveTo>
                  <a:lnTo>
                    <a:pt x="4419600" y="0"/>
                  </a:lnTo>
                </a:path>
                <a:path w="4419600" h="38100">
                  <a:moveTo>
                    <a:pt x="0" y="0"/>
                  </a:moveTo>
                  <a:lnTo>
                    <a:pt x="1219200" y="0"/>
                  </a:lnTo>
                </a:path>
              </a:pathLst>
            </a:custGeom>
            <a:ln w="381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11475" y="6017666"/>
              <a:ext cx="3769360" cy="0"/>
            </a:xfrm>
            <a:custGeom>
              <a:avLst/>
              <a:gdLst/>
              <a:ahLst/>
              <a:cxnLst/>
              <a:rect l="l" t="t" r="r" b="b"/>
              <a:pathLst>
                <a:path w="3769359">
                  <a:moveTo>
                    <a:pt x="0" y="0"/>
                  </a:moveTo>
                  <a:lnTo>
                    <a:pt x="644652" y="0"/>
                  </a:lnTo>
                </a:path>
                <a:path w="3769359">
                  <a:moveTo>
                    <a:pt x="3124454" y="0"/>
                  </a:moveTo>
                  <a:lnTo>
                    <a:pt x="3769106" y="0"/>
                  </a:lnTo>
                </a:path>
              </a:pathLst>
            </a:custGeom>
            <a:ln w="1828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33400" y="41148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Indian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citizen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81400" y="40386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424298" y="4530090"/>
            <a:ext cx="372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has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58000" y="41148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509270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Pan card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38400" y="4484295"/>
            <a:ext cx="4438650" cy="221615"/>
            <a:chOff x="2438400" y="4484295"/>
            <a:chExt cx="4438650" cy="221615"/>
          </a:xfrm>
        </p:grpSpPr>
        <p:sp>
          <p:nvSpPr>
            <p:cNvPr id="26" name="object 26"/>
            <p:cNvSpPr/>
            <p:nvPr/>
          </p:nvSpPr>
          <p:spPr>
            <a:xfrm>
              <a:off x="2438400" y="4648200"/>
              <a:ext cx="4419600" cy="38100"/>
            </a:xfrm>
            <a:custGeom>
              <a:avLst/>
              <a:gdLst/>
              <a:ahLst/>
              <a:cxnLst/>
              <a:rect l="l" t="t" r="r" b="b"/>
              <a:pathLst>
                <a:path w="4419600" h="38100">
                  <a:moveTo>
                    <a:pt x="3200400" y="38100"/>
                  </a:moveTo>
                  <a:lnTo>
                    <a:pt x="4419600" y="0"/>
                  </a:lnTo>
                </a:path>
                <a:path w="4419600" h="38100">
                  <a:moveTo>
                    <a:pt x="0" y="0"/>
                  </a:moveTo>
                  <a:lnTo>
                    <a:pt x="1219200" y="0"/>
                  </a:lnTo>
                </a:path>
              </a:pathLst>
            </a:custGeom>
            <a:ln w="381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35275" y="4493448"/>
              <a:ext cx="3693160" cy="0"/>
            </a:xfrm>
            <a:custGeom>
              <a:avLst/>
              <a:gdLst/>
              <a:ahLst/>
              <a:cxnLst/>
              <a:rect l="l" t="t" r="r" b="b"/>
              <a:pathLst>
                <a:path w="3693159">
                  <a:moveTo>
                    <a:pt x="0" y="0"/>
                  </a:moveTo>
                  <a:lnTo>
                    <a:pt x="644650" y="0"/>
                  </a:lnTo>
                </a:path>
                <a:path w="3693159">
                  <a:moveTo>
                    <a:pt x="3048254" y="0"/>
                  </a:moveTo>
                  <a:lnTo>
                    <a:pt x="3692904" y="0"/>
                  </a:lnTo>
                </a:path>
              </a:pathLst>
            </a:custGeom>
            <a:ln w="183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4092575" cy="2773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Homework</a:t>
            </a:r>
            <a:endParaRPr sz="400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Prime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minister-country</a:t>
            </a:r>
            <a:endParaRPr sz="280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classroom</a:t>
            </a:r>
            <a:r>
              <a:rPr sz="2800" spc="-7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–students</a:t>
            </a:r>
            <a:endParaRPr sz="280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students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–classroom</a:t>
            </a:r>
            <a:endParaRPr sz="280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customer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-loan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8011" y="27813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4B90C-404E-9C18-FA96-5813CBB66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CA5AF-F93F-40BA-21CB-08DC7FF32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16.05.22—3</a:t>
            </a:r>
            <a:r>
              <a:rPr lang="en-US" baseline="30000" dirty="0"/>
              <a:t>rd</a:t>
            </a:r>
            <a:r>
              <a:rPr lang="en-US" dirty="0"/>
              <a:t> </a:t>
            </a:r>
            <a:r>
              <a:rPr lang="en-US" dirty="0" err="1"/>
              <a:t>hr</a:t>
            </a:r>
            <a:r>
              <a:rPr lang="en-US"/>
              <a:t>  15,20,24,25,28,31,42,46,52,53,60,62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58430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38465" cy="4852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424455"/>
                </a:solidFill>
                <a:latin typeface="Trebuchet MS"/>
                <a:cs typeface="Trebuchet MS"/>
              </a:rPr>
              <a:t>Participation</a:t>
            </a:r>
            <a:r>
              <a:rPr sz="4000" spc="-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constraints</a:t>
            </a:r>
            <a:endParaRPr sz="4000" dirty="0">
              <a:latin typeface="Trebuchet MS"/>
              <a:cs typeface="Trebuchet MS"/>
            </a:endParaRPr>
          </a:p>
          <a:p>
            <a:pPr marL="378460" marR="225425" indent="-256540" algn="just">
              <a:lnSpc>
                <a:spcPct val="80000"/>
              </a:lnSpc>
              <a:spcBef>
                <a:spcPts val="25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It specifies </a:t>
            </a:r>
            <a:r>
              <a:rPr sz="2600" spc="-5" dirty="0">
                <a:latin typeface="Georgia"/>
                <a:cs typeface="Georgia"/>
              </a:rPr>
              <a:t>whether the existence of </a:t>
            </a:r>
            <a:r>
              <a:rPr sz="2600" dirty="0">
                <a:latin typeface="Georgia"/>
                <a:cs typeface="Georgia"/>
              </a:rPr>
              <a:t>an </a:t>
            </a:r>
            <a:r>
              <a:rPr sz="2600" spc="-5" dirty="0">
                <a:latin typeface="Georgia"/>
                <a:cs typeface="Georgia"/>
              </a:rPr>
              <a:t>entity  depends on being </a:t>
            </a:r>
            <a:r>
              <a:rPr sz="2600" dirty="0">
                <a:latin typeface="Georgia"/>
                <a:cs typeface="Georgia"/>
              </a:rPr>
              <a:t>related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dirty="0">
                <a:latin typeface="Georgia"/>
                <a:cs typeface="Georgia"/>
              </a:rPr>
              <a:t>another </a:t>
            </a:r>
            <a:r>
              <a:rPr sz="2600" spc="-5" dirty="0">
                <a:latin typeface="Georgia"/>
                <a:cs typeface="Georgia"/>
              </a:rPr>
              <a:t>entity through  </a:t>
            </a:r>
            <a:r>
              <a:rPr sz="2600" dirty="0">
                <a:latin typeface="Georgia"/>
                <a:cs typeface="Georgia"/>
              </a:rPr>
              <a:t>relationship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types</a:t>
            </a:r>
            <a:endParaRPr sz="26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8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  <a:tab pos="6235065" algn="l"/>
              </a:tabLst>
            </a:pPr>
            <a:r>
              <a:rPr sz="2600" dirty="0">
                <a:latin typeface="Georgia"/>
                <a:cs typeface="Georgia"/>
              </a:rPr>
              <a:t>These </a:t>
            </a:r>
            <a:r>
              <a:rPr sz="2600" spc="-5" dirty="0">
                <a:latin typeface="Georgia"/>
                <a:cs typeface="Georgia"/>
              </a:rPr>
              <a:t>constraints </a:t>
            </a:r>
            <a:r>
              <a:rPr sz="2600" dirty="0">
                <a:latin typeface="Georgia"/>
                <a:cs typeface="Georgia"/>
              </a:rPr>
              <a:t>defines max</a:t>
            </a:r>
            <a:r>
              <a:rPr sz="2600" spc="-5" dirty="0">
                <a:latin typeface="Georgia"/>
                <a:cs typeface="Georgia"/>
              </a:rPr>
              <a:t> and </a:t>
            </a:r>
            <a:r>
              <a:rPr sz="2600" dirty="0">
                <a:latin typeface="Georgia"/>
                <a:cs typeface="Georgia"/>
              </a:rPr>
              <a:t>min	</a:t>
            </a:r>
            <a:r>
              <a:rPr sz="2600" spc="-5" dirty="0">
                <a:latin typeface="Georgia"/>
                <a:cs typeface="Georgia"/>
              </a:rPr>
              <a:t>number of  </a:t>
            </a:r>
            <a:r>
              <a:rPr sz="2600" dirty="0">
                <a:latin typeface="Georgia"/>
                <a:cs typeface="Georgia"/>
              </a:rPr>
              <a:t>relationship instance </a:t>
            </a:r>
            <a:r>
              <a:rPr sz="2600" spc="-5" dirty="0">
                <a:latin typeface="Georgia"/>
                <a:cs typeface="Georgia"/>
              </a:rPr>
              <a:t>that each entity can participate  </a:t>
            </a:r>
            <a:r>
              <a:rPr sz="2600" dirty="0">
                <a:latin typeface="Georgia"/>
                <a:cs typeface="Georgia"/>
              </a:rPr>
              <a:t>in</a:t>
            </a:r>
          </a:p>
          <a:p>
            <a:pPr marL="378460" indent="-257175" algn="just">
              <a:lnSpc>
                <a:spcPts val="2665"/>
              </a:lnSpc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Maximum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cardinality</a:t>
            </a:r>
            <a:endParaRPr sz="2600" dirty="0">
              <a:latin typeface="Georgia"/>
              <a:cs typeface="Georgia"/>
            </a:endParaRPr>
          </a:p>
          <a:p>
            <a:pPr marL="671195" marR="554990" indent="-247015" algn="just">
              <a:lnSpc>
                <a:spcPts val="2300"/>
              </a:lnSpc>
              <a:spcBef>
                <a:spcPts val="425"/>
              </a:spcBef>
              <a:tabLst>
                <a:tab pos="67119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It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defines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maximum number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of times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entity</a:t>
            </a:r>
            <a:r>
              <a:rPr sz="2400" spc="-1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can  participate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in a</a:t>
            </a:r>
            <a:r>
              <a:rPr sz="24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relationship</a:t>
            </a:r>
            <a:endParaRPr sz="2400" dirty="0">
              <a:latin typeface="Georgia"/>
              <a:cs typeface="Georgia"/>
            </a:endParaRPr>
          </a:p>
          <a:p>
            <a:pPr marL="378460" indent="-257175" algn="just">
              <a:lnSpc>
                <a:spcPts val="2680"/>
              </a:lnSpc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spc="-5" dirty="0">
                <a:latin typeface="Georgia"/>
                <a:cs typeface="Georgia"/>
              </a:rPr>
              <a:t>Minimum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Cardinality</a:t>
            </a:r>
          </a:p>
          <a:p>
            <a:pPr marL="671195" marR="594995" indent="-247015" algn="just">
              <a:lnSpc>
                <a:spcPct val="80000"/>
              </a:lnSpc>
              <a:spcBef>
                <a:spcPts val="445"/>
              </a:spcBef>
              <a:tabLst>
                <a:tab pos="67119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It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defines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minimum number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of times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entity</a:t>
            </a:r>
            <a:r>
              <a:rPr sz="2400" spc="-16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can  participate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in a</a:t>
            </a:r>
            <a:r>
              <a:rPr sz="24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relationship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87156" y="27813"/>
            <a:ext cx="372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41358"/>
            <a:ext cx="7703820" cy="15328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4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There </a:t>
            </a:r>
            <a:r>
              <a:rPr sz="2800" spc="-10" dirty="0">
                <a:latin typeface="Georgia"/>
                <a:cs typeface="Georgia"/>
              </a:rPr>
              <a:t>are two types </a:t>
            </a:r>
            <a:r>
              <a:rPr sz="2800" spc="-5" dirty="0">
                <a:latin typeface="Georgia"/>
                <a:cs typeface="Georgia"/>
              </a:rPr>
              <a:t>of participation</a:t>
            </a:r>
            <a:r>
              <a:rPr sz="2800" spc="7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constraints</a:t>
            </a:r>
            <a:endParaRPr sz="2800">
              <a:latin typeface="Georgia"/>
              <a:cs typeface="Georgia"/>
            </a:endParaRPr>
          </a:p>
          <a:p>
            <a:pPr marL="829310" lvl="1" indent="-51562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829310" algn="l"/>
                <a:tab pos="829944" algn="l"/>
              </a:tabLst>
            </a:pPr>
            <a:r>
              <a:rPr sz="3200" dirty="0">
                <a:solidFill>
                  <a:srgbClr val="438085"/>
                </a:solidFill>
                <a:latin typeface="Georgia"/>
                <a:cs typeface="Georgia"/>
              </a:rPr>
              <a:t>Total</a:t>
            </a:r>
            <a:r>
              <a:rPr sz="32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438085"/>
                </a:solidFill>
                <a:latin typeface="Georgia"/>
                <a:cs typeface="Georgia"/>
              </a:rPr>
              <a:t>Participation</a:t>
            </a:r>
            <a:endParaRPr sz="3200">
              <a:latin typeface="Georgia"/>
              <a:cs typeface="Georgia"/>
            </a:endParaRPr>
          </a:p>
          <a:p>
            <a:pPr marL="829310" lvl="1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829310" algn="l"/>
                <a:tab pos="829944" algn="l"/>
              </a:tabLst>
            </a:pPr>
            <a:r>
              <a:rPr sz="3200" dirty="0">
                <a:solidFill>
                  <a:srgbClr val="438085"/>
                </a:solidFill>
                <a:latin typeface="Georgia"/>
                <a:cs typeface="Georgia"/>
              </a:rPr>
              <a:t>Partial</a:t>
            </a:r>
            <a:r>
              <a:rPr sz="32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3200" dirty="0">
                <a:solidFill>
                  <a:srgbClr val="438085"/>
                </a:solidFill>
                <a:latin typeface="Georgia"/>
                <a:cs typeface="Georgia"/>
              </a:rPr>
              <a:t>Participation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8011" y="27813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15605" cy="31797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>
                <a:solidFill>
                  <a:srgbClr val="424455"/>
                </a:solidFill>
                <a:latin typeface="Trebuchet MS"/>
                <a:cs typeface="Trebuchet MS"/>
              </a:rPr>
              <a:t>Total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participation</a:t>
            </a:r>
            <a:endParaRPr sz="4000" dirty="0">
              <a:latin typeface="Trebuchet MS"/>
              <a:cs typeface="Trebuchet MS"/>
            </a:endParaRPr>
          </a:p>
          <a:p>
            <a:pPr marL="378460" marR="342900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every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the entity type </a:t>
            </a:r>
            <a:r>
              <a:rPr sz="2800" spc="-5" dirty="0">
                <a:latin typeface="Georgia"/>
                <a:cs typeface="Georgia"/>
              </a:rPr>
              <a:t>participates in at  least one relationship in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type</a:t>
            </a:r>
            <a:endParaRPr sz="26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29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Represented by </a:t>
            </a:r>
            <a:r>
              <a:rPr sz="2800" spc="-10" dirty="0">
                <a:latin typeface="Georgia"/>
                <a:cs typeface="Georgia"/>
              </a:rPr>
              <a:t>double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lines</a:t>
            </a:r>
            <a:endParaRPr sz="2800" dirty="0">
              <a:latin typeface="Georgia"/>
              <a:cs typeface="Georgia"/>
            </a:endParaRPr>
          </a:p>
          <a:p>
            <a:pPr marL="378460" marR="1910714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Minimum </a:t>
            </a:r>
            <a:r>
              <a:rPr sz="2800" spc="-5" dirty="0">
                <a:latin typeface="Georgia"/>
                <a:cs typeface="Georgia"/>
              </a:rPr>
              <a:t>and maximum </a:t>
            </a:r>
            <a:r>
              <a:rPr sz="2800" spc="-10" dirty="0">
                <a:latin typeface="Georgia"/>
                <a:cs typeface="Georgia"/>
              </a:rPr>
              <a:t>cardinality  </a:t>
            </a:r>
            <a:r>
              <a:rPr sz="2800" spc="-5" dirty="0">
                <a:latin typeface="Georgia"/>
                <a:cs typeface="Georgia"/>
              </a:rPr>
              <a:t>represented </a:t>
            </a:r>
            <a:r>
              <a:rPr lang="en-US" sz="2800" spc="-5" dirty="0">
                <a:latin typeface="Georgia"/>
                <a:cs typeface="Georgia"/>
              </a:rPr>
              <a:t>as </a:t>
            </a:r>
            <a:r>
              <a:rPr sz="2800" spc="-5" dirty="0">
                <a:latin typeface="Georgia"/>
                <a:cs typeface="Georgia"/>
              </a:rPr>
              <a:t>(m,n)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3252" y="27813"/>
            <a:ext cx="365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71916" y="27813"/>
            <a:ext cx="387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448945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Employee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0" y="14478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91127" y="1801190"/>
            <a:ext cx="6851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W</a:t>
            </a:r>
            <a:r>
              <a:rPr sz="1800" spc="-5" dirty="0">
                <a:latin typeface="Georgia"/>
                <a:cs typeface="Georgia"/>
              </a:rPr>
              <a:t>o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spc="-5" dirty="0">
                <a:latin typeface="Georgia"/>
                <a:cs typeface="Georgia"/>
              </a:rPr>
              <a:t>k</a:t>
            </a:r>
            <a:r>
              <a:rPr sz="1800" dirty="0"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for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1981200"/>
            <a:ext cx="1371600" cy="228600"/>
          </a:xfrm>
          <a:custGeom>
            <a:avLst/>
            <a:gdLst/>
            <a:ahLst/>
            <a:cxnLst/>
            <a:rect l="l" t="t" r="r" b="b"/>
            <a:pathLst>
              <a:path w="1371600" h="228600">
                <a:moveTo>
                  <a:pt x="0" y="0"/>
                </a:moveTo>
                <a:lnTo>
                  <a:pt x="1371600" y="0"/>
                </a:lnTo>
              </a:path>
              <a:path w="1371600" h="228600">
                <a:moveTo>
                  <a:pt x="0" y="228600"/>
                </a:moveTo>
                <a:lnTo>
                  <a:pt x="1295400" y="228600"/>
                </a:lnTo>
              </a:path>
            </a:pathLst>
          </a:custGeom>
          <a:ln w="3810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2200" y="2895600"/>
            <a:ext cx="2667000" cy="3581400"/>
          </a:xfrm>
          <a:custGeom>
            <a:avLst/>
            <a:gdLst/>
            <a:ahLst/>
            <a:cxnLst/>
            <a:rect l="l" t="t" r="r" b="b"/>
            <a:pathLst>
              <a:path w="2667000" h="3581400">
                <a:moveTo>
                  <a:pt x="0" y="1790700"/>
                </a:moveTo>
                <a:lnTo>
                  <a:pt x="611" y="1735954"/>
                </a:lnTo>
                <a:lnTo>
                  <a:pt x="2433" y="1681618"/>
                </a:lnTo>
                <a:lnTo>
                  <a:pt x="5449" y="1627713"/>
                </a:lnTo>
                <a:lnTo>
                  <a:pt x="9641" y="1574264"/>
                </a:lnTo>
                <a:lnTo>
                  <a:pt x="14992" y="1521294"/>
                </a:lnTo>
                <a:lnTo>
                  <a:pt x="21484" y="1468826"/>
                </a:lnTo>
                <a:lnTo>
                  <a:pt x="29100" y="1416884"/>
                </a:lnTo>
                <a:lnTo>
                  <a:pt x="37822" y="1365491"/>
                </a:lnTo>
                <a:lnTo>
                  <a:pt x="47633" y="1314670"/>
                </a:lnTo>
                <a:lnTo>
                  <a:pt x="58516" y="1264445"/>
                </a:lnTo>
                <a:lnTo>
                  <a:pt x="70453" y="1214840"/>
                </a:lnTo>
                <a:lnTo>
                  <a:pt x="83426" y="1165877"/>
                </a:lnTo>
                <a:lnTo>
                  <a:pt x="97419" y="1117581"/>
                </a:lnTo>
                <a:lnTo>
                  <a:pt x="112414" y="1069974"/>
                </a:lnTo>
                <a:lnTo>
                  <a:pt x="128393" y="1023080"/>
                </a:lnTo>
                <a:lnTo>
                  <a:pt x="145338" y="976923"/>
                </a:lnTo>
                <a:lnTo>
                  <a:pt x="163234" y="931525"/>
                </a:lnTo>
                <a:lnTo>
                  <a:pt x="182061" y="886911"/>
                </a:lnTo>
                <a:lnTo>
                  <a:pt x="201803" y="843103"/>
                </a:lnTo>
                <a:lnTo>
                  <a:pt x="222442" y="800126"/>
                </a:lnTo>
                <a:lnTo>
                  <a:pt x="243961" y="758002"/>
                </a:lnTo>
                <a:lnTo>
                  <a:pt x="266342" y="716755"/>
                </a:lnTo>
                <a:lnTo>
                  <a:pt x="289568" y="676408"/>
                </a:lnTo>
                <a:lnTo>
                  <a:pt x="313622" y="636986"/>
                </a:lnTo>
                <a:lnTo>
                  <a:pt x="338485" y="598510"/>
                </a:lnTo>
                <a:lnTo>
                  <a:pt x="364141" y="561005"/>
                </a:lnTo>
                <a:lnTo>
                  <a:pt x="390572" y="524494"/>
                </a:lnTo>
                <a:lnTo>
                  <a:pt x="417761" y="489000"/>
                </a:lnTo>
                <a:lnTo>
                  <a:pt x="445690" y="454547"/>
                </a:lnTo>
                <a:lnTo>
                  <a:pt x="474342" y="421159"/>
                </a:lnTo>
                <a:lnTo>
                  <a:pt x="503699" y="388858"/>
                </a:lnTo>
                <a:lnTo>
                  <a:pt x="533744" y="357668"/>
                </a:lnTo>
                <a:lnTo>
                  <a:pt x="564460" y="327613"/>
                </a:lnTo>
                <a:lnTo>
                  <a:pt x="595829" y="298716"/>
                </a:lnTo>
                <a:lnTo>
                  <a:pt x="627833" y="271000"/>
                </a:lnTo>
                <a:lnTo>
                  <a:pt x="660456" y="244489"/>
                </a:lnTo>
                <a:lnTo>
                  <a:pt x="693679" y="219206"/>
                </a:lnTo>
                <a:lnTo>
                  <a:pt x="727486" y="195174"/>
                </a:lnTo>
                <a:lnTo>
                  <a:pt x="761859" y="172418"/>
                </a:lnTo>
                <a:lnTo>
                  <a:pt x="796780" y="150960"/>
                </a:lnTo>
                <a:lnTo>
                  <a:pt x="832232" y="130824"/>
                </a:lnTo>
                <a:lnTo>
                  <a:pt x="868198" y="112033"/>
                </a:lnTo>
                <a:lnTo>
                  <a:pt x="904659" y="94611"/>
                </a:lnTo>
                <a:lnTo>
                  <a:pt x="941600" y="78581"/>
                </a:lnTo>
                <a:lnTo>
                  <a:pt x="979002" y="63967"/>
                </a:lnTo>
                <a:lnTo>
                  <a:pt x="1016848" y="50791"/>
                </a:lnTo>
                <a:lnTo>
                  <a:pt x="1055120" y="39078"/>
                </a:lnTo>
                <a:lnTo>
                  <a:pt x="1093801" y="28851"/>
                </a:lnTo>
                <a:lnTo>
                  <a:pt x="1132873" y="20133"/>
                </a:lnTo>
                <a:lnTo>
                  <a:pt x="1172320" y="12947"/>
                </a:lnTo>
                <a:lnTo>
                  <a:pt x="1212124" y="7318"/>
                </a:lnTo>
                <a:lnTo>
                  <a:pt x="1252266" y="3268"/>
                </a:lnTo>
                <a:lnTo>
                  <a:pt x="1292731" y="820"/>
                </a:lnTo>
                <a:lnTo>
                  <a:pt x="1333500" y="0"/>
                </a:lnTo>
                <a:lnTo>
                  <a:pt x="1374268" y="820"/>
                </a:lnTo>
                <a:lnTo>
                  <a:pt x="1414733" y="3268"/>
                </a:lnTo>
                <a:lnTo>
                  <a:pt x="1454875" y="7318"/>
                </a:lnTo>
                <a:lnTo>
                  <a:pt x="1494679" y="12947"/>
                </a:lnTo>
                <a:lnTo>
                  <a:pt x="1534126" y="20133"/>
                </a:lnTo>
                <a:lnTo>
                  <a:pt x="1573198" y="28851"/>
                </a:lnTo>
                <a:lnTo>
                  <a:pt x="1611879" y="39078"/>
                </a:lnTo>
                <a:lnTo>
                  <a:pt x="1650151" y="50791"/>
                </a:lnTo>
                <a:lnTo>
                  <a:pt x="1687997" y="63967"/>
                </a:lnTo>
                <a:lnTo>
                  <a:pt x="1725399" y="78581"/>
                </a:lnTo>
                <a:lnTo>
                  <a:pt x="1762340" y="94611"/>
                </a:lnTo>
                <a:lnTo>
                  <a:pt x="1798801" y="112033"/>
                </a:lnTo>
                <a:lnTo>
                  <a:pt x="1834767" y="130824"/>
                </a:lnTo>
                <a:lnTo>
                  <a:pt x="1870219" y="150960"/>
                </a:lnTo>
                <a:lnTo>
                  <a:pt x="1905140" y="172418"/>
                </a:lnTo>
                <a:lnTo>
                  <a:pt x="1939513" y="195174"/>
                </a:lnTo>
                <a:lnTo>
                  <a:pt x="1973320" y="219206"/>
                </a:lnTo>
                <a:lnTo>
                  <a:pt x="2006543" y="244489"/>
                </a:lnTo>
                <a:lnTo>
                  <a:pt x="2039166" y="271000"/>
                </a:lnTo>
                <a:lnTo>
                  <a:pt x="2071170" y="298716"/>
                </a:lnTo>
                <a:lnTo>
                  <a:pt x="2102539" y="327613"/>
                </a:lnTo>
                <a:lnTo>
                  <a:pt x="2133255" y="357668"/>
                </a:lnTo>
                <a:lnTo>
                  <a:pt x="2163300" y="388858"/>
                </a:lnTo>
                <a:lnTo>
                  <a:pt x="2192657" y="421159"/>
                </a:lnTo>
                <a:lnTo>
                  <a:pt x="2221309" y="454547"/>
                </a:lnTo>
                <a:lnTo>
                  <a:pt x="2249238" y="489000"/>
                </a:lnTo>
                <a:lnTo>
                  <a:pt x="2276427" y="524494"/>
                </a:lnTo>
                <a:lnTo>
                  <a:pt x="2302858" y="561005"/>
                </a:lnTo>
                <a:lnTo>
                  <a:pt x="2328514" y="598510"/>
                </a:lnTo>
                <a:lnTo>
                  <a:pt x="2353377" y="636986"/>
                </a:lnTo>
                <a:lnTo>
                  <a:pt x="2377431" y="676408"/>
                </a:lnTo>
                <a:lnTo>
                  <a:pt x="2400657" y="716755"/>
                </a:lnTo>
                <a:lnTo>
                  <a:pt x="2423038" y="758002"/>
                </a:lnTo>
                <a:lnTo>
                  <a:pt x="2444557" y="800126"/>
                </a:lnTo>
                <a:lnTo>
                  <a:pt x="2465196" y="843103"/>
                </a:lnTo>
                <a:lnTo>
                  <a:pt x="2484938" y="886911"/>
                </a:lnTo>
                <a:lnTo>
                  <a:pt x="2503765" y="931525"/>
                </a:lnTo>
                <a:lnTo>
                  <a:pt x="2521661" y="976923"/>
                </a:lnTo>
                <a:lnTo>
                  <a:pt x="2538606" y="1023080"/>
                </a:lnTo>
                <a:lnTo>
                  <a:pt x="2554585" y="1069974"/>
                </a:lnTo>
                <a:lnTo>
                  <a:pt x="2569580" y="1117581"/>
                </a:lnTo>
                <a:lnTo>
                  <a:pt x="2583573" y="1165877"/>
                </a:lnTo>
                <a:lnTo>
                  <a:pt x="2596546" y="1214840"/>
                </a:lnTo>
                <a:lnTo>
                  <a:pt x="2608483" y="1264445"/>
                </a:lnTo>
                <a:lnTo>
                  <a:pt x="2619366" y="1314670"/>
                </a:lnTo>
                <a:lnTo>
                  <a:pt x="2629177" y="1365491"/>
                </a:lnTo>
                <a:lnTo>
                  <a:pt x="2637899" y="1416884"/>
                </a:lnTo>
                <a:lnTo>
                  <a:pt x="2645515" y="1468826"/>
                </a:lnTo>
                <a:lnTo>
                  <a:pt x="2652007" y="1521294"/>
                </a:lnTo>
                <a:lnTo>
                  <a:pt x="2657358" y="1574264"/>
                </a:lnTo>
                <a:lnTo>
                  <a:pt x="2661550" y="1627713"/>
                </a:lnTo>
                <a:lnTo>
                  <a:pt x="2664566" y="1681618"/>
                </a:lnTo>
                <a:lnTo>
                  <a:pt x="2666388" y="1735954"/>
                </a:lnTo>
                <a:lnTo>
                  <a:pt x="2667000" y="1790700"/>
                </a:lnTo>
                <a:lnTo>
                  <a:pt x="2666388" y="1845446"/>
                </a:lnTo>
                <a:lnTo>
                  <a:pt x="2664566" y="1899784"/>
                </a:lnTo>
                <a:lnTo>
                  <a:pt x="2661550" y="1953689"/>
                </a:lnTo>
                <a:lnTo>
                  <a:pt x="2657358" y="2007140"/>
                </a:lnTo>
                <a:lnTo>
                  <a:pt x="2652007" y="2060111"/>
                </a:lnTo>
                <a:lnTo>
                  <a:pt x="2645515" y="2112580"/>
                </a:lnTo>
                <a:lnTo>
                  <a:pt x="2637899" y="2164523"/>
                </a:lnTo>
                <a:lnTo>
                  <a:pt x="2629177" y="2215917"/>
                </a:lnTo>
                <a:lnTo>
                  <a:pt x="2619366" y="2266738"/>
                </a:lnTo>
                <a:lnTo>
                  <a:pt x="2608483" y="2316963"/>
                </a:lnTo>
                <a:lnTo>
                  <a:pt x="2596546" y="2366569"/>
                </a:lnTo>
                <a:lnTo>
                  <a:pt x="2583573" y="2415532"/>
                </a:lnTo>
                <a:lnTo>
                  <a:pt x="2569580" y="2463829"/>
                </a:lnTo>
                <a:lnTo>
                  <a:pt x="2554585" y="2511436"/>
                </a:lnTo>
                <a:lnTo>
                  <a:pt x="2538606" y="2558330"/>
                </a:lnTo>
                <a:lnTo>
                  <a:pt x="2521661" y="2604487"/>
                </a:lnTo>
                <a:lnTo>
                  <a:pt x="2503765" y="2649885"/>
                </a:lnTo>
                <a:lnTo>
                  <a:pt x="2484938" y="2694499"/>
                </a:lnTo>
                <a:lnTo>
                  <a:pt x="2465196" y="2738307"/>
                </a:lnTo>
                <a:lnTo>
                  <a:pt x="2444557" y="2781284"/>
                </a:lnTo>
                <a:lnTo>
                  <a:pt x="2423038" y="2823408"/>
                </a:lnTo>
                <a:lnTo>
                  <a:pt x="2400657" y="2864655"/>
                </a:lnTo>
                <a:lnTo>
                  <a:pt x="2377431" y="2905001"/>
                </a:lnTo>
                <a:lnTo>
                  <a:pt x="2353377" y="2944424"/>
                </a:lnTo>
                <a:lnTo>
                  <a:pt x="2328514" y="2982899"/>
                </a:lnTo>
                <a:lnTo>
                  <a:pt x="2302858" y="3020404"/>
                </a:lnTo>
                <a:lnTo>
                  <a:pt x="2276427" y="3056915"/>
                </a:lnTo>
                <a:lnTo>
                  <a:pt x="2249238" y="3092408"/>
                </a:lnTo>
                <a:lnTo>
                  <a:pt x="2221309" y="3126861"/>
                </a:lnTo>
                <a:lnTo>
                  <a:pt x="2192657" y="3160249"/>
                </a:lnTo>
                <a:lnTo>
                  <a:pt x="2163300" y="3192549"/>
                </a:lnTo>
                <a:lnTo>
                  <a:pt x="2133255" y="3223738"/>
                </a:lnTo>
                <a:lnTo>
                  <a:pt x="2102539" y="3253793"/>
                </a:lnTo>
                <a:lnTo>
                  <a:pt x="2071170" y="3282690"/>
                </a:lnTo>
                <a:lnTo>
                  <a:pt x="2039166" y="3310405"/>
                </a:lnTo>
                <a:lnTo>
                  <a:pt x="2006543" y="3336916"/>
                </a:lnTo>
                <a:lnTo>
                  <a:pt x="1973320" y="3362199"/>
                </a:lnTo>
                <a:lnTo>
                  <a:pt x="1939513" y="3386229"/>
                </a:lnTo>
                <a:lnTo>
                  <a:pt x="1905140" y="3408985"/>
                </a:lnTo>
                <a:lnTo>
                  <a:pt x="1870219" y="3430443"/>
                </a:lnTo>
                <a:lnTo>
                  <a:pt x="1834767" y="3450578"/>
                </a:lnTo>
                <a:lnTo>
                  <a:pt x="1798801" y="3469369"/>
                </a:lnTo>
                <a:lnTo>
                  <a:pt x="1762340" y="3486790"/>
                </a:lnTo>
                <a:lnTo>
                  <a:pt x="1725399" y="3502820"/>
                </a:lnTo>
                <a:lnTo>
                  <a:pt x="1687997" y="3517434"/>
                </a:lnTo>
                <a:lnTo>
                  <a:pt x="1650151" y="3530609"/>
                </a:lnTo>
                <a:lnTo>
                  <a:pt x="1611879" y="3542322"/>
                </a:lnTo>
                <a:lnTo>
                  <a:pt x="1573198" y="3552549"/>
                </a:lnTo>
                <a:lnTo>
                  <a:pt x="1534126" y="3561267"/>
                </a:lnTo>
                <a:lnTo>
                  <a:pt x="1494679" y="3568452"/>
                </a:lnTo>
                <a:lnTo>
                  <a:pt x="1454875" y="3574081"/>
                </a:lnTo>
                <a:lnTo>
                  <a:pt x="1414733" y="3578131"/>
                </a:lnTo>
                <a:lnTo>
                  <a:pt x="1374268" y="3580579"/>
                </a:lnTo>
                <a:lnTo>
                  <a:pt x="1333500" y="3581400"/>
                </a:lnTo>
                <a:lnTo>
                  <a:pt x="1292731" y="3580579"/>
                </a:lnTo>
                <a:lnTo>
                  <a:pt x="1252266" y="3578131"/>
                </a:lnTo>
                <a:lnTo>
                  <a:pt x="1212124" y="3574081"/>
                </a:lnTo>
                <a:lnTo>
                  <a:pt x="1172320" y="3568452"/>
                </a:lnTo>
                <a:lnTo>
                  <a:pt x="1132873" y="3561267"/>
                </a:lnTo>
                <a:lnTo>
                  <a:pt x="1093801" y="3552549"/>
                </a:lnTo>
                <a:lnTo>
                  <a:pt x="1055120" y="3542322"/>
                </a:lnTo>
                <a:lnTo>
                  <a:pt x="1016848" y="3530609"/>
                </a:lnTo>
                <a:lnTo>
                  <a:pt x="979002" y="3517434"/>
                </a:lnTo>
                <a:lnTo>
                  <a:pt x="941600" y="3502820"/>
                </a:lnTo>
                <a:lnTo>
                  <a:pt x="904659" y="3486790"/>
                </a:lnTo>
                <a:lnTo>
                  <a:pt x="868198" y="3469369"/>
                </a:lnTo>
                <a:lnTo>
                  <a:pt x="832232" y="3450578"/>
                </a:lnTo>
                <a:lnTo>
                  <a:pt x="796780" y="3430443"/>
                </a:lnTo>
                <a:lnTo>
                  <a:pt x="761859" y="3408985"/>
                </a:lnTo>
                <a:lnTo>
                  <a:pt x="727486" y="3386229"/>
                </a:lnTo>
                <a:lnTo>
                  <a:pt x="693679" y="3362199"/>
                </a:lnTo>
                <a:lnTo>
                  <a:pt x="660456" y="3336916"/>
                </a:lnTo>
                <a:lnTo>
                  <a:pt x="627833" y="3310405"/>
                </a:lnTo>
                <a:lnTo>
                  <a:pt x="595829" y="3282690"/>
                </a:lnTo>
                <a:lnTo>
                  <a:pt x="564460" y="3253793"/>
                </a:lnTo>
                <a:lnTo>
                  <a:pt x="533744" y="3223738"/>
                </a:lnTo>
                <a:lnTo>
                  <a:pt x="503699" y="3192549"/>
                </a:lnTo>
                <a:lnTo>
                  <a:pt x="474342" y="3160249"/>
                </a:lnTo>
                <a:lnTo>
                  <a:pt x="445690" y="3126861"/>
                </a:lnTo>
                <a:lnTo>
                  <a:pt x="417761" y="3092408"/>
                </a:lnTo>
                <a:lnTo>
                  <a:pt x="390572" y="3056915"/>
                </a:lnTo>
                <a:lnTo>
                  <a:pt x="364141" y="3020404"/>
                </a:lnTo>
                <a:lnTo>
                  <a:pt x="338485" y="2982899"/>
                </a:lnTo>
                <a:lnTo>
                  <a:pt x="313622" y="2944424"/>
                </a:lnTo>
                <a:lnTo>
                  <a:pt x="289568" y="2905001"/>
                </a:lnTo>
                <a:lnTo>
                  <a:pt x="266342" y="2864655"/>
                </a:lnTo>
                <a:lnTo>
                  <a:pt x="243961" y="2823408"/>
                </a:lnTo>
                <a:lnTo>
                  <a:pt x="222442" y="2781284"/>
                </a:lnTo>
                <a:lnTo>
                  <a:pt x="201803" y="2738307"/>
                </a:lnTo>
                <a:lnTo>
                  <a:pt x="182061" y="2694499"/>
                </a:lnTo>
                <a:lnTo>
                  <a:pt x="163234" y="2649885"/>
                </a:lnTo>
                <a:lnTo>
                  <a:pt x="145338" y="2604487"/>
                </a:lnTo>
                <a:lnTo>
                  <a:pt x="128393" y="2558330"/>
                </a:lnTo>
                <a:lnTo>
                  <a:pt x="112414" y="2511436"/>
                </a:lnTo>
                <a:lnTo>
                  <a:pt x="97419" y="2463829"/>
                </a:lnTo>
                <a:lnTo>
                  <a:pt x="83426" y="2415532"/>
                </a:lnTo>
                <a:lnTo>
                  <a:pt x="70453" y="2366569"/>
                </a:lnTo>
                <a:lnTo>
                  <a:pt x="58516" y="2316963"/>
                </a:lnTo>
                <a:lnTo>
                  <a:pt x="47633" y="2266738"/>
                </a:lnTo>
                <a:lnTo>
                  <a:pt x="37822" y="2215917"/>
                </a:lnTo>
                <a:lnTo>
                  <a:pt x="29100" y="2164523"/>
                </a:lnTo>
                <a:lnTo>
                  <a:pt x="21484" y="2112580"/>
                </a:lnTo>
                <a:lnTo>
                  <a:pt x="14992" y="2060111"/>
                </a:lnTo>
                <a:lnTo>
                  <a:pt x="9641" y="2007140"/>
                </a:lnTo>
                <a:lnTo>
                  <a:pt x="5449" y="1953689"/>
                </a:lnTo>
                <a:lnTo>
                  <a:pt x="2433" y="1899784"/>
                </a:lnTo>
                <a:lnTo>
                  <a:pt x="611" y="1845446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19898" y="2951942"/>
            <a:ext cx="3733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d1  d2  d3  d4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2895600"/>
            <a:ext cx="2667000" cy="3657600"/>
          </a:xfrm>
          <a:custGeom>
            <a:avLst/>
            <a:gdLst/>
            <a:ahLst/>
            <a:cxnLst/>
            <a:rect l="l" t="t" r="r" b="b"/>
            <a:pathLst>
              <a:path w="2667000" h="3657600">
                <a:moveTo>
                  <a:pt x="0" y="1828800"/>
                </a:moveTo>
                <a:lnTo>
                  <a:pt x="611" y="1772887"/>
                </a:lnTo>
                <a:lnTo>
                  <a:pt x="2433" y="1717393"/>
                </a:lnTo>
                <a:lnTo>
                  <a:pt x="5449" y="1662340"/>
                </a:lnTo>
                <a:lnTo>
                  <a:pt x="9641" y="1607752"/>
                </a:lnTo>
                <a:lnTo>
                  <a:pt x="14992" y="1553653"/>
                </a:lnTo>
                <a:lnTo>
                  <a:pt x="21484" y="1500067"/>
                </a:lnTo>
                <a:lnTo>
                  <a:pt x="29100" y="1447018"/>
                </a:lnTo>
                <a:lnTo>
                  <a:pt x="37822" y="1394531"/>
                </a:lnTo>
                <a:lnTo>
                  <a:pt x="47633" y="1342628"/>
                </a:lnTo>
                <a:lnTo>
                  <a:pt x="58516" y="1291333"/>
                </a:lnTo>
                <a:lnTo>
                  <a:pt x="70453" y="1240672"/>
                </a:lnTo>
                <a:lnTo>
                  <a:pt x="83426" y="1190667"/>
                </a:lnTo>
                <a:lnTo>
                  <a:pt x="97419" y="1141342"/>
                </a:lnTo>
                <a:lnTo>
                  <a:pt x="112414" y="1092722"/>
                </a:lnTo>
                <a:lnTo>
                  <a:pt x="128393" y="1044830"/>
                </a:lnTo>
                <a:lnTo>
                  <a:pt x="145338" y="997691"/>
                </a:lnTo>
                <a:lnTo>
                  <a:pt x="163234" y="951327"/>
                </a:lnTo>
                <a:lnTo>
                  <a:pt x="182061" y="905764"/>
                </a:lnTo>
                <a:lnTo>
                  <a:pt x="201803" y="861024"/>
                </a:lnTo>
                <a:lnTo>
                  <a:pt x="222442" y="817132"/>
                </a:lnTo>
                <a:lnTo>
                  <a:pt x="243961" y="774112"/>
                </a:lnTo>
                <a:lnTo>
                  <a:pt x="266342" y="731988"/>
                </a:lnTo>
                <a:lnTo>
                  <a:pt x="289568" y="690783"/>
                </a:lnTo>
                <a:lnTo>
                  <a:pt x="313622" y="650522"/>
                </a:lnTo>
                <a:lnTo>
                  <a:pt x="338485" y="611228"/>
                </a:lnTo>
                <a:lnTo>
                  <a:pt x="364141" y="572925"/>
                </a:lnTo>
                <a:lnTo>
                  <a:pt x="390572" y="535638"/>
                </a:lnTo>
                <a:lnTo>
                  <a:pt x="417761" y="499390"/>
                </a:lnTo>
                <a:lnTo>
                  <a:pt x="445690" y="464204"/>
                </a:lnTo>
                <a:lnTo>
                  <a:pt x="474342" y="430106"/>
                </a:lnTo>
                <a:lnTo>
                  <a:pt x="503699" y="397119"/>
                </a:lnTo>
                <a:lnTo>
                  <a:pt x="533744" y="365266"/>
                </a:lnTo>
                <a:lnTo>
                  <a:pt x="564460" y="334572"/>
                </a:lnTo>
                <a:lnTo>
                  <a:pt x="595829" y="305061"/>
                </a:lnTo>
                <a:lnTo>
                  <a:pt x="627833" y="276756"/>
                </a:lnTo>
                <a:lnTo>
                  <a:pt x="660456" y="249682"/>
                </a:lnTo>
                <a:lnTo>
                  <a:pt x="693679" y="223861"/>
                </a:lnTo>
                <a:lnTo>
                  <a:pt x="727486" y="199319"/>
                </a:lnTo>
                <a:lnTo>
                  <a:pt x="761859" y="176080"/>
                </a:lnTo>
                <a:lnTo>
                  <a:pt x="796780" y="154166"/>
                </a:lnTo>
                <a:lnTo>
                  <a:pt x="832232" y="133602"/>
                </a:lnTo>
                <a:lnTo>
                  <a:pt x="868198" y="114412"/>
                </a:lnTo>
                <a:lnTo>
                  <a:pt x="904659" y="96620"/>
                </a:lnTo>
                <a:lnTo>
                  <a:pt x="941600" y="80250"/>
                </a:lnTo>
                <a:lnTo>
                  <a:pt x="979002" y="65325"/>
                </a:lnTo>
                <a:lnTo>
                  <a:pt x="1016848" y="51870"/>
                </a:lnTo>
                <a:lnTo>
                  <a:pt x="1055120" y="39908"/>
                </a:lnTo>
                <a:lnTo>
                  <a:pt x="1093801" y="29463"/>
                </a:lnTo>
                <a:lnTo>
                  <a:pt x="1132873" y="20560"/>
                </a:lnTo>
                <a:lnTo>
                  <a:pt x="1172320" y="13222"/>
                </a:lnTo>
                <a:lnTo>
                  <a:pt x="1212124" y="7473"/>
                </a:lnTo>
                <a:lnTo>
                  <a:pt x="1252266" y="3337"/>
                </a:lnTo>
                <a:lnTo>
                  <a:pt x="1292731" y="838"/>
                </a:lnTo>
                <a:lnTo>
                  <a:pt x="1333500" y="0"/>
                </a:lnTo>
                <a:lnTo>
                  <a:pt x="1374268" y="838"/>
                </a:lnTo>
                <a:lnTo>
                  <a:pt x="1414733" y="3337"/>
                </a:lnTo>
                <a:lnTo>
                  <a:pt x="1454875" y="7473"/>
                </a:lnTo>
                <a:lnTo>
                  <a:pt x="1494679" y="13222"/>
                </a:lnTo>
                <a:lnTo>
                  <a:pt x="1534126" y="20560"/>
                </a:lnTo>
                <a:lnTo>
                  <a:pt x="1573198" y="29464"/>
                </a:lnTo>
                <a:lnTo>
                  <a:pt x="1611879" y="39908"/>
                </a:lnTo>
                <a:lnTo>
                  <a:pt x="1650151" y="51870"/>
                </a:lnTo>
                <a:lnTo>
                  <a:pt x="1687997" y="65325"/>
                </a:lnTo>
                <a:lnTo>
                  <a:pt x="1725399" y="80250"/>
                </a:lnTo>
                <a:lnTo>
                  <a:pt x="1762340" y="96620"/>
                </a:lnTo>
                <a:lnTo>
                  <a:pt x="1798801" y="114412"/>
                </a:lnTo>
                <a:lnTo>
                  <a:pt x="1834767" y="133602"/>
                </a:lnTo>
                <a:lnTo>
                  <a:pt x="1870219" y="154166"/>
                </a:lnTo>
                <a:lnTo>
                  <a:pt x="1905140" y="176080"/>
                </a:lnTo>
                <a:lnTo>
                  <a:pt x="1939513" y="199319"/>
                </a:lnTo>
                <a:lnTo>
                  <a:pt x="1973320" y="223861"/>
                </a:lnTo>
                <a:lnTo>
                  <a:pt x="2006543" y="249682"/>
                </a:lnTo>
                <a:lnTo>
                  <a:pt x="2039166" y="276756"/>
                </a:lnTo>
                <a:lnTo>
                  <a:pt x="2071170" y="305061"/>
                </a:lnTo>
                <a:lnTo>
                  <a:pt x="2102539" y="334572"/>
                </a:lnTo>
                <a:lnTo>
                  <a:pt x="2133255" y="365266"/>
                </a:lnTo>
                <a:lnTo>
                  <a:pt x="2163300" y="397119"/>
                </a:lnTo>
                <a:lnTo>
                  <a:pt x="2192657" y="430106"/>
                </a:lnTo>
                <a:lnTo>
                  <a:pt x="2221309" y="464204"/>
                </a:lnTo>
                <a:lnTo>
                  <a:pt x="2249238" y="499390"/>
                </a:lnTo>
                <a:lnTo>
                  <a:pt x="2276427" y="535638"/>
                </a:lnTo>
                <a:lnTo>
                  <a:pt x="2302858" y="572925"/>
                </a:lnTo>
                <a:lnTo>
                  <a:pt x="2328514" y="611228"/>
                </a:lnTo>
                <a:lnTo>
                  <a:pt x="2353377" y="650522"/>
                </a:lnTo>
                <a:lnTo>
                  <a:pt x="2377431" y="690783"/>
                </a:lnTo>
                <a:lnTo>
                  <a:pt x="2400657" y="731988"/>
                </a:lnTo>
                <a:lnTo>
                  <a:pt x="2423038" y="774112"/>
                </a:lnTo>
                <a:lnTo>
                  <a:pt x="2444557" y="817132"/>
                </a:lnTo>
                <a:lnTo>
                  <a:pt x="2465196" y="861024"/>
                </a:lnTo>
                <a:lnTo>
                  <a:pt x="2484938" y="905764"/>
                </a:lnTo>
                <a:lnTo>
                  <a:pt x="2503765" y="951327"/>
                </a:lnTo>
                <a:lnTo>
                  <a:pt x="2521661" y="997691"/>
                </a:lnTo>
                <a:lnTo>
                  <a:pt x="2538606" y="1044830"/>
                </a:lnTo>
                <a:lnTo>
                  <a:pt x="2554585" y="1092722"/>
                </a:lnTo>
                <a:lnTo>
                  <a:pt x="2569580" y="1141342"/>
                </a:lnTo>
                <a:lnTo>
                  <a:pt x="2583573" y="1190667"/>
                </a:lnTo>
                <a:lnTo>
                  <a:pt x="2596546" y="1240672"/>
                </a:lnTo>
                <a:lnTo>
                  <a:pt x="2608483" y="1291333"/>
                </a:lnTo>
                <a:lnTo>
                  <a:pt x="2619366" y="1342628"/>
                </a:lnTo>
                <a:lnTo>
                  <a:pt x="2629177" y="1394531"/>
                </a:lnTo>
                <a:lnTo>
                  <a:pt x="2637899" y="1447018"/>
                </a:lnTo>
                <a:lnTo>
                  <a:pt x="2645515" y="1500067"/>
                </a:lnTo>
                <a:lnTo>
                  <a:pt x="2652007" y="1553653"/>
                </a:lnTo>
                <a:lnTo>
                  <a:pt x="2657358" y="1607752"/>
                </a:lnTo>
                <a:lnTo>
                  <a:pt x="2661550" y="1662340"/>
                </a:lnTo>
                <a:lnTo>
                  <a:pt x="2664566" y="1717393"/>
                </a:lnTo>
                <a:lnTo>
                  <a:pt x="2666388" y="1772887"/>
                </a:lnTo>
                <a:lnTo>
                  <a:pt x="2667000" y="1828800"/>
                </a:lnTo>
                <a:lnTo>
                  <a:pt x="2666388" y="1884711"/>
                </a:lnTo>
                <a:lnTo>
                  <a:pt x="2664566" y="1940205"/>
                </a:lnTo>
                <a:lnTo>
                  <a:pt x="2661550" y="1995258"/>
                </a:lnTo>
                <a:lnTo>
                  <a:pt x="2657358" y="2049845"/>
                </a:lnTo>
                <a:lnTo>
                  <a:pt x="2652007" y="2103943"/>
                </a:lnTo>
                <a:lnTo>
                  <a:pt x="2645515" y="2157529"/>
                </a:lnTo>
                <a:lnTo>
                  <a:pt x="2637899" y="2210577"/>
                </a:lnTo>
                <a:lnTo>
                  <a:pt x="2629177" y="2263064"/>
                </a:lnTo>
                <a:lnTo>
                  <a:pt x="2619366" y="2314967"/>
                </a:lnTo>
                <a:lnTo>
                  <a:pt x="2608483" y="2366261"/>
                </a:lnTo>
                <a:lnTo>
                  <a:pt x="2596546" y="2416922"/>
                </a:lnTo>
                <a:lnTo>
                  <a:pt x="2583573" y="2466927"/>
                </a:lnTo>
                <a:lnTo>
                  <a:pt x="2569580" y="2516251"/>
                </a:lnTo>
                <a:lnTo>
                  <a:pt x="2554585" y="2564871"/>
                </a:lnTo>
                <a:lnTo>
                  <a:pt x="2538606" y="2612763"/>
                </a:lnTo>
                <a:lnTo>
                  <a:pt x="2521661" y="2659903"/>
                </a:lnTo>
                <a:lnTo>
                  <a:pt x="2503765" y="2706266"/>
                </a:lnTo>
                <a:lnTo>
                  <a:pt x="2484938" y="2751830"/>
                </a:lnTo>
                <a:lnTo>
                  <a:pt x="2465196" y="2796569"/>
                </a:lnTo>
                <a:lnTo>
                  <a:pt x="2444557" y="2840461"/>
                </a:lnTo>
                <a:lnTo>
                  <a:pt x="2423038" y="2883481"/>
                </a:lnTo>
                <a:lnTo>
                  <a:pt x="2400657" y="2925606"/>
                </a:lnTo>
                <a:lnTo>
                  <a:pt x="2377431" y="2966811"/>
                </a:lnTo>
                <a:lnTo>
                  <a:pt x="2353377" y="3007072"/>
                </a:lnTo>
                <a:lnTo>
                  <a:pt x="2328514" y="3046366"/>
                </a:lnTo>
                <a:lnTo>
                  <a:pt x="2302858" y="3084669"/>
                </a:lnTo>
                <a:lnTo>
                  <a:pt x="2276427" y="3121956"/>
                </a:lnTo>
                <a:lnTo>
                  <a:pt x="2249238" y="3158205"/>
                </a:lnTo>
                <a:lnTo>
                  <a:pt x="2221309" y="3193390"/>
                </a:lnTo>
                <a:lnTo>
                  <a:pt x="2192657" y="3227489"/>
                </a:lnTo>
                <a:lnTo>
                  <a:pt x="2163300" y="3260476"/>
                </a:lnTo>
                <a:lnTo>
                  <a:pt x="2133255" y="3292329"/>
                </a:lnTo>
                <a:lnTo>
                  <a:pt x="2102539" y="3323023"/>
                </a:lnTo>
                <a:lnTo>
                  <a:pt x="2071170" y="3352535"/>
                </a:lnTo>
                <a:lnTo>
                  <a:pt x="2039166" y="3380840"/>
                </a:lnTo>
                <a:lnTo>
                  <a:pt x="2006543" y="3407915"/>
                </a:lnTo>
                <a:lnTo>
                  <a:pt x="1973320" y="3433735"/>
                </a:lnTo>
                <a:lnTo>
                  <a:pt x="1939513" y="3458277"/>
                </a:lnTo>
                <a:lnTo>
                  <a:pt x="1905140" y="3481517"/>
                </a:lnTo>
                <a:lnTo>
                  <a:pt x="1870219" y="3503431"/>
                </a:lnTo>
                <a:lnTo>
                  <a:pt x="1834767" y="3523995"/>
                </a:lnTo>
                <a:lnTo>
                  <a:pt x="1798801" y="3543185"/>
                </a:lnTo>
                <a:lnTo>
                  <a:pt x="1762340" y="3560977"/>
                </a:lnTo>
                <a:lnTo>
                  <a:pt x="1725399" y="3577348"/>
                </a:lnTo>
                <a:lnTo>
                  <a:pt x="1687997" y="3592273"/>
                </a:lnTo>
                <a:lnTo>
                  <a:pt x="1650151" y="3605728"/>
                </a:lnTo>
                <a:lnTo>
                  <a:pt x="1611879" y="3617690"/>
                </a:lnTo>
                <a:lnTo>
                  <a:pt x="1573198" y="3628135"/>
                </a:lnTo>
                <a:lnTo>
                  <a:pt x="1534126" y="3637038"/>
                </a:lnTo>
                <a:lnTo>
                  <a:pt x="1494679" y="3644377"/>
                </a:lnTo>
                <a:lnTo>
                  <a:pt x="1454875" y="3650126"/>
                </a:lnTo>
                <a:lnTo>
                  <a:pt x="1414733" y="3654262"/>
                </a:lnTo>
                <a:lnTo>
                  <a:pt x="1374268" y="3656761"/>
                </a:lnTo>
                <a:lnTo>
                  <a:pt x="1333500" y="3657600"/>
                </a:lnTo>
                <a:lnTo>
                  <a:pt x="1292731" y="3656761"/>
                </a:lnTo>
                <a:lnTo>
                  <a:pt x="1252266" y="3654262"/>
                </a:lnTo>
                <a:lnTo>
                  <a:pt x="1212124" y="3650126"/>
                </a:lnTo>
                <a:lnTo>
                  <a:pt x="1172320" y="3644377"/>
                </a:lnTo>
                <a:lnTo>
                  <a:pt x="1132873" y="3637038"/>
                </a:lnTo>
                <a:lnTo>
                  <a:pt x="1093801" y="3628135"/>
                </a:lnTo>
                <a:lnTo>
                  <a:pt x="1055120" y="3617690"/>
                </a:lnTo>
                <a:lnTo>
                  <a:pt x="1016848" y="3605728"/>
                </a:lnTo>
                <a:lnTo>
                  <a:pt x="979002" y="3592273"/>
                </a:lnTo>
                <a:lnTo>
                  <a:pt x="941600" y="3577348"/>
                </a:lnTo>
                <a:lnTo>
                  <a:pt x="904659" y="3560977"/>
                </a:lnTo>
                <a:lnTo>
                  <a:pt x="868198" y="3543185"/>
                </a:lnTo>
                <a:lnTo>
                  <a:pt x="832232" y="3523995"/>
                </a:lnTo>
                <a:lnTo>
                  <a:pt x="796780" y="3503431"/>
                </a:lnTo>
                <a:lnTo>
                  <a:pt x="761859" y="3481517"/>
                </a:lnTo>
                <a:lnTo>
                  <a:pt x="727486" y="3458277"/>
                </a:lnTo>
                <a:lnTo>
                  <a:pt x="693679" y="3433735"/>
                </a:lnTo>
                <a:lnTo>
                  <a:pt x="660456" y="3407915"/>
                </a:lnTo>
                <a:lnTo>
                  <a:pt x="627833" y="3380840"/>
                </a:lnTo>
                <a:lnTo>
                  <a:pt x="595829" y="3352535"/>
                </a:lnTo>
                <a:lnTo>
                  <a:pt x="564460" y="3323023"/>
                </a:lnTo>
                <a:lnTo>
                  <a:pt x="533744" y="3292329"/>
                </a:lnTo>
                <a:lnTo>
                  <a:pt x="503699" y="3260476"/>
                </a:lnTo>
                <a:lnTo>
                  <a:pt x="474342" y="3227489"/>
                </a:lnTo>
                <a:lnTo>
                  <a:pt x="445690" y="3193390"/>
                </a:lnTo>
                <a:lnTo>
                  <a:pt x="417761" y="3158205"/>
                </a:lnTo>
                <a:lnTo>
                  <a:pt x="390572" y="3121956"/>
                </a:lnTo>
                <a:lnTo>
                  <a:pt x="364141" y="3084669"/>
                </a:lnTo>
                <a:lnTo>
                  <a:pt x="338485" y="3046366"/>
                </a:lnTo>
                <a:lnTo>
                  <a:pt x="313622" y="3007072"/>
                </a:lnTo>
                <a:lnTo>
                  <a:pt x="289568" y="2966811"/>
                </a:lnTo>
                <a:lnTo>
                  <a:pt x="266342" y="2925606"/>
                </a:lnTo>
                <a:lnTo>
                  <a:pt x="243961" y="2883481"/>
                </a:lnTo>
                <a:lnTo>
                  <a:pt x="222442" y="2840461"/>
                </a:lnTo>
                <a:lnTo>
                  <a:pt x="201803" y="2796569"/>
                </a:lnTo>
                <a:lnTo>
                  <a:pt x="182061" y="2751830"/>
                </a:lnTo>
                <a:lnTo>
                  <a:pt x="163234" y="2706266"/>
                </a:lnTo>
                <a:lnTo>
                  <a:pt x="145338" y="2659903"/>
                </a:lnTo>
                <a:lnTo>
                  <a:pt x="128393" y="2612763"/>
                </a:lnTo>
                <a:lnTo>
                  <a:pt x="112414" y="2564871"/>
                </a:lnTo>
                <a:lnTo>
                  <a:pt x="97419" y="2516251"/>
                </a:lnTo>
                <a:lnTo>
                  <a:pt x="83426" y="2466927"/>
                </a:lnTo>
                <a:lnTo>
                  <a:pt x="70453" y="2416922"/>
                </a:lnTo>
                <a:lnTo>
                  <a:pt x="58516" y="2366261"/>
                </a:lnTo>
                <a:lnTo>
                  <a:pt x="47633" y="2314967"/>
                </a:lnTo>
                <a:lnTo>
                  <a:pt x="37822" y="2263064"/>
                </a:lnTo>
                <a:lnTo>
                  <a:pt x="29100" y="2210577"/>
                </a:lnTo>
                <a:lnTo>
                  <a:pt x="21484" y="2157529"/>
                </a:lnTo>
                <a:lnTo>
                  <a:pt x="14992" y="2103943"/>
                </a:lnTo>
                <a:lnTo>
                  <a:pt x="9641" y="2049845"/>
                </a:lnTo>
                <a:lnTo>
                  <a:pt x="5449" y="1995258"/>
                </a:lnTo>
                <a:lnTo>
                  <a:pt x="2433" y="1940205"/>
                </a:lnTo>
                <a:lnTo>
                  <a:pt x="611" y="1884711"/>
                </a:lnTo>
                <a:lnTo>
                  <a:pt x="0" y="1828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89125" y="2716148"/>
            <a:ext cx="34671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e1  e2  e3  e4  e5  e6  e7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46375" y="1471929"/>
            <a:ext cx="1032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M</a:t>
            </a:r>
            <a:r>
              <a:rPr sz="2400" spc="-110" dirty="0">
                <a:latin typeface="Georgia"/>
                <a:cs typeface="Georgia"/>
              </a:rPr>
              <a:t> </a:t>
            </a:r>
            <a:endParaRPr sz="2400" dirty="0">
              <a:latin typeface="Georgia"/>
              <a:cs typeface="Georgia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543550" y="1504950"/>
          <a:ext cx="31242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1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11303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52538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Department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52538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676400" y="3200400"/>
            <a:ext cx="5715000" cy="3200400"/>
          </a:xfrm>
          <a:custGeom>
            <a:avLst/>
            <a:gdLst/>
            <a:ahLst/>
            <a:cxnLst/>
            <a:rect l="l" t="t" r="r" b="b"/>
            <a:pathLst>
              <a:path w="5715000" h="3200400">
                <a:moveTo>
                  <a:pt x="76200" y="0"/>
                </a:moveTo>
                <a:lnTo>
                  <a:pt x="5562600" y="228600"/>
                </a:lnTo>
              </a:path>
              <a:path w="5715000" h="3200400">
                <a:moveTo>
                  <a:pt x="0" y="457200"/>
                </a:moveTo>
                <a:lnTo>
                  <a:pt x="5562600" y="228600"/>
                </a:lnTo>
              </a:path>
              <a:path w="5715000" h="3200400">
                <a:moveTo>
                  <a:pt x="0" y="990600"/>
                </a:moveTo>
                <a:lnTo>
                  <a:pt x="5562600" y="228600"/>
                </a:lnTo>
              </a:path>
              <a:path w="5715000" h="3200400">
                <a:moveTo>
                  <a:pt x="0" y="1676400"/>
                </a:moveTo>
                <a:lnTo>
                  <a:pt x="5715000" y="609600"/>
                </a:lnTo>
              </a:path>
              <a:path w="5715000" h="3200400">
                <a:moveTo>
                  <a:pt x="76200" y="2209800"/>
                </a:moveTo>
                <a:lnTo>
                  <a:pt x="5638800" y="762000"/>
                </a:lnTo>
              </a:path>
              <a:path w="5715000" h="3200400">
                <a:moveTo>
                  <a:pt x="76200" y="2667000"/>
                </a:moveTo>
                <a:lnTo>
                  <a:pt x="5638800" y="1219200"/>
                </a:lnTo>
              </a:path>
              <a:path w="5715000" h="3200400">
                <a:moveTo>
                  <a:pt x="0" y="3200400"/>
                </a:moveTo>
                <a:lnTo>
                  <a:pt x="5715000" y="1828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957820" cy="2279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424455"/>
                </a:solidFill>
                <a:latin typeface="Trebuchet MS"/>
                <a:cs typeface="Trebuchet MS"/>
              </a:rPr>
              <a:t>Partial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participation</a:t>
            </a:r>
            <a:endParaRPr sz="4000" dirty="0">
              <a:latin typeface="Trebuchet MS"/>
              <a:cs typeface="Trebuchet MS"/>
            </a:endParaRPr>
          </a:p>
          <a:p>
            <a:pPr marL="378460" marR="125476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Some </a:t>
            </a:r>
            <a:r>
              <a:rPr sz="2800" spc="-10" dirty="0">
                <a:latin typeface="Georgia"/>
                <a:cs typeface="Georgia"/>
              </a:rPr>
              <a:t>entities may </a:t>
            </a:r>
            <a:r>
              <a:rPr sz="2800" spc="-5" dirty="0">
                <a:latin typeface="Georgia"/>
                <a:cs typeface="Georgia"/>
              </a:rPr>
              <a:t>not participate in any  relationship in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type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29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Represented by single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line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8011" y="27813"/>
            <a:ext cx="380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09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855584" cy="48211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TYPES OF ENTITY</a:t>
            </a:r>
            <a:r>
              <a:rPr sz="4000" spc="-14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TYPES</a:t>
            </a:r>
            <a:endParaRPr sz="4000" dirty="0">
              <a:latin typeface="Trebuchet MS"/>
              <a:cs typeface="Trebuchet MS"/>
            </a:endParaRPr>
          </a:p>
          <a:p>
            <a:pPr marL="378460" indent="-257175">
              <a:lnSpc>
                <a:spcPts val="3360"/>
              </a:lnSpc>
              <a:spcBef>
                <a:spcPts val="2160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800" b="1" spc="-5" dirty="0">
                <a:latin typeface="Georgia"/>
                <a:cs typeface="Georgia"/>
              </a:rPr>
              <a:t>Strong entity</a:t>
            </a:r>
            <a:r>
              <a:rPr sz="2800" b="1" spc="5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type</a:t>
            </a:r>
            <a:endParaRPr sz="2800" dirty="0">
              <a:latin typeface="Georgia"/>
              <a:cs typeface="Georgia"/>
            </a:endParaRPr>
          </a:p>
          <a:p>
            <a:pPr marL="424180" algn="just">
              <a:lnSpc>
                <a:spcPts val="3115"/>
              </a:lnSpc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Entity types that have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at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least one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key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attribute.</a:t>
            </a:r>
            <a:endParaRPr sz="2600" dirty="0">
              <a:latin typeface="Georgia"/>
              <a:cs typeface="Georgia"/>
            </a:endParaRPr>
          </a:p>
          <a:p>
            <a:pPr marL="671195" marR="676910" indent="-247015" algn="just">
              <a:lnSpc>
                <a:spcPts val="2810"/>
              </a:lnSpc>
              <a:spcBef>
                <a:spcPts val="350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strong entity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is not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dependent of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any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other  entity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in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the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schema.</a:t>
            </a:r>
            <a:endParaRPr sz="2600" dirty="0">
              <a:latin typeface="Georgia"/>
              <a:cs typeface="Georgia"/>
            </a:endParaRPr>
          </a:p>
          <a:p>
            <a:pPr marL="424180" algn="just">
              <a:lnSpc>
                <a:spcPts val="3060"/>
              </a:lnSpc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strong entity will always have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primary</a:t>
            </a:r>
            <a:r>
              <a:rPr sz="2600" spc="-6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key.</a:t>
            </a:r>
            <a:endParaRPr sz="2600" dirty="0">
              <a:latin typeface="Georgia"/>
              <a:cs typeface="Georgia"/>
            </a:endParaRPr>
          </a:p>
          <a:p>
            <a:pPr marL="671195" marR="1064260" indent="-247015" algn="just">
              <a:lnSpc>
                <a:spcPts val="2810"/>
              </a:lnSpc>
              <a:spcBef>
                <a:spcPts val="34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u="heavy" spc="-5" dirty="0">
                <a:solidFill>
                  <a:srgbClr val="67AEBC"/>
                </a:solidFill>
                <a:uFill>
                  <a:solidFill>
                    <a:srgbClr val="67AEBC"/>
                  </a:solidFill>
                </a:uFill>
                <a:latin typeface="Georgia"/>
                <a:cs typeface="Georgia"/>
                <a:hlinkClick r:id="rId2"/>
              </a:rPr>
              <a:t>Strong entities</a:t>
            </a:r>
            <a:r>
              <a:rPr sz="2600" spc="-5" dirty="0">
                <a:solidFill>
                  <a:srgbClr val="67AEBC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are represented by a single 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rectangle.</a:t>
            </a:r>
            <a:endParaRPr sz="2600" dirty="0">
              <a:latin typeface="Georgia"/>
              <a:cs typeface="Georgia"/>
            </a:endParaRPr>
          </a:p>
          <a:p>
            <a:pPr marL="671195" marR="1304925" indent="-247015" algn="just">
              <a:lnSpc>
                <a:spcPts val="2810"/>
              </a:lnSpc>
              <a:spcBef>
                <a:spcPts val="29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The relationship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of two strong entities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is  represented by 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single</a:t>
            </a:r>
            <a:r>
              <a:rPr sz="2600" spc="-6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diamond.</a:t>
            </a:r>
            <a:endParaRPr sz="2600" dirty="0">
              <a:latin typeface="Georgia"/>
              <a:cs typeface="Georgia"/>
            </a:endParaRPr>
          </a:p>
          <a:p>
            <a:pPr marL="671195" marR="5080" indent="-247015" algn="just">
              <a:lnSpc>
                <a:spcPts val="2810"/>
              </a:lnSpc>
              <a:spcBef>
                <a:spcPts val="300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52688" y="27813"/>
            <a:ext cx="305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6"/>
            <a:ext cx="7480934" cy="2998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883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424455"/>
                </a:solidFill>
                <a:latin typeface="Trebuchet MS"/>
                <a:cs typeface="Trebuchet MS"/>
              </a:rPr>
              <a:t>Characteristics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of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the</a:t>
            </a:r>
            <a:r>
              <a:rPr sz="3600" b="1" spc="-9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Database 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Approach</a:t>
            </a:r>
            <a:endParaRPr sz="3600" dirty="0">
              <a:latin typeface="Trebuchet MS"/>
              <a:cs typeface="Trebuchet MS"/>
            </a:endParaRPr>
          </a:p>
          <a:p>
            <a:pPr marL="637540" indent="-516255">
              <a:lnSpc>
                <a:spcPct val="100000"/>
              </a:lnSpc>
              <a:spcBef>
                <a:spcPts val="575"/>
              </a:spcBef>
              <a:buClr>
                <a:srgbClr val="9F4DA2"/>
              </a:buClr>
              <a:buAutoNum type="arabicPeriod"/>
              <a:tabLst>
                <a:tab pos="637540" algn="l"/>
                <a:tab pos="638175" algn="l"/>
              </a:tabLst>
            </a:pPr>
            <a:r>
              <a:rPr sz="2800" spc="-5" dirty="0">
                <a:latin typeface="Georgia"/>
                <a:cs typeface="Georgia"/>
              </a:rPr>
              <a:t>Self </a:t>
            </a:r>
            <a:r>
              <a:rPr sz="2800" spc="-10" dirty="0">
                <a:latin typeface="Georgia"/>
                <a:cs typeface="Georgia"/>
              </a:rPr>
              <a:t>describing </a:t>
            </a:r>
            <a:r>
              <a:rPr sz="2800" spc="-5" dirty="0">
                <a:latin typeface="Georgia"/>
                <a:cs typeface="Georgia"/>
              </a:rPr>
              <a:t>nature of a </a:t>
            </a:r>
            <a:r>
              <a:rPr sz="2800" spc="-10" dirty="0">
                <a:latin typeface="Georgia"/>
                <a:cs typeface="Georgia"/>
              </a:rPr>
              <a:t>database</a:t>
            </a:r>
            <a:r>
              <a:rPr sz="2800" spc="9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system</a:t>
            </a:r>
            <a:endParaRPr sz="2800" dirty="0">
              <a:latin typeface="Georgia"/>
              <a:cs typeface="Georgia"/>
            </a:endParaRPr>
          </a:p>
          <a:p>
            <a:pPr marL="637540" marR="5080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637540" algn="l"/>
                <a:tab pos="638175" algn="l"/>
              </a:tabLst>
            </a:pPr>
            <a:r>
              <a:rPr sz="2800" spc="-5" dirty="0">
                <a:latin typeface="Georgia"/>
                <a:cs typeface="Georgia"/>
              </a:rPr>
              <a:t>Insulation </a:t>
            </a:r>
            <a:r>
              <a:rPr sz="2800" spc="-10" dirty="0">
                <a:latin typeface="Georgia"/>
                <a:cs typeface="Georgia"/>
              </a:rPr>
              <a:t>between programs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data, </a:t>
            </a:r>
            <a:r>
              <a:rPr sz="2800" spc="-5" dirty="0">
                <a:latin typeface="Georgia"/>
                <a:cs typeface="Georgia"/>
              </a:rPr>
              <a:t>and  </a:t>
            </a:r>
            <a:r>
              <a:rPr sz="2800" spc="-10" dirty="0">
                <a:latin typeface="Georgia"/>
                <a:cs typeface="Georgia"/>
              </a:rPr>
              <a:t>data abstraction</a:t>
            </a:r>
            <a:endParaRPr sz="2800" dirty="0">
              <a:latin typeface="Georgia"/>
              <a:cs typeface="Georgia"/>
            </a:endParaRPr>
          </a:p>
          <a:p>
            <a:pPr marL="637540" indent="-51625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637540" algn="l"/>
                <a:tab pos="638175" algn="l"/>
              </a:tabLst>
            </a:pPr>
            <a:r>
              <a:rPr sz="2800" spc="-10" dirty="0">
                <a:latin typeface="Georgia"/>
                <a:cs typeface="Georgia"/>
              </a:rPr>
              <a:t>Support </a:t>
            </a:r>
            <a:r>
              <a:rPr sz="2800" spc="-5" dirty="0">
                <a:latin typeface="Georgia"/>
                <a:cs typeface="Georgia"/>
              </a:rPr>
              <a:t>of multiple views of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756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8368" y="1200198"/>
            <a:ext cx="7922259" cy="47161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55904" indent="-256540">
              <a:lnSpc>
                <a:spcPct val="100000"/>
              </a:lnSpc>
              <a:spcBef>
                <a:spcPts val="420"/>
              </a:spcBef>
              <a:buClr>
                <a:srgbClr val="9F4DA2"/>
              </a:buClr>
              <a:buFont typeface="Georgia"/>
              <a:buChar char="•"/>
              <a:tabLst>
                <a:tab pos="256540" algn="l"/>
              </a:tabLst>
            </a:pPr>
            <a:r>
              <a:rPr sz="2800" b="1" spc="-10" dirty="0">
                <a:latin typeface="Georgia"/>
                <a:cs typeface="Georgia"/>
              </a:rPr>
              <a:t>Weak </a:t>
            </a:r>
            <a:r>
              <a:rPr sz="2800" b="1" spc="-5" dirty="0">
                <a:latin typeface="Georgia"/>
                <a:cs typeface="Georgia"/>
              </a:rPr>
              <a:t>entity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type</a:t>
            </a:r>
            <a:endParaRPr sz="2800" dirty="0">
              <a:latin typeface="Georgia"/>
              <a:cs typeface="Georgia"/>
            </a:endParaRPr>
          </a:p>
          <a:p>
            <a:pPr marL="301625">
              <a:lnSpc>
                <a:spcPct val="100000"/>
              </a:lnSpc>
              <a:spcBef>
                <a:spcPts val="315"/>
              </a:spcBef>
              <a:tabLst>
                <a:tab pos="5486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Entity type that does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not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have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any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key</a:t>
            </a:r>
            <a:r>
              <a:rPr sz="2600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attribute.</a:t>
            </a:r>
            <a:endParaRPr sz="2600" dirty="0">
              <a:latin typeface="Georgia"/>
              <a:cs typeface="Georgia"/>
            </a:endParaRPr>
          </a:p>
          <a:p>
            <a:pPr marL="548640" marR="445770" indent="-247015">
              <a:lnSpc>
                <a:spcPct val="100000"/>
              </a:lnSpc>
              <a:spcBef>
                <a:spcPts val="300"/>
              </a:spcBef>
              <a:tabLst>
                <a:tab pos="5486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weak entity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is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dependent on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strong entity to  ensure the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its</a:t>
            </a:r>
            <a:r>
              <a:rPr sz="26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existence.</a:t>
            </a:r>
            <a:endParaRPr sz="2600" dirty="0">
              <a:latin typeface="Georgia"/>
              <a:cs typeface="Georgia"/>
            </a:endParaRPr>
          </a:p>
          <a:p>
            <a:pPr marL="548640" marR="55244" indent="-247015">
              <a:lnSpc>
                <a:spcPct val="100000"/>
              </a:lnSpc>
              <a:spcBef>
                <a:spcPts val="300"/>
              </a:spcBef>
              <a:tabLst>
                <a:tab pos="5486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Unlike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strong entity,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weak entity does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not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have 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any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primary</a:t>
            </a:r>
            <a:r>
              <a:rPr sz="2600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key.</a:t>
            </a:r>
            <a:endParaRPr sz="2600" dirty="0">
              <a:latin typeface="Georgia"/>
              <a:cs typeface="Georgia"/>
            </a:endParaRPr>
          </a:p>
          <a:p>
            <a:pPr marL="301625">
              <a:lnSpc>
                <a:spcPct val="100000"/>
              </a:lnSpc>
              <a:spcBef>
                <a:spcPts val="300"/>
              </a:spcBef>
              <a:tabLst>
                <a:tab pos="5486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It instead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has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partial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discriminator</a:t>
            </a:r>
            <a:r>
              <a:rPr sz="2600" spc="-10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key.</a:t>
            </a:r>
            <a:endParaRPr sz="2600" dirty="0">
              <a:latin typeface="Georgia"/>
              <a:cs typeface="Georgia"/>
            </a:endParaRPr>
          </a:p>
          <a:p>
            <a:pPr marL="301625">
              <a:lnSpc>
                <a:spcPct val="100000"/>
              </a:lnSpc>
              <a:spcBef>
                <a:spcPts val="305"/>
              </a:spcBef>
              <a:tabLst>
                <a:tab pos="5486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weak entity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is represented by a double</a:t>
            </a:r>
            <a:r>
              <a:rPr sz="2600" spc="-10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rectangle.</a:t>
            </a:r>
            <a:endParaRPr sz="2600" dirty="0">
              <a:latin typeface="Georgia"/>
              <a:cs typeface="Georgia"/>
            </a:endParaRPr>
          </a:p>
          <a:p>
            <a:pPr marL="548640" marR="595630">
              <a:lnSpc>
                <a:spcPct val="100000"/>
              </a:lnSpc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The relation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between one strong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and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one weak  entity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is represented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by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</a:t>
            </a:r>
            <a:r>
              <a:rPr sz="2600" b="1" spc="-5" dirty="0">
                <a:solidFill>
                  <a:srgbClr val="438085"/>
                </a:solidFill>
                <a:latin typeface="Georgia"/>
                <a:cs typeface="Georgia"/>
              </a:rPr>
              <a:t>double</a:t>
            </a:r>
            <a:r>
              <a:rPr sz="2600" b="1" spc="-6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438085"/>
                </a:solidFill>
                <a:latin typeface="Georgia"/>
                <a:cs typeface="Georgia"/>
              </a:rPr>
              <a:t>diamond.</a:t>
            </a:r>
            <a:endParaRPr sz="2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r>
              <a:rPr sz="2800" spc="-5" dirty="0">
                <a:solidFill>
                  <a:srgbClr val="9F4DA2"/>
                </a:solidFill>
                <a:latin typeface="Georgia"/>
                <a:cs typeface="Georgia"/>
              </a:rPr>
              <a:t>•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2207" y="27813"/>
            <a:ext cx="335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23731" y="27813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827" y="1348002"/>
            <a:ext cx="9012620" cy="4624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20683" y="2781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980" y="2154160"/>
            <a:ext cx="7969529" cy="3256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27813"/>
            <a:ext cx="8397875" cy="28725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116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Identifying</a:t>
            </a:r>
            <a:r>
              <a:rPr sz="4000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20" dirty="0">
                <a:solidFill>
                  <a:srgbClr val="424455"/>
                </a:solidFill>
                <a:latin typeface="Trebuchet MS"/>
                <a:cs typeface="Trebuchet MS"/>
              </a:rPr>
              <a:t>Relationship</a:t>
            </a:r>
            <a:endParaRPr sz="4000" dirty="0">
              <a:latin typeface="Trebuchet MS"/>
              <a:cs typeface="Trebuchet MS"/>
            </a:endParaRPr>
          </a:p>
          <a:p>
            <a:pPr marL="454659" marR="1574165" indent="-256540">
              <a:lnSpc>
                <a:spcPct val="100000"/>
              </a:lnSpc>
              <a:spcBef>
                <a:spcPts val="985"/>
              </a:spcBef>
              <a:buClr>
                <a:srgbClr val="9F4DA2"/>
              </a:buClr>
              <a:buChar char="•"/>
              <a:tabLst>
                <a:tab pos="455295" algn="l"/>
              </a:tabLst>
            </a:pPr>
            <a:r>
              <a:rPr sz="2800" spc="-5" dirty="0">
                <a:latin typeface="Georgia"/>
                <a:cs typeface="Georgia"/>
              </a:rPr>
              <a:t>It links the strong and </a:t>
            </a:r>
            <a:r>
              <a:rPr sz="2800" dirty="0">
                <a:latin typeface="Georgia"/>
                <a:cs typeface="Georgia"/>
              </a:rPr>
              <a:t>weak </a:t>
            </a:r>
            <a:r>
              <a:rPr sz="2800" spc="-5" dirty="0">
                <a:latin typeface="Georgia"/>
                <a:cs typeface="Georgia"/>
              </a:rPr>
              <a:t>entity </a:t>
            </a:r>
            <a:r>
              <a:rPr sz="2800" spc="-10" dirty="0">
                <a:latin typeface="Georgia"/>
                <a:cs typeface="Georgia"/>
              </a:rPr>
              <a:t>and </a:t>
            </a:r>
            <a:r>
              <a:rPr sz="2800" spc="-5" dirty="0">
                <a:latin typeface="Georgia"/>
                <a:cs typeface="Georgia"/>
              </a:rPr>
              <a:t>is  represented by a </a:t>
            </a:r>
            <a:r>
              <a:rPr sz="2800" spc="-10" dirty="0">
                <a:latin typeface="Georgia"/>
                <a:cs typeface="Georgia"/>
              </a:rPr>
              <a:t>double diamond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sign.</a:t>
            </a:r>
            <a:endParaRPr sz="2800" dirty="0">
              <a:latin typeface="Georgia"/>
              <a:cs typeface="Georgia"/>
            </a:endParaRPr>
          </a:p>
          <a:p>
            <a:pPr marL="454659" marR="126174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455295" algn="l"/>
              </a:tabLst>
            </a:pPr>
            <a:r>
              <a:rPr sz="2800" spc="-5" dirty="0">
                <a:latin typeface="Georgia"/>
                <a:cs typeface="Georgia"/>
              </a:rPr>
              <a:t>Let us see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an </a:t>
            </a:r>
            <a:r>
              <a:rPr sz="2800" spc="-10" dirty="0">
                <a:latin typeface="Georgia"/>
                <a:cs typeface="Georgia"/>
              </a:rPr>
              <a:t>example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spc="-10" dirty="0">
                <a:latin typeface="Georgia"/>
                <a:cs typeface="Georgia"/>
              </a:rPr>
              <a:t>link both the  entities </a:t>
            </a:r>
            <a:r>
              <a:rPr sz="2800" spc="-5" dirty="0">
                <a:latin typeface="Georgia"/>
                <a:cs typeface="Georgia"/>
              </a:rPr>
              <a:t>using Identifying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Relationships: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3960" y="642874"/>
            <a:ext cx="7219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PREPARED</a:t>
            </a:r>
            <a:r>
              <a:rPr sz="800" spc="-10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BY  SHARIKA T</a:t>
            </a:r>
            <a:r>
              <a:rPr sz="800" spc="-1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5923" y="27813"/>
            <a:ext cx="321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284" y="4407243"/>
            <a:ext cx="7946962" cy="2108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57200"/>
            <a:ext cx="8915400" cy="38510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65134" cy="505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424455"/>
                </a:solidFill>
                <a:latin typeface="Trebuchet MS"/>
                <a:cs typeface="Trebuchet MS"/>
              </a:rPr>
              <a:t>Relationship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of degree</a:t>
            </a:r>
            <a:r>
              <a:rPr sz="400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3</a:t>
            </a:r>
            <a:endParaRPr sz="4000" dirty="0">
              <a:latin typeface="Trebuchet MS"/>
              <a:cs typeface="Trebuchet MS"/>
            </a:endParaRPr>
          </a:p>
          <a:p>
            <a:pPr marL="378460" marR="633095" indent="-256540">
              <a:lnSpc>
                <a:spcPts val="2590"/>
              </a:lnSpc>
              <a:spcBef>
                <a:spcPts val="2555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dirty="0">
                <a:latin typeface="Georgia"/>
                <a:cs typeface="Georgia"/>
              </a:rPr>
              <a:t>In Ternary </a:t>
            </a:r>
            <a:r>
              <a:rPr sz="2400" spc="-5" dirty="0">
                <a:latin typeface="Georgia"/>
                <a:cs typeface="Georgia"/>
              </a:rPr>
              <a:t>relationship three different Entities takes  part </a:t>
            </a:r>
            <a:r>
              <a:rPr sz="2400" dirty="0">
                <a:latin typeface="Georgia"/>
                <a:cs typeface="Georgia"/>
              </a:rPr>
              <a:t>in a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Relationship.</a:t>
            </a:r>
          </a:p>
          <a:p>
            <a:pPr marL="378460" indent="-257175">
              <a:lnSpc>
                <a:spcPts val="2860"/>
              </a:lnSpc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spc="-5" dirty="0">
                <a:latin typeface="Georgia"/>
                <a:cs typeface="Georgia"/>
              </a:rPr>
              <a:t>Relationship Degree </a:t>
            </a:r>
            <a:r>
              <a:rPr sz="2400" dirty="0">
                <a:latin typeface="Georgia"/>
                <a:cs typeface="Georgia"/>
              </a:rPr>
              <a:t>=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3</a:t>
            </a:r>
          </a:p>
          <a:p>
            <a:pPr marL="378460" marR="153035" indent="-256540">
              <a:lnSpc>
                <a:spcPts val="2590"/>
              </a:lnSpc>
              <a:spcBef>
                <a:spcPts val="340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spc="-5" dirty="0">
                <a:latin typeface="Georgia"/>
                <a:cs typeface="Georgia"/>
              </a:rPr>
              <a:t>For Example: Consider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Mobile </a:t>
            </a:r>
            <a:r>
              <a:rPr sz="2400" dirty="0">
                <a:latin typeface="Georgia"/>
                <a:cs typeface="Georgia"/>
              </a:rPr>
              <a:t>manufacture </a:t>
            </a:r>
            <a:r>
              <a:rPr sz="2400" spc="-5" dirty="0">
                <a:latin typeface="Georgia"/>
                <a:cs typeface="Georgia"/>
              </a:rPr>
              <a:t>company.  </a:t>
            </a:r>
            <a:r>
              <a:rPr sz="2400" dirty="0">
                <a:latin typeface="Georgia"/>
                <a:cs typeface="Georgia"/>
              </a:rPr>
              <a:t>Three </a:t>
            </a:r>
            <a:r>
              <a:rPr sz="2400" spc="-5" dirty="0">
                <a:latin typeface="Georgia"/>
                <a:cs typeface="Georgia"/>
              </a:rPr>
              <a:t>different entities</a:t>
            </a:r>
            <a:r>
              <a:rPr sz="2400" spc="-8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involved:</a:t>
            </a:r>
            <a:endParaRPr sz="24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5"/>
              </a:spcBef>
              <a:tabLst>
                <a:tab pos="671195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Mobile -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Manufactured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by</a:t>
            </a:r>
            <a:r>
              <a:rPr sz="2200" spc="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company.</a:t>
            </a:r>
            <a:endParaRPr sz="22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40"/>
              </a:spcBef>
              <a:tabLst>
                <a:tab pos="671195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Part - Mobile Part which company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get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from</a:t>
            </a:r>
            <a:r>
              <a:rPr sz="22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Supplier.</a:t>
            </a:r>
            <a:endParaRPr sz="22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5"/>
              </a:spcBef>
              <a:tabLst>
                <a:tab pos="671195" algn="l"/>
              </a:tabLst>
            </a:pP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▫	Supplier - Supplier supplies Mobile </a:t>
            </a:r>
            <a:r>
              <a:rPr sz="2200" spc="-10" dirty="0">
                <a:solidFill>
                  <a:srgbClr val="438085"/>
                </a:solidFill>
                <a:latin typeface="Georgia"/>
                <a:cs typeface="Georgia"/>
              </a:rPr>
              <a:t>parts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to</a:t>
            </a:r>
            <a:r>
              <a:rPr sz="2200" spc="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438085"/>
                </a:solidFill>
                <a:latin typeface="Georgia"/>
                <a:cs typeface="Georgia"/>
              </a:rPr>
              <a:t>Company.</a:t>
            </a:r>
            <a:endParaRPr sz="2200" dirty="0">
              <a:latin typeface="Georgia"/>
              <a:cs typeface="Georgia"/>
            </a:endParaRPr>
          </a:p>
          <a:p>
            <a:pPr marL="378460" marR="5080" indent="-256540">
              <a:lnSpc>
                <a:spcPct val="90000"/>
              </a:lnSpc>
              <a:spcBef>
                <a:spcPts val="295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spc="-5" dirty="0">
                <a:latin typeface="Georgia"/>
                <a:cs typeface="Georgia"/>
              </a:rPr>
              <a:t>Mobile, </a:t>
            </a:r>
            <a:r>
              <a:rPr sz="2400" dirty="0">
                <a:latin typeface="Georgia"/>
                <a:cs typeface="Georgia"/>
              </a:rPr>
              <a:t>Part and </a:t>
            </a:r>
            <a:r>
              <a:rPr sz="2400" spc="-5" dirty="0">
                <a:latin typeface="Georgia"/>
                <a:cs typeface="Georgia"/>
              </a:rPr>
              <a:t>Supplier will participate simultaneously  </a:t>
            </a:r>
            <a:r>
              <a:rPr sz="2400" dirty="0">
                <a:latin typeface="Georgia"/>
                <a:cs typeface="Georgia"/>
              </a:rPr>
              <a:t>in a </a:t>
            </a:r>
            <a:r>
              <a:rPr sz="2400" spc="-5" dirty="0">
                <a:latin typeface="Georgia"/>
                <a:cs typeface="Georgia"/>
              </a:rPr>
              <a:t>relationship. because of this fact when we consider  cardinality we </a:t>
            </a:r>
            <a:r>
              <a:rPr sz="2400" dirty="0">
                <a:latin typeface="Georgia"/>
                <a:cs typeface="Georgia"/>
              </a:rPr>
              <a:t>need </a:t>
            </a:r>
            <a:r>
              <a:rPr sz="2400" spc="-5" dirty="0">
                <a:latin typeface="Georgia"/>
                <a:cs typeface="Georgia"/>
              </a:rPr>
              <a:t>to consider </a:t>
            </a:r>
            <a:r>
              <a:rPr sz="2400" dirty="0">
                <a:latin typeface="Georgia"/>
                <a:cs typeface="Georgia"/>
              </a:rPr>
              <a:t>it in </a:t>
            </a:r>
            <a:r>
              <a:rPr sz="2400" spc="-5" dirty="0">
                <a:latin typeface="Georgia"/>
                <a:cs typeface="Georgia"/>
              </a:rPr>
              <a:t>the context of two  entities simultaneously </a:t>
            </a:r>
            <a:r>
              <a:rPr sz="2400" dirty="0">
                <a:latin typeface="Georgia"/>
                <a:cs typeface="Georgia"/>
              </a:rPr>
              <a:t>relative </a:t>
            </a:r>
            <a:r>
              <a:rPr sz="2400" spc="-5" dirty="0">
                <a:latin typeface="Georgia"/>
                <a:cs typeface="Georgia"/>
              </a:rPr>
              <a:t>to third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entity.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14588" y="27813"/>
            <a:ext cx="34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20683" y="2781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3997" y="2144353"/>
            <a:ext cx="7464089" cy="4175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5917"/>
            <a:ext cx="8023859" cy="4763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Cardinality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in </a:t>
            </a:r>
            <a:r>
              <a:rPr sz="3600" b="1" spc="-60" dirty="0">
                <a:solidFill>
                  <a:srgbClr val="424455"/>
                </a:solidFill>
                <a:latin typeface="Trebuchet MS"/>
                <a:cs typeface="Trebuchet MS"/>
              </a:rPr>
              <a:t>Ternary</a:t>
            </a:r>
            <a:r>
              <a:rPr sz="3600" b="1" spc="-1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Relationship</a:t>
            </a:r>
            <a:endParaRPr sz="3600">
              <a:latin typeface="Trebuchet MS"/>
              <a:cs typeface="Trebuchet MS"/>
            </a:endParaRPr>
          </a:p>
          <a:p>
            <a:pPr marL="378460" marR="484505" indent="-256540">
              <a:lnSpc>
                <a:spcPct val="100000"/>
              </a:lnSpc>
              <a:spcBef>
                <a:spcPts val="273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Say </a:t>
            </a:r>
            <a:r>
              <a:rPr sz="2800" spc="-5" dirty="0">
                <a:latin typeface="Georgia"/>
                <a:cs typeface="Georgia"/>
              </a:rPr>
              <a:t>for a given instance of Supplier and an  Instance of Part, </a:t>
            </a:r>
            <a:r>
              <a:rPr sz="2800" spc="-10" dirty="0">
                <a:latin typeface="Georgia"/>
                <a:cs typeface="Georgia"/>
              </a:rPr>
              <a:t>can that </a:t>
            </a:r>
            <a:r>
              <a:rPr sz="2800" spc="-5" dirty="0">
                <a:latin typeface="Georgia"/>
                <a:cs typeface="Georgia"/>
              </a:rPr>
              <a:t>supplier </a:t>
            </a:r>
            <a:r>
              <a:rPr sz="2800" spc="-10" dirty="0">
                <a:latin typeface="Georgia"/>
                <a:cs typeface="Georgia"/>
              </a:rPr>
              <a:t>supply that  particular part </a:t>
            </a:r>
            <a:r>
              <a:rPr sz="2800" spc="-5" dirty="0">
                <a:latin typeface="Georgia"/>
                <a:cs typeface="Georgia"/>
              </a:rPr>
              <a:t>for multiple </a:t>
            </a:r>
            <a:r>
              <a:rPr sz="2800" spc="-10" dirty="0">
                <a:latin typeface="Georgia"/>
                <a:cs typeface="Georgia"/>
              </a:rPr>
              <a:t>Mobile</a:t>
            </a:r>
            <a:r>
              <a:rPr sz="2800" spc="9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models.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Georgia"/>
              <a:cs typeface="Georgia"/>
            </a:endParaRPr>
          </a:p>
          <a:p>
            <a:pPr marL="378460" marR="5080">
              <a:lnSpc>
                <a:spcPct val="100000"/>
              </a:lnSpc>
            </a:pPr>
            <a:r>
              <a:rPr sz="2800" b="1" spc="-10" dirty="0">
                <a:latin typeface="Georgia"/>
                <a:cs typeface="Georgia"/>
              </a:rPr>
              <a:t>Example </a:t>
            </a:r>
            <a:r>
              <a:rPr sz="2800" spc="-5" dirty="0">
                <a:latin typeface="Georgia"/>
                <a:cs typeface="Georgia"/>
              </a:rPr>
              <a:t>− Consider a </a:t>
            </a:r>
            <a:r>
              <a:rPr sz="2800" spc="-10" dirty="0">
                <a:latin typeface="Georgia"/>
                <a:cs typeface="Georgia"/>
              </a:rPr>
              <a:t>Supplier </a:t>
            </a:r>
            <a:r>
              <a:rPr sz="2800" spc="-5" dirty="0">
                <a:latin typeface="Georgia"/>
                <a:cs typeface="Georgia"/>
              </a:rPr>
              <a:t>S1 that </a:t>
            </a:r>
            <a:r>
              <a:rPr sz="2800" spc="-10" dirty="0">
                <a:latin typeface="Georgia"/>
                <a:cs typeface="Georgia"/>
              </a:rPr>
              <a:t>supplies  </a:t>
            </a:r>
            <a:r>
              <a:rPr sz="2800" spc="-5" dirty="0">
                <a:latin typeface="Georgia"/>
                <a:cs typeface="Georgia"/>
              </a:rPr>
              <a:t>a Processor P1 </a:t>
            </a:r>
            <a:r>
              <a:rPr sz="2800" spc="-10" dirty="0">
                <a:latin typeface="Georgia"/>
                <a:cs typeface="Georgia"/>
              </a:rPr>
              <a:t>to the company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the uses the  </a:t>
            </a:r>
            <a:r>
              <a:rPr sz="2800" spc="-5" dirty="0">
                <a:latin typeface="Georgia"/>
                <a:cs typeface="Georgia"/>
              </a:rPr>
              <a:t>Processor P1 supplied by </a:t>
            </a:r>
            <a:r>
              <a:rPr sz="2800" spc="-10" dirty="0">
                <a:latin typeface="Georgia"/>
                <a:cs typeface="Georgia"/>
              </a:rPr>
              <a:t>Supplier </a:t>
            </a:r>
            <a:r>
              <a:rPr sz="2800" spc="-5" dirty="0">
                <a:latin typeface="Georgia"/>
                <a:cs typeface="Georgia"/>
              </a:rPr>
              <a:t>S1 in its  multiple Models in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case the </a:t>
            </a:r>
            <a:r>
              <a:rPr sz="2800" spc="-10" dirty="0">
                <a:latin typeface="Georgia"/>
                <a:cs typeface="Georgia"/>
              </a:rPr>
              <a:t>cardinality of  Mobile </a:t>
            </a:r>
            <a:r>
              <a:rPr sz="2800" spc="-5" dirty="0">
                <a:latin typeface="Georgia"/>
                <a:cs typeface="Georgia"/>
              </a:rPr>
              <a:t>relative to Supplier and </a:t>
            </a:r>
            <a:r>
              <a:rPr sz="2800" spc="-10" dirty="0">
                <a:latin typeface="Georgia"/>
                <a:cs typeface="Georgia"/>
              </a:rPr>
              <a:t>Part </a:t>
            </a:r>
            <a:r>
              <a:rPr sz="2800" spc="-5" dirty="0">
                <a:latin typeface="Georgia"/>
                <a:cs typeface="Georgia"/>
              </a:rPr>
              <a:t>is N</a:t>
            </a:r>
            <a:r>
              <a:rPr sz="2800" spc="8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(many).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535" y="27813"/>
            <a:ext cx="379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72411"/>
            <a:ext cx="780859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905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case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Supplier’s cardinality </a:t>
            </a:r>
            <a:r>
              <a:rPr sz="2800" spc="-5" dirty="0">
                <a:latin typeface="Georgia"/>
                <a:cs typeface="Georgia"/>
              </a:rPr>
              <a:t>we </a:t>
            </a:r>
            <a:r>
              <a:rPr sz="2800" spc="-10" dirty="0">
                <a:latin typeface="Georgia"/>
                <a:cs typeface="Georgia"/>
              </a:rPr>
              <a:t>can say </a:t>
            </a:r>
            <a:r>
              <a:rPr sz="2800" spc="-5" dirty="0">
                <a:latin typeface="Georgia"/>
                <a:cs typeface="Georgia"/>
              </a:rPr>
              <a:t>for a  given instance of </a:t>
            </a:r>
            <a:r>
              <a:rPr sz="2800" spc="-10" dirty="0">
                <a:latin typeface="Georgia"/>
                <a:cs typeface="Georgia"/>
              </a:rPr>
              <a:t>Mobile </a:t>
            </a:r>
            <a:r>
              <a:rPr sz="2800" spc="-5" dirty="0">
                <a:latin typeface="Georgia"/>
                <a:cs typeface="Georgia"/>
              </a:rPr>
              <a:t>one of its </a:t>
            </a:r>
            <a:r>
              <a:rPr sz="2800" spc="-10" dirty="0">
                <a:latin typeface="Georgia"/>
                <a:cs typeface="Georgia"/>
              </a:rPr>
              <a:t>Part can be  </a:t>
            </a:r>
            <a:r>
              <a:rPr sz="2800" spc="-5" dirty="0">
                <a:latin typeface="Georgia"/>
                <a:cs typeface="Georgia"/>
              </a:rPr>
              <a:t>supplied by multiple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Suppliers.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Georgia"/>
                <a:cs typeface="Georgia"/>
              </a:rPr>
              <a:t>Example </a:t>
            </a:r>
            <a:r>
              <a:rPr sz="2800" spc="-5" dirty="0">
                <a:latin typeface="Georgia"/>
                <a:cs typeface="Georgia"/>
              </a:rPr>
              <a:t>− Consider a Mobile M1 that has a  </a:t>
            </a:r>
            <a:r>
              <a:rPr sz="2800" spc="-10" dirty="0">
                <a:latin typeface="Georgia"/>
                <a:cs typeface="Georgia"/>
              </a:rPr>
              <a:t>Part </a:t>
            </a:r>
            <a:r>
              <a:rPr sz="2800" spc="-5" dirty="0">
                <a:latin typeface="Georgia"/>
                <a:cs typeface="Georgia"/>
              </a:rPr>
              <a:t>P1 and it is </a:t>
            </a:r>
            <a:r>
              <a:rPr sz="2800" spc="-10" dirty="0">
                <a:latin typeface="Georgia"/>
                <a:cs typeface="Georgia"/>
              </a:rPr>
              <a:t>being </a:t>
            </a:r>
            <a:r>
              <a:rPr sz="2800" spc="-5" dirty="0">
                <a:latin typeface="Georgia"/>
                <a:cs typeface="Georgia"/>
              </a:rPr>
              <a:t>supplied by multiple  Suppliers in </a:t>
            </a:r>
            <a:r>
              <a:rPr sz="2800" spc="-10" dirty="0">
                <a:latin typeface="Georgia"/>
                <a:cs typeface="Georgia"/>
              </a:rPr>
              <a:t>that case the cardinality </a:t>
            </a:r>
            <a:r>
              <a:rPr sz="2800" spc="-5" dirty="0">
                <a:latin typeface="Georgia"/>
                <a:cs typeface="Georgia"/>
              </a:rPr>
              <a:t>of Supplier  relative to </a:t>
            </a:r>
            <a:r>
              <a:rPr sz="2800" spc="-10" dirty="0">
                <a:latin typeface="Georgia"/>
                <a:cs typeface="Georgia"/>
              </a:rPr>
              <a:t>Mobile </a:t>
            </a:r>
            <a:r>
              <a:rPr sz="2800" spc="-5" dirty="0">
                <a:latin typeface="Georgia"/>
                <a:cs typeface="Georgia"/>
              </a:rPr>
              <a:t>and Part is M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(many).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2207" y="27813"/>
            <a:ext cx="336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72411"/>
            <a:ext cx="789876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Similarly, </a:t>
            </a:r>
            <a:r>
              <a:rPr sz="2800" spc="-5" dirty="0">
                <a:latin typeface="Georgia"/>
                <a:cs typeface="Georgia"/>
              </a:rPr>
              <a:t>for a given instance of Supplier and an  instance </a:t>
            </a:r>
            <a:r>
              <a:rPr sz="2800" dirty="0">
                <a:latin typeface="Georgia"/>
                <a:cs typeface="Georgia"/>
              </a:rPr>
              <a:t>for </a:t>
            </a:r>
            <a:r>
              <a:rPr sz="2800" spc="-10" dirty="0">
                <a:latin typeface="Georgia"/>
                <a:cs typeface="Georgia"/>
              </a:rPr>
              <a:t>Mobile </a:t>
            </a:r>
            <a:r>
              <a:rPr sz="2800" spc="-5" dirty="0">
                <a:latin typeface="Georgia"/>
                <a:cs typeface="Georgia"/>
              </a:rPr>
              <a:t>does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Supplier </a:t>
            </a:r>
            <a:r>
              <a:rPr sz="2800" spc="-10" dirty="0">
                <a:latin typeface="Georgia"/>
                <a:cs typeface="Georgia"/>
              </a:rPr>
              <a:t>supply  </a:t>
            </a:r>
            <a:r>
              <a:rPr sz="2800" spc="-5" dirty="0">
                <a:latin typeface="Georgia"/>
                <a:cs typeface="Georgia"/>
              </a:rPr>
              <a:t>multiple</a:t>
            </a:r>
            <a:r>
              <a:rPr sz="2800" spc="-10" dirty="0">
                <a:latin typeface="Georgia"/>
                <a:cs typeface="Georgia"/>
              </a:rPr>
              <a:t> Parts.</a:t>
            </a:r>
            <a:endParaRPr sz="2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>
              <a:latin typeface="Georgia"/>
              <a:cs typeface="Georgia"/>
            </a:endParaRPr>
          </a:p>
          <a:p>
            <a:pPr marL="268605" marR="25400">
              <a:lnSpc>
                <a:spcPct val="100000"/>
              </a:lnSpc>
              <a:spcBef>
                <a:spcPts val="5"/>
              </a:spcBef>
            </a:pPr>
            <a:r>
              <a:rPr sz="2800" b="1" spc="-10" dirty="0">
                <a:latin typeface="Georgia"/>
                <a:cs typeface="Georgia"/>
              </a:rPr>
              <a:t>Example </a:t>
            </a:r>
            <a:r>
              <a:rPr sz="2800" spc="-5" dirty="0">
                <a:latin typeface="Georgia"/>
                <a:cs typeface="Georgia"/>
              </a:rPr>
              <a:t>− Consider a </a:t>
            </a:r>
            <a:r>
              <a:rPr sz="2800" spc="-10" dirty="0">
                <a:latin typeface="Georgia"/>
                <a:cs typeface="Georgia"/>
              </a:rPr>
              <a:t>Supplier </a:t>
            </a:r>
            <a:r>
              <a:rPr sz="2800" spc="-5" dirty="0">
                <a:latin typeface="Georgia"/>
                <a:cs typeface="Georgia"/>
              </a:rPr>
              <a:t>S1 supplying  </a:t>
            </a:r>
            <a:r>
              <a:rPr sz="2800" spc="-10" dirty="0">
                <a:latin typeface="Georgia"/>
                <a:cs typeface="Georgia"/>
              </a:rPr>
              <a:t>parts </a:t>
            </a:r>
            <a:r>
              <a:rPr sz="2800" spc="-5" dirty="0">
                <a:latin typeface="Georgia"/>
                <a:cs typeface="Georgia"/>
              </a:rPr>
              <a:t>for </a:t>
            </a:r>
            <a:r>
              <a:rPr sz="2800" spc="-10" dirty="0">
                <a:latin typeface="Georgia"/>
                <a:cs typeface="Georgia"/>
              </a:rPr>
              <a:t>Mobile M1 </a:t>
            </a:r>
            <a:r>
              <a:rPr sz="2800" spc="-5" dirty="0">
                <a:latin typeface="Georgia"/>
                <a:cs typeface="Georgia"/>
              </a:rPr>
              <a:t>like screen, Processor </a:t>
            </a:r>
            <a:r>
              <a:rPr sz="2800" spc="-10" dirty="0">
                <a:latin typeface="Georgia"/>
                <a:cs typeface="Georgia"/>
              </a:rPr>
              <a:t>etc. </a:t>
            </a:r>
            <a:r>
              <a:rPr sz="2800" spc="-5" dirty="0">
                <a:latin typeface="Georgia"/>
                <a:cs typeface="Georgia"/>
              </a:rPr>
              <a:t>in  </a:t>
            </a:r>
            <a:r>
              <a:rPr sz="2800" spc="-10" dirty="0">
                <a:latin typeface="Georgia"/>
                <a:cs typeface="Georgia"/>
              </a:rPr>
              <a:t>that case the </a:t>
            </a:r>
            <a:r>
              <a:rPr sz="2800" spc="-5" dirty="0">
                <a:latin typeface="Georgia"/>
                <a:cs typeface="Georgia"/>
              </a:rPr>
              <a:t>cardinality of Part relative </a:t>
            </a:r>
            <a:r>
              <a:rPr sz="2800" spc="-10" dirty="0">
                <a:latin typeface="Georgia"/>
                <a:cs typeface="Georgia"/>
              </a:rPr>
              <a:t>to  Supplier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Mobile </a:t>
            </a:r>
            <a:r>
              <a:rPr sz="2800" spc="-5" dirty="0">
                <a:latin typeface="Georgia"/>
                <a:cs typeface="Georgia"/>
              </a:rPr>
              <a:t>is P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(many).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1728" y="27813"/>
            <a:ext cx="366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42874"/>
            <a:ext cx="8051800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850"/>
              </a:lnSpc>
            </a:pP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Self-Describing Nature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of a</a:t>
            </a:r>
            <a:r>
              <a:rPr sz="3600" b="1" spc="-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Database</a:t>
            </a:r>
            <a:endParaRPr sz="3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3600" b="1" spc="-10" dirty="0">
                <a:solidFill>
                  <a:srgbClr val="424455"/>
                </a:solidFill>
                <a:latin typeface="Trebuchet MS"/>
                <a:cs typeface="Trebuchet MS"/>
              </a:rPr>
              <a:t>System</a:t>
            </a:r>
            <a:endParaRPr sz="3600" dirty="0">
              <a:latin typeface="Trebuchet MS"/>
              <a:cs typeface="Trebuchet MS"/>
            </a:endParaRPr>
          </a:p>
          <a:p>
            <a:pPr marL="378460" marR="258445" indent="-256540">
              <a:lnSpc>
                <a:spcPct val="100000"/>
              </a:lnSpc>
              <a:spcBef>
                <a:spcPts val="273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system contains not </a:t>
            </a:r>
            <a:r>
              <a:rPr sz="2800" spc="-10" dirty="0">
                <a:latin typeface="Georgia"/>
                <a:cs typeface="Georgia"/>
              </a:rPr>
              <a:t>only the </a:t>
            </a:r>
            <a:r>
              <a:rPr sz="2800" spc="-15" dirty="0">
                <a:latin typeface="Georgia"/>
                <a:cs typeface="Georgia"/>
              </a:rPr>
              <a:t>database  </a:t>
            </a:r>
            <a:r>
              <a:rPr sz="2800" spc="-5" dirty="0">
                <a:latin typeface="Georgia"/>
                <a:cs typeface="Georgia"/>
              </a:rPr>
              <a:t>itself </a:t>
            </a:r>
            <a:r>
              <a:rPr sz="2800" spc="-10" dirty="0">
                <a:latin typeface="Georgia"/>
                <a:cs typeface="Georgia"/>
              </a:rPr>
              <a:t>but </a:t>
            </a:r>
            <a:r>
              <a:rPr sz="2800" spc="-5" dirty="0">
                <a:latin typeface="Georgia"/>
                <a:cs typeface="Georgia"/>
              </a:rPr>
              <a:t>also a complete definition </a:t>
            </a:r>
            <a:r>
              <a:rPr sz="2800" spc="-10" dirty="0">
                <a:latin typeface="Georgia"/>
                <a:cs typeface="Georgia"/>
              </a:rPr>
              <a:t>or  description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database structure </a:t>
            </a:r>
            <a:r>
              <a:rPr sz="2800" spc="-5" dirty="0">
                <a:latin typeface="Georgia"/>
                <a:cs typeface="Georgia"/>
              </a:rPr>
              <a:t>and  constraints.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This </a:t>
            </a:r>
            <a:r>
              <a:rPr sz="2800" spc="-10" dirty="0">
                <a:latin typeface="Georgia"/>
                <a:cs typeface="Georgia"/>
              </a:rPr>
              <a:t>definition </a:t>
            </a:r>
            <a:r>
              <a:rPr sz="2800" spc="-5" dirty="0">
                <a:latin typeface="Georgia"/>
                <a:cs typeface="Georgia"/>
              </a:rPr>
              <a:t>is stored in the DBMS</a:t>
            </a:r>
            <a:r>
              <a:rPr sz="2800" spc="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catalog</a:t>
            </a:r>
            <a:endParaRPr sz="2800" dirty="0">
              <a:latin typeface="Georgia"/>
              <a:cs typeface="Georgia"/>
            </a:endParaRPr>
          </a:p>
          <a:p>
            <a:pPr marL="378460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information </a:t>
            </a:r>
            <a:r>
              <a:rPr sz="2800" spc="-10" dirty="0">
                <a:latin typeface="Georgia"/>
                <a:cs typeface="Georgia"/>
              </a:rPr>
              <a:t>stored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the catalog </a:t>
            </a:r>
            <a:r>
              <a:rPr sz="2800" spc="-5" dirty="0">
                <a:latin typeface="Georgia"/>
                <a:cs typeface="Georgia"/>
              </a:rPr>
              <a:t>is called meta- 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and it </a:t>
            </a:r>
            <a:r>
              <a:rPr sz="2800" spc="-10" dirty="0">
                <a:latin typeface="Georgia"/>
                <a:cs typeface="Georgia"/>
              </a:rPr>
              <a:t>describes the structure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primary  database.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07552" y="27813"/>
            <a:ext cx="25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93252" y="27813"/>
            <a:ext cx="364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23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2895600" cy="5668963"/>
          </a:xfrm>
        </p:spPr>
        <p:txBody>
          <a:bodyPr>
            <a:normAutofit fontScale="92500"/>
          </a:bodyPr>
          <a:lstStyle/>
          <a:p>
            <a:r>
              <a:rPr lang="en-IN" spc="-5" dirty="0">
                <a:latin typeface="Georgia"/>
                <a:cs typeface="Georgia"/>
              </a:rPr>
              <a:t>Construct an </a:t>
            </a:r>
            <a:r>
              <a:rPr lang="en-IN" spc="-10" dirty="0">
                <a:latin typeface="Georgia"/>
                <a:cs typeface="Georgia"/>
              </a:rPr>
              <a:t>E-R diagram </a:t>
            </a:r>
            <a:r>
              <a:rPr lang="en-IN" spc="-5" dirty="0">
                <a:latin typeface="Georgia"/>
                <a:cs typeface="Georgia"/>
              </a:rPr>
              <a:t>for a car-insurance  </a:t>
            </a:r>
            <a:r>
              <a:rPr lang="en-IN" spc="-10" dirty="0">
                <a:latin typeface="Georgia"/>
                <a:cs typeface="Georgia"/>
              </a:rPr>
              <a:t>company </a:t>
            </a:r>
            <a:r>
              <a:rPr lang="en-IN" spc="-5" dirty="0">
                <a:latin typeface="Georgia"/>
                <a:cs typeface="Georgia"/>
              </a:rPr>
              <a:t>whose </a:t>
            </a:r>
            <a:r>
              <a:rPr lang="en-IN" spc="-10" dirty="0">
                <a:latin typeface="Georgia"/>
                <a:cs typeface="Georgia"/>
              </a:rPr>
              <a:t>customers own </a:t>
            </a:r>
            <a:r>
              <a:rPr lang="en-IN" spc="-5" dirty="0">
                <a:latin typeface="Georgia"/>
                <a:cs typeface="Georgia"/>
              </a:rPr>
              <a:t>one </a:t>
            </a:r>
            <a:r>
              <a:rPr lang="en-IN" dirty="0">
                <a:latin typeface="Georgia"/>
                <a:cs typeface="Georgia"/>
              </a:rPr>
              <a:t>or </a:t>
            </a:r>
            <a:r>
              <a:rPr lang="en-IN" spc="-5" dirty="0">
                <a:latin typeface="Georgia"/>
                <a:cs typeface="Georgia"/>
              </a:rPr>
              <a:t>more </a:t>
            </a:r>
            <a:r>
              <a:rPr lang="en-IN" spc="-10" dirty="0">
                <a:latin typeface="Georgia"/>
                <a:cs typeface="Georgia"/>
              </a:rPr>
              <a:t>cars  each. Each car has </a:t>
            </a:r>
            <a:r>
              <a:rPr lang="en-IN" spc="-5" dirty="0">
                <a:latin typeface="Georgia"/>
                <a:cs typeface="Georgia"/>
              </a:rPr>
              <a:t>associated </a:t>
            </a:r>
            <a:r>
              <a:rPr lang="en-IN" spc="-10" dirty="0">
                <a:latin typeface="Georgia"/>
                <a:cs typeface="Georgia"/>
              </a:rPr>
              <a:t>with </a:t>
            </a:r>
            <a:r>
              <a:rPr lang="en-IN" spc="-5" dirty="0">
                <a:latin typeface="Georgia"/>
                <a:cs typeface="Georgia"/>
              </a:rPr>
              <a:t>it zero to any  number of recorded</a:t>
            </a:r>
            <a:r>
              <a:rPr lang="en-IN" spc="20" dirty="0">
                <a:latin typeface="Georgia"/>
                <a:cs typeface="Georgia"/>
              </a:rPr>
              <a:t> </a:t>
            </a:r>
            <a:r>
              <a:rPr lang="en-IN" spc="-5" dirty="0">
                <a:latin typeface="Georgia"/>
                <a:cs typeface="Georgia"/>
              </a:rPr>
              <a:t>accidents</a:t>
            </a:r>
            <a:endParaRPr lang="en-IN" dirty="0">
              <a:latin typeface="Georgia"/>
              <a:cs typeface="Georgia"/>
            </a:endParaRPr>
          </a:p>
          <a:p>
            <a:endParaRPr lang="en-IN" dirty="0"/>
          </a:p>
        </p:txBody>
      </p:sp>
      <p:sp>
        <p:nvSpPr>
          <p:cNvPr id="8" name="object 4"/>
          <p:cNvSpPr>
            <a:spLocks noGrp="1"/>
          </p:cNvSpPr>
          <p:nvPr>
            <p:ph sz="half" idx="2"/>
          </p:nvPr>
        </p:nvSpPr>
        <p:spPr>
          <a:xfrm>
            <a:off x="3581400" y="228600"/>
            <a:ext cx="5257800" cy="5897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99347" y="27813"/>
            <a:ext cx="359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2590800" cy="5668963"/>
          </a:xfrm>
        </p:spPr>
        <p:txBody>
          <a:bodyPr>
            <a:normAutofit fontScale="92500"/>
          </a:bodyPr>
          <a:lstStyle/>
          <a:p>
            <a:r>
              <a:rPr lang="en-IN" spc="-5" dirty="0">
                <a:latin typeface="Georgia"/>
                <a:cs typeface="Georgia"/>
              </a:rPr>
              <a:t>Construct an </a:t>
            </a:r>
            <a:r>
              <a:rPr lang="en-IN" spc="-10" dirty="0">
                <a:latin typeface="Georgia"/>
                <a:cs typeface="Georgia"/>
              </a:rPr>
              <a:t>E-R diagram </a:t>
            </a:r>
            <a:r>
              <a:rPr lang="en-IN" spc="-5" dirty="0">
                <a:latin typeface="Georgia"/>
                <a:cs typeface="Georgia"/>
              </a:rPr>
              <a:t>for a hospital </a:t>
            </a:r>
            <a:r>
              <a:rPr lang="en-IN" spc="-10" dirty="0">
                <a:latin typeface="Georgia"/>
                <a:cs typeface="Georgia"/>
              </a:rPr>
              <a:t>with </a:t>
            </a:r>
            <a:r>
              <a:rPr lang="en-IN" spc="-5" dirty="0">
                <a:latin typeface="Georgia"/>
                <a:cs typeface="Georgia"/>
              </a:rPr>
              <a:t>a  set of </a:t>
            </a:r>
            <a:r>
              <a:rPr lang="en-IN" spc="-10" dirty="0">
                <a:latin typeface="Georgia"/>
                <a:cs typeface="Georgia"/>
              </a:rPr>
              <a:t>patients </a:t>
            </a:r>
            <a:r>
              <a:rPr lang="en-IN" spc="-5" dirty="0">
                <a:latin typeface="Georgia"/>
                <a:cs typeface="Georgia"/>
              </a:rPr>
              <a:t>and a set of medical </a:t>
            </a:r>
            <a:r>
              <a:rPr lang="en-IN" spc="-10" dirty="0">
                <a:latin typeface="Georgia"/>
                <a:cs typeface="Georgia"/>
              </a:rPr>
              <a:t>doctors.  </a:t>
            </a:r>
            <a:r>
              <a:rPr lang="en-IN" spc="-5" dirty="0">
                <a:latin typeface="Georgia"/>
                <a:cs typeface="Georgia"/>
              </a:rPr>
              <a:t>Associate </a:t>
            </a:r>
            <a:r>
              <a:rPr lang="en-IN" spc="-10" dirty="0">
                <a:latin typeface="Georgia"/>
                <a:cs typeface="Georgia"/>
              </a:rPr>
              <a:t>with each patient </a:t>
            </a:r>
            <a:r>
              <a:rPr lang="en-IN" spc="-5" dirty="0">
                <a:latin typeface="Georgia"/>
                <a:cs typeface="Georgia"/>
              </a:rPr>
              <a:t>a log of </a:t>
            </a:r>
            <a:r>
              <a:rPr lang="en-IN" spc="-10" dirty="0">
                <a:latin typeface="Georgia"/>
                <a:cs typeface="Georgia"/>
              </a:rPr>
              <a:t>the various  tests </a:t>
            </a:r>
            <a:r>
              <a:rPr lang="en-IN" spc="-5" dirty="0">
                <a:latin typeface="Georgia"/>
                <a:cs typeface="Georgia"/>
              </a:rPr>
              <a:t>and examinations</a:t>
            </a:r>
            <a:r>
              <a:rPr lang="en-IN" spc="20" dirty="0">
                <a:latin typeface="Georgia"/>
                <a:cs typeface="Georgia"/>
              </a:rPr>
              <a:t> </a:t>
            </a:r>
            <a:r>
              <a:rPr lang="en-IN" spc="-10" dirty="0">
                <a:latin typeface="Georgia"/>
                <a:cs typeface="Georgia"/>
              </a:rPr>
              <a:t>conducted</a:t>
            </a:r>
            <a:endParaRPr lang="en-IN" dirty="0">
              <a:latin typeface="Georgia"/>
              <a:cs typeface="Georgia"/>
            </a:endParaRPr>
          </a:p>
          <a:p>
            <a:endParaRPr lang="en-IN" dirty="0"/>
          </a:p>
        </p:txBody>
      </p:sp>
      <p:sp>
        <p:nvSpPr>
          <p:cNvPr id="8" name="object 4"/>
          <p:cNvSpPr>
            <a:spLocks noGrp="1"/>
          </p:cNvSpPr>
          <p:nvPr>
            <p:ph sz="half" idx="2"/>
          </p:nvPr>
        </p:nvSpPr>
        <p:spPr>
          <a:xfrm>
            <a:off x="3048000" y="457200"/>
            <a:ext cx="5867400" cy="5668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7813"/>
            <a:ext cx="8213090" cy="640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27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Georgia"/>
              <a:cs typeface="Georgia"/>
            </a:endParaRPr>
          </a:p>
          <a:p>
            <a:pPr marL="12700">
              <a:lnSpc>
                <a:spcPts val="2915"/>
              </a:lnSpc>
            </a:pP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university </a:t>
            </a:r>
            <a:r>
              <a:rPr sz="2600" dirty="0">
                <a:latin typeface="Georgia"/>
                <a:cs typeface="Georgia"/>
              </a:rPr>
              <a:t>registrar’s office maintains </a:t>
            </a:r>
            <a:r>
              <a:rPr sz="2600" spc="-5" dirty="0">
                <a:latin typeface="Georgia"/>
                <a:cs typeface="Georgia"/>
              </a:rPr>
              <a:t>data </a:t>
            </a:r>
            <a:r>
              <a:rPr sz="2600" dirty="0">
                <a:latin typeface="Georgia"/>
                <a:cs typeface="Georgia"/>
              </a:rPr>
              <a:t>about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</a:t>
            </a:r>
            <a:endParaRPr sz="2600" dirty="0">
              <a:latin typeface="Georgia"/>
              <a:cs typeface="Georgia"/>
            </a:endParaRPr>
          </a:p>
          <a:p>
            <a:pPr marL="268605" marR="339725">
              <a:lnSpc>
                <a:spcPct val="100000"/>
              </a:lnSpc>
            </a:pPr>
            <a:r>
              <a:rPr sz="2600" spc="-5" dirty="0">
                <a:latin typeface="Georgia"/>
                <a:cs typeface="Georgia"/>
              </a:rPr>
              <a:t>following entities: (a) courses, </a:t>
            </a:r>
            <a:r>
              <a:rPr sz="2600" dirty="0">
                <a:latin typeface="Georgia"/>
                <a:cs typeface="Georgia"/>
              </a:rPr>
              <a:t>including number,  </a:t>
            </a:r>
            <a:r>
              <a:rPr sz="2600" spc="-5" dirty="0">
                <a:latin typeface="Georgia"/>
                <a:cs typeface="Georgia"/>
              </a:rPr>
              <a:t>title, credits, syllabus, and prerequisites; </a:t>
            </a:r>
            <a:r>
              <a:rPr sz="2600" dirty="0">
                <a:latin typeface="Georgia"/>
                <a:cs typeface="Georgia"/>
              </a:rPr>
              <a:t>(b) </a:t>
            </a:r>
            <a:r>
              <a:rPr sz="2600" spc="-5" dirty="0">
                <a:latin typeface="Georgia"/>
                <a:cs typeface="Georgia"/>
              </a:rPr>
              <a:t>course  offerings, </a:t>
            </a:r>
            <a:r>
              <a:rPr sz="2600" dirty="0">
                <a:latin typeface="Georgia"/>
                <a:cs typeface="Georgia"/>
              </a:rPr>
              <a:t>including course number, </a:t>
            </a:r>
            <a:r>
              <a:rPr sz="2600" spc="-5" dirty="0">
                <a:latin typeface="Georgia"/>
                <a:cs typeface="Georgia"/>
              </a:rPr>
              <a:t>year, semester,  section </a:t>
            </a:r>
            <a:r>
              <a:rPr sz="2600" dirty="0">
                <a:latin typeface="Georgia"/>
                <a:cs typeface="Georgia"/>
              </a:rPr>
              <a:t>number, instructor(s), timings, and  </a:t>
            </a:r>
            <a:r>
              <a:rPr sz="2600" spc="-5" dirty="0">
                <a:latin typeface="Georgia"/>
                <a:cs typeface="Georgia"/>
              </a:rPr>
              <a:t>classroom; </a:t>
            </a:r>
            <a:r>
              <a:rPr sz="2600" dirty="0">
                <a:latin typeface="Georgia"/>
                <a:cs typeface="Georgia"/>
              </a:rPr>
              <a:t>(c) </a:t>
            </a:r>
            <a:r>
              <a:rPr sz="2600" spc="-5" dirty="0">
                <a:latin typeface="Georgia"/>
                <a:cs typeface="Georgia"/>
              </a:rPr>
              <a:t>students, </a:t>
            </a:r>
            <a:r>
              <a:rPr sz="2600" dirty="0">
                <a:latin typeface="Georgia"/>
                <a:cs typeface="Georgia"/>
              </a:rPr>
              <a:t>including student-id, name,  and program; and </a:t>
            </a:r>
            <a:r>
              <a:rPr sz="2600" spc="-5" dirty="0">
                <a:latin typeface="Georgia"/>
                <a:cs typeface="Georgia"/>
              </a:rPr>
              <a:t>(d) </a:t>
            </a:r>
            <a:r>
              <a:rPr sz="2600" dirty="0">
                <a:latin typeface="Georgia"/>
                <a:cs typeface="Georgia"/>
              </a:rPr>
              <a:t>instructors, including  identification number, </a:t>
            </a:r>
            <a:r>
              <a:rPr sz="2600" spc="-5" dirty="0">
                <a:latin typeface="Georgia"/>
                <a:cs typeface="Georgia"/>
              </a:rPr>
              <a:t>name, department,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title.  Further, the enrollment </a:t>
            </a:r>
            <a:r>
              <a:rPr sz="260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students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courses and  grades </a:t>
            </a:r>
            <a:r>
              <a:rPr sz="2600" dirty="0">
                <a:latin typeface="Georgia"/>
                <a:cs typeface="Georgia"/>
              </a:rPr>
              <a:t>awarded </a:t>
            </a:r>
            <a:r>
              <a:rPr sz="2600" spc="-5" dirty="0">
                <a:latin typeface="Georgia"/>
                <a:cs typeface="Georgia"/>
              </a:rPr>
              <a:t>to students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each </a:t>
            </a:r>
            <a:r>
              <a:rPr sz="2600" dirty="0">
                <a:latin typeface="Georgia"/>
                <a:cs typeface="Georgia"/>
              </a:rPr>
              <a:t>course </a:t>
            </a:r>
            <a:r>
              <a:rPr sz="2600" spc="-5" dirty="0">
                <a:latin typeface="Georgia"/>
                <a:cs typeface="Georgia"/>
              </a:rPr>
              <a:t>they </a:t>
            </a:r>
            <a:r>
              <a:rPr sz="2600" dirty="0">
                <a:latin typeface="Georgia"/>
                <a:cs typeface="Georgia"/>
              </a:rPr>
              <a:t>are  </a:t>
            </a:r>
            <a:r>
              <a:rPr sz="2600" spc="-5" dirty="0">
                <a:latin typeface="Georgia"/>
                <a:cs typeface="Georgia"/>
              </a:rPr>
              <a:t>enrolled for </a:t>
            </a:r>
            <a:r>
              <a:rPr sz="2600" dirty="0">
                <a:latin typeface="Georgia"/>
                <a:cs typeface="Georgia"/>
              </a:rPr>
              <a:t>must </a:t>
            </a:r>
            <a:r>
              <a:rPr sz="2600" spc="-5" dirty="0">
                <a:latin typeface="Georgia"/>
                <a:cs typeface="Georgia"/>
              </a:rPr>
              <a:t>be appropriately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modeled.</a:t>
            </a:r>
          </a:p>
          <a:p>
            <a:pPr marL="268605" marR="438784">
              <a:lnSpc>
                <a:spcPct val="100000"/>
              </a:lnSpc>
              <a:spcBef>
                <a:spcPts val="10"/>
              </a:spcBef>
            </a:pPr>
            <a:r>
              <a:rPr sz="2600" spc="-5" dirty="0">
                <a:latin typeface="Georgia"/>
                <a:cs typeface="Georgia"/>
              </a:rPr>
              <a:t>Construct </a:t>
            </a:r>
            <a:r>
              <a:rPr sz="2600" dirty="0">
                <a:latin typeface="Georgia"/>
                <a:cs typeface="Georgia"/>
              </a:rPr>
              <a:t>an E-R diagram </a:t>
            </a:r>
            <a:r>
              <a:rPr sz="2600" spc="-5" dirty="0">
                <a:latin typeface="Georgia"/>
                <a:cs typeface="Georgia"/>
              </a:rPr>
              <a:t>forthe </a:t>
            </a:r>
            <a:r>
              <a:rPr sz="2600" dirty="0">
                <a:latin typeface="Georgia"/>
                <a:cs typeface="Georgia"/>
              </a:rPr>
              <a:t>registrar’s office.  </a:t>
            </a:r>
            <a:r>
              <a:rPr sz="2600" spc="-5" dirty="0">
                <a:latin typeface="Georgia"/>
                <a:cs typeface="Georgia"/>
              </a:rPr>
              <a:t>Document </a:t>
            </a:r>
            <a:r>
              <a:rPr sz="2600" dirty="0">
                <a:latin typeface="Georgia"/>
                <a:cs typeface="Georgia"/>
              </a:rPr>
              <a:t>all assumptions </a:t>
            </a:r>
            <a:r>
              <a:rPr sz="2600" spc="-5" dirty="0">
                <a:latin typeface="Georgia"/>
                <a:cs typeface="Georgia"/>
              </a:rPr>
              <a:t>that you make </a:t>
            </a:r>
            <a:r>
              <a:rPr sz="2600" dirty="0">
                <a:latin typeface="Georgia"/>
                <a:cs typeface="Georgia"/>
              </a:rPr>
              <a:t>about </a:t>
            </a:r>
            <a:r>
              <a:rPr sz="2600" spc="-5" dirty="0">
                <a:latin typeface="Georgia"/>
                <a:cs typeface="Georgia"/>
              </a:rPr>
              <a:t>the  </a:t>
            </a:r>
            <a:r>
              <a:rPr sz="2600" dirty="0">
                <a:latin typeface="Georgia"/>
                <a:cs typeface="Georgia"/>
              </a:rPr>
              <a:t>mapping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constraints.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3960" y="642874"/>
            <a:ext cx="72199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PREPARED</a:t>
            </a:r>
            <a:r>
              <a:rPr sz="800" spc="-10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BY  SHARIKA T</a:t>
            </a:r>
            <a:r>
              <a:rPr sz="800" spc="-1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84107" y="27813"/>
            <a:ext cx="37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84199"/>
            <a:ext cx="9144000" cy="627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32601"/>
            <a:ext cx="8763000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605" marR="163830" indent="-256540" algn="just">
              <a:spcBef>
                <a:spcPts val="95"/>
              </a:spcBef>
              <a:buClr>
                <a:srgbClr val="9F4DA2"/>
              </a:buClr>
              <a:tabLst>
                <a:tab pos="269240" algn="l"/>
              </a:tabLst>
            </a:pP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record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marks  that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exams of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 course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offerings.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8605" marR="5080" indent="-256540" algn="just">
              <a:spcBef>
                <a:spcPts val="300"/>
              </a:spcBef>
              <a:buClr>
                <a:srgbClr val="9F4DA2"/>
              </a:buClr>
              <a:tabLst>
                <a:tab pos="269240" algn="l"/>
              </a:tabLst>
            </a:pP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an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E-R diagram that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exams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entities, and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a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ternary </a:t>
            </a:r>
            <a:r>
              <a:rPr lang="en-IN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relationship, for </a:t>
            </a:r>
            <a:r>
              <a:rPr lang="en-IN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above database.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90204" y="27813"/>
            <a:ext cx="367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1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11" name="object 4"/>
          <p:cNvSpPr>
            <a:spLocks noGrp="1"/>
          </p:cNvSpPr>
          <p:nvPr>
            <p:ph sz="half" idx="2"/>
          </p:nvPr>
        </p:nvSpPr>
        <p:spPr>
          <a:xfrm>
            <a:off x="3505200" y="1143000"/>
            <a:ext cx="5181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rmAutofit/>
          </a:bodyPr>
          <a:lstStyle/>
          <a:p>
            <a:endParaRPr lang="en-I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4800"/>
            <a:ext cx="7876540" cy="5265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168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Insulation between </a:t>
            </a:r>
            <a:r>
              <a:rPr sz="3600" b="1" spc="-15" dirty="0">
                <a:solidFill>
                  <a:srgbClr val="424455"/>
                </a:solidFill>
                <a:latin typeface="Trebuchet MS"/>
                <a:cs typeface="Trebuchet MS"/>
              </a:rPr>
              <a:t>Programs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and  Data, and Data</a:t>
            </a:r>
            <a:r>
              <a:rPr sz="3600" b="1" spc="-26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spc="-15" dirty="0">
                <a:solidFill>
                  <a:srgbClr val="424455"/>
                </a:solidFill>
                <a:latin typeface="Trebuchet MS"/>
                <a:cs typeface="Trebuchet MS"/>
              </a:rPr>
              <a:t>Abstraction</a:t>
            </a:r>
            <a:endParaRPr sz="3600" dirty="0">
              <a:latin typeface="Trebuchet MS"/>
              <a:cs typeface="Trebuchet MS"/>
            </a:endParaRPr>
          </a:p>
          <a:p>
            <a:pPr marL="378460" marR="5080" indent="-256540">
              <a:lnSpc>
                <a:spcPct val="80000"/>
              </a:lnSpc>
              <a:spcBef>
                <a:spcPts val="590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dirty="0">
                <a:latin typeface="Georgia"/>
                <a:cs typeface="Georgia"/>
              </a:rPr>
              <a:t>The </a:t>
            </a:r>
            <a:r>
              <a:rPr sz="2400" spc="-5" dirty="0">
                <a:latin typeface="Georgia"/>
                <a:cs typeface="Georgia"/>
              </a:rPr>
              <a:t>structure of data files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stored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the DBMS catalog  separately from the access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programs.</a:t>
            </a:r>
            <a:endParaRPr sz="2400" dirty="0">
              <a:latin typeface="Georgia"/>
              <a:cs typeface="Georgia"/>
            </a:endParaRPr>
          </a:p>
          <a:p>
            <a:pPr marL="378460" indent="-257175">
              <a:lnSpc>
                <a:spcPts val="2470"/>
              </a:lnSpc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dirty="0">
                <a:latin typeface="Georgia"/>
                <a:cs typeface="Georgia"/>
              </a:rPr>
              <a:t>This </a:t>
            </a:r>
            <a:r>
              <a:rPr sz="2400" spc="-5" dirty="0">
                <a:latin typeface="Georgia"/>
                <a:cs typeface="Georgia"/>
              </a:rPr>
              <a:t>property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called program-data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independence</a:t>
            </a:r>
          </a:p>
          <a:p>
            <a:pPr marL="378460" marR="831215" indent="-256540">
              <a:lnSpc>
                <a:spcPts val="2300"/>
              </a:lnSpc>
              <a:spcBef>
                <a:spcPts val="420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dirty="0">
                <a:latin typeface="Georgia"/>
                <a:cs typeface="Georgia"/>
              </a:rPr>
              <a:t>An </a:t>
            </a:r>
            <a:r>
              <a:rPr sz="2400" spc="-5" dirty="0">
                <a:latin typeface="Georgia"/>
                <a:cs typeface="Georgia"/>
              </a:rPr>
              <a:t>operation </a:t>
            </a:r>
            <a:r>
              <a:rPr sz="2400" dirty="0">
                <a:latin typeface="Georgia"/>
                <a:cs typeface="Georgia"/>
              </a:rPr>
              <a:t>(also </a:t>
            </a:r>
            <a:r>
              <a:rPr sz="2400" spc="-5" dirty="0">
                <a:latin typeface="Georgia"/>
                <a:cs typeface="Georgia"/>
              </a:rPr>
              <a:t>called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function or </a:t>
            </a:r>
            <a:r>
              <a:rPr sz="2400" dirty="0">
                <a:latin typeface="Georgia"/>
                <a:cs typeface="Georgia"/>
              </a:rPr>
              <a:t>method) is  </a:t>
            </a:r>
            <a:r>
              <a:rPr sz="2400" spc="-5" dirty="0">
                <a:latin typeface="Georgia"/>
                <a:cs typeface="Georgia"/>
              </a:rPr>
              <a:t>specified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two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parts.</a:t>
            </a:r>
            <a:endParaRPr sz="2400" dirty="0">
              <a:latin typeface="Georgia"/>
              <a:cs typeface="Georgia"/>
            </a:endParaRPr>
          </a:p>
          <a:p>
            <a:pPr marL="378460" indent="-257175">
              <a:lnSpc>
                <a:spcPts val="2490"/>
              </a:lnSpc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dirty="0">
                <a:latin typeface="Georgia"/>
                <a:cs typeface="Georgia"/>
              </a:rPr>
              <a:t>Interface</a:t>
            </a:r>
          </a:p>
          <a:p>
            <a:pPr marL="671195" marR="179705" indent="-247015">
              <a:lnSpc>
                <a:spcPts val="2300"/>
              </a:lnSpc>
              <a:spcBef>
                <a:spcPts val="425"/>
              </a:spcBef>
              <a:tabLst>
                <a:tab pos="67119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The interface (or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signature) of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operation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includes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 operation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name and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 data types of its 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arguments (or</a:t>
            </a:r>
            <a:r>
              <a:rPr sz="24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parameters).</a:t>
            </a:r>
            <a:endParaRPr sz="2400" dirty="0">
              <a:latin typeface="Georgia"/>
              <a:cs typeface="Georgia"/>
            </a:endParaRPr>
          </a:p>
          <a:p>
            <a:pPr marL="378460" indent="-257175">
              <a:lnSpc>
                <a:spcPts val="2495"/>
              </a:lnSpc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dirty="0">
                <a:latin typeface="Georgia"/>
                <a:cs typeface="Georgia"/>
              </a:rPr>
              <a:t>Implementation</a:t>
            </a:r>
          </a:p>
          <a:p>
            <a:pPr marL="671195" marR="165100" indent="-247015">
              <a:lnSpc>
                <a:spcPct val="80000"/>
              </a:lnSpc>
              <a:spcBef>
                <a:spcPts val="440"/>
              </a:spcBef>
              <a:tabLst>
                <a:tab pos="74231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	The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implementation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(or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method)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 operation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is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specified separately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can be changed without  affecting the</a:t>
            </a:r>
            <a:r>
              <a:rPr sz="24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interface.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0223" y="27813"/>
            <a:ext cx="2082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72411"/>
            <a:ext cx="713867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The 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characteristic that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allows 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program-data 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independence and 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program operation  </a:t>
            </a:r>
            <a:r>
              <a:rPr sz="2800" spc="-5" dirty="0">
                <a:solidFill>
                  <a:srgbClr val="FF0000"/>
                </a:solidFill>
                <a:latin typeface="Georgia"/>
                <a:cs typeface="Georgia"/>
              </a:rPr>
              <a:t>independence is called 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data</a:t>
            </a:r>
            <a:r>
              <a:rPr sz="280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Georgia"/>
                <a:cs typeface="Georgia"/>
              </a:rPr>
              <a:t>abstraction.</a:t>
            </a:r>
            <a:endParaRPr sz="28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9743" y="27813"/>
            <a:ext cx="237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5917"/>
            <a:ext cx="8010525" cy="3520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Support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of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Multiple </a:t>
            </a:r>
            <a:r>
              <a:rPr sz="3600" b="1" spc="-20" dirty="0">
                <a:solidFill>
                  <a:srgbClr val="424455"/>
                </a:solidFill>
                <a:latin typeface="Trebuchet MS"/>
                <a:cs typeface="Trebuchet MS"/>
              </a:rPr>
              <a:t>Views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of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the</a:t>
            </a:r>
            <a:r>
              <a:rPr sz="3600" b="1" spc="-5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Data</a:t>
            </a:r>
            <a:endParaRPr sz="3600" dirty="0">
              <a:latin typeface="Trebuchet MS"/>
              <a:cs typeface="Trebuchet MS"/>
            </a:endParaRPr>
          </a:p>
          <a:p>
            <a:pPr marL="378460" marR="695960" indent="-256540" algn="just">
              <a:lnSpc>
                <a:spcPct val="100000"/>
              </a:lnSpc>
              <a:spcBef>
                <a:spcPts val="273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database has </a:t>
            </a:r>
            <a:r>
              <a:rPr sz="2800" spc="-5" dirty="0">
                <a:latin typeface="Georgia"/>
                <a:cs typeface="Georgia"/>
              </a:rPr>
              <a:t>many users, </a:t>
            </a:r>
            <a:r>
              <a:rPr sz="2800" spc="-10" dirty="0">
                <a:latin typeface="Georgia"/>
                <a:cs typeface="Georgia"/>
              </a:rPr>
              <a:t>each </a:t>
            </a:r>
            <a:r>
              <a:rPr sz="2800" spc="-5" dirty="0">
                <a:latin typeface="Georgia"/>
                <a:cs typeface="Georgia"/>
              </a:rPr>
              <a:t>user may  require a different </a:t>
            </a:r>
            <a:r>
              <a:rPr sz="2800" spc="-10" dirty="0">
                <a:latin typeface="Georgia"/>
                <a:cs typeface="Georgia"/>
              </a:rPr>
              <a:t>perspective </a:t>
            </a:r>
            <a:r>
              <a:rPr sz="2800" spc="-5" dirty="0">
                <a:latin typeface="Georgia"/>
                <a:cs typeface="Georgia"/>
              </a:rPr>
              <a:t>or view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 database.</a:t>
            </a:r>
            <a:endParaRPr sz="2800" dirty="0">
              <a:latin typeface="Georgia"/>
              <a:cs typeface="Georgia"/>
            </a:endParaRPr>
          </a:p>
          <a:p>
            <a:pPr marL="378460" marR="8064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view may be a subset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database </a:t>
            </a:r>
            <a:r>
              <a:rPr sz="2800" spc="-5" dirty="0">
                <a:latin typeface="Georgia"/>
                <a:cs typeface="Georgia"/>
              </a:rPr>
              <a:t>or it </a:t>
            </a:r>
            <a:r>
              <a:rPr sz="2800" spc="-10" dirty="0">
                <a:latin typeface="Georgia"/>
                <a:cs typeface="Georgia"/>
              </a:rPr>
              <a:t>may  contain virtual data that </a:t>
            </a:r>
            <a:r>
              <a:rPr sz="2800" spc="-5" dirty="0">
                <a:latin typeface="Georgia"/>
                <a:cs typeface="Georgia"/>
              </a:rPr>
              <a:t>is derived from </a:t>
            </a:r>
            <a:r>
              <a:rPr sz="2800" spc="-10" dirty="0">
                <a:latin typeface="Georgia"/>
                <a:cs typeface="Georgia"/>
              </a:rPr>
              <a:t>the  database </a:t>
            </a:r>
            <a:r>
              <a:rPr sz="2800" spc="-5" dirty="0">
                <a:latin typeface="Georgia"/>
                <a:cs typeface="Georgia"/>
              </a:rPr>
              <a:t>files </a:t>
            </a:r>
            <a:r>
              <a:rPr sz="2800" spc="-10" dirty="0">
                <a:latin typeface="Georgia"/>
                <a:cs typeface="Georgia"/>
              </a:rPr>
              <a:t>but </a:t>
            </a:r>
            <a:r>
              <a:rPr sz="2800" spc="-5" dirty="0">
                <a:latin typeface="Georgia"/>
                <a:cs typeface="Georgia"/>
              </a:rPr>
              <a:t>is not </a:t>
            </a:r>
            <a:r>
              <a:rPr sz="2800" spc="-10" dirty="0">
                <a:latin typeface="Georgia"/>
                <a:cs typeface="Georgia"/>
              </a:rPr>
              <a:t>explicitly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stored.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1268" y="27813"/>
            <a:ext cx="23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7"/>
            <a:ext cx="8150860" cy="503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894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Sharing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of Data and </a:t>
            </a:r>
            <a:r>
              <a:rPr sz="3600" b="1" spc="-10" dirty="0">
                <a:solidFill>
                  <a:srgbClr val="424455"/>
                </a:solidFill>
                <a:latin typeface="Trebuchet MS"/>
                <a:cs typeface="Trebuchet MS"/>
              </a:rPr>
              <a:t>Multiuser  </a:t>
            </a:r>
            <a:r>
              <a:rPr sz="3600" b="1" spc="-45" dirty="0">
                <a:solidFill>
                  <a:srgbClr val="424455"/>
                </a:solidFill>
                <a:latin typeface="Trebuchet MS"/>
                <a:cs typeface="Trebuchet MS"/>
              </a:rPr>
              <a:t>Transaction</a:t>
            </a:r>
            <a:r>
              <a:rPr sz="3600" b="1" spc="-5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Processing</a:t>
            </a:r>
            <a:endParaRPr sz="3600" dirty="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57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DBMS </a:t>
            </a:r>
            <a:r>
              <a:rPr sz="2800" spc="-5" dirty="0">
                <a:latin typeface="Georgia"/>
                <a:cs typeface="Georgia"/>
              </a:rPr>
              <a:t>must include </a:t>
            </a:r>
            <a:r>
              <a:rPr sz="2800" i="1" spc="-5" dirty="0">
                <a:latin typeface="Georgia"/>
                <a:cs typeface="Georgia"/>
              </a:rPr>
              <a:t>concurrency</a:t>
            </a:r>
            <a:r>
              <a:rPr sz="2800" i="1" spc="40" dirty="0">
                <a:latin typeface="Georgia"/>
                <a:cs typeface="Georgia"/>
              </a:rPr>
              <a:t> </a:t>
            </a:r>
            <a:r>
              <a:rPr sz="2800" i="1" spc="-5" dirty="0">
                <a:latin typeface="Georgia"/>
                <a:cs typeface="Georgia"/>
              </a:rPr>
              <a:t>control</a:t>
            </a:r>
            <a:endParaRPr sz="2800" dirty="0">
              <a:latin typeface="Georgia"/>
              <a:cs typeface="Georgia"/>
            </a:endParaRPr>
          </a:p>
          <a:p>
            <a:pPr marL="378460">
              <a:lnSpc>
                <a:spcPct val="100000"/>
              </a:lnSpc>
            </a:pPr>
            <a:r>
              <a:rPr sz="2800" spc="-10" dirty="0">
                <a:latin typeface="Georgia"/>
                <a:cs typeface="Georgia"/>
              </a:rPr>
              <a:t>software</a:t>
            </a:r>
            <a:endParaRPr sz="2800" dirty="0">
              <a:latin typeface="Georgia"/>
              <a:cs typeface="Georgia"/>
            </a:endParaRPr>
          </a:p>
          <a:p>
            <a:pPr marL="671195" marR="5080" indent="-247015">
              <a:lnSpc>
                <a:spcPct val="100000"/>
              </a:lnSpc>
              <a:spcBef>
                <a:spcPts val="310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to ensure that several users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trying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to update the  same data do so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in a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controlled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manner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so that the 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result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of the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updates is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correct</a:t>
            </a:r>
            <a:endParaRPr sz="2600" dirty="0">
              <a:latin typeface="Georgia"/>
              <a:cs typeface="Georgia"/>
            </a:endParaRPr>
          </a:p>
          <a:p>
            <a:pPr marL="378460" marR="1430020" indent="-256540">
              <a:lnSpc>
                <a:spcPct val="100000"/>
              </a:lnSpc>
              <a:spcBef>
                <a:spcPts val="29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DBMS </a:t>
            </a:r>
            <a:r>
              <a:rPr sz="2800" spc="-5" dirty="0">
                <a:latin typeface="Georgia"/>
                <a:cs typeface="Georgia"/>
              </a:rPr>
              <a:t>must </a:t>
            </a:r>
            <a:r>
              <a:rPr sz="2800" spc="-10" dirty="0">
                <a:latin typeface="Georgia"/>
                <a:cs typeface="Georgia"/>
              </a:rPr>
              <a:t>enforce </a:t>
            </a:r>
            <a:r>
              <a:rPr sz="2800" spc="-5" dirty="0">
                <a:latin typeface="Georgia"/>
                <a:cs typeface="Georgia"/>
              </a:rPr>
              <a:t>several transaction  </a:t>
            </a:r>
            <a:r>
              <a:rPr sz="2800" spc="-10" dirty="0">
                <a:latin typeface="Georgia"/>
                <a:cs typeface="Georgia"/>
              </a:rPr>
              <a:t>properties</a:t>
            </a:r>
            <a:r>
              <a:rPr lang="en-IN" sz="2800" spc="-10" dirty="0">
                <a:latin typeface="Georgia"/>
                <a:cs typeface="Georgia"/>
              </a:rPr>
              <a:t>(ACID)</a:t>
            </a:r>
            <a:endParaRPr sz="28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10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Isolation</a:t>
            </a:r>
            <a:r>
              <a:rPr sz="26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property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0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Atomicity</a:t>
            </a:r>
            <a:r>
              <a:rPr sz="2600" spc="-7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property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8219" y="27813"/>
            <a:ext cx="23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874000" cy="315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Isolation </a:t>
            </a:r>
            <a:r>
              <a:rPr sz="4000" spc="-25" dirty="0">
                <a:solidFill>
                  <a:srgbClr val="424455"/>
                </a:solidFill>
                <a:latin typeface="Trebuchet MS"/>
                <a:cs typeface="Trebuchet MS"/>
              </a:rPr>
              <a:t>Property</a:t>
            </a:r>
            <a:endParaRPr sz="4000" dirty="0">
              <a:latin typeface="Trebuchet MS"/>
              <a:cs typeface="Trebuchet MS"/>
            </a:endParaRPr>
          </a:p>
          <a:p>
            <a:pPr marL="378460" marR="642620" indent="-256540">
              <a:lnSpc>
                <a:spcPct val="100000"/>
              </a:lnSpc>
              <a:spcBef>
                <a:spcPts val="2515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ensures that each transaction </a:t>
            </a:r>
            <a:r>
              <a:rPr sz="2400" dirty="0">
                <a:solidFill>
                  <a:srgbClr val="525389"/>
                </a:solidFill>
                <a:latin typeface="Georgia"/>
                <a:cs typeface="Georgia"/>
              </a:rPr>
              <a:t>appears </a:t>
            </a: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to execute </a:t>
            </a:r>
            <a:r>
              <a:rPr sz="2400" dirty="0">
                <a:solidFill>
                  <a:srgbClr val="525389"/>
                </a:solidFill>
                <a:latin typeface="Georgia"/>
                <a:cs typeface="Georgia"/>
              </a:rPr>
              <a:t>in  </a:t>
            </a: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isolation from other</a:t>
            </a:r>
            <a:r>
              <a:rPr sz="2400" spc="-1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transactions</a:t>
            </a:r>
            <a:endParaRPr lang="en-IN" sz="2400" spc="-5" dirty="0">
              <a:solidFill>
                <a:srgbClr val="525389"/>
              </a:solidFill>
              <a:latin typeface="Georgia"/>
              <a:cs typeface="Georgia"/>
            </a:endParaRPr>
          </a:p>
          <a:p>
            <a:pPr marL="378460" marR="642620" indent="-256540">
              <a:lnSpc>
                <a:spcPct val="100000"/>
              </a:lnSpc>
              <a:spcBef>
                <a:spcPts val="2515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endParaRPr sz="24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even though hundreds of transactions </a:t>
            </a:r>
            <a:r>
              <a:rPr sz="2400" dirty="0">
                <a:solidFill>
                  <a:srgbClr val="525389"/>
                </a:solidFill>
                <a:latin typeface="Georgia"/>
                <a:cs typeface="Georgia"/>
              </a:rPr>
              <a:t>may </a:t>
            </a: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be</a:t>
            </a:r>
            <a:r>
              <a:rPr sz="2400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executing</a:t>
            </a:r>
            <a:endParaRPr sz="2400" dirty="0">
              <a:latin typeface="Georgia"/>
              <a:cs typeface="Georgia"/>
            </a:endParaRPr>
          </a:p>
          <a:p>
            <a:pPr marL="378460">
              <a:lnSpc>
                <a:spcPct val="100000"/>
              </a:lnSpc>
            </a:pPr>
            <a:r>
              <a:rPr sz="2400" spc="-5" dirty="0">
                <a:solidFill>
                  <a:srgbClr val="525389"/>
                </a:solidFill>
                <a:latin typeface="Georgia"/>
                <a:cs typeface="Georgia"/>
              </a:rPr>
              <a:t>concurrently.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7364" y="27813"/>
            <a:ext cx="2305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55609" cy="5109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Atomicity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30" dirty="0">
                <a:solidFill>
                  <a:srgbClr val="424455"/>
                </a:solidFill>
                <a:latin typeface="Trebuchet MS"/>
                <a:cs typeface="Trebuchet MS"/>
              </a:rPr>
              <a:t>Property</a:t>
            </a:r>
            <a:endParaRPr sz="4000" dirty="0">
              <a:latin typeface="Trebuchet MS"/>
              <a:cs typeface="Trebuchet MS"/>
            </a:endParaRPr>
          </a:p>
          <a:p>
            <a:pPr marL="378460" marR="12065" indent="-256540">
              <a:lnSpc>
                <a:spcPct val="80000"/>
              </a:lnSpc>
              <a:spcBef>
                <a:spcPts val="2520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200" spc="-10" dirty="0">
                <a:latin typeface="Georgia"/>
                <a:cs typeface="Georgia"/>
              </a:rPr>
              <a:t>ensures that either </a:t>
            </a:r>
            <a:r>
              <a:rPr sz="2200" spc="-5" dirty="0">
                <a:latin typeface="Georgia"/>
                <a:cs typeface="Georgia"/>
              </a:rPr>
              <a:t>all </a:t>
            </a:r>
            <a:r>
              <a:rPr sz="2200" spc="-10" dirty="0">
                <a:latin typeface="Georgia"/>
                <a:cs typeface="Georgia"/>
              </a:rPr>
              <a:t>the database </a:t>
            </a:r>
            <a:r>
              <a:rPr sz="2200" spc="-5" dirty="0">
                <a:latin typeface="Georgia"/>
                <a:cs typeface="Georgia"/>
              </a:rPr>
              <a:t>operations in a </a:t>
            </a:r>
            <a:r>
              <a:rPr sz="2200" spc="-10" dirty="0">
                <a:latin typeface="Georgia"/>
                <a:cs typeface="Georgia"/>
              </a:rPr>
              <a:t>transaction  </a:t>
            </a:r>
            <a:r>
              <a:rPr sz="2200" spc="-5" dirty="0">
                <a:latin typeface="Georgia"/>
                <a:cs typeface="Georgia"/>
              </a:rPr>
              <a:t>are </a:t>
            </a:r>
            <a:r>
              <a:rPr sz="2200" spc="-10" dirty="0">
                <a:latin typeface="Georgia"/>
                <a:cs typeface="Georgia"/>
              </a:rPr>
              <a:t>executed </a:t>
            </a:r>
            <a:r>
              <a:rPr sz="2200" spc="-5" dirty="0">
                <a:latin typeface="Georgia"/>
                <a:cs typeface="Georgia"/>
              </a:rPr>
              <a:t>or none</a:t>
            </a:r>
            <a:r>
              <a:rPr sz="2200" spc="2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are.</a:t>
            </a:r>
            <a:endParaRPr sz="2200" dirty="0">
              <a:latin typeface="Georgia"/>
              <a:cs typeface="Georgia"/>
            </a:endParaRPr>
          </a:p>
          <a:p>
            <a:pPr marL="378460" marR="5080" indent="-256540">
              <a:lnSpc>
                <a:spcPts val="2110"/>
              </a:lnSpc>
              <a:spcBef>
                <a:spcPts val="285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200" spc="-5" dirty="0">
                <a:latin typeface="Georgia"/>
                <a:cs typeface="Georgia"/>
              </a:rPr>
              <a:t>Any </a:t>
            </a:r>
            <a:r>
              <a:rPr sz="2200" spc="-10" dirty="0">
                <a:latin typeface="Georgia"/>
                <a:cs typeface="Georgia"/>
              </a:rPr>
              <a:t>mechanical </a:t>
            </a:r>
            <a:r>
              <a:rPr sz="2200" spc="-5" dirty="0">
                <a:latin typeface="Georgia"/>
                <a:cs typeface="Georgia"/>
              </a:rPr>
              <a:t>or </a:t>
            </a:r>
            <a:r>
              <a:rPr sz="2200" spc="-10" dirty="0">
                <a:latin typeface="Georgia"/>
                <a:cs typeface="Georgia"/>
              </a:rPr>
              <a:t>electrical device </a:t>
            </a:r>
            <a:r>
              <a:rPr sz="2200" dirty="0">
                <a:latin typeface="Georgia"/>
                <a:cs typeface="Georgia"/>
              </a:rPr>
              <a:t>is </a:t>
            </a:r>
            <a:r>
              <a:rPr sz="2200" spc="-10" dirty="0">
                <a:latin typeface="Georgia"/>
                <a:cs typeface="Georgia"/>
              </a:rPr>
              <a:t>subject </a:t>
            </a:r>
            <a:r>
              <a:rPr sz="2200" spc="-5" dirty="0">
                <a:latin typeface="Georgia"/>
                <a:cs typeface="Georgia"/>
              </a:rPr>
              <a:t>to failure, and </a:t>
            </a:r>
            <a:r>
              <a:rPr sz="2200" spc="-10" dirty="0">
                <a:latin typeface="Georgia"/>
                <a:cs typeface="Georgia"/>
              </a:rPr>
              <a:t>so  </a:t>
            </a:r>
            <a:r>
              <a:rPr sz="2200" spc="-5" dirty="0">
                <a:latin typeface="Georgia"/>
                <a:cs typeface="Georgia"/>
              </a:rPr>
              <a:t>is </a:t>
            </a:r>
            <a:r>
              <a:rPr sz="2200" spc="-10" dirty="0">
                <a:latin typeface="Georgia"/>
                <a:cs typeface="Georgia"/>
              </a:rPr>
              <a:t>the computer</a:t>
            </a:r>
            <a:r>
              <a:rPr sz="220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system.</a:t>
            </a:r>
            <a:endParaRPr sz="2200" dirty="0">
              <a:latin typeface="Georgia"/>
              <a:cs typeface="Georgia"/>
            </a:endParaRPr>
          </a:p>
          <a:p>
            <a:pPr marL="378460" marR="180340" indent="-256540">
              <a:lnSpc>
                <a:spcPct val="80000"/>
              </a:lnSpc>
              <a:spcBef>
                <a:spcPts val="325"/>
              </a:spcBef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200" spc="-5" dirty="0">
                <a:latin typeface="Georgia"/>
                <a:cs typeface="Georgia"/>
              </a:rPr>
              <a:t>In this </a:t>
            </a:r>
            <a:r>
              <a:rPr sz="2200" spc="-10" dirty="0">
                <a:latin typeface="Georgia"/>
                <a:cs typeface="Georgia"/>
              </a:rPr>
              <a:t>case </a:t>
            </a:r>
            <a:r>
              <a:rPr sz="2200" spc="-5" dirty="0">
                <a:latin typeface="Georgia"/>
                <a:cs typeface="Georgia"/>
              </a:rPr>
              <a:t>we </a:t>
            </a:r>
            <a:r>
              <a:rPr sz="2200" spc="-10" dirty="0">
                <a:latin typeface="Georgia"/>
                <a:cs typeface="Georgia"/>
              </a:rPr>
              <a:t>have </a:t>
            </a:r>
            <a:r>
              <a:rPr sz="2200" spc="-5" dirty="0">
                <a:latin typeface="Georgia"/>
                <a:cs typeface="Georgia"/>
              </a:rPr>
              <a:t>to </a:t>
            </a:r>
            <a:r>
              <a:rPr sz="2200" spc="-10" dirty="0">
                <a:latin typeface="Georgia"/>
                <a:cs typeface="Georgia"/>
              </a:rPr>
              <a:t>ensure that data should be </a:t>
            </a:r>
            <a:r>
              <a:rPr sz="2200" spc="-5" dirty="0">
                <a:latin typeface="Georgia"/>
                <a:cs typeface="Georgia"/>
              </a:rPr>
              <a:t>restored </a:t>
            </a:r>
            <a:r>
              <a:rPr sz="2200" spc="-10" dirty="0">
                <a:latin typeface="Georgia"/>
                <a:cs typeface="Georgia"/>
              </a:rPr>
              <a:t>to  </a:t>
            </a:r>
            <a:r>
              <a:rPr sz="2200" spc="-5" dirty="0">
                <a:latin typeface="Georgia"/>
                <a:cs typeface="Georgia"/>
              </a:rPr>
              <a:t>a </a:t>
            </a:r>
            <a:r>
              <a:rPr sz="2200" spc="-10" dirty="0">
                <a:latin typeface="Georgia"/>
                <a:cs typeface="Georgia"/>
              </a:rPr>
              <a:t>consistent</a:t>
            </a:r>
            <a:r>
              <a:rPr sz="2200" spc="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state.</a:t>
            </a:r>
            <a:endParaRPr sz="2200" dirty="0">
              <a:latin typeface="Georgia"/>
              <a:cs typeface="Georgia"/>
            </a:endParaRPr>
          </a:p>
          <a:p>
            <a:pPr marL="378460" indent="-257175">
              <a:lnSpc>
                <a:spcPts val="2150"/>
              </a:lnSpc>
              <a:buClr>
                <a:srgbClr val="9F4DA2"/>
              </a:buClr>
              <a:buChar char="•"/>
              <a:tabLst>
                <a:tab pos="378460" algn="l"/>
                <a:tab pos="379095" algn="l"/>
              </a:tabLst>
            </a:pPr>
            <a:r>
              <a:rPr sz="2200" spc="-5" dirty="0">
                <a:latin typeface="Georgia"/>
                <a:cs typeface="Georgia"/>
              </a:rPr>
              <a:t>For example an amount of Rs 50 </a:t>
            </a:r>
            <a:r>
              <a:rPr sz="2200" spc="-10" dirty="0">
                <a:latin typeface="Georgia"/>
                <a:cs typeface="Georgia"/>
              </a:rPr>
              <a:t>has </a:t>
            </a:r>
            <a:r>
              <a:rPr sz="2200" spc="-5" dirty="0">
                <a:latin typeface="Georgia"/>
                <a:cs typeface="Georgia"/>
              </a:rPr>
              <a:t>to be </a:t>
            </a:r>
            <a:r>
              <a:rPr sz="2200" spc="-10" dirty="0">
                <a:latin typeface="Georgia"/>
                <a:cs typeface="Georgia"/>
              </a:rPr>
              <a:t>transferred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from</a:t>
            </a:r>
            <a:endParaRPr sz="2200" dirty="0">
              <a:latin typeface="Georgia"/>
              <a:cs typeface="Georgia"/>
            </a:endParaRPr>
          </a:p>
          <a:p>
            <a:pPr marL="378460">
              <a:lnSpc>
                <a:spcPts val="2265"/>
              </a:lnSpc>
            </a:pPr>
            <a:r>
              <a:rPr sz="2200" spc="-5" dirty="0">
                <a:latin typeface="Georgia"/>
                <a:cs typeface="Georgia"/>
              </a:rPr>
              <a:t>Account A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5" dirty="0">
                <a:latin typeface="Georgia"/>
                <a:cs typeface="Georgia"/>
              </a:rPr>
              <a:t>Account</a:t>
            </a:r>
            <a:r>
              <a:rPr sz="2200" spc="10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B.</a:t>
            </a:r>
            <a:endParaRPr sz="2200" dirty="0">
              <a:latin typeface="Georgia"/>
              <a:cs typeface="Georgia"/>
            </a:endParaRPr>
          </a:p>
          <a:p>
            <a:pPr marL="378460" marR="71120" indent="-256540" algn="just">
              <a:lnSpc>
                <a:spcPct val="80000"/>
              </a:lnSpc>
              <a:spcBef>
                <a:spcPts val="409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200" spc="-10" dirty="0">
                <a:latin typeface="Georgia"/>
                <a:cs typeface="Georgia"/>
              </a:rPr>
              <a:t>Let the </a:t>
            </a:r>
            <a:r>
              <a:rPr sz="2200" spc="-5" dirty="0">
                <a:latin typeface="Georgia"/>
                <a:cs typeface="Georgia"/>
              </a:rPr>
              <a:t>amount </a:t>
            </a:r>
            <a:r>
              <a:rPr sz="2200" spc="-10" dirty="0">
                <a:latin typeface="Georgia"/>
                <a:cs typeface="Georgia"/>
              </a:rPr>
              <a:t>has been debited </a:t>
            </a:r>
            <a:r>
              <a:rPr sz="2200" spc="-5" dirty="0">
                <a:latin typeface="Georgia"/>
                <a:cs typeface="Georgia"/>
              </a:rPr>
              <a:t>from account A </a:t>
            </a:r>
            <a:r>
              <a:rPr sz="2200" spc="-10" dirty="0">
                <a:latin typeface="Georgia"/>
                <a:cs typeface="Georgia"/>
              </a:rPr>
              <a:t>but have </a:t>
            </a:r>
            <a:r>
              <a:rPr sz="2200" spc="-5" dirty="0">
                <a:latin typeface="Georgia"/>
                <a:cs typeface="Georgia"/>
              </a:rPr>
              <a:t>not  </a:t>
            </a:r>
            <a:r>
              <a:rPr sz="2200" spc="-10" dirty="0">
                <a:latin typeface="Georgia"/>
                <a:cs typeface="Georgia"/>
              </a:rPr>
              <a:t>been credited </a:t>
            </a:r>
            <a:r>
              <a:rPr sz="2200" spc="-5" dirty="0">
                <a:latin typeface="Georgia"/>
                <a:cs typeface="Georgia"/>
              </a:rPr>
              <a:t>to Account B and in </a:t>
            </a:r>
            <a:r>
              <a:rPr sz="2200" spc="-10" dirty="0">
                <a:latin typeface="Georgia"/>
                <a:cs typeface="Georgia"/>
              </a:rPr>
              <a:t>the </a:t>
            </a:r>
            <a:r>
              <a:rPr sz="2200" spc="-5" dirty="0">
                <a:latin typeface="Georgia"/>
                <a:cs typeface="Georgia"/>
              </a:rPr>
              <a:t>meantime, </a:t>
            </a:r>
            <a:r>
              <a:rPr sz="2200" spc="-10" dirty="0">
                <a:latin typeface="Georgia"/>
                <a:cs typeface="Georgia"/>
              </a:rPr>
              <a:t>some failure  occurred.</a:t>
            </a:r>
            <a:endParaRPr sz="2200" dirty="0">
              <a:latin typeface="Georgia"/>
              <a:cs typeface="Georgia"/>
            </a:endParaRPr>
          </a:p>
          <a:p>
            <a:pPr marL="424180">
              <a:lnSpc>
                <a:spcPts val="2130"/>
              </a:lnSpc>
              <a:tabLst>
                <a:tab pos="671195" algn="l"/>
              </a:tabLst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So,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it 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will lead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to an inconsistent</a:t>
            </a: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state.</a:t>
            </a:r>
            <a:endParaRPr sz="2000" dirty="0">
              <a:latin typeface="Georgia"/>
              <a:cs typeface="Georgia"/>
            </a:endParaRPr>
          </a:p>
          <a:p>
            <a:pPr marL="671195" marR="202565" indent="-247015">
              <a:lnSpc>
                <a:spcPts val="1920"/>
              </a:lnSpc>
              <a:spcBef>
                <a:spcPts val="375"/>
              </a:spcBef>
              <a:tabLst>
                <a:tab pos="671195" algn="l"/>
              </a:tabLst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So, we have to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adopt a 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mechanism which ensures that either full  transaction should be executed or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no transaction 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should be  executed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i.e. 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the fund transfer should be</a:t>
            </a:r>
            <a:r>
              <a:rPr sz="20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atomic.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8219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4800"/>
            <a:ext cx="7877175" cy="65591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0000"/>
                </a:solidFill>
                <a:latin typeface="Trebuchet MS"/>
                <a:cs typeface="Trebuchet MS"/>
              </a:rPr>
              <a:t>Syllabus</a:t>
            </a:r>
            <a:endParaRPr sz="40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378460" marR="689610" indent="-256540">
              <a:lnSpc>
                <a:spcPts val="2810"/>
              </a:lnSpc>
              <a:spcBef>
                <a:spcPts val="2545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600" b="1" dirty="0">
                <a:latin typeface="Georgia"/>
                <a:cs typeface="Georgia"/>
              </a:rPr>
              <a:t>Introduction &amp; </a:t>
            </a:r>
            <a:r>
              <a:rPr sz="2600" b="1" spc="-5" dirty="0">
                <a:latin typeface="Georgia"/>
                <a:cs typeface="Georgia"/>
              </a:rPr>
              <a:t>Entity Relationship </a:t>
            </a:r>
            <a:r>
              <a:rPr sz="2600" b="1" dirty="0">
                <a:latin typeface="Georgia"/>
                <a:cs typeface="Georgia"/>
              </a:rPr>
              <a:t>(ER)  </a:t>
            </a:r>
            <a:r>
              <a:rPr sz="2600" b="1" spc="-5" dirty="0">
                <a:latin typeface="Georgia"/>
                <a:cs typeface="Georgia"/>
              </a:rPr>
              <a:t>Model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ts val="2715"/>
              </a:lnSpc>
              <a:buFont typeface="Wingdings" pitchFamily="2" charset="2"/>
              <a:buChar char="ü"/>
              <a:tabLst>
                <a:tab pos="671195" algn="l"/>
              </a:tabLst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Concept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&amp;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Overview of Database</a:t>
            </a:r>
            <a:r>
              <a:rPr sz="24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Management</a:t>
            </a:r>
            <a:endParaRPr sz="2400" dirty="0">
              <a:latin typeface="Georgia"/>
              <a:cs typeface="Georgia"/>
            </a:endParaRPr>
          </a:p>
          <a:p>
            <a:pPr marL="671195">
              <a:lnSpc>
                <a:spcPts val="2735"/>
              </a:lnSpc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Systems (DBMS). </a:t>
            </a:r>
            <a:endParaRPr lang="en-IN" sz="2400" spc="-5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671195">
              <a:lnSpc>
                <a:spcPts val="2735"/>
              </a:lnSpc>
              <a:buFont typeface="Wingdings" pitchFamily="2" charset="2"/>
              <a:buChar char="ü"/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Characteristics of Database</a:t>
            </a:r>
            <a:r>
              <a:rPr sz="2400" spc="-10" dirty="0">
                <a:solidFill>
                  <a:srgbClr val="438085"/>
                </a:solidFill>
                <a:latin typeface="Georgia"/>
                <a:cs typeface="Georgia"/>
              </a:rPr>
              <a:t> system,</a:t>
            </a:r>
            <a:endParaRPr sz="2400" dirty="0">
              <a:latin typeface="Georgia"/>
              <a:cs typeface="Georgia"/>
            </a:endParaRPr>
          </a:p>
          <a:p>
            <a:pPr marL="671195" marR="92075" indent="-247015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  <a:tabLst>
                <a:tab pos="671195" algn="l"/>
                <a:tab pos="3312160" algn="l"/>
              </a:tabLst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Database Users, structured, semi-structured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unstructured</a:t>
            </a:r>
            <a:r>
              <a:rPr sz="24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data.	</a:t>
            </a:r>
            <a:endParaRPr lang="en-IN" sz="2400" spc="-5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671195" marR="92075" indent="-247015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  <a:tabLst>
                <a:tab pos="671195" algn="l"/>
                <a:tab pos="3312160" algn="l"/>
              </a:tabLst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Data Models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Schema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- Three 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Schema architecture. </a:t>
            </a:r>
            <a:endParaRPr lang="en-IN" sz="2400" spc="-5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671195" marR="92075" indent="-247015">
              <a:lnSpc>
                <a:spcPct val="90000"/>
              </a:lnSpc>
              <a:spcBef>
                <a:spcPts val="300"/>
              </a:spcBef>
              <a:buFont typeface="Wingdings" pitchFamily="2" charset="2"/>
              <a:buChar char="ü"/>
              <a:tabLst>
                <a:tab pos="671195" algn="l"/>
                <a:tab pos="3312160" algn="l"/>
              </a:tabLst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Database Languages, Database  architectures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</a:t>
            </a: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classification.</a:t>
            </a:r>
            <a:endParaRPr sz="2400" dirty="0">
              <a:latin typeface="Georgia"/>
              <a:cs typeface="Georgia"/>
            </a:endParaRPr>
          </a:p>
          <a:p>
            <a:pPr marL="671195" marR="497205" indent="-247015">
              <a:lnSpc>
                <a:spcPts val="2590"/>
              </a:lnSpc>
              <a:spcBef>
                <a:spcPts val="340"/>
              </a:spcBef>
              <a:buFont typeface="Wingdings" pitchFamily="2" charset="2"/>
              <a:buChar char="ü"/>
              <a:tabLst>
                <a:tab pos="67119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ER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model </a:t>
            </a:r>
            <a:r>
              <a:rPr sz="2400" b="1" dirty="0">
                <a:solidFill>
                  <a:srgbClr val="438085"/>
                </a:solidFill>
                <a:latin typeface="Georgia"/>
                <a:cs typeface="Georgia"/>
              </a:rPr>
              <a:t>-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Basic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concepts, entity set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&amp;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attributes, 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notations,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Relationships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and</a:t>
            </a:r>
            <a:r>
              <a:rPr sz="24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constraints,</a:t>
            </a:r>
            <a:endParaRPr sz="2400" dirty="0">
              <a:latin typeface="Georgia"/>
              <a:cs typeface="Georgia"/>
            </a:endParaRPr>
          </a:p>
          <a:p>
            <a:pPr marL="671195" marR="433070" indent="-247015">
              <a:lnSpc>
                <a:spcPts val="2590"/>
              </a:lnSpc>
              <a:spcBef>
                <a:spcPts val="305"/>
              </a:spcBef>
              <a:buFont typeface="Wingdings" pitchFamily="2" charset="2"/>
              <a:buChar char="ü"/>
              <a:tabLst>
                <a:tab pos="671195" algn="l"/>
              </a:tabLst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cardinality, participation, notations, weak entities,  relationships of degree</a:t>
            </a:r>
            <a:r>
              <a:rPr sz="24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3.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7280" y="27813"/>
            <a:ext cx="140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18145" cy="490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Concurrent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access</a:t>
            </a:r>
            <a:r>
              <a:rPr sz="400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25" dirty="0">
                <a:solidFill>
                  <a:srgbClr val="424455"/>
                </a:solidFill>
                <a:latin typeface="Trebuchet MS"/>
                <a:cs typeface="Trebuchet MS"/>
              </a:rPr>
              <a:t>Problems</a:t>
            </a:r>
            <a:endParaRPr sz="4000" dirty="0">
              <a:latin typeface="Trebuchet MS"/>
              <a:cs typeface="Trebuchet MS"/>
            </a:endParaRPr>
          </a:p>
          <a:p>
            <a:pPr marL="378460" marR="443865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Many </a:t>
            </a:r>
            <a:r>
              <a:rPr sz="2800" spc="-5" dirty="0">
                <a:latin typeface="Georgia"/>
                <a:cs typeface="Georgia"/>
              </a:rPr>
              <a:t>systems allows multiple users to </a:t>
            </a:r>
            <a:r>
              <a:rPr sz="2800" spc="-10" dirty="0">
                <a:latin typeface="Georgia"/>
                <a:cs typeface="Georgia"/>
              </a:rPr>
              <a:t>update  the data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simultaneously.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</a:t>
            </a:r>
            <a:r>
              <a:rPr sz="2800" spc="-10" dirty="0">
                <a:latin typeface="Georgia"/>
                <a:cs typeface="Georgia"/>
              </a:rPr>
              <a:t>can </a:t>
            </a:r>
            <a:r>
              <a:rPr sz="2800" spc="-5" dirty="0">
                <a:latin typeface="Georgia"/>
                <a:cs typeface="Georgia"/>
              </a:rPr>
              <a:t>also lead </a:t>
            </a:r>
            <a:r>
              <a:rPr sz="2800" spc="-10" dirty="0">
                <a:latin typeface="Georgia"/>
                <a:cs typeface="Georgia"/>
              </a:rPr>
              <a:t>the data </a:t>
            </a:r>
            <a:r>
              <a:rPr sz="2800" spc="-5" dirty="0">
                <a:latin typeface="Georgia"/>
                <a:cs typeface="Georgia"/>
              </a:rPr>
              <a:t>in an inconsistent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state.</a:t>
            </a: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Suppose a </a:t>
            </a:r>
            <a:r>
              <a:rPr sz="2800" spc="-10" dirty="0">
                <a:latin typeface="Georgia"/>
                <a:cs typeface="Georgia"/>
              </a:rPr>
              <a:t>bank </a:t>
            </a:r>
            <a:r>
              <a:rPr sz="2800" spc="-5" dirty="0">
                <a:latin typeface="Georgia"/>
                <a:cs typeface="Georgia"/>
              </a:rPr>
              <a:t>account contains a </a:t>
            </a:r>
            <a:r>
              <a:rPr sz="2800" spc="-10" dirty="0">
                <a:latin typeface="Georgia"/>
                <a:cs typeface="Georgia"/>
              </a:rPr>
              <a:t>balance </a:t>
            </a:r>
            <a:r>
              <a:rPr sz="2800" spc="-5" dirty="0">
                <a:latin typeface="Georgia"/>
                <a:cs typeface="Georgia"/>
              </a:rPr>
              <a:t>of Rs  500 &amp; two </a:t>
            </a:r>
            <a:r>
              <a:rPr sz="2800" spc="-10" dirty="0">
                <a:latin typeface="Georgia"/>
                <a:cs typeface="Georgia"/>
              </a:rPr>
              <a:t>customers </a:t>
            </a:r>
            <a:r>
              <a:rPr sz="2800" spc="-5" dirty="0">
                <a:latin typeface="Georgia"/>
                <a:cs typeface="Georgia"/>
              </a:rPr>
              <a:t>want to </a:t>
            </a:r>
            <a:r>
              <a:rPr sz="2800" spc="-10" dirty="0">
                <a:latin typeface="Georgia"/>
                <a:cs typeface="Georgia"/>
              </a:rPr>
              <a:t>withdraw Rs100 </a:t>
            </a:r>
            <a:r>
              <a:rPr sz="2800" spc="-5" dirty="0">
                <a:latin typeface="Georgia"/>
                <a:cs typeface="Georgia"/>
              </a:rPr>
              <a:t>&amp;  Rs 50 </a:t>
            </a:r>
            <a:r>
              <a:rPr sz="2800" spc="-10" dirty="0">
                <a:latin typeface="Georgia"/>
                <a:cs typeface="Georgia"/>
              </a:rPr>
              <a:t>simultaneously.</a:t>
            </a:r>
            <a:endParaRPr sz="2800" dirty="0">
              <a:latin typeface="Georgia"/>
              <a:cs typeface="Georgia"/>
            </a:endParaRPr>
          </a:p>
          <a:p>
            <a:pPr marL="378460" marR="40640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Both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transaction reads </a:t>
            </a:r>
            <a:r>
              <a:rPr sz="2800" spc="-10" dirty="0">
                <a:latin typeface="Georgia"/>
                <a:cs typeface="Georgia"/>
              </a:rPr>
              <a:t>the old balance </a:t>
            </a:r>
            <a:r>
              <a:rPr sz="2800" spc="-5" dirty="0">
                <a:latin typeface="Georgia"/>
                <a:cs typeface="Georgia"/>
              </a:rPr>
              <a:t>&amp;  </a:t>
            </a:r>
            <a:r>
              <a:rPr sz="2800" spc="-10" dirty="0">
                <a:latin typeface="Georgia"/>
                <a:cs typeface="Georgia"/>
              </a:rPr>
              <a:t>withdraw </a:t>
            </a:r>
            <a:r>
              <a:rPr sz="2800" spc="-5" dirty="0">
                <a:latin typeface="Georgia"/>
                <a:cs typeface="Georgia"/>
              </a:rPr>
              <a:t>from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old </a:t>
            </a:r>
            <a:r>
              <a:rPr sz="2800" spc="-10" dirty="0">
                <a:latin typeface="Georgia"/>
                <a:cs typeface="Georgia"/>
              </a:rPr>
              <a:t>balance </a:t>
            </a:r>
            <a:r>
              <a:rPr sz="2800" spc="-5" dirty="0">
                <a:latin typeface="Georgia"/>
                <a:cs typeface="Georgia"/>
              </a:rPr>
              <a:t>which will </a:t>
            </a:r>
            <a:r>
              <a:rPr sz="2800" dirty="0">
                <a:latin typeface="Georgia"/>
                <a:cs typeface="Georgia"/>
              </a:rPr>
              <a:t>result  </a:t>
            </a:r>
            <a:r>
              <a:rPr sz="2800" spc="-5" dirty="0">
                <a:latin typeface="Georgia"/>
                <a:cs typeface="Georgia"/>
              </a:rPr>
              <a:t>in Rs 450 , Rs 400 </a:t>
            </a:r>
            <a:r>
              <a:rPr sz="2800" spc="-10" dirty="0">
                <a:latin typeface="Georgia"/>
                <a:cs typeface="Georgia"/>
              </a:rPr>
              <a:t>which </a:t>
            </a:r>
            <a:r>
              <a:rPr sz="2800" spc="-5" dirty="0">
                <a:latin typeface="Georgia"/>
                <a:cs typeface="Georgia"/>
              </a:rPr>
              <a:t>is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incorrect.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3459" y="27813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914005" cy="4323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Security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30" dirty="0">
                <a:solidFill>
                  <a:srgbClr val="424455"/>
                </a:solidFill>
                <a:latin typeface="Trebuchet MS"/>
                <a:cs typeface="Trebuchet MS"/>
              </a:rPr>
              <a:t>Problems</a:t>
            </a:r>
            <a:endParaRPr sz="4000" dirty="0">
              <a:latin typeface="Trebuchet MS"/>
              <a:cs typeface="Trebuchet MS"/>
            </a:endParaRPr>
          </a:p>
          <a:p>
            <a:pPr marL="378460" marR="52324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All </a:t>
            </a:r>
            <a:r>
              <a:rPr sz="2800" spc="-10" dirty="0">
                <a:latin typeface="Georgia"/>
                <a:cs typeface="Georgia"/>
              </a:rPr>
              <a:t>the user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should not </a:t>
            </a:r>
            <a:r>
              <a:rPr sz="2800" spc="-10" dirty="0">
                <a:latin typeface="Georgia"/>
                <a:cs typeface="Georgia"/>
              </a:rPr>
              <a:t>be </a:t>
            </a:r>
            <a:r>
              <a:rPr sz="2800" spc="-5" dirty="0">
                <a:latin typeface="Georgia"/>
                <a:cs typeface="Georgia"/>
              </a:rPr>
              <a:t>able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access all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data.</a:t>
            </a:r>
            <a:endParaRPr lang="en-IN" sz="2800" spc="-10" dirty="0">
              <a:latin typeface="Georgia"/>
              <a:cs typeface="Georgia"/>
            </a:endParaRPr>
          </a:p>
          <a:p>
            <a:pPr marL="378460" marR="52324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For </a:t>
            </a:r>
            <a:r>
              <a:rPr sz="2800" spc="-10" dirty="0">
                <a:latin typeface="Georgia"/>
                <a:cs typeface="Georgia"/>
              </a:rPr>
              <a:t>example </a:t>
            </a: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payroll </a:t>
            </a:r>
            <a:r>
              <a:rPr sz="2800" spc="-5" dirty="0">
                <a:latin typeface="Georgia"/>
                <a:cs typeface="Georgia"/>
              </a:rPr>
              <a:t>Personnel needs to access  only </a:t>
            </a:r>
            <a:r>
              <a:rPr sz="2800" spc="-10" dirty="0">
                <a:latin typeface="Georgia"/>
                <a:cs typeface="Georgia"/>
              </a:rPr>
              <a:t>that part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data which has </a:t>
            </a:r>
            <a:r>
              <a:rPr sz="2800" spc="-5" dirty="0">
                <a:latin typeface="Georgia"/>
                <a:cs typeface="Georgia"/>
              </a:rPr>
              <a:t>information  </a:t>
            </a:r>
            <a:r>
              <a:rPr sz="2800" spc="-10" dirty="0">
                <a:latin typeface="Georgia"/>
                <a:cs typeface="Georgia"/>
              </a:rPr>
              <a:t>about </a:t>
            </a:r>
            <a:r>
              <a:rPr sz="2800" spc="-5" dirty="0">
                <a:latin typeface="Georgia"/>
                <a:cs typeface="Georgia"/>
              </a:rPr>
              <a:t>various employees &amp; </a:t>
            </a:r>
            <a:r>
              <a:rPr sz="2800" spc="-1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not needed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access information </a:t>
            </a:r>
            <a:r>
              <a:rPr sz="2800" spc="-10" dirty="0">
                <a:latin typeface="Georgia"/>
                <a:cs typeface="Georgia"/>
              </a:rPr>
              <a:t>about customer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accounts.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2123" y="2781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33384" cy="5098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Advantages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of DBMS</a:t>
            </a:r>
            <a:endParaRPr sz="4000" dirty="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Controlling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Redundancy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Restricting </a:t>
            </a:r>
            <a:r>
              <a:rPr sz="2800" spc="-10" dirty="0">
                <a:latin typeface="Georgia"/>
                <a:cs typeface="Georgia"/>
              </a:rPr>
              <a:t>Unauthorized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Access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Providing </a:t>
            </a:r>
            <a:r>
              <a:rPr sz="2800" spc="-10" dirty="0">
                <a:latin typeface="Georgia"/>
                <a:cs typeface="Georgia"/>
              </a:rPr>
              <a:t>Storage Structures </a:t>
            </a:r>
            <a:r>
              <a:rPr sz="2800" spc="-5" dirty="0">
                <a:latin typeface="Georgia"/>
                <a:cs typeface="Georgia"/>
              </a:rPr>
              <a:t>for</a:t>
            </a:r>
            <a:r>
              <a:rPr sz="2800" spc="8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Efficient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Query </a:t>
            </a:r>
            <a:r>
              <a:rPr sz="2800" spc="-5" dirty="0">
                <a:latin typeface="Georgia"/>
                <a:cs typeface="Georgia"/>
              </a:rPr>
              <a:t>Processing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Providing Backup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Recovery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Providing </a:t>
            </a:r>
            <a:r>
              <a:rPr sz="2800" spc="-10" dirty="0">
                <a:latin typeface="Georgia"/>
                <a:cs typeface="Georgia"/>
              </a:rPr>
              <a:t>Multiple User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Interfaces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Representing Complex Relationship among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Data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Enforcing </a:t>
            </a:r>
            <a:r>
              <a:rPr sz="2800" spc="-5" dirty="0">
                <a:latin typeface="Georgia"/>
                <a:cs typeface="Georgia"/>
              </a:rPr>
              <a:t>Integrity Constraints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Permitting Inferencing and Actions </a:t>
            </a:r>
            <a:r>
              <a:rPr sz="2800" spc="-10" dirty="0">
                <a:latin typeface="Georgia"/>
                <a:cs typeface="Georgia"/>
              </a:rPr>
              <a:t>using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Rules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8219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19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baseline="30000" dirty="0"/>
            </a:br>
            <a:r>
              <a:rPr lang="en-IN" b="1" baseline="30000" dirty="0"/>
              <a:t>Controlling Redundancy</a:t>
            </a:r>
            <a:br>
              <a:rPr lang="en-IN" baseline="30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 algn="just"/>
            <a:r>
              <a:rPr lang="en-IN" baseline="30000" dirty="0"/>
              <a:t>In traditional file processing, every user group maintains its own files for handling its data-processing applications.</a:t>
            </a:r>
          </a:p>
          <a:p>
            <a:pPr lvl="0" algn="just"/>
            <a:r>
              <a:rPr lang="en-IN" baseline="30000" dirty="0"/>
              <a:t> </a:t>
            </a:r>
            <a:r>
              <a:rPr lang="en-IN" baseline="30000" dirty="0" err="1"/>
              <a:t>example,UNIVERSITY</a:t>
            </a:r>
            <a:r>
              <a:rPr lang="en-IN" baseline="30000" dirty="0"/>
              <a:t> database</a:t>
            </a:r>
          </a:p>
          <a:p>
            <a:pPr lvl="0" algn="just"/>
            <a:r>
              <a:rPr lang="en-IN" baseline="30000" dirty="0"/>
              <a:t>redundancy in storing the same data multiple times leads to several problems.</a:t>
            </a:r>
          </a:p>
          <a:p>
            <a:pPr lvl="0" algn="just"/>
            <a:r>
              <a:rPr lang="en-IN" baseline="30000" dirty="0"/>
              <a:t>logical update has to be performed multiple times: once for each file where student data is recorded.</a:t>
            </a:r>
          </a:p>
          <a:p>
            <a:pPr lvl="0" algn="just"/>
            <a:r>
              <a:rPr lang="en-IN" baseline="30000" dirty="0"/>
              <a:t>This leads to </a:t>
            </a:r>
            <a:r>
              <a:rPr lang="en-IN" i="1" baseline="30000" dirty="0"/>
              <a:t>duplication of data. </a:t>
            </a:r>
            <a:endParaRPr lang="en-IN" baseline="30000" dirty="0"/>
          </a:p>
          <a:p>
            <a:pPr lvl="0" algn="just"/>
            <a:r>
              <a:rPr lang="en-IN" i="1" baseline="30000" dirty="0"/>
              <a:t>storage space is wasted when the same data </a:t>
            </a:r>
            <a:r>
              <a:rPr lang="en-IN" baseline="30000" dirty="0"/>
              <a:t>is stored repeatedly.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baseline="30000" dirty="0"/>
              <a:t>Restricting Unauthorized Access</a:t>
            </a:r>
            <a:br>
              <a:rPr lang="en-IN" baseline="30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When multiple users share a large database, most users will not be authorized to access all information in the database. 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example, financial data is considered confidential, and only authorized persons are allowed to access such data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the type of access operation— retrieval or update—is also controlled. 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Users are given account numbers protected by passwords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 A DBMS should provide a </a:t>
            </a:r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security and authorization subsystem, </a:t>
            </a:r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which the DBA uses to create accounts and to specify account restrictions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baseline="30000" dirty="0"/>
              <a:t>Providing Persistent Storage for Program Objects</a:t>
            </a:r>
            <a:br>
              <a:rPr lang="en-IN" baseline="30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The values of program variables or objects are discarded once a program terminates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To store it  permanently convert these complex structures into a format suitable for file storage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the DBMS software automatically performs any necessary conversions.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 Hence, a complex object in C++ can be stored permanently in an object-oriented DBMS. Such an object is said to be </a:t>
            </a:r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persistent</a:t>
            </a:r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baseline="30000" dirty="0"/>
              <a:t>Providing Storage Structures and Search </a:t>
            </a:r>
            <a:r>
              <a:rPr lang="fr-FR" b="1" baseline="30000" dirty="0"/>
              <a:t>Techniques for Efficient </a:t>
            </a:r>
            <a:r>
              <a:rPr lang="fr-FR" b="1" baseline="30000" dirty="0" err="1"/>
              <a:t>Query</a:t>
            </a:r>
            <a:r>
              <a:rPr lang="fr-FR" b="1" baseline="30000" dirty="0"/>
              <a:t>  </a:t>
            </a:r>
            <a:r>
              <a:rPr lang="fr-FR" b="1" baseline="30000" dirty="0" err="1"/>
              <a:t>Processing</a:t>
            </a:r>
            <a:r>
              <a:rPr lang="fr-FR" b="1" baseline="30000" dirty="0"/>
              <a:t> </a:t>
            </a:r>
            <a:br>
              <a:rPr lang="en-IN" baseline="30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the DBMS must provide specialized data structures and search techniques to speed up disk search for the desired records. Auxiliary files called </a:t>
            </a:r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indexes</a:t>
            </a:r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 are used for this purpose.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In order to process the database records they are copied from disk to main memory.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 DBMS  has a buffering or caching module that maintains parts of the database in main memory buffers. </a:t>
            </a: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query processing and optimization module of the DBMS is responsible for </a:t>
            </a:r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choosing an efficient query execution plan</a:t>
            </a:r>
          </a:p>
          <a:p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b="1" baseline="30000" dirty="0"/>
            </a:br>
            <a:r>
              <a:rPr lang="en-IN" b="1" baseline="30000" dirty="0"/>
              <a:t>Providing Backup and Recovery</a:t>
            </a:r>
            <a:br>
              <a:rPr lang="en-IN" baseline="30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The backup and recovery subsystem of the DBMS is responsible for recovery</a:t>
            </a:r>
          </a:p>
          <a:p>
            <a:pPr lvl="0" algn="just"/>
            <a:endParaRPr lang="en-IN" sz="3600" baseline="30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the recovery subsystem is responsible to restore  the state it was in before the transaction started executing.</a:t>
            </a:r>
          </a:p>
          <a:p>
            <a:pPr lvl="0" algn="just">
              <a:buNone/>
            </a:pPr>
            <a:endParaRPr lang="en-IN" sz="3600" baseline="30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Also ensure that the transaction is resumed from the point at which it was interrupted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baseline="30000" dirty="0"/>
              <a:t>Providing Multiple User Interfaces</a:t>
            </a:r>
            <a:br>
              <a:rPr lang="en-IN" sz="2800" baseline="300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baseline="30000" dirty="0">
                <a:latin typeface="Times New Roman" pitchFamily="18" charset="0"/>
                <a:cs typeface="Times New Roman" pitchFamily="18" charset="0"/>
              </a:rPr>
              <a:t>a DBMS should provide a variety of user interfaces. </a:t>
            </a:r>
          </a:p>
          <a:p>
            <a:pPr lvl="1"/>
            <a:r>
              <a:rPr lang="en-IN" sz="3200" baseline="30000" dirty="0">
                <a:latin typeface="Times New Roman" pitchFamily="18" charset="0"/>
                <a:cs typeface="Times New Roman" pitchFamily="18" charset="0"/>
              </a:rPr>
              <a:t>query languages for casual users</a:t>
            </a:r>
          </a:p>
          <a:p>
            <a:pPr lvl="1"/>
            <a:r>
              <a:rPr lang="en-IN" sz="3200" baseline="30000" dirty="0">
                <a:latin typeface="Times New Roman" pitchFamily="18" charset="0"/>
                <a:cs typeface="Times New Roman" pitchFamily="18" charset="0"/>
              </a:rPr>
              <a:t> programming language interfaces for application programmers</a:t>
            </a:r>
          </a:p>
          <a:p>
            <a:pPr lvl="1"/>
            <a:r>
              <a:rPr lang="en-IN" sz="3200" baseline="30000" dirty="0">
                <a:latin typeface="Times New Roman" pitchFamily="18" charset="0"/>
                <a:cs typeface="Times New Roman" pitchFamily="18" charset="0"/>
              </a:rPr>
              <a:t>forms and command codes for parametric users </a:t>
            </a:r>
          </a:p>
          <a:p>
            <a:pPr lvl="1"/>
            <a:r>
              <a:rPr lang="en-IN" sz="3200" baseline="30000" dirty="0">
                <a:latin typeface="Times New Roman" pitchFamily="18" charset="0"/>
                <a:cs typeface="Times New Roman" pitchFamily="18" charset="0"/>
              </a:rPr>
              <a:t>menu-driven interfaces and natural language interfaces for standalone users.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Autofit/>
          </a:bodyPr>
          <a:lstStyle/>
          <a:p>
            <a:pPr algn="just"/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Representing Complex Relationships among Data</a:t>
            </a:r>
          </a:p>
          <a:p>
            <a:pPr algn="just"/>
            <a:endParaRPr lang="en-IN" sz="3600" baseline="30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A database may include numerous varieties of data that are interrelated in many ways. </a:t>
            </a:r>
          </a:p>
          <a:p>
            <a:pPr lvl="1" algn="just"/>
            <a:endParaRPr lang="en-IN" sz="3600" baseline="30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IN" sz="3600" baseline="30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Enforcing Integrity Constraints</a:t>
            </a:r>
          </a:p>
          <a:p>
            <a:pPr algn="just"/>
            <a:endParaRPr lang="en-IN" sz="3600" baseline="30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integrity constraints  involves specifying that a record in one file must be related to records in other files .This is known as a </a:t>
            </a:r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referential integrity constraint.</a:t>
            </a:r>
            <a:endParaRPr lang="en-IN" sz="3600" baseline="30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Another type of constraint specifies uniqueness on data item values</a:t>
            </a:r>
            <a:r>
              <a:rPr lang="en-IN" sz="3600" i="1" baseline="30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This is known as a </a:t>
            </a:r>
            <a:r>
              <a:rPr lang="en-IN" sz="3600" b="1" baseline="30000" dirty="0">
                <a:latin typeface="Times New Roman" pitchFamily="18" charset="0"/>
                <a:cs typeface="Times New Roman" pitchFamily="18" charset="0"/>
              </a:rPr>
              <a:t>key or uniqueness constraint</a:t>
            </a:r>
            <a:r>
              <a:rPr lang="en-IN" sz="3600" baseline="30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9600"/>
            <a:ext cx="8074660" cy="56547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Data,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Database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&amp;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 DBMS</a:t>
            </a:r>
            <a:endParaRPr sz="4000" dirty="0">
              <a:latin typeface="Trebuchet MS"/>
              <a:cs typeface="Trebuchet MS"/>
            </a:endParaRPr>
          </a:p>
          <a:p>
            <a:pPr marL="378460" indent="-257175" algn="just">
              <a:lnSpc>
                <a:spcPts val="3360"/>
              </a:lnSpc>
              <a:spcBef>
                <a:spcPts val="216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Data</a:t>
            </a:r>
            <a:endParaRPr sz="2800" dirty="0">
              <a:latin typeface="Georgia"/>
              <a:cs typeface="Georgia"/>
            </a:endParaRPr>
          </a:p>
          <a:p>
            <a:pPr marL="671195" marR="749935" indent="-247015" algn="just">
              <a:lnSpc>
                <a:spcPts val="2810"/>
              </a:lnSpc>
              <a:spcBef>
                <a:spcPts val="350"/>
              </a:spcBef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 </a:t>
            </a:r>
            <a:r>
              <a:rPr sz="2600" spc="-5" dirty="0">
                <a:solidFill>
                  <a:srgbClr val="0070C0"/>
                </a:solidFill>
                <a:latin typeface="Georgia"/>
                <a:cs typeface="Georgia"/>
              </a:rPr>
              <a:t>Known facts that </a:t>
            </a:r>
            <a:r>
              <a:rPr sz="2600" dirty="0">
                <a:solidFill>
                  <a:srgbClr val="0070C0"/>
                </a:solidFill>
                <a:latin typeface="Georgia"/>
                <a:cs typeface="Georgia"/>
              </a:rPr>
              <a:t>can </a:t>
            </a:r>
            <a:r>
              <a:rPr sz="2600" spc="-5" dirty="0">
                <a:solidFill>
                  <a:srgbClr val="0070C0"/>
                </a:solidFill>
                <a:latin typeface="Georgia"/>
                <a:cs typeface="Georgia"/>
              </a:rPr>
              <a:t>be </a:t>
            </a:r>
            <a:r>
              <a:rPr sz="2600" dirty="0">
                <a:solidFill>
                  <a:srgbClr val="0070C0"/>
                </a:solidFill>
                <a:latin typeface="Georgia"/>
                <a:cs typeface="Georgia"/>
              </a:rPr>
              <a:t>recorded and </a:t>
            </a:r>
            <a:r>
              <a:rPr sz="2600" spc="-5" dirty="0">
                <a:solidFill>
                  <a:srgbClr val="0070C0"/>
                </a:solidFill>
                <a:latin typeface="Georgia"/>
                <a:cs typeface="Georgia"/>
              </a:rPr>
              <a:t>have  </a:t>
            </a:r>
            <a:r>
              <a:rPr sz="2600" dirty="0">
                <a:solidFill>
                  <a:srgbClr val="0070C0"/>
                </a:solidFill>
                <a:latin typeface="Georgia"/>
                <a:cs typeface="Georgia"/>
              </a:rPr>
              <a:t>implicit</a:t>
            </a:r>
            <a:r>
              <a:rPr sz="2600" spc="-4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0070C0"/>
                </a:solidFill>
                <a:latin typeface="Georgia"/>
                <a:cs typeface="Georgia"/>
              </a:rPr>
              <a:t>meaning</a:t>
            </a:r>
            <a:endParaRPr lang="en-IN" sz="26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671195" marR="749935" indent="-247015" algn="just">
              <a:lnSpc>
                <a:spcPts val="2810"/>
              </a:lnSpc>
              <a:spcBef>
                <a:spcPts val="350"/>
              </a:spcBef>
            </a:pPr>
            <a:endParaRPr lang="en-IN" sz="26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671195" marR="749935" indent="-247015" algn="just">
              <a:lnSpc>
                <a:spcPts val="2810"/>
              </a:lnSpc>
              <a:spcBef>
                <a:spcPts val="350"/>
              </a:spcBef>
            </a:pPr>
            <a:r>
              <a:rPr lang="en-IN" sz="2400" b="1" dirty="0">
                <a:solidFill>
                  <a:srgbClr val="0070C0"/>
                </a:solidFill>
                <a:latin typeface="Georgia" pitchFamily="18" charset="0"/>
              </a:rPr>
              <a:t>   Data</a:t>
            </a:r>
            <a:r>
              <a:rPr lang="en-IN" sz="2400" dirty="0">
                <a:solidFill>
                  <a:srgbClr val="0070C0"/>
                </a:solidFill>
                <a:latin typeface="Georgia" pitchFamily="18" charset="0"/>
              </a:rPr>
              <a:t> is nothing but facts and statistics stored or free flowing over a network, generally it's raw and unprocessed</a:t>
            </a:r>
          </a:p>
          <a:p>
            <a:pPr marL="671195" marR="749935" indent="-247015" algn="just">
              <a:lnSpc>
                <a:spcPts val="2810"/>
              </a:lnSpc>
              <a:spcBef>
                <a:spcPts val="350"/>
              </a:spcBef>
            </a:pPr>
            <a:endParaRPr lang="en-IN" sz="2400" dirty="0">
              <a:solidFill>
                <a:srgbClr val="0070C0"/>
              </a:solidFill>
              <a:latin typeface="Georgia" pitchFamily="18" charset="0"/>
            </a:endParaRPr>
          </a:p>
          <a:p>
            <a:pPr marL="671195" marR="749935" indent="-247015" algn="just">
              <a:lnSpc>
                <a:spcPts val="2810"/>
              </a:lnSpc>
              <a:spcBef>
                <a:spcPts val="350"/>
              </a:spcBef>
            </a:pPr>
            <a:r>
              <a:rPr lang="en-IN" sz="2400" dirty="0">
                <a:solidFill>
                  <a:srgbClr val="0070C0"/>
                </a:solidFill>
              </a:rPr>
              <a:t>   Data becomes </a:t>
            </a:r>
            <a:r>
              <a:rPr lang="en-IN" sz="2400" b="1" dirty="0">
                <a:solidFill>
                  <a:srgbClr val="0070C0"/>
                </a:solidFill>
              </a:rPr>
              <a:t>information</a:t>
            </a:r>
            <a:r>
              <a:rPr lang="en-IN" sz="2400" dirty="0">
                <a:solidFill>
                  <a:srgbClr val="0070C0"/>
                </a:solidFill>
              </a:rPr>
              <a:t> when it is processed, turning it into something meaningful. </a:t>
            </a:r>
          </a:p>
          <a:p>
            <a:pPr marL="671195" marR="749935" indent="-247015" algn="just">
              <a:lnSpc>
                <a:spcPts val="2810"/>
              </a:lnSpc>
              <a:spcBef>
                <a:spcPts val="350"/>
              </a:spcBef>
            </a:pPr>
            <a:endParaRPr lang="en-IN" sz="2400" dirty="0">
              <a:solidFill>
                <a:srgbClr val="0070C0"/>
              </a:solidFill>
              <a:latin typeface="Georgia" pitchFamily="18" charset="0"/>
            </a:endParaRPr>
          </a:p>
          <a:p>
            <a:pPr marL="671195" marR="749935" indent="-247015" algn="just">
              <a:lnSpc>
                <a:spcPts val="2810"/>
              </a:lnSpc>
              <a:spcBef>
                <a:spcPts val="350"/>
              </a:spcBef>
            </a:pP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8804" y="27813"/>
            <a:ext cx="13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5407660" cy="3238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Disadvantages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of</a:t>
            </a:r>
            <a:r>
              <a:rPr sz="4000" b="1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DBMS</a:t>
            </a:r>
            <a:endParaRPr sz="4000" dirty="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Cost of Hardware &amp;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Software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Cost of Data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Conversion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Cost of </a:t>
            </a:r>
            <a:r>
              <a:rPr sz="2800" spc="-10" dirty="0">
                <a:latin typeface="Georgia"/>
                <a:cs typeface="Georgia"/>
              </a:rPr>
              <a:t>Staff</a:t>
            </a:r>
            <a:r>
              <a:rPr sz="2800" spc="-5" dirty="0">
                <a:latin typeface="Georgia"/>
                <a:cs typeface="Georgia"/>
              </a:rPr>
              <a:t> Training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Appointing Technical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Staff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Database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Damage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7071" y="27813"/>
            <a:ext cx="281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735837"/>
            <a:ext cx="36912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DBMS</a:t>
            </a:r>
            <a:r>
              <a:rPr sz="4000" b="1" spc="-6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Structure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9743" y="27813"/>
            <a:ext cx="239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1439895"/>
            <a:ext cx="8457311" cy="5361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5916"/>
            <a:ext cx="8065770" cy="4314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Database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Users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and</a:t>
            </a:r>
            <a:r>
              <a:rPr sz="3600" b="1" spc="-26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spc="-10" dirty="0">
                <a:solidFill>
                  <a:srgbClr val="424455"/>
                </a:solidFill>
                <a:latin typeface="Trebuchet MS"/>
                <a:cs typeface="Trebuchet MS"/>
              </a:rPr>
              <a:t>Administrators</a:t>
            </a:r>
            <a:endParaRPr sz="36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73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primary </a:t>
            </a:r>
            <a:r>
              <a:rPr sz="2800" spc="-5" dirty="0">
                <a:latin typeface="Georgia"/>
                <a:cs typeface="Georgia"/>
              </a:rPr>
              <a:t>goal of a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system is to retrieve  information </a:t>
            </a:r>
            <a:r>
              <a:rPr sz="2800" spc="-10" dirty="0">
                <a:latin typeface="Georgia"/>
                <a:cs typeface="Georgia"/>
              </a:rPr>
              <a:t>from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store </a:t>
            </a:r>
            <a:r>
              <a:rPr sz="2800" spc="-5" dirty="0">
                <a:latin typeface="Georgia"/>
                <a:cs typeface="Georgia"/>
              </a:rPr>
              <a:t>new information in 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database.</a:t>
            </a:r>
            <a:endParaRPr lang="en-IN" sz="2800" spc="-1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73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118681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People </a:t>
            </a:r>
            <a:r>
              <a:rPr sz="2800" spc="-10" dirty="0">
                <a:latin typeface="Georgia"/>
                <a:cs typeface="Georgia"/>
              </a:rPr>
              <a:t>who work with </a:t>
            </a: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database can be  </a:t>
            </a:r>
            <a:r>
              <a:rPr sz="2800" spc="-5" dirty="0">
                <a:latin typeface="Georgia"/>
                <a:cs typeface="Georgia"/>
              </a:rPr>
              <a:t>categorized as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users or </a:t>
            </a:r>
            <a:r>
              <a:rPr sz="2800" spc="-10" dirty="0">
                <a:latin typeface="Georgia"/>
                <a:cs typeface="Georgia"/>
              </a:rPr>
              <a:t>database  administrators.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/>
              <a:t>Users of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IN" dirty="0"/>
              <a:t>Depending on the degree of expertise or mode of interaction with DBMS the users of database</a:t>
            </a:r>
          </a:p>
          <a:p>
            <a:pPr algn="just" eaLnBrk="1" hangingPunct="1"/>
            <a:r>
              <a:rPr lang="en-IN" dirty="0"/>
              <a:t>Database Administrator</a:t>
            </a:r>
          </a:p>
          <a:p>
            <a:pPr algn="just" eaLnBrk="1" hangingPunct="1"/>
            <a:r>
              <a:rPr lang="en-IN" dirty="0"/>
              <a:t>Application Programmers</a:t>
            </a:r>
          </a:p>
          <a:p>
            <a:pPr algn="just" eaLnBrk="1" hangingPunct="1"/>
            <a:r>
              <a:rPr lang="en-IN" dirty="0"/>
              <a:t>Sophisticated Users</a:t>
            </a:r>
          </a:p>
          <a:p>
            <a:pPr algn="just" eaLnBrk="1" hangingPunct="1"/>
            <a:r>
              <a:rPr lang="en-IN" dirty="0"/>
              <a:t>Naive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b="1"/>
              <a:t>Database Administrator (DBA)</a:t>
            </a:r>
            <a:endParaRPr lang="en-IN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pPr eaLnBrk="1" hangingPunct="1"/>
            <a:r>
              <a:rPr lang="en-IN" sz="2800" dirty="0"/>
              <a:t>Database Administrator (DBA) is a person/team who defines the schema and also controls the 3 levels of database.</a:t>
            </a:r>
            <a:br>
              <a:rPr lang="en-IN" sz="2800" dirty="0"/>
            </a:br>
            <a:endParaRPr lang="en-IN" sz="2800" dirty="0"/>
          </a:p>
          <a:p>
            <a:pPr algn="just" eaLnBrk="1" hangingPunct="1"/>
            <a:r>
              <a:rPr lang="en-IN" sz="2800" dirty="0"/>
              <a:t>The DBA will then create a </a:t>
            </a:r>
            <a:r>
              <a:rPr lang="en-IN" sz="2800" dirty="0">
                <a:solidFill>
                  <a:srgbClr val="FF0000"/>
                </a:solidFill>
              </a:rPr>
              <a:t>new account id and password for the user</a:t>
            </a:r>
            <a:r>
              <a:rPr lang="en-IN" sz="2800" dirty="0"/>
              <a:t> if he/she need to access the data base.</a:t>
            </a:r>
            <a:br>
              <a:rPr lang="en-IN" sz="2800" dirty="0"/>
            </a:br>
            <a:endParaRPr lang="en-IN" sz="2800" dirty="0"/>
          </a:p>
          <a:p>
            <a:pPr algn="just" eaLnBrk="1" hangingPunct="1"/>
            <a:r>
              <a:rPr lang="en-IN" sz="2800" dirty="0"/>
              <a:t>DBA is also responsible for providing </a:t>
            </a:r>
            <a:r>
              <a:rPr lang="en-IN" sz="2800" dirty="0">
                <a:solidFill>
                  <a:srgbClr val="FF0000"/>
                </a:solidFill>
              </a:rPr>
              <a:t>security</a:t>
            </a:r>
            <a:r>
              <a:rPr lang="en-IN" sz="2800" dirty="0"/>
              <a:t> to the data base and he allows only the </a:t>
            </a:r>
            <a:r>
              <a:rPr lang="en-IN" sz="2800" dirty="0">
                <a:solidFill>
                  <a:srgbClr val="FF0000"/>
                </a:solidFill>
              </a:rPr>
              <a:t>authorized users </a:t>
            </a:r>
            <a:r>
              <a:rPr lang="en-IN" sz="2800" dirty="0"/>
              <a:t>to access/modify the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IN" dirty="0"/>
              <a:t>DBA also monitors the </a:t>
            </a:r>
            <a:r>
              <a:rPr lang="en-IN" dirty="0">
                <a:solidFill>
                  <a:srgbClr val="FF0000"/>
                </a:solidFill>
              </a:rPr>
              <a:t>recovery and back up </a:t>
            </a:r>
            <a:r>
              <a:rPr lang="en-IN" dirty="0"/>
              <a:t>and provide technical support.</a:t>
            </a:r>
          </a:p>
          <a:p>
            <a:pPr algn="just" eaLnBrk="1" hangingPunct="1"/>
            <a:endParaRPr lang="en-IN" dirty="0"/>
          </a:p>
          <a:p>
            <a:pPr algn="just" eaLnBrk="1" hangingPunct="1"/>
            <a:r>
              <a:rPr lang="en-IN" dirty="0"/>
              <a:t>The DBA has a DBA account in the DBMS which called a system or superuser account.</a:t>
            </a:r>
          </a:p>
          <a:p>
            <a:pPr algn="just" eaLnBrk="1" hangingPunct="1"/>
            <a:endParaRPr lang="en-IN" dirty="0"/>
          </a:p>
          <a:p>
            <a:pPr algn="just" eaLnBrk="1" hangingPunct="1"/>
            <a:r>
              <a:rPr lang="en-IN" dirty="0"/>
              <a:t>DBA repairs damage caused due to hardware and/or software failures.</a:t>
            </a:r>
          </a:p>
          <a:p>
            <a:pPr algn="just" eaLnBrk="1" hangingPunct="1"/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b="1"/>
              <a:t>Application Programmer </a:t>
            </a:r>
            <a:endParaRPr lang="en-IN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algn="just" eaLnBrk="1" hangingPunct="1"/>
            <a:r>
              <a:rPr lang="en-IN"/>
              <a:t>Application Programmer are the back end programmers who writes the code for the application programs.</a:t>
            </a:r>
          </a:p>
          <a:p>
            <a:pPr algn="just" eaLnBrk="1" hangingPunct="1"/>
            <a:endParaRPr lang="en-IN"/>
          </a:p>
          <a:p>
            <a:pPr algn="just" eaLnBrk="1" hangingPunct="1"/>
            <a:r>
              <a:rPr lang="en-IN"/>
              <a:t>They are the computer professionals. </a:t>
            </a:r>
          </a:p>
          <a:p>
            <a:pPr algn="just" eaLnBrk="1" hangingPunct="1"/>
            <a:endParaRPr lang="en-IN"/>
          </a:p>
          <a:p>
            <a:pPr algn="just" eaLnBrk="1" hangingPunct="1"/>
            <a:r>
              <a:rPr lang="en-IN"/>
              <a:t>These programs could be written in Programming languages such as Visual Basic, Developer, C, FORTRAN, COBOL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b="1"/>
              <a:t>Sophisticated Users</a:t>
            </a:r>
            <a:endParaRPr lang="en-IN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IN" dirty="0"/>
              <a:t>Sophisticated users can be engineers, scientists, business analyst, who are familiar with the database. </a:t>
            </a:r>
          </a:p>
          <a:p>
            <a:pPr algn="just" eaLnBrk="1" hangingPunct="1"/>
            <a:endParaRPr lang="en-IN" dirty="0"/>
          </a:p>
          <a:p>
            <a:pPr algn="just" eaLnBrk="1" hangingPunct="1"/>
            <a:r>
              <a:rPr lang="en-IN" dirty="0"/>
              <a:t>They can develop their own data base applications according to their requirement. </a:t>
            </a:r>
          </a:p>
          <a:p>
            <a:pPr algn="just" eaLnBrk="1" hangingPunct="1"/>
            <a:endParaRPr lang="en-IN" dirty="0"/>
          </a:p>
          <a:p>
            <a:pPr algn="just" eaLnBrk="1" hangingPunct="1"/>
            <a:r>
              <a:rPr lang="en-IN" dirty="0"/>
              <a:t>They don’t write the program code but they interact the data base by writing SQL queries directly through the query processor.</a:t>
            </a:r>
          </a:p>
          <a:p>
            <a:pPr eaLnBrk="1" hangingPunct="1">
              <a:buFont typeface="Arial" charset="0"/>
              <a:buNone/>
            </a:pPr>
            <a:br>
              <a:rPr lang="en-IN" dirty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b="1"/>
              <a:t>Naive Users</a:t>
            </a:r>
            <a:endParaRPr lang="en-IN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661025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IN" dirty="0">
                <a:solidFill>
                  <a:srgbClr val="FF0000"/>
                </a:solidFill>
              </a:rPr>
              <a:t>Parametric End Users </a:t>
            </a:r>
            <a:r>
              <a:rPr lang="en-IN" dirty="0"/>
              <a:t>are the unsophisticated who don’t have any DBMS knowledge but they frequently use the data base applications in their daily life to get the desired results.</a:t>
            </a:r>
          </a:p>
          <a:p>
            <a:pPr algn="just" eaLnBrk="1" hangingPunct="1"/>
            <a:endParaRPr lang="en-IN" dirty="0"/>
          </a:p>
          <a:p>
            <a:pPr algn="just" eaLnBrk="1" hangingPunct="1"/>
            <a:r>
              <a:rPr lang="en-IN" dirty="0"/>
              <a:t>For examples, Railway’s ticket booking users are naive users. </a:t>
            </a:r>
          </a:p>
          <a:p>
            <a:pPr algn="just" eaLnBrk="1" hangingPunct="1"/>
            <a:endParaRPr lang="en-IN" dirty="0"/>
          </a:p>
          <a:p>
            <a:pPr algn="just" eaLnBrk="1" hangingPunct="1"/>
            <a:r>
              <a:rPr lang="en-IN" dirty="0"/>
              <a:t>Clerks in any bank is a naive user because they don’t have any DBMS knowledge but they still use the database and perform their given task.</a:t>
            </a:r>
          </a:p>
          <a:p>
            <a:pPr eaLnBrk="1" hangingPunct="1"/>
            <a:br>
              <a:rPr lang="en-IN" dirty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85800"/>
            <a:ext cx="8036559" cy="57111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45890" algn="l"/>
              </a:tabLst>
            </a:pPr>
            <a:r>
              <a:rPr sz="4000" b="1" spc="-45" dirty="0">
                <a:solidFill>
                  <a:srgbClr val="424455"/>
                </a:solidFill>
                <a:latin typeface="Trebuchet MS"/>
                <a:cs typeface="Trebuchet MS"/>
              </a:rPr>
              <a:t>ACTORS</a:t>
            </a:r>
            <a:r>
              <a:rPr sz="4000" b="1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ON</a:t>
            </a:r>
            <a:r>
              <a:rPr sz="4000" b="1" spc="-5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THE	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SCENE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people </a:t>
            </a:r>
            <a:r>
              <a:rPr sz="2800" spc="-5" dirty="0">
                <a:latin typeface="Georgia"/>
                <a:cs typeface="Georgia"/>
              </a:rPr>
              <a:t>whose jobs involve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day-to-day  </a:t>
            </a:r>
            <a:r>
              <a:rPr sz="2800" spc="-10" dirty="0">
                <a:latin typeface="Georgia"/>
                <a:cs typeface="Georgia"/>
              </a:rPr>
              <a:t>use </a:t>
            </a:r>
            <a:r>
              <a:rPr sz="2800" spc="-5" dirty="0">
                <a:latin typeface="Georgia"/>
                <a:cs typeface="Georgia"/>
              </a:rPr>
              <a:t>of a </a:t>
            </a:r>
            <a:r>
              <a:rPr sz="2800" spc="-10" dirty="0">
                <a:latin typeface="Georgia"/>
                <a:cs typeface="Georgia"/>
              </a:rPr>
              <a:t>large database are </a:t>
            </a:r>
            <a:r>
              <a:rPr sz="2800" spc="-5" dirty="0">
                <a:latin typeface="Georgia"/>
                <a:cs typeface="Georgia"/>
              </a:rPr>
              <a:t>called as </a:t>
            </a:r>
            <a:r>
              <a:rPr sz="2800" spc="-10" dirty="0">
                <a:latin typeface="Georgia"/>
                <a:cs typeface="Georgia"/>
              </a:rPr>
              <a:t>the actors on  the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scene.</a:t>
            </a:r>
            <a:endParaRPr lang="en-IN" sz="2800" spc="-5" dirty="0"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9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Database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Administrators</a:t>
            </a:r>
            <a:endParaRPr lang="en-IN" sz="2600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9"/>
              </a:spcBef>
              <a:buAutoNum type="arabicPeriod"/>
              <a:tabLst>
                <a:tab pos="939165" algn="l"/>
                <a:tab pos="939800" algn="l"/>
              </a:tabLst>
            </a:pPr>
            <a:endParaRPr sz="2600" dirty="0"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Database</a:t>
            </a:r>
            <a:r>
              <a:rPr sz="26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Designers</a:t>
            </a:r>
            <a:endParaRPr lang="en-IN" sz="2600" spc="-5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939165" algn="l"/>
                <a:tab pos="939800" algn="l"/>
              </a:tabLst>
            </a:pPr>
            <a:endParaRPr sz="2600" dirty="0"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End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Users</a:t>
            </a:r>
            <a:endParaRPr lang="en-IN" sz="2600" spc="-5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939165" algn="l"/>
                <a:tab pos="939800" algn="l"/>
              </a:tabLst>
            </a:pPr>
            <a:endParaRPr sz="2600" dirty="0">
              <a:latin typeface="Georgia"/>
              <a:cs typeface="Georgia"/>
            </a:endParaRPr>
          </a:p>
          <a:p>
            <a:pPr marL="939165" marR="2057400" lvl="1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939165" algn="l"/>
                <a:tab pos="939800" algn="l"/>
                <a:tab pos="2152015" algn="l"/>
              </a:tabLst>
            </a:pP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System	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Analyst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and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Application 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Programmers(Software</a:t>
            </a:r>
            <a:r>
              <a:rPr sz="26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engineers)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740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29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8229600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8460" indent="-257175" algn="just">
              <a:lnSpc>
                <a:spcPts val="3270"/>
              </a:lnSpc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lang="en-IN" sz="2400" spc="-10" dirty="0">
                <a:cs typeface="Georgia"/>
              </a:rPr>
              <a:t>Database</a:t>
            </a:r>
            <a:endParaRPr lang="en-IN" sz="2400" dirty="0">
              <a:cs typeface="Georgia"/>
            </a:endParaRPr>
          </a:p>
          <a:p>
            <a:pPr marL="424180" algn="just">
              <a:lnSpc>
                <a:spcPts val="3100"/>
              </a:lnSpc>
              <a:buFont typeface="Wingdings" pitchFamily="2" charset="2"/>
              <a:buChar char="ü"/>
            </a:pPr>
            <a:r>
              <a:rPr lang="en-IN" sz="2400" dirty="0">
                <a:solidFill>
                  <a:srgbClr val="0070C0"/>
                </a:solidFill>
                <a:cs typeface="Georgia"/>
              </a:rPr>
              <a:t>The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collection of</a:t>
            </a:r>
            <a:r>
              <a:rPr lang="en-IN" sz="2400" spc="-285" dirty="0">
                <a:solidFill>
                  <a:srgbClr val="0070C0"/>
                </a:solidFill>
                <a:cs typeface="Georgia"/>
              </a:rPr>
              <a:t> 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data</a:t>
            </a:r>
          </a:p>
          <a:p>
            <a:pPr marL="424180" algn="just">
              <a:lnSpc>
                <a:spcPts val="3100"/>
              </a:lnSpc>
              <a:buFont typeface="Wingdings" pitchFamily="2" charset="2"/>
              <a:buChar char="ü"/>
            </a:pPr>
            <a:endParaRPr lang="en-IN" sz="2400" dirty="0"/>
          </a:p>
          <a:p>
            <a:pPr marL="424180" algn="just">
              <a:lnSpc>
                <a:spcPts val="3100"/>
              </a:lnSpc>
              <a:buFont typeface="Wingdings" pitchFamily="2" charset="2"/>
              <a:buChar char="ü"/>
            </a:pPr>
            <a:r>
              <a:rPr lang="en-IN" sz="2400" dirty="0">
                <a:solidFill>
                  <a:srgbClr val="0070C0"/>
                </a:solidFill>
              </a:rPr>
              <a:t>A </a:t>
            </a:r>
            <a:r>
              <a:rPr lang="en-IN" sz="2400" b="1" dirty="0">
                <a:solidFill>
                  <a:srgbClr val="0070C0"/>
                </a:solidFill>
              </a:rPr>
              <a:t>Database</a:t>
            </a:r>
            <a:r>
              <a:rPr lang="en-IN" sz="2400" dirty="0">
                <a:solidFill>
                  <a:srgbClr val="0070C0"/>
                </a:solidFill>
              </a:rPr>
              <a:t> is a collection of related data organised in a way that data can be easily accessed, managed and updated</a:t>
            </a:r>
            <a:r>
              <a:rPr lang="en-IN" sz="2400" dirty="0"/>
              <a:t>. </a:t>
            </a:r>
          </a:p>
          <a:p>
            <a:pPr marL="424180" algn="just">
              <a:lnSpc>
                <a:spcPts val="3100"/>
              </a:lnSpc>
            </a:pPr>
            <a:endParaRPr lang="en-IN" sz="2400" dirty="0">
              <a:cs typeface="Georgia"/>
            </a:endParaRPr>
          </a:p>
          <a:p>
            <a:pPr marL="378460" indent="-257175" algn="just">
              <a:lnSpc>
                <a:spcPts val="3340"/>
              </a:lnSpc>
              <a:buClr>
                <a:srgbClr val="9F4DA2"/>
              </a:buClr>
              <a:buFont typeface="Wingdings" pitchFamily="2" charset="2"/>
              <a:buChar char="ü"/>
              <a:tabLst>
                <a:tab pos="379095" algn="l"/>
              </a:tabLst>
            </a:pPr>
            <a:r>
              <a:rPr lang="en-IN" sz="2400" spc="-5" dirty="0">
                <a:cs typeface="Georgia"/>
              </a:rPr>
              <a:t>Database-management system</a:t>
            </a:r>
            <a:r>
              <a:rPr lang="en-IN" sz="2400" spc="-20" dirty="0">
                <a:cs typeface="Georgia"/>
              </a:rPr>
              <a:t> </a:t>
            </a:r>
            <a:r>
              <a:rPr lang="en-IN" sz="2400" spc="-5" dirty="0">
                <a:cs typeface="Georgia"/>
              </a:rPr>
              <a:t>(DBMS)</a:t>
            </a:r>
            <a:endParaRPr lang="en-IN" sz="2400" dirty="0">
              <a:cs typeface="Georgia"/>
            </a:endParaRPr>
          </a:p>
          <a:p>
            <a:pPr marL="671195" marR="396875" indent="-247015" algn="just">
              <a:lnSpc>
                <a:spcPts val="2810"/>
              </a:lnSpc>
              <a:spcBef>
                <a:spcPts val="350"/>
              </a:spcBef>
              <a:buFont typeface="Wingdings" pitchFamily="2" charset="2"/>
              <a:buChar char="ü"/>
            </a:pPr>
            <a:r>
              <a:rPr lang="en-IN" sz="2400" dirty="0">
                <a:solidFill>
                  <a:srgbClr val="0070C0"/>
                </a:solidFill>
                <a:cs typeface="Georgia"/>
              </a:rPr>
              <a:t>is a collection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of </a:t>
            </a:r>
            <a:r>
              <a:rPr lang="en-IN" sz="2400" dirty="0">
                <a:solidFill>
                  <a:srgbClr val="0070C0"/>
                </a:solidFill>
                <a:cs typeface="Georgia"/>
              </a:rPr>
              <a:t>interrelated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data and </a:t>
            </a:r>
            <a:r>
              <a:rPr lang="en-IN" sz="2400" dirty="0">
                <a:solidFill>
                  <a:srgbClr val="0070C0"/>
                </a:solidFill>
                <a:cs typeface="Georgia"/>
              </a:rPr>
              <a:t>a set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of  </a:t>
            </a:r>
            <a:r>
              <a:rPr lang="en-IN" sz="2400" dirty="0">
                <a:solidFill>
                  <a:srgbClr val="0070C0"/>
                </a:solidFill>
                <a:cs typeface="Georgia"/>
              </a:rPr>
              <a:t>programs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to </a:t>
            </a:r>
            <a:r>
              <a:rPr lang="en-IN" sz="2400" dirty="0">
                <a:solidFill>
                  <a:srgbClr val="0070C0"/>
                </a:solidFill>
                <a:cs typeface="Georgia"/>
              </a:rPr>
              <a:t>access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those</a:t>
            </a:r>
            <a:r>
              <a:rPr lang="en-IN" sz="2400" spc="-90" dirty="0">
                <a:solidFill>
                  <a:srgbClr val="0070C0"/>
                </a:solidFill>
                <a:cs typeface="Georgia"/>
              </a:rPr>
              <a:t>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data.</a:t>
            </a:r>
            <a:endParaRPr lang="en-IN" sz="2400" dirty="0">
              <a:solidFill>
                <a:srgbClr val="0070C0"/>
              </a:solidFill>
              <a:cs typeface="Georgia"/>
            </a:endParaRPr>
          </a:p>
          <a:p>
            <a:pPr marL="671195" marR="5080" indent="-247015" algn="just">
              <a:lnSpc>
                <a:spcPts val="2810"/>
              </a:lnSpc>
              <a:spcBef>
                <a:spcPts val="300"/>
              </a:spcBef>
              <a:buFont typeface="Wingdings" pitchFamily="2" charset="2"/>
              <a:buChar char="ü"/>
            </a:pPr>
            <a:r>
              <a:rPr lang="en-IN" sz="2400" spc="-5" dirty="0">
                <a:solidFill>
                  <a:srgbClr val="0070C0"/>
                </a:solidFill>
                <a:cs typeface="Georgia"/>
              </a:rPr>
              <a:t>General purpose software system that facilitates  process of </a:t>
            </a:r>
            <a:r>
              <a:rPr lang="en-IN" sz="2400" dirty="0">
                <a:solidFill>
                  <a:srgbClr val="0070C0"/>
                </a:solidFill>
                <a:cs typeface="Georgia"/>
              </a:rPr>
              <a:t>defining,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constructing, manipulating,  </a:t>
            </a:r>
            <a:r>
              <a:rPr lang="en-IN" sz="2400" dirty="0">
                <a:solidFill>
                  <a:srgbClr val="0070C0"/>
                </a:solidFill>
                <a:cs typeface="Georgia"/>
              </a:rPr>
              <a:t>and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sharing</a:t>
            </a:r>
            <a:r>
              <a:rPr lang="en-IN" sz="2400" spc="-50" dirty="0">
                <a:solidFill>
                  <a:srgbClr val="0070C0"/>
                </a:solidFill>
                <a:cs typeface="Georgia"/>
              </a:rPr>
              <a:t> </a:t>
            </a:r>
            <a:r>
              <a:rPr lang="en-IN" sz="2400" spc="-5" dirty="0">
                <a:solidFill>
                  <a:srgbClr val="0070C0"/>
                </a:solidFill>
                <a:cs typeface="Georgia"/>
              </a:rPr>
              <a:t>database</a:t>
            </a:r>
            <a:endParaRPr lang="en-IN" sz="2400" dirty="0">
              <a:solidFill>
                <a:srgbClr val="0070C0"/>
              </a:solidFill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978140" cy="490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442585" algn="l"/>
              </a:tabLst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WORKERS</a:t>
            </a:r>
            <a:r>
              <a:rPr sz="4000" b="1" spc="1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BEHIND</a:t>
            </a:r>
            <a:r>
              <a:rPr sz="4000" b="1" spc="-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THE	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SCENE</a:t>
            </a:r>
            <a:endParaRPr sz="4000" dirty="0">
              <a:latin typeface="Trebuchet MS"/>
              <a:cs typeface="Trebuchet MS"/>
            </a:endParaRPr>
          </a:p>
          <a:p>
            <a:pPr marL="378460" marR="280035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people who work </a:t>
            </a:r>
            <a:r>
              <a:rPr sz="2800" spc="-5" dirty="0">
                <a:latin typeface="Georgia"/>
                <a:cs typeface="Georgia"/>
              </a:rPr>
              <a:t>to maintain </a:t>
            </a:r>
            <a:r>
              <a:rPr sz="2800" spc="-10" dirty="0">
                <a:latin typeface="Georgia"/>
                <a:cs typeface="Georgia"/>
              </a:rPr>
              <a:t>the database  </a:t>
            </a:r>
            <a:r>
              <a:rPr sz="2800" spc="-5" dirty="0">
                <a:latin typeface="Georgia"/>
                <a:cs typeface="Georgia"/>
              </a:rPr>
              <a:t>system environment </a:t>
            </a:r>
            <a:r>
              <a:rPr sz="2800" spc="-10" dirty="0">
                <a:latin typeface="Georgia"/>
                <a:cs typeface="Georgia"/>
              </a:rPr>
              <a:t>but who are </a:t>
            </a:r>
            <a:r>
              <a:rPr sz="2800" spc="-5" dirty="0">
                <a:latin typeface="Georgia"/>
                <a:cs typeface="Georgia"/>
              </a:rPr>
              <a:t>not </a:t>
            </a:r>
            <a:r>
              <a:rPr sz="2800" spc="-10" dirty="0">
                <a:latin typeface="Georgia"/>
                <a:cs typeface="Georgia"/>
              </a:rPr>
              <a:t>actively  </a:t>
            </a:r>
            <a:r>
              <a:rPr sz="2800" spc="-5" dirty="0">
                <a:latin typeface="Georgia"/>
                <a:cs typeface="Georgia"/>
              </a:rPr>
              <a:t>interested in </a:t>
            </a:r>
            <a:r>
              <a:rPr sz="2800" spc="-10" dirty="0">
                <a:latin typeface="Georgia"/>
                <a:cs typeface="Georgia"/>
              </a:rPr>
              <a:t>the database </a:t>
            </a:r>
            <a:r>
              <a:rPr sz="2800" spc="-5" dirty="0">
                <a:latin typeface="Georgia"/>
                <a:cs typeface="Georgia"/>
              </a:rPr>
              <a:t>contents as </a:t>
            </a:r>
            <a:r>
              <a:rPr sz="2800" spc="-10" dirty="0">
                <a:latin typeface="Georgia"/>
                <a:cs typeface="Georgia"/>
              </a:rPr>
              <a:t>part of  their daily </a:t>
            </a:r>
            <a:r>
              <a:rPr sz="2800" spc="-5" dirty="0">
                <a:latin typeface="Georgia"/>
                <a:cs typeface="Georgia"/>
              </a:rPr>
              <a:t>job </a:t>
            </a:r>
            <a:r>
              <a:rPr sz="2800" spc="-1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called as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workers </a:t>
            </a:r>
            <a:r>
              <a:rPr sz="2800" spc="-10" dirty="0">
                <a:latin typeface="Georgia"/>
                <a:cs typeface="Georgia"/>
              </a:rPr>
              <a:t>behind  </a:t>
            </a:r>
            <a:r>
              <a:rPr sz="2800" spc="-5" dirty="0">
                <a:latin typeface="Georgia"/>
                <a:cs typeface="Georgia"/>
              </a:rPr>
              <a:t>the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scene</a:t>
            </a:r>
            <a:endParaRPr sz="2800" dirty="0">
              <a:latin typeface="Georgia"/>
              <a:cs typeface="Georgia"/>
            </a:endParaRPr>
          </a:p>
          <a:p>
            <a:pPr marL="637540" indent="-516255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AutoNum type="arabicPeriod"/>
              <a:tabLst>
                <a:tab pos="637540" algn="l"/>
                <a:tab pos="638175" algn="l"/>
              </a:tabLst>
            </a:pPr>
            <a:r>
              <a:rPr sz="2800" spc="-10" dirty="0">
                <a:latin typeface="Georgia"/>
                <a:cs typeface="Georgia"/>
              </a:rPr>
              <a:t>DBMS </a:t>
            </a:r>
            <a:r>
              <a:rPr sz="2800" spc="-5" dirty="0">
                <a:latin typeface="Georgia"/>
                <a:cs typeface="Georgia"/>
              </a:rPr>
              <a:t>system designers and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implementers</a:t>
            </a:r>
            <a:endParaRPr sz="2800" dirty="0">
              <a:latin typeface="Georgia"/>
              <a:cs typeface="Georgia"/>
            </a:endParaRPr>
          </a:p>
          <a:p>
            <a:pPr marL="637540" indent="-51625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637540" algn="l"/>
                <a:tab pos="638175" algn="l"/>
              </a:tabLst>
            </a:pPr>
            <a:r>
              <a:rPr sz="2800" spc="-5" dirty="0">
                <a:latin typeface="Georgia"/>
                <a:cs typeface="Georgia"/>
              </a:rPr>
              <a:t>Tool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developers</a:t>
            </a:r>
            <a:endParaRPr sz="2800" dirty="0">
              <a:latin typeface="Georgia"/>
              <a:cs typeface="Georgia"/>
            </a:endParaRPr>
          </a:p>
          <a:p>
            <a:pPr marL="637540" marR="5080" indent="-51562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AutoNum type="arabicPeriod"/>
              <a:tabLst>
                <a:tab pos="637540" algn="l"/>
                <a:tab pos="638175" algn="l"/>
              </a:tabLst>
            </a:pPr>
            <a:r>
              <a:rPr sz="2800" spc="-10" dirty="0">
                <a:latin typeface="Georgia"/>
                <a:cs typeface="Georgia"/>
              </a:rPr>
              <a:t>Operators </a:t>
            </a:r>
            <a:r>
              <a:rPr sz="2800" spc="-5" dirty="0">
                <a:latin typeface="Georgia"/>
                <a:cs typeface="Georgia"/>
              </a:rPr>
              <a:t>and maintenance personnel </a:t>
            </a:r>
            <a:r>
              <a:rPr sz="2800" spc="-10" dirty="0">
                <a:latin typeface="Georgia"/>
                <a:cs typeface="Georgia"/>
              </a:rPr>
              <a:t>(system  </a:t>
            </a:r>
            <a:r>
              <a:rPr sz="2800" spc="-5" dirty="0">
                <a:latin typeface="Georgia"/>
                <a:cs typeface="Georgia"/>
              </a:rPr>
              <a:t>administration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personnel)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8595" y="27813"/>
            <a:ext cx="280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9601"/>
            <a:ext cx="698373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424455"/>
                </a:solidFill>
                <a:latin typeface="Trebuchet MS"/>
                <a:cs typeface="Trebuchet MS"/>
              </a:rPr>
              <a:t>Structured,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Semi-structured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and 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Unstructured data</a:t>
            </a:r>
            <a:endParaRPr sz="36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1268" y="27813"/>
            <a:ext cx="238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1981201"/>
            <a:ext cx="7364983" cy="4876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strips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66405" cy="5339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Structured</a:t>
            </a:r>
            <a:r>
              <a:rPr sz="4000" b="1" spc="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data</a:t>
            </a:r>
            <a:endParaRPr sz="4000" dirty="0">
              <a:latin typeface="Trebuchet MS"/>
              <a:cs typeface="Trebuchet MS"/>
            </a:endParaRPr>
          </a:p>
          <a:p>
            <a:pPr marL="378460" indent="-257175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Represented in a strict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format</a:t>
            </a:r>
            <a:endParaRPr lang="en-IN" sz="2800" spc="-1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</a:t>
            </a:r>
            <a:r>
              <a:rPr sz="2800" spc="-10" dirty="0">
                <a:latin typeface="Georgia"/>
                <a:cs typeface="Georgia"/>
              </a:rPr>
              <a:t>has been organized </a:t>
            </a:r>
            <a:r>
              <a:rPr sz="2800" spc="-5" dirty="0">
                <a:latin typeface="Georgia"/>
                <a:cs typeface="Georgia"/>
              </a:rPr>
              <a:t>into a </a:t>
            </a:r>
            <a:r>
              <a:rPr sz="2800" spc="-10" dirty="0">
                <a:latin typeface="Georgia"/>
                <a:cs typeface="Georgia"/>
              </a:rPr>
              <a:t>formatted </a:t>
            </a:r>
            <a:r>
              <a:rPr sz="2800" spc="-5" dirty="0">
                <a:latin typeface="Georgia"/>
                <a:cs typeface="Georgia"/>
              </a:rPr>
              <a:t>repository 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typically 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database.</a:t>
            </a:r>
            <a:endParaRPr lang="en-IN" sz="2800" spc="-1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28321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</a:t>
            </a:r>
            <a:r>
              <a:rPr sz="2800" spc="-10" dirty="0">
                <a:latin typeface="Georgia"/>
                <a:cs typeface="Georgia"/>
              </a:rPr>
              <a:t>concerns </a:t>
            </a:r>
            <a:r>
              <a:rPr sz="2800" spc="-5" dirty="0">
                <a:latin typeface="Georgia"/>
                <a:cs typeface="Georgia"/>
              </a:rPr>
              <a:t>all </a:t>
            </a:r>
            <a:r>
              <a:rPr sz="2800" spc="-10" dirty="0">
                <a:latin typeface="Georgia"/>
                <a:cs typeface="Georgia"/>
              </a:rPr>
              <a:t>data which can be stored </a:t>
            </a:r>
            <a:r>
              <a:rPr sz="2800" spc="-5" dirty="0">
                <a:latin typeface="Georgia"/>
                <a:cs typeface="Georgia"/>
              </a:rPr>
              <a:t>in 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SQL in a </a:t>
            </a:r>
            <a:r>
              <a:rPr sz="2800" spc="-10" dirty="0">
                <a:latin typeface="Georgia"/>
                <a:cs typeface="Georgia"/>
              </a:rPr>
              <a:t>table </a:t>
            </a:r>
            <a:r>
              <a:rPr sz="2800" spc="-5" dirty="0">
                <a:latin typeface="Georgia"/>
                <a:cs typeface="Georgia"/>
              </a:rPr>
              <a:t>with </a:t>
            </a:r>
            <a:r>
              <a:rPr sz="2800" spc="-10" dirty="0">
                <a:latin typeface="Georgia"/>
                <a:cs typeface="Georgia"/>
              </a:rPr>
              <a:t>rows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columns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28321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. </a:t>
            </a:r>
            <a:r>
              <a:rPr sz="2800" i="1" spc="-10" dirty="0">
                <a:latin typeface="Georgia"/>
                <a:cs typeface="Georgia"/>
              </a:rPr>
              <a:t>Example: </a:t>
            </a:r>
            <a:r>
              <a:rPr sz="2800" spc="-5" dirty="0">
                <a:latin typeface="Georgia"/>
                <a:cs typeface="Georgia"/>
              </a:rPr>
              <a:t>Relational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0788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28600"/>
            <a:ext cx="7705725" cy="5770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Semi-Structured</a:t>
            </a:r>
            <a:r>
              <a:rPr sz="4000" b="1" spc="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data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information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does not </a:t>
            </a:r>
            <a:r>
              <a:rPr sz="2800" spc="-10" dirty="0">
                <a:latin typeface="Georgia"/>
                <a:cs typeface="Georgia"/>
              </a:rPr>
              <a:t>reside </a:t>
            </a:r>
            <a:r>
              <a:rPr sz="2800" spc="-5" dirty="0">
                <a:latin typeface="Georgia"/>
                <a:cs typeface="Georgia"/>
              </a:rPr>
              <a:t>in a relational  </a:t>
            </a:r>
            <a:r>
              <a:rPr sz="2800" spc="-10" dirty="0">
                <a:latin typeface="Georgia"/>
                <a:cs typeface="Georgia"/>
              </a:rPr>
              <a:t>database but that have some organizational  properties that make </a:t>
            </a:r>
            <a:r>
              <a:rPr sz="2800" spc="-5" dirty="0">
                <a:latin typeface="Georgia"/>
                <a:cs typeface="Georgia"/>
              </a:rPr>
              <a:t>it </a:t>
            </a:r>
            <a:r>
              <a:rPr sz="2800" spc="-10" dirty="0">
                <a:latin typeface="Georgia"/>
                <a:cs typeface="Georgia"/>
              </a:rPr>
              <a:t>easier </a:t>
            </a:r>
            <a:r>
              <a:rPr sz="2800" spc="-5" dirty="0">
                <a:latin typeface="Georgia"/>
                <a:cs typeface="Georgia"/>
              </a:rPr>
              <a:t>to</a:t>
            </a:r>
            <a:r>
              <a:rPr sz="2800" spc="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analyze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21272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With some process, you </a:t>
            </a:r>
            <a:r>
              <a:rPr sz="2800" spc="-10" dirty="0">
                <a:latin typeface="Georgia"/>
                <a:cs typeface="Georgia"/>
              </a:rPr>
              <a:t>can store them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relation</a:t>
            </a:r>
            <a:r>
              <a:rPr sz="2800" spc="-10" dirty="0">
                <a:latin typeface="Georgia"/>
                <a:cs typeface="Georgia"/>
              </a:rPr>
              <a:t> database</a:t>
            </a:r>
            <a:endParaRPr lang="en-IN" sz="2800" spc="-10" dirty="0">
              <a:latin typeface="Georgia"/>
              <a:cs typeface="Georgia"/>
            </a:endParaRPr>
          </a:p>
          <a:p>
            <a:pPr marL="378460" marR="21272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but Semi-structured </a:t>
            </a:r>
            <a:r>
              <a:rPr sz="2800" spc="-5" dirty="0">
                <a:latin typeface="Georgia"/>
                <a:cs typeface="Georgia"/>
              </a:rPr>
              <a:t>exist </a:t>
            </a:r>
            <a:r>
              <a:rPr sz="2800" spc="-10" dirty="0">
                <a:latin typeface="Georgia"/>
                <a:cs typeface="Georgia"/>
              </a:rPr>
              <a:t>to </a:t>
            </a:r>
            <a:r>
              <a:rPr sz="2800" spc="-5" dirty="0">
                <a:latin typeface="Georgia"/>
                <a:cs typeface="Georgia"/>
              </a:rPr>
              <a:t>ease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space.</a:t>
            </a:r>
            <a:endParaRPr lang="en-IN" sz="2800" spc="-5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800" i="1" spc="-10" dirty="0">
                <a:latin typeface="Georgia"/>
                <a:cs typeface="Georgia"/>
              </a:rPr>
              <a:t>Example</a:t>
            </a:r>
            <a:r>
              <a:rPr sz="2800" spc="-10" dirty="0">
                <a:latin typeface="Georgia"/>
                <a:cs typeface="Georgia"/>
              </a:rPr>
              <a:t>: XML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2311" y="27813"/>
            <a:ext cx="26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33400"/>
            <a:ext cx="7903209" cy="58625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Unstructured</a:t>
            </a:r>
            <a:r>
              <a:rPr sz="4000" b="1" spc="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data</a:t>
            </a:r>
            <a:endParaRPr sz="4000" dirty="0">
              <a:latin typeface="Trebuchet MS"/>
              <a:cs typeface="Trebuchet MS"/>
            </a:endParaRPr>
          </a:p>
          <a:p>
            <a:pPr marL="378460" marR="27940" indent="-256540" algn="just">
              <a:lnSpc>
                <a:spcPct val="100000"/>
              </a:lnSpc>
              <a:spcBef>
                <a:spcPts val="25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spc="-5" dirty="0">
                <a:latin typeface="Georgia"/>
                <a:cs typeface="Georgia"/>
              </a:rPr>
              <a:t>data which </a:t>
            </a:r>
            <a:r>
              <a:rPr sz="2600" dirty="0">
                <a:latin typeface="Georgia"/>
                <a:cs typeface="Georgia"/>
              </a:rPr>
              <a:t>is not </a:t>
            </a:r>
            <a:r>
              <a:rPr sz="2600" spc="-5" dirty="0">
                <a:latin typeface="Georgia"/>
                <a:cs typeface="Georgia"/>
              </a:rPr>
              <a:t>organized </a:t>
            </a:r>
            <a:r>
              <a:rPr sz="2600" dirty="0">
                <a:latin typeface="Georgia"/>
                <a:cs typeface="Georgia"/>
              </a:rPr>
              <a:t>in a </a:t>
            </a:r>
            <a:r>
              <a:rPr sz="2600" spc="-5" dirty="0">
                <a:latin typeface="Georgia"/>
                <a:cs typeface="Georgia"/>
              </a:rPr>
              <a:t>predefined </a:t>
            </a:r>
            <a:r>
              <a:rPr sz="2600" dirty="0">
                <a:latin typeface="Georgia"/>
                <a:cs typeface="Georgia"/>
              </a:rPr>
              <a:t>manner  </a:t>
            </a:r>
            <a:r>
              <a:rPr sz="2600" spc="-5" dirty="0">
                <a:latin typeface="Georgia"/>
                <a:cs typeface="Georgia"/>
              </a:rPr>
              <a:t>or does </a:t>
            </a:r>
            <a:r>
              <a:rPr sz="2600" dirty="0">
                <a:latin typeface="Georgia"/>
                <a:cs typeface="Georgia"/>
              </a:rPr>
              <a:t>not </a:t>
            </a:r>
            <a:r>
              <a:rPr sz="2600" spc="-5" dirty="0">
                <a:latin typeface="Georgia"/>
                <a:cs typeface="Georgia"/>
              </a:rPr>
              <a:t>have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predefined data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model</a:t>
            </a:r>
            <a:endParaRPr lang="en-IN" sz="2600" dirty="0">
              <a:latin typeface="Georgia"/>
              <a:cs typeface="Georgia"/>
            </a:endParaRPr>
          </a:p>
          <a:p>
            <a:pPr marL="378460" marR="27940" indent="-256540" algn="just">
              <a:lnSpc>
                <a:spcPct val="100000"/>
              </a:lnSpc>
              <a:spcBef>
                <a:spcPts val="25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600" dirty="0">
              <a:latin typeface="Georgia"/>
              <a:cs typeface="Georgia"/>
            </a:endParaRPr>
          </a:p>
          <a:p>
            <a:pPr marL="378460" marR="19748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spc="-5" dirty="0">
                <a:latin typeface="Georgia"/>
                <a:cs typeface="Georgia"/>
              </a:rPr>
              <a:t>thus </a:t>
            </a:r>
            <a:r>
              <a:rPr sz="2600" dirty="0">
                <a:latin typeface="Georgia"/>
                <a:cs typeface="Georgia"/>
              </a:rPr>
              <a:t>it is not a </a:t>
            </a:r>
            <a:r>
              <a:rPr sz="2600" spc="-5" dirty="0">
                <a:latin typeface="Georgia"/>
                <a:cs typeface="Georgia"/>
              </a:rPr>
              <a:t>good </a:t>
            </a:r>
            <a:r>
              <a:rPr sz="2600" dirty="0">
                <a:latin typeface="Georgia"/>
                <a:cs typeface="Georgia"/>
              </a:rPr>
              <a:t>fit </a:t>
            </a:r>
            <a:r>
              <a:rPr sz="2600" spc="-5" dirty="0">
                <a:latin typeface="Georgia"/>
                <a:cs typeface="Georgia"/>
              </a:rPr>
              <a:t>for </a:t>
            </a:r>
            <a:r>
              <a:rPr sz="2600" dirty="0">
                <a:latin typeface="Georgia"/>
                <a:cs typeface="Georgia"/>
              </a:rPr>
              <a:t>a mainstream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relational  </a:t>
            </a:r>
            <a:r>
              <a:rPr sz="2600" spc="-5" dirty="0">
                <a:latin typeface="Georgia"/>
                <a:cs typeface="Georgia"/>
              </a:rPr>
              <a:t>database</a:t>
            </a:r>
            <a:endParaRPr lang="en-IN" sz="2600" spc="-5" dirty="0">
              <a:latin typeface="Georgia"/>
              <a:cs typeface="Georgia"/>
            </a:endParaRPr>
          </a:p>
          <a:p>
            <a:pPr marL="378460" marR="19748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6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spc="-5" dirty="0">
                <a:latin typeface="Georgia"/>
                <a:cs typeface="Georgia"/>
              </a:rPr>
              <a:t>there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alternative platforms for storing </a:t>
            </a:r>
            <a:r>
              <a:rPr sz="2600" dirty="0">
                <a:latin typeface="Georgia"/>
                <a:cs typeface="Georgia"/>
              </a:rPr>
              <a:t>and  managing</a:t>
            </a:r>
            <a:r>
              <a:rPr lang="en-IN" sz="2600" dirty="0">
                <a:latin typeface="Georgia"/>
                <a:cs typeface="Georgia"/>
              </a:rPr>
              <a:t>,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used by organizations </a:t>
            </a:r>
            <a:r>
              <a:rPr sz="2600" dirty="0">
                <a:latin typeface="Georgia"/>
                <a:cs typeface="Georgia"/>
              </a:rPr>
              <a:t>in a variety </a:t>
            </a:r>
            <a:r>
              <a:rPr sz="2600" spc="-5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business  intelligence and </a:t>
            </a:r>
            <a:r>
              <a:rPr sz="2600" spc="-5" dirty="0">
                <a:latin typeface="Georgia"/>
                <a:cs typeface="Georgia"/>
              </a:rPr>
              <a:t>analytics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applications.</a:t>
            </a:r>
            <a:endParaRPr lang="en-IN" sz="26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6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600" i="1" spc="-5" dirty="0">
                <a:latin typeface="Georgia"/>
                <a:cs typeface="Georgia"/>
              </a:rPr>
              <a:t>Example</a:t>
            </a:r>
            <a:r>
              <a:rPr sz="2600" spc="-5" dirty="0">
                <a:latin typeface="Georgia"/>
                <a:cs typeface="Georgia"/>
              </a:rPr>
              <a:t>: </a:t>
            </a:r>
            <a:r>
              <a:rPr sz="2600" dirty="0">
                <a:latin typeface="Georgia"/>
                <a:cs typeface="Georgia"/>
              </a:rPr>
              <a:t>Word, PDF, </a:t>
            </a:r>
            <a:r>
              <a:rPr sz="2600" spc="-5" dirty="0">
                <a:latin typeface="Georgia"/>
                <a:cs typeface="Georgia"/>
              </a:rPr>
              <a:t>Text, </a:t>
            </a:r>
            <a:r>
              <a:rPr sz="2600" dirty="0">
                <a:latin typeface="Georgia"/>
                <a:cs typeface="Georgia"/>
              </a:rPr>
              <a:t>Media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logs.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98407" y="27813"/>
            <a:ext cx="26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5619" y="1440556"/>
            <a:ext cx="8373309" cy="50535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 spd="slow">
    <p:wheel spokes="2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927340" cy="444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Data</a:t>
            </a:r>
            <a:r>
              <a:rPr sz="4000" b="1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Models</a:t>
            </a:r>
            <a:endParaRPr sz="4000" dirty="0">
              <a:latin typeface="Trebuchet MS"/>
              <a:cs typeface="Trebuchet MS"/>
            </a:endParaRPr>
          </a:p>
          <a:p>
            <a:pPr marL="378460" marR="87630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collection </a:t>
            </a:r>
            <a:r>
              <a:rPr sz="2800" spc="-5" dirty="0">
                <a:latin typeface="Georgia"/>
                <a:cs typeface="Georgia"/>
              </a:rPr>
              <a:t>of concepts </a:t>
            </a:r>
            <a:r>
              <a:rPr sz="2800" spc="-10" dirty="0">
                <a:latin typeface="Georgia"/>
                <a:cs typeface="Georgia"/>
              </a:rPr>
              <a:t>that can </a:t>
            </a:r>
            <a:r>
              <a:rPr sz="2800" spc="-5" dirty="0">
                <a:latin typeface="Georgia"/>
                <a:cs typeface="Georgia"/>
              </a:rPr>
              <a:t>be </a:t>
            </a:r>
            <a:r>
              <a:rPr sz="2800" spc="-10" dirty="0">
                <a:latin typeface="Georgia"/>
                <a:cs typeface="Georgia"/>
              </a:rPr>
              <a:t>used to  describe the structure </a:t>
            </a:r>
            <a:r>
              <a:rPr sz="2800" spc="-5" dirty="0">
                <a:latin typeface="Georgia"/>
                <a:cs typeface="Georgia"/>
              </a:rPr>
              <a:t>of a</a:t>
            </a:r>
            <a:r>
              <a:rPr sz="2800" spc="7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database</a:t>
            </a: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800" i="1" spc="-10" dirty="0">
                <a:latin typeface="Georgia"/>
                <a:cs typeface="Georgia"/>
              </a:rPr>
              <a:t>structure </a:t>
            </a:r>
            <a:r>
              <a:rPr sz="2800" i="1" spc="-5" dirty="0">
                <a:latin typeface="Georgia"/>
                <a:cs typeface="Georgia"/>
              </a:rPr>
              <a:t>of a </a:t>
            </a:r>
            <a:r>
              <a:rPr sz="2800" i="1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we mean </a:t>
            </a:r>
            <a:r>
              <a:rPr sz="2800" spc="-10" dirty="0">
                <a:latin typeface="Georgia"/>
                <a:cs typeface="Georgia"/>
              </a:rPr>
              <a:t>the data </a:t>
            </a:r>
            <a:r>
              <a:rPr sz="2800" spc="-5" dirty="0">
                <a:latin typeface="Georgia"/>
                <a:cs typeface="Georgia"/>
              </a:rPr>
              <a:t>types,  relationships, and constraints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should hold  on the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data.</a:t>
            </a:r>
            <a:endParaRPr sz="2800" dirty="0">
              <a:latin typeface="Georgia"/>
              <a:cs typeface="Georgia"/>
            </a:endParaRPr>
          </a:p>
          <a:p>
            <a:pPr marL="378460" marR="57658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Most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models also include a set of </a:t>
            </a:r>
            <a:r>
              <a:rPr sz="2800" b="1" spc="-5" dirty="0">
                <a:latin typeface="Georgia"/>
                <a:cs typeface="Georgia"/>
              </a:rPr>
              <a:t>basic  </a:t>
            </a:r>
            <a:r>
              <a:rPr sz="2800" b="1" spc="-10" dirty="0">
                <a:latin typeface="Georgia"/>
                <a:cs typeface="Georgia"/>
              </a:rPr>
              <a:t>operations </a:t>
            </a:r>
            <a:r>
              <a:rPr sz="2800" spc="-5" dirty="0">
                <a:latin typeface="Georgia"/>
                <a:cs typeface="Georgia"/>
              </a:rPr>
              <a:t>for </a:t>
            </a:r>
            <a:r>
              <a:rPr sz="2800" spc="-10" dirty="0">
                <a:latin typeface="Georgia"/>
                <a:cs typeface="Georgia"/>
              </a:rPr>
              <a:t>specifying </a:t>
            </a:r>
            <a:r>
              <a:rPr sz="2800" spc="-5" dirty="0">
                <a:latin typeface="Georgia"/>
                <a:cs typeface="Georgia"/>
              </a:rPr>
              <a:t>retrievals and  </a:t>
            </a:r>
            <a:r>
              <a:rPr sz="2800" spc="-10" dirty="0">
                <a:latin typeface="Georgia"/>
                <a:cs typeface="Georgia"/>
              </a:rPr>
              <a:t>updates </a:t>
            </a:r>
            <a:r>
              <a:rPr sz="2800" spc="-5" dirty="0">
                <a:latin typeface="Georgia"/>
                <a:cs typeface="Georgia"/>
              </a:rPr>
              <a:t>on the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database.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140575" cy="2735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Categories of Data</a:t>
            </a:r>
            <a:r>
              <a:rPr sz="4000" b="1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Models</a:t>
            </a:r>
            <a:endParaRPr sz="4000" dirty="0">
              <a:latin typeface="Trebuchet MS"/>
              <a:cs typeface="Trebuchet MS"/>
            </a:endParaRPr>
          </a:p>
          <a:p>
            <a:pPr marL="378460" indent="-257175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High-level or </a:t>
            </a:r>
            <a:r>
              <a:rPr sz="2800" spc="-10" dirty="0">
                <a:latin typeface="Georgia"/>
                <a:cs typeface="Georgia"/>
              </a:rPr>
              <a:t>conceptual data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models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Low-level or </a:t>
            </a:r>
            <a:r>
              <a:rPr sz="2800" spc="-10" dirty="0">
                <a:latin typeface="Georgia"/>
                <a:cs typeface="Georgia"/>
              </a:rPr>
              <a:t>physical data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models</a:t>
            </a: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Representational (or implementation) </a:t>
            </a:r>
            <a:r>
              <a:rPr sz="2800" spc="-10" dirty="0">
                <a:latin typeface="Georgia"/>
                <a:cs typeface="Georgia"/>
              </a:rPr>
              <a:t>data  </a:t>
            </a:r>
            <a:r>
              <a:rPr sz="2800" spc="-5" dirty="0">
                <a:latin typeface="Georgia"/>
                <a:cs typeface="Georgia"/>
              </a:rPr>
              <a:t>models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4504" y="27813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5917"/>
            <a:ext cx="7957820" cy="513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High-level </a:t>
            </a: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or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conceptual data</a:t>
            </a:r>
            <a:r>
              <a:rPr sz="3600" b="1" spc="-7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models</a:t>
            </a:r>
            <a:endParaRPr sz="3600" dirty="0">
              <a:latin typeface="Trebuchet MS"/>
              <a:cs typeface="Trebuchet MS"/>
            </a:endParaRPr>
          </a:p>
          <a:p>
            <a:pPr marL="378460" marR="595630" indent="-256540" algn="just">
              <a:lnSpc>
                <a:spcPts val="3240"/>
              </a:lnSpc>
              <a:spcBef>
                <a:spcPts val="277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3000" spc="-5" dirty="0">
                <a:latin typeface="Georgia"/>
                <a:cs typeface="Georgia"/>
              </a:rPr>
              <a:t>provide concepts that </a:t>
            </a:r>
            <a:r>
              <a:rPr sz="3000" dirty="0">
                <a:latin typeface="Georgia"/>
                <a:cs typeface="Georgia"/>
              </a:rPr>
              <a:t>are close </a:t>
            </a:r>
            <a:r>
              <a:rPr sz="3000" spc="-5" dirty="0">
                <a:latin typeface="Georgia"/>
                <a:cs typeface="Georgia"/>
              </a:rPr>
              <a:t>to the way  </a:t>
            </a:r>
            <a:r>
              <a:rPr sz="3000" dirty="0">
                <a:latin typeface="Georgia"/>
                <a:cs typeface="Georgia"/>
              </a:rPr>
              <a:t>many </a:t>
            </a:r>
            <a:r>
              <a:rPr sz="3000" spc="-5" dirty="0">
                <a:latin typeface="Georgia"/>
                <a:cs typeface="Georgia"/>
              </a:rPr>
              <a:t>users perceive</a:t>
            </a:r>
            <a:r>
              <a:rPr sz="3000" spc="-40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data</a:t>
            </a:r>
            <a:endParaRPr sz="3000" dirty="0">
              <a:latin typeface="Georgia"/>
              <a:cs typeface="Georgia"/>
            </a:endParaRPr>
          </a:p>
          <a:p>
            <a:pPr marL="378460" marR="121285" indent="-256540" algn="just">
              <a:lnSpc>
                <a:spcPts val="324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3000" spc="-5" dirty="0">
                <a:latin typeface="Georgia"/>
                <a:cs typeface="Georgia"/>
              </a:rPr>
              <a:t>use concepts such </a:t>
            </a:r>
            <a:r>
              <a:rPr sz="3000" dirty="0">
                <a:latin typeface="Georgia"/>
                <a:cs typeface="Georgia"/>
              </a:rPr>
              <a:t>as </a:t>
            </a:r>
            <a:r>
              <a:rPr sz="3000" spc="-5" dirty="0">
                <a:latin typeface="Georgia"/>
                <a:cs typeface="Georgia"/>
              </a:rPr>
              <a:t>entities, attributes, </a:t>
            </a:r>
            <a:r>
              <a:rPr sz="3000" dirty="0">
                <a:latin typeface="Georgia"/>
                <a:cs typeface="Georgia"/>
              </a:rPr>
              <a:t>and  relationships</a:t>
            </a:r>
          </a:p>
          <a:p>
            <a:pPr marL="378460" marR="309245" indent="-256540" algn="just">
              <a:lnSpc>
                <a:spcPts val="324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3000" dirty="0">
                <a:latin typeface="Georgia"/>
                <a:cs typeface="Georgia"/>
              </a:rPr>
              <a:t>An </a:t>
            </a:r>
            <a:r>
              <a:rPr sz="3000" b="1" spc="-5" dirty="0">
                <a:latin typeface="Georgia"/>
                <a:cs typeface="Georgia"/>
              </a:rPr>
              <a:t>entity </a:t>
            </a:r>
            <a:r>
              <a:rPr sz="3000" dirty="0">
                <a:latin typeface="Georgia"/>
                <a:cs typeface="Georgia"/>
              </a:rPr>
              <a:t>represents a </a:t>
            </a:r>
            <a:r>
              <a:rPr sz="3000" spc="-5" dirty="0">
                <a:latin typeface="Georgia"/>
                <a:cs typeface="Georgia"/>
              </a:rPr>
              <a:t>real-world object or  concept</a:t>
            </a:r>
            <a:endParaRPr sz="3000" dirty="0">
              <a:latin typeface="Georgia"/>
              <a:cs typeface="Georgia"/>
            </a:endParaRPr>
          </a:p>
          <a:p>
            <a:pPr marL="378460" marR="450215" indent="-256540" algn="just">
              <a:lnSpc>
                <a:spcPts val="324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3000" dirty="0">
                <a:latin typeface="Georgia"/>
                <a:cs typeface="Georgia"/>
              </a:rPr>
              <a:t>An </a:t>
            </a:r>
            <a:r>
              <a:rPr sz="3000" b="1" spc="-5" dirty="0">
                <a:latin typeface="Georgia"/>
                <a:cs typeface="Georgia"/>
              </a:rPr>
              <a:t>attribute </a:t>
            </a:r>
            <a:r>
              <a:rPr sz="3000" dirty="0">
                <a:latin typeface="Georgia"/>
                <a:cs typeface="Georgia"/>
              </a:rPr>
              <a:t>represents some </a:t>
            </a:r>
            <a:r>
              <a:rPr sz="3000" spc="-5" dirty="0">
                <a:latin typeface="Georgia"/>
                <a:cs typeface="Georgia"/>
              </a:rPr>
              <a:t>property</a:t>
            </a:r>
            <a:r>
              <a:rPr sz="3000" spc="-114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of  interest that further describes </a:t>
            </a:r>
            <a:r>
              <a:rPr sz="3000" dirty="0">
                <a:latin typeface="Georgia"/>
                <a:cs typeface="Georgia"/>
              </a:rPr>
              <a:t>an</a:t>
            </a:r>
            <a:r>
              <a:rPr sz="3000" spc="-15" dirty="0">
                <a:latin typeface="Georgia"/>
                <a:cs typeface="Georgia"/>
              </a:rPr>
              <a:t> </a:t>
            </a:r>
            <a:r>
              <a:rPr sz="3000" spc="-10" dirty="0">
                <a:latin typeface="Georgia"/>
                <a:cs typeface="Georgia"/>
              </a:rPr>
              <a:t>entity,</a:t>
            </a:r>
            <a:endParaRPr sz="3000" dirty="0">
              <a:latin typeface="Georgia"/>
              <a:cs typeface="Georgia"/>
            </a:endParaRPr>
          </a:p>
          <a:p>
            <a:pPr marL="378460" marR="604520" indent="-256540" algn="just">
              <a:lnSpc>
                <a:spcPts val="3020"/>
              </a:lnSpc>
              <a:spcBef>
                <a:spcPts val="31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b="1" spc="-10" dirty="0">
                <a:latin typeface="Georgia"/>
                <a:cs typeface="Georgia"/>
              </a:rPr>
              <a:t>relationship </a:t>
            </a:r>
            <a:r>
              <a:rPr sz="2800" spc="-5" dirty="0">
                <a:latin typeface="Georgia"/>
                <a:cs typeface="Georgia"/>
              </a:rPr>
              <a:t>among </a:t>
            </a:r>
            <a:r>
              <a:rPr sz="2800" spc="-10" dirty="0">
                <a:latin typeface="Georgia"/>
                <a:cs typeface="Georgia"/>
              </a:rPr>
              <a:t>two </a:t>
            </a:r>
            <a:r>
              <a:rPr sz="2800" spc="-5" dirty="0">
                <a:latin typeface="Georgia"/>
                <a:cs typeface="Georgia"/>
              </a:rPr>
              <a:t>or more </a:t>
            </a:r>
            <a:r>
              <a:rPr sz="2800" spc="-10" dirty="0">
                <a:latin typeface="Georgia"/>
                <a:cs typeface="Georgia"/>
              </a:rPr>
              <a:t>entities  </a:t>
            </a:r>
            <a:r>
              <a:rPr sz="2800" spc="-5" dirty="0">
                <a:latin typeface="Georgia"/>
                <a:cs typeface="Georgia"/>
              </a:rPr>
              <a:t>represents an interaction among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entities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3168" y="27813"/>
            <a:ext cx="276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38465" cy="490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Low-level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or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physical data</a:t>
            </a:r>
            <a:r>
              <a:rPr sz="4000" b="1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models</a:t>
            </a:r>
            <a:endParaRPr sz="4000" dirty="0">
              <a:latin typeface="Trebuchet MS"/>
              <a:cs typeface="Trebuchet MS"/>
            </a:endParaRPr>
          </a:p>
          <a:p>
            <a:pPr marL="378460" marR="17145" indent="-256540" algn="just">
              <a:lnSpc>
                <a:spcPts val="3020"/>
              </a:lnSpc>
              <a:spcBef>
                <a:spcPts val="254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Provide </a:t>
            </a:r>
            <a:r>
              <a:rPr sz="2800" spc="-10" dirty="0">
                <a:latin typeface="Georgia"/>
                <a:cs typeface="Georgia"/>
              </a:rPr>
              <a:t>concepts that describe the details </a:t>
            </a:r>
            <a:r>
              <a:rPr sz="2800" spc="-5" dirty="0">
                <a:latin typeface="Georgia"/>
                <a:cs typeface="Georgia"/>
              </a:rPr>
              <a:t>of how 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stored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computer.</a:t>
            </a:r>
            <a:endParaRPr sz="2800" dirty="0">
              <a:latin typeface="Georgia"/>
              <a:cs typeface="Georgia"/>
            </a:endParaRPr>
          </a:p>
          <a:p>
            <a:pPr marL="378460" marR="57785" indent="-256540" algn="just">
              <a:lnSpc>
                <a:spcPts val="3020"/>
              </a:lnSpc>
              <a:spcBef>
                <a:spcPts val="310"/>
              </a:spcBef>
              <a:buClr>
                <a:srgbClr val="9F4DA2"/>
              </a:buClr>
              <a:buFont typeface="Georgia"/>
              <a:buChar char="•"/>
              <a:tabLst>
                <a:tab pos="462915" algn="l"/>
              </a:tabLst>
            </a:pPr>
            <a:r>
              <a:rPr dirty="0"/>
              <a:t>	</a:t>
            </a:r>
            <a:r>
              <a:rPr sz="2800" spc="-5" dirty="0">
                <a:latin typeface="Georgia"/>
                <a:cs typeface="Georgia"/>
              </a:rPr>
              <a:t>Concepts </a:t>
            </a:r>
            <a:r>
              <a:rPr sz="2800" spc="-10" dirty="0">
                <a:latin typeface="Georgia"/>
                <a:cs typeface="Georgia"/>
              </a:rPr>
              <a:t>provided </a:t>
            </a:r>
            <a:r>
              <a:rPr sz="2800" spc="-5" dirty="0">
                <a:latin typeface="Georgia"/>
                <a:cs typeface="Georgia"/>
              </a:rPr>
              <a:t>by low-level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models are  generally meant for </a:t>
            </a:r>
            <a:r>
              <a:rPr sz="2800" spc="-10" dirty="0">
                <a:latin typeface="Georgia"/>
                <a:cs typeface="Georgia"/>
              </a:rPr>
              <a:t>computer specialists, </a:t>
            </a:r>
            <a:r>
              <a:rPr sz="2800" spc="-5" dirty="0">
                <a:latin typeface="Georgia"/>
                <a:cs typeface="Georgia"/>
              </a:rPr>
              <a:t>not </a:t>
            </a:r>
            <a:r>
              <a:rPr sz="2800" spc="-10" dirty="0">
                <a:latin typeface="Georgia"/>
                <a:cs typeface="Georgia"/>
              </a:rPr>
              <a:t>for  typical </a:t>
            </a:r>
            <a:r>
              <a:rPr sz="2800" dirty="0">
                <a:latin typeface="Georgia"/>
                <a:cs typeface="Georgia"/>
              </a:rPr>
              <a:t>end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users.</a:t>
            </a:r>
            <a:endParaRPr sz="2800" dirty="0">
              <a:latin typeface="Georgia"/>
              <a:cs typeface="Georgia"/>
            </a:endParaRPr>
          </a:p>
          <a:p>
            <a:pPr marL="378460" marR="297180" indent="-256540" algn="just">
              <a:lnSpc>
                <a:spcPts val="3020"/>
              </a:lnSpc>
              <a:spcBef>
                <a:spcPts val="31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Describe how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is stored in the </a:t>
            </a:r>
            <a:r>
              <a:rPr sz="2800" spc="-10" dirty="0">
                <a:latin typeface="Georgia"/>
                <a:cs typeface="Georgia"/>
              </a:rPr>
              <a:t>computer by  </a:t>
            </a:r>
            <a:r>
              <a:rPr sz="2800" spc="-5" dirty="0">
                <a:latin typeface="Georgia"/>
                <a:cs typeface="Georgia"/>
              </a:rPr>
              <a:t>representing information </a:t>
            </a:r>
            <a:r>
              <a:rPr sz="2800" spc="-10" dirty="0">
                <a:latin typeface="Georgia"/>
                <a:cs typeface="Georgia"/>
              </a:rPr>
              <a:t>such </a:t>
            </a:r>
            <a:r>
              <a:rPr sz="2800" spc="-5" dirty="0">
                <a:latin typeface="Georgia"/>
                <a:cs typeface="Georgia"/>
              </a:rPr>
              <a:t>as record  </a:t>
            </a:r>
            <a:r>
              <a:rPr sz="2800" spc="-10" dirty="0">
                <a:latin typeface="Georgia"/>
                <a:cs typeface="Georgia"/>
              </a:rPr>
              <a:t>formats, </a:t>
            </a:r>
            <a:r>
              <a:rPr sz="2800" spc="-5" dirty="0">
                <a:latin typeface="Georgia"/>
                <a:cs typeface="Georgia"/>
              </a:rPr>
              <a:t>record </a:t>
            </a:r>
            <a:r>
              <a:rPr sz="2800" spc="-10" dirty="0">
                <a:latin typeface="Georgia"/>
                <a:cs typeface="Georgia"/>
              </a:rPr>
              <a:t>orderings, </a:t>
            </a:r>
            <a:r>
              <a:rPr sz="2800" spc="-5" dirty="0">
                <a:latin typeface="Georgia"/>
                <a:cs typeface="Georgia"/>
              </a:rPr>
              <a:t>and access</a:t>
            </a:r>
            <a:r>
              <a:rPr sz="2800" spc="9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paths.</a:t>
            </a:r>
            <a:endParaRPr sz="2800" dirty="0">
              <a:latin typeface="Georgia"/>
              <a:cs typeface="Georgia"/>
            </a:endParaRPr>
          </a:p>
          <a:p>
            <a:pPr marL="378460" marR="266700" indent="-256540" algn="just">
              <a:lnSpc>
                <a:spcPts val="3020"/>
              </a:lnSpc>
              <a:spcBef>
                <a:spcPts val="31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An </a:t>
            </a:r>
            <a:r>
              <a:rPr sz="2800" b="1" spc="-5" dirty="0">
                <a:latin typeface="Georgia"/>
                <a:cs typeface="Georgia"/>
              </a:rPr>
              <a:t>access path </a:t>
            </a:r>
            <a:r>
              <a:rPr sz="2800" spc="-5" dirty="0">
                <a:latin typeface="Georgia"/>
                <a:cs typeface="Georgia"/>
              </a:rPr>
              <a:t>is a </a:t>
            </a:r>
            <a:r>
              <a:rPr sz="2800" spc="-10" dirty="0">
                <a:latin typeface="Georgia"/>
                <a:cs typeface="Georgia"/>
              </a:rPr>
              <a:t>structure that </a:t>
            </a:r>
            <a:r>
              <a:rPr sz="2800" spc="-5" dirty="0">
                <a:latin typeface="Georgia"/>
                <a:cs typeface="Georgia"/>
              </a:rPr>
              <a:t>makes </a:t>
            </a:r>
            <a:r>
              <a:rPr sz="2800" spc="-10" dirty="0">
                <a:latin typeface="Georgia"/>
                <a:cs typeface="Georgia"/>
              </a:rPr>
              <a:t>the  search </a:t>
            </a:r>
            <a:r>
              <a:rPr sz="2800" spc="-5" dirty="0">
                <a:latin typeface="Georgia"/>
                <a:cs typeface="Georgia"/>
              </a:rPr>
              <a:t>for </a:t>
            </a:r>
            <a:r>
              <a:rPr sz="2800" spc="-10" dirty="0">
                <a:latin typeface="Georgia"/>
                <a:cs typeface="Georgia"/>
              </a:rPr>
              <a:t>particular database </a:t>
            </a:r>
            <a:r>
              <a:rPr sz="2800" spc="-5" dirty="0">
                <a:latin typeface="Georgia"/>
                <a:cs typeface="Georgia"/>
              </a:rPr>
              <a:t>records</a:t>
            </a:r>
            <a:r>
              <a:rPr sz="2800" spc="114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efficient.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39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609282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A </a:t>
            </a:r>
            <a:r>
              <a:rPr lang="en-IN" b="1" dirty="0">
                <a:solidFill>
                  <a:srgbClr val="0070C0"/>
                </a:solidFill>
              </a:rPr>
              <a:t>DBMS</a:t>
            </a:r>
            <a:r>
              <a:rPr lang="en-IN" dirty="0">
                <a:solidFill>
                  <a:srgbClr val="0070C0"/>
                </a:solidFill>
              </a:rPr>
              <a:t> is a software that allows creation, definition and manipulation of database, allowing users to store, process and analyse data easily.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DBMS also provides protection and security to the databases.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It also maintains data consistency in case of multiple users.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Here are some examples of popular DBMS used these days: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 err="1">
                <a:solidFill>
                  <a:srgbClr val="0070C0"/>
                </a:solidFill>
              </a:rPr>
              <a:t>MySql</a:t>
            </a:r>
            <a:endParaRPr lang="en-IN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Oracle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SQL Server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IBM DB2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dirty="0">
                <a:solidFill>
                  <a:srgbClr val="0070C0"/>
                </a:solidFill>
              </a:rPr>
              <a:t>Amazon </a:t>
            </a:r>
            <a:r>
              <a:rPr lang="en-IN" dirty="0" err="1">
                <a:solidFill>
                  <a:srgbClr val="0070C0"/>
                </a:solidFill>
              </a:rPr>
              <a:t>SimpleDB</a:t>
            </a:r>
            <a:r>
              <a:rPr lang="en-IN" dirty="0">
                <a:solidFill>
                  <a:srgbClr val="0070C0"/>
                </a:solidFill>
              </a:rPr>
              <a:t> (cloud based) etc.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7"/>
            <a:ext cx="7638415" cy="511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480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Schemas, </a:t>
            </a:r>
            <a:r>
              <a:rPr sz="3600" b="1" spc="-10" dirty="0">
                <a:solidFill>
                  <a:srgbClr val="424455"/>
                </a:solidFill>
                <a:latin typeface="Trebuchet MS"/>
                <a:cs typeface="Trebuchet MS"/>
              </a:rPr>
              <a:t>Instances,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and Database 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State</a:t>
            </a:r>
            <a:endParaRPr sz="3600" dirty="0">
              <a:latin typeface="Trebuchet MS"/>
              <a:cs typeface="Trebuchet MS"/>
            </a:endParaRPr>
          </a:p>
          <a:p>
            <a:pPr marL="378460" marR="42545" indent="-256540" algn="just">
              <a:lnSpc>
                <a:spcPct val="90000"/>
              </a:lnSpc>
              <a:spcBef>
                <a:spcPts val="57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description </a:t>
            </a:r>
            <a:r>
              <a:rPr sz="2800" spc="-5" dirty="0">
                <a:latin typeface="Georgia"/>
                <a:cs typeface="Georgia"/>
              </a:rPr>
              <a:t>of a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is called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b="1" spc="-10" dirty="0">
                <a:latin typeface="Georgia"/>
                <a:cs typeface="Georgia"/>
              </a:rPr>
              <a:t>database </a:t>
            </a:r>
            <a:r>
              <a:rPr sz="2800" b="1" spc="-5" dirty="0">
                <a:latin typeface="Georgia"/>
                <a:cs typeface="Georgia"/>
              </a:rPr>
              <a:t>schema, </a:t>
            </a:r>
            <a:r>
              <a:rPr sz="2800" spc="-10" dirty="0">
                <a:latin typeface="Georgia"/>
                <a:cs typeface="Georgia"/>
              </a:rPr>
              <a:t>which </a:t>
            </a:r>
            <a:r>
              <a:rPr sz="2800" spc="-5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specified during  database </a:t>
            </a:r>
            <a:r>
              <a:rPr sz="2800" spc="-5" dirty="0">
                <a:latin typeface="Georgia"/>
                <a:cs typeface="Georgia"/>
              </a:rPr>
              <a:t>design and is not expected to change  </a:t>
            </a:r>
            <a:r>
              <a:rPr sz="2800" spc="-10" dirty="0">
                <a:latin typeface="Georgia"/>
                <a:cs typeface="Georgia"/>
              </a:rPr>
              <a:t>frequently</a:t>
            </a: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9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displayed </a:t>
            </a:r>
            <a:r>
              <a:rPr sz="2800" spc="-5" dirty="0">
                <a:latin typeface="Georgia"/>
                <a:cs typeface="Georgia"/>
              </a:rPr>
              <a:t>schema is called a </a:t>
            </a:r>
            <a:r>
              <a:rPr sz="2800" b="1" spc="-10" dirty="0">
                <a:latin typeface="Georgia"/>
                <a:cs typeface="Georgia"/>
              </a:rPr>
              <a:t>schema  </a:t>
            </a:r>
            <a:r>
              <a:rPr sz="2800" b="1" spc="-5" dirty="0">
                <a:latin typeface="Georgia"/>
                <a:cs typeface="Georgia"/>
              </a:rPr>
              <a:t>diagram. </a:t>
            </a:r>
            <a:r>
              <a:rPr sz="2800" spc="-5" dirty="0">
                <a:latin typeface="Georgia"/>
                <a:cs typeface="Georgia"/>
              </a:rPr>
              <a:t>We call each object </a:t>
            </a:r>
            <a:r>
              <a:rPr sz="2800" spc="-10" dirty="0">
                <a:latin typeface="Georgia"/>
                <a:cs typeface="Georgia"/>
              </a:rPr>
              <a:t>in </a:t>
            </a:r>
            <a:r>
              <a:rPr sz="2800" spc="-5" dirty="0">
                <a:latin typeface="Georgia"/>
                <a:cs typeface="Georgia"/>
              </a:rPr>
              <a:t>the schema a  </a:t>
            </a:r>
            <a:r>
              <a:rPr sz="2800" b="1" spc="-10" dirty="0">
                <a:latin typeface="Georgia"/>
                <a:cs typeface="Georgia"/>
              </a:rPr>
              <a:t>schema</a:t>
            </a:r>
            <a:r>
              <a:rPr sz="2800" b="1" spc="1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construct.</a:t>
            </a:r>
            <a:endParaRPr sz="2800" dirty="0">
              <a:latin typeface="Georgia"/>
              <a:cs typeface="Georgia"/>
            </a:endParaRPr>
          </a:p>
          <a:p>
            <a:pPr marL="378460" marR="279400" indent="-256540" algn="just">
              <a:lnSpc>
                <a:spcPts val="3020"/>
              </a:lnSpc>
              <a:spcBef>
                <a:spcPts val="34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in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at </a:t>
            </a:r>
            <a:r>
              <a:rPr sz="2800" spc="-10" dirty="0">
                <a:latin typeface="Georgia"/>
                <a:cs typeface="Georgia"/>
              </a:rPr>
              <a:t>particular </a:t>
            </a:r>
            <a:r>
              <a:rPr sz="2800" spc="-5" dirty="0">
                <a:latin typeface="Georgia"/>
                <a:cs typeface="Georgia"/>
              </a:rPr>
              <a:t>instant </a:t>
            </a:r>
            <a:r>
              <a:rPr sz="2800" dirty="0">
                <a:latin typeface="Georgia"/>
                <a:cs typeface="Georgia"/>
              </a:rPr>
              <a:t>or  </a:t>
            </a:r>
            <a:r>
              <a:rPr sz="2800" spc="-5" dirty="0">
                <a:latin typeface="Georgia"/>
                <a:cs typeface="Georgia"/>
              </a:rPr>
              <a:t>moment of </a:t>
            </a:r>
            <a:r>
              <a:rPr sz="2800" spc="-10" dirty="0">
                <a:latin typeface="Georgia"/>
                <a:cs typeface="Georgia"/>
              </a:rPr>
              <a:t>time </a:t>
            </a:r>
            <a:r>
              <a:rPr sz="2800" spc="-5" dirty="0">
                <a:latin typeface="Georgia"/>
                <a:cs typeface="Georgia"/>
              </a:rPr>
              <a:t>is called </a:t>
            </a:r>
            <a:r>
              <a:rPr sz="2800" b="1" spc="-5" dirty="0">
                <a:latin typeface="Georgia"/>
                <a:cs typeface="Georgia"/>
              </a:rPr>
              <a:t>database state </a:t>
            </a:r>
            <a:r>
              <a:rPr sz="2800" spc="-10" dirty="0">
                <a:latin typeface="Georgia"/>
                <a:cs typeface="Georgia"/>
              </a:rPr>
              <a:t>or  </a:t>
            </a:r>
            <a:r>
              <a:rPr sz="2800" b="1" spc="-5" dirty="0">
                <a:latin typeface="Georgia"/>
                <a:cs typeface="Georgia"/>
              </a:rPr>
              <a:t>snapshot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8219" y="2781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50922" y="3761613"/>
            <a:ext cx="1577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Database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schema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6660" y="664049"/>
            <a:ext cx="69659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94"/>
              </a:lnSpc>
            </a:pP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PREPARED</a:t>
            </a:r>
            <a:r>
              <a:rPr sz="800" spc="-114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BY</a:t>
            </a:r>
            <a:endParaRPr sz="800">
              <a:latin typeface="Georgia"/>
              <a:cs typeface="Georgia"/>
            </a:endParaRPr>
          </a:p>
          <a:p>
            <a:pPr marL="57785">
              <a:lnSpc>
                <a:spcPct val="100000"/>
              </a:lnSpc>
            </a:pP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SHARIKA T</a:t>
            </a:r>
            <a:r>
              <a:rPr sz="800" spc="-1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800" dirty="0">
                <a:solidFill>
                  <a:srgbClr val="438085"/>
                </a:solidFill>
                <a:latin typeface="Georgia"/>
                <a:cs typeface="Georgia"/>
              </a:rPr>
              <a:t>R</a:t>
            </a:r>
            <a:endParaRPr sz="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7740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8001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27050" y="4413250"/>
          <a:ext cx="6096000" cy="1112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Name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Student_number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Class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38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Major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25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Ram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CS001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R4</a:t>
                      </a:r>
                      <a:endParaRPr sz="1800" dirty="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CSE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Shyam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CS002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R4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CSE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779902" y="5743447"/>
            <a:ext cx="1331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Georgia"/>
                <a:cs typeface="Georgia"/>
              </a:rPr>
              <a:t>Database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state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  <p:transition spd="slow">
    <p:diamond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72411"/>
            <a:ext cx="782002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The schema is not </a:t>
            </a:r>
            <a:r>
              <a:rPr sz="2800" spc="-10" dirty="0">
                <a:latin typeface="Georgia"/>
                <a:cs typeface="Georgia"/>
              </a:rPr>
              <a:t>supposed </a:t>
            </a:r>
            <a:r>
              <a:rPr sz="2800" spc="-5" dirty="0">
                <a:latin typeface="Georgia"/>
                <a:cs typeface="Georgia"/>
              </a:rPr>
              <a:t>to change  </a:t>
            </a:r>
            <a:r>
              <a:rPr sz="2800" spc="-10" dirty="0">
                <a:latin typeface="Georgia"/>
                <a:cs typeface="Georgia"/>
              </a:rPr>
              <a:t>frequently, but </a:t>
            </a:r>
            <a:r>
              <a:rPr sz="2800" spc="-5" dirty="0">
                <a:latin typeface="Georgia"/>
                <a:cs typeface="Georgia"/>
              </a:rPr>
              <a:t>it is not </a:t>
            </a:r>
            <a:r>
              <a:rPr sz="2800" spc="-10" dirty="0">
                <a:latin typeface="Georgia"/>
                <a:cs typeface="Georgia"/>
              </a:rPr>
              <a:t>uncommon that changes  </a:t>
            </a:r>
            <a:r>
              <a:rPr sz="2800" spc="-5" dirty="0">
                <a:latin typeface="Georgia"/>
                <a:cs typeface="Georgia"/>
              </a:rPr>
              <a:t>occasionally </a:t>
            </a:r>
            <a:r>
              <a:rPr sz="2800" dirty="0">
                <a:latin typeface="Georgia"/>
                <a:cs typeface="Georgia"/>
              </a:rPr>
              <a:t>need </a:t>
            </a:r>
            <a:r>
              <a:rPr sz="2800" spc="-5" dirty="0">
                <a:latin typeface="Georgia"/>
                <a:cs typeface="Georgia"/>
              </a:rPr>
              <a:t>to be </a:t>
            </a:r>
            <a:r>
              <a:rPr sz="2800" spc="-10" dirty="0">
                <a:latin typeface="Georgia"/>
                <a:cs typeface="Georgia"/>
              </a:rPr>
              <a:t>applied </a:t>
            </a:r>
            <a:r>
              <a:rPr sz="2800" spc="-5" dirty="0">
                <a:latin typeface="Georgia"/>
                <a:cs typeface="Georgia"/>
              </a:rPr>
              <a:t>to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schema as 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application requirements change. It is called  </a:t>
            </a:r>
            <a:r>
              <a:rPr sz="2800" b="1" spc="-5" dirty="0">
                <a:latin typeface="Georgia"/>
                <a:cs typeface="Georgia"/>
              </a:rPr>
              <a:t>schema evolution</a:t>
            </a:r>
            <a:r>
              <a:rPr sz="2800" spc="-5" dirty="0">
                <a:latin typeface="Georgia"/>
                <a:cs typeface="Georgia"/>
              </a:rPr>
              <a:t>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33400"/>
            <a:ext cx="762825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The Three-Schema</a:t>
            </a:r>
            <a:r>
              <a:rPr sz="4000" b="1" spc="-30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Architecture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216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2000" y="2133600"/>
            <a:ext cx="7467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24495" cy="3550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Internal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level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b="1" spc="-5" dirty="0">
                <a:latin typeface="Georgia"/>
                <a:cs typeface="Georgia"/>
              </a:rPr>
              <a:t>internal </a:t>
            </a:r>
            <a:r>
              <a:rPr sz="2800" b="1" spc="-10" dirty="0">
                <a:latin typeface="Georgia"/>
                <a:cs typeface="Georgia"/>
              </a:rPr>
              <a:t>level </a:t>
            </a:r>
            <a:r>
              <a:rPr sz="2800" spc="-10" dirty="0">
                <a:latin typeface="Georgia"/>
                <a:cs typeface="Georgia"/>
              </a:rPr>
              <a:t>has </a:t>
            </a:r>
            <a:r>
              <a:rPr sz="2800" spc="-5" dirty="0">
                <a:latin typeface="Georgia"/>
                <a:cs typeface="Georgia"/>
              </a:rPr>
              <a:t>an </a:t>
            </a:r>
            <a:r>
              <a:rPr sz="2800" b="1" spc="-5" dirty="0">
                <a:latin typeface="Georgia"/>
                <a:cs typeface="Georgia"/>
              </a:rPr>
              <a:t>internal schema,  </a:t>
            </a:r>
            <a:r>
              <a:rPr sz="2800" spc="-10" dirty="0">
                <a:latin typeface="Georgia"/>
                <a:cs typeface="Georgia"/>
              </a:rPr>
              <a:t>which describes the </a:t>
            </a:r>
            <a:r>
              <a:rPr sz="2800" b="1" spc="-10" dirty="0">
                <a:latin typeface="Georgia"/>
                <a:cs typeface="Georgia"/>
              </a:rPr>
              <a:t>physical </a:t>
            </a:r>
            <a:r>
              <a:rPr sz="2800" b="1" spc="-5" dirty="0">
                <a:latin typeface="Georgia"/>
                <a:cs typeface="Georgia"/>
              </a:rPr>
              <a:t>storage </a:t>
            </a:r>
            <a:r>
              <a:rPr sz="2800" spc="-10" dirty="0">
                <a:latin typeface="Georgia"/>
                <a:cs typeface="Georgia"/>
              </a:rPr>
              <a:t>structure 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database.</a:t>
            </a:r>
            <a:endParaRPr sz="2800" dirty="0">
              <a:latin typeface="Georgia"/>
              <a:cs typeface="Georgia"/>
            </a:endParaRPr>
          </a:p>
          <a:p>
            <a:pPr marL="378460" marR="19367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internal schema </a:t>
            </a:r>
            <a:r>
              <a:rPr sz="2800" spc="-10" dirty="0">
                <a:latin typeface="Georgia"/>
                <a:cs typeface="Georgia"/>
              </a:rPr>
              <a:t>uses </a:t>
            </a:r>
            <a:r>
              <a:rPr sz="2800" spc="-5" dirty="0">
                <a:latin typeface="Georgia"/>
                <a:cs typeface="Georgia"/>
              </a:rPr>
              <a:t>a physical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model  and </a:t>
            </a:r>
            <a:r>
              <a:rPr sz="2800" spc="-10" dirty="0">
                <a:latin typeface="Georgia"/>
                <a:cs typeface="Georgia"/>
              </a:rPr>
              <a:t>describes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complete </a:t>
            </a:r>
            <a:r>
              <a:rPr sz="2800" spc="-5" dirty="0">
                <a:latin typeface="Georgia"/>
                <a:cs typeface="Georgia"/>
              </a:rPr>
              <a:t>details of </a:t>
            </a:r>
            <a:r>
              <a:rPr sz="2800" spc="-10" dirty="0">
                <a:latin typeface="Georgia"/>
                <a:cs typeface="Georgia"/>
              </a:rPr>
              <a:t>data  storage </a:t>
            </a:r>
            <a:r>
              <a:rPr sz="2800" spc="-5" dirty="0">
                <a:latin typeface="Georgia"/>
                <a:cs typeface="Georgia"/>
              </a:rPr>
              <a:t>and access </a:t>
            </a:r>
            <a:r>
              <a:rPr sz="2800" spc="-10" dirty="0">
                <a:latin typeface="Georgia"/>
                <a:cs typeface="Georgia"/>
              </a:rPr>
              <a:t>paths </a:t>
            </a:r>
            <a:r>
              <a:rPr sz="2800" spc="-5" dirty="0">
                <a:latin typeface="Georgia"/>
                <a:cs typeface="Georgia"/>
              </a:rPr>
              <a:t>for </a:t>
            </a:r>
            <a:r>
              <a:rPr sz="2800" spc="-10" dirty="0">
                <a:latin typeface="Georgia"/>
                <a:cs typeface="Georgia"/>
              </a:rPr>
              <a:t>the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database.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359" y="27813"/>
            <a:ext cx="26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04800"/>
            <a:ext cx="8030845" cy="569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Conceptual</a:t>
            </a:r>
            <a:r>
              <a:rPr sz="4000" b="1" spc="-2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level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Describes the structure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whole </a:t>
            </a:r>
            <a:r>
              <a:rPr sz="2800" spc="-10" dirty="0">
                <a:latin typeface="Georgia"/>
                <a:cs typeface="Georgia"/>
              </a:rPr>
              <a:t>database for  </a:t>
            </a: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community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users.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205104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conceptual </a:t>
            </a:r>
            <a:r>
              <a:rPr sz="2800" spc="-5" dirty="0">
                <a:latin typeface="Georgia"/>
                <a:cs typeface="Georgia"/>
              </a:rPr>
              <a:t>schema </a:t>
            </a:r>
            <a:r>
              <a:rPr sz="2800" spc="-10" dirty="0">
                <a:latin typeface="Georgia"/>
                <a:cs typeface="Georgia"/>
              </a:rPr>
              <a:t>hides the details of  physical storage structures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concentrates on  describing entities, </a:t>
            </a:r>
            <a:r>
              <a:rPr sz="2800" spc="-5" dirty="0">
                <a:latin typeface="Georgia"/>
                <a:cs typeface="Georgia"/>
              </a:rPr>
              <a:t>data types, relationships,  user </a:t>
            </a:r>
            <a:r>
              <a:rPr sz="2800" spc="-10" dirty="0">
                <a:latin typeface="Georgia"/>
                <a:cs typeface="Georgia"/>
              </a:rPr>
              <a:t>operations,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3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constraints.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205104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42989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high-level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model or an implementation 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model can be used at this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level.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216" y="27813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33400"/>
            <a:ext cx="7884159" cy="5693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E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xternal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or </a:t>
            </a:r>
            <a:r>
              <a:rPr sz="4000" b="1" spc="25" dirty="0">
                <a:solidFill>
                  <a:srgbClr val="424455"/>
                </a:solidFill>
                <a:latin typeface="Trebuchet MS"/>
                <a:cs typeface="Trebuchet MS"/>
              </a:rPr>
              <a:t>view</a:t>
            </a:r>
            <a:r>
              <a:rPr sz="4000" b="1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level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b="1" spc="-5" dirty="0">
                <a:latin typeface="Georgia"/>
                <a:cs typeface="Georgia"/>
              </a:rPr>
              <a:t>external </a:t>
            </a:r>
            <a:r>
              <a:rPr sz="2800" spc="-5" dirty="0">
                <a:latin typeface="Georgia"/>
                <a:cs typeface="Georgia"/>
              </a:rPr>
              <a:t>or </a:t>
            </a:r>
            <a:r>
              <a:rPr sz="2800" b="1" spc="-10" dirty="0">
                <a:latin typeface="Georgia"/>
                <a:cs typeface="Georgia"/>
              </a:rPr>
              <a:t>view level </a:t>
            </a:r>
            <a:r>
              <a:rPr sz="2800" spc="-5" dirty="0">
                <a:latin typeface="Georgia"/>
                <a:cs typeface="Georgia"/>
              </a:rPr>
              <a:t>includes a </a:t>
            </a:r>
            <a:r>
              <a:rPr sz="2800" spc="-10" dirty="0">
                <a:latin typeface="Georgia"/>
                <a:cs typeface="Georgia"/>
              </a:rPr>
              <a:t>number 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b="1" spc="-5" dirty="0">
                <a:latin typeface="Georgia"/>
                <a:cs typeface="Georgia"/>
              </a:rPr>
              <a:t>external schemas </a:t>
            </a:r>
            <a:r>
              <a:rPr sz="2800" spc="-5" dirty="0">
                <a:latin typeface="Georgia"/>
                <a:cs typeface="Georgia"/>
              </a:rPr>
              <a:t>or </a:t>
            </a:r>
            <a:r>
              <a:rPr sz="2800" b="1" spc="-5" dirty="0">
                <a:latin typeface="Georgia"/>
                <a:cs typeface="Georgia"/>
              </a:rPr>
              <a:t>user</a:t>
            </a:r>
            <a:r>
              <a:rPr sz="2800" b="1" spc="40" dirty="0">
                <a:latin typeface="Georgia"/>
                <a:cs typeface="Georgia"/>
              </a:rPr>
              <a:t> </a:t>
            </a:r>
            <a:r>
              <a:rPr sz="2800" b="1" spc="-10" dirty="0">
                <a:latin typeface="Georgia"/>
                <a:cs typeface="Georgia"/>
              </a:rPr>
              <a:t>views.</a:t>
            </a:r>
            <a:endParaRPr lang="en-IN" sz="2800" b="1" spc="-1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20320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Each </a:t>
            </a:r>
            <a:r>
              <a:rPr sz="2800" spc="-5" dirty="0">
                <a:latin typeface="Georgia"/>
                <a:cs typeface="Georgia"/>
              </a:rPr>
              <a:t>external schema </a:t>
            </a:r>
            <a:r>
              <a:rPr sz="2800" spc="-10" dirty="0">
                <a:latin typeface="Georgia"/>
                <a:cs typeface="Georgia"/>
              </a:rPr>
              <a:t>describes the part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the  database that </a:t>
            </a:r>
            <a:r>
              <a:rPr sz="2800" spc="-5" dirty="0">
                <a:latin typeface="Georgia"/>
                <a:cs typeface="Georgia"/>
              </a:rPr>
              <a:t>a particular user group is  interested in and hides the </a:t>
            </a:r>
            <a:r>
              <a:rPr sz="2800" spc="-10" dirty="0">
                <a:latin typeface="Georgia"/>
                <a:cs typeface="Georgia"/>
              </a:rPr>
              <a:t>rest </a:t>
            </a:r>
            <a:r>
              <a:rPr sz="2800" spc="-5" dirty="0">
                <a:latin typeface="Georgia"/>
                <a:cs typeface="Georgia"/>
              </a:rPr>
              <a:t>of the </a:t>
            </a:r>
            <a:r>
              <a:rPr sz="2800" spc="-10" dirty="0">
                <a:latin typeface="Georgia"/>
                <a:cs typeface="Georgia"/>
              </a:rPr>
              <a:t>database  from that </a:t>
            </a:r>
            <a:r>
              <a:rPr sz="2800" spc="-5" dirty="0">
                <a:latin typeface="Georgia"/>
                <a:cs typeface="Georgia"/>
              </a:rPr>
              <a:t>user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group.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20320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28257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high-level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model or an implementation 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model can be used at this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level.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456" y="2781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85800"/>
            <a:ext cx="7808595" cy="489813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marR="5080" indent="-256540" algn="just">
              <a:lnSpc>
                <a:spcPct val="90000"/>
              </a:lnSpc>
              <a:spcBef>
                <a:spcPts val="41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In a </a:t>
            </a:r>
            <a:r>
              <a:rPr sz="2600" spc="-5" dirty="0">
                <a:latin typeface="Georgia"/>
                <a:cs typeface="Georgia"/>
              </a:rPr>
              <a:t>DBMS based on the three-schema </a:t>
            </a:r>
            <a:r>
              <a:rPr sz="2600" dirty="0">
                <a:latin typeface="Georgia"/>
                <a:cs typeface="Georgia"/>
              </a:rPr>
              <a:t>architecture,  </a:t>
            </a:r>
            <a:r>
              <a:rPr sz="2600" spc="-5" dirty="0">
                <a:latin typeface="Georgia"/>
                <a:cs typeface="Georgia"/>
              </a:rPr>
              <a:t>each user </a:t>
            </a:r>
            <a:r>
              <a:rPr sz="2600" dirty="0">
                <a:latin typeface="Georgia"/>
                <a:cs typeface="Georgia"/>
              </a:rPr>
              <a:t>group refers </a:t>
            </a:r>
            <a:r>
              <a:rPr sz="2600" spc="-5" dirty="0">
                <a:latin typeface="Georgia"/>
                <a:cs typeface="Georgia"/>
              </a:rPr>
              <a:t>only to </a:t>
            </a:r>
            <a:r>
              <a:rPr sz="2600" dirty="0">
                <a:latin typeface="Georgia"/>
                <a:cs typeface="Georgia"/>
              </a:rPr>
              <a:t>its </a:t>
            </a:r>
            <a:r>
              <a:rPr sz="2600" spc="-5" dirty="0">
                <a:latin typeface="Georgia"/>
                <a:cs typeface="Georgia"/>
              </a:rPr>
              <a:t>own external  schema.</a:t>
            </a:r>
            <a:endParaRPr lang="en-IN" sz="2600" spc="-5" dirty="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90000"/>
              </a:lnSpc>
              <a:spcBef>
                <a:spcPts val="41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endParaRPr sz="2600" dirty="0">
              <a:latin typeface="Georgia"/>
              <a:cs typeface="Georgia"/>
            </a:endParaRPr>
          </a:p>
          <a:p>
            <a:pPr marL="268605" marR="173990" indent="-256540" algn="just">
              <a:lnSpc>
                <a:spcPct val="9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Hence, </a:t>
            </a:r>
            <a:r>
              <a:rPr sz="2600" spc="-5" dirty="0">
                <a:latin typeface="Georgia"/>
                <a:cs typeface="Georgia"/>
              </a:rPr>
              <a:t>the DBMS </a:t>
            </a:r>
            <a:r>
              <a:rPr sz="2600" dirty="0">
                <a:latin typeface="Georgia"/>
                <a:cs typeface="Georgia"/>
              </a:rPr>
              <a:t>must </a:t>
            </a:r>
            <a:r>
              <a:rPr sz="2600" spc="-5" dirty="0">
                <a:latin typeface="Georgia"/>
                <a:cs typeface="Georgia"/>
              </a:rPr>
              <a:t>transform </a:t>
            </a:r>
            <a:r>
              <a:rPr sz="2600" dirty="0">
                <a:latin typeface="Georgia"/>
                <a:cs typeface="Georgia"/>
              </a:rPr>
              <a:t>a request  specified </a:t>
            </a:r>
            <a:r>
              <a:rPr sz="2600" spc="-5" dirty="0">
                <a:latin typeface="Georgia"/>
                <a:cs typeface="Georgia"/>
              </a:rPr>
              <a:t>on </a:t>
            </a:r>
            <a:r>
              <a:rPr sz="2600" spc="-10" dirty="0">
                <a:latin typeface="Georgia"/>
                <a:cs typeface="Georgia"/>
              </a:rPr>
              <a:t>an </a:t>
            </a:r>
            <a:r>
              <a:rPr sz="2600" spc="-5" dirty="0">
                <a:latin typeface="Georgia"/>
                <a:cs typeface="Georgia"/>
              </a:rPr>
              <a:t>external schema </a:t>
            </a:r>
            <a:r>
              <a:rPr sz="2600" dirty="0">
                <a:latin typeface="Georgia"/>
                <a:cs typeface="Georgia"/>
              </a:rPr>
              <a:t>into a request  against </a:t>
            </a:r>
            <a:r>
              <a:rPr sz="2600" spc="-5" dirty="0">
                <a:latin typeface="Georgia"/>
                <a:cs typeface="Georgia"/>
              </a:rPr>
              <a:t>the conceptual schema, and then </a:t>
            </a:r>
            <a:r>
              <a:rPr sz="2600" dirty="0">
                <a:latin typeface="Georgia"/>
                <a:cs typeface="Georgia"/>
              </a:rPr>
              <a:t>into a  request </a:t>
            </a:r>
            <a:r>
              <a:rPr sz="2600" spc="-5" dirty="0">
                <a:latin typeface="Georgia"/>
                <a:cs typeface="Georgia"/>
              </a:rPr>
              <a:t>on the </a:t>
            </a:r>
            <a:r>
              <a:rPr sz="2600" dirty="0">
                <a:latin typeface="Georgia"/>
                <a:cs typeface="Georgia"/>
              </a:rPr>
              <a:t>internal </a:t>
            </a:r>
            <a:r>
              <a:rPr sz="2600" spc="-5" dirty="0">
                <a:latin typeface="Georgia"/>
                <a:cs typeface="Georgia"/>
              </a:rPr>
              <a:t>schema for processing over  the stored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database.</a:t>
            </a:r>
            <a:endParaRPr lang="en-IN" sz="2600" spc="-5" dirty="0">
              <a:latin typeface="Georgia"/>
              <a:cs typeface="Georgia"/>
            </a:endParaRPr>
          </a:p>
          <a:p>
            <a:pPr marL="268605" marR="173990" indent="-256540" algn="just">
              <a:lnSpc>
                <a:spcPct val="9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endParaRPr sz="2600" dirty="0">
              <a:latin typeface="Georgia"/>
              <a:cs typeface="Georgia"/>
            </a:endParaRPr>
          </a:p>
          <a:p>
            <a:pPr marL="268605" marR="911225" indent="-256540" algn="just">
              <a:lnSpc>
                <a:spcPts val="2810"/>
              </a:lnSpc>
              <a:spcBef>
                <a:spcPts val="340"/>
              </a:spcBef>
              <a:buClr>
                <a:srgbClr val="9F4DA2"/>
              </a:buClr>
              <a:buFont typeface="Georgia"/>
              <a:buChar char="•"/>
              <a:tabLst>
                <a:tab pos="346075" algn="l"/>
                <a:tab pos="347345" algn="l"/>
              </a:tabLst>
            </a:pPr>
            <a:r>
              <a:rPr dirty="0"/>
              <a:t>	</a:t>
            </a:r>
            <a:r>
              <a:rPr sz="2600" dirty="0">
                <a:latin typeface="Georgia"/>
                <a:cs typeface="Georgia"/>
              </a:rPr>
              <a:t>If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dirty="0">
                <a:latin typeface="Georgia"/>
                <a:cs typeface="Georgia"/>
              </a:rPr>
              <a:t>request is a </a:t>
            </a:r>
            <a:r>
              <a:rPr sz="2600" spc="-5" dirty="0">
                <a:latin typeface="Georgia"/>
                <a:cs typeface="Georgia"/>
              </a:rPr>
              <a:t>database </a:t>
            </a:r>
            <a:r>
              <a:rPr sz="2600" dirty="0">
                <a:latin typeface="Georgia"/>
                <a:cs typeface="Georgia"/>
              </a:rPr>
              <a:t>retrieval, </a:t>
            </a:r>
            <a:r>
              <a:rPr sz="2600" spc="-5" dirty="0">
                <a:latin typeface="Georgia"/>
                <a:cs typeface="Georgia"/>
              </a:rPr>
              <a:t>the data  </a:t>
            </a:r>
            <a:r>
              <a:rPr sz="2600" dirty="0">
                <a:latin typeface="Georgia"/>
                <a:cs typeface="Georgia"/>
              </a:rPr>
              <a:t>extracted </a:t>
            </a:r>
            <a:r>
              <a:rPr sz="2600" spc="-5" dirty="0">
                <a:latin typeface="Georgia"/>
                <a:cs typeface="Georgia"/>
              </a:rPr>
              <a:t>from the stored database </a:t>
            </a:r>
            <a:r>
              <a:rPr sz="2600" dirty="0">
                <a:latin typeface="Georgia"/>
                <a:cs typeface="Georgia"/>
              </a:rPr>
              <a:t>must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be</a:t>
            </a:r>
            <a:endParaRPr sz="2600" dirty="0">
              <a:latin typeface="Georgia"/>
              <a:cs typeface="Georgia"/>
            </a:endParaRPr>
          </a:p>
          <a:p>
            <a:pPr marL="268605" algn="just">
              <a:lnSpc>
                <a:spcPts val="2765"/>
              </a:lnSpc>
            </a:pPr>
            <a:r>
              <a:rPr sz="2600" spc="-5" dirty="0">
                <a:latin typeface="Georgia"/>
                <a:cs typeface="Georgia"/>
              </a:rPr>
              <a:t>reformatted to match the user’s external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view.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0119" y="27813"/>
            <a:ext cx="279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33400"/>
            <a:ext cx="8025130" cy="61241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Mappings</a:t>
            </a:r>
            <a:endParaRPr sz="4000" dirty="0">
              <a:latin typeface="Trebuchet MS"/>
              <a:cs typeface="Trebuchet MS"/>
            </a:endParaRPr>
          </a:p>
          <a:p>
            <a:pPr marL="378460" marR="64389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processes of </a:t>
            </a:r>
            <a:r>
              <a:rPr sz="2800" spc="-10" dirty="0">
                <a:latin typeface="Georgia"/>
                <a:cs typeface="Georgia"/>
              </a:rPr>
              <a:t>transforming </a:t>
            </a:r>
            <a:r>
              <a:rPr sz="2800" spc="-5" dirty="0">
                <a:latin typeface="Georgia"/>
                <a:cs typeface="Georgia"/>
              </a:rPr>
              <a:t>requests and  results between levels </a:t>
            </a:r>
            <a:r>
              <a:rPr sz="2800" spc="-10" dirty="0">
                <a:latin typeface="Georgia"/>
                <a:cs typeface="Georgia"/>
              </a:rPr>
              <a:t>are </a:t>
            </a:r>
            <a:r>
              <a:rPr sz="2800" spc="-5" dirty="0">
                <a:latin typeface="Georgia"/>
                <a:cs typeface="Georgia"/>
              </a:rPr>
              <a:t>called</a:t>
            </a:r>
            <a:r>
              <a:rPr sz="2800" spc="-35" dirty="0">
                <a:latin typeface="Georgia"/>
                <a:cs typeface="Georgia"/>
              </a:rPr>
              <a:t> </a:t>
            </a:r>
            <a:r>
              <a:rPr sz="2800" b="1" spc="-5" dirty="0">
                <a:latin typeface="Georgia"/>
                <a:cs typeface="Georgia"/>
              </a:rPr>
              <a:t>mappings.</a:t>
            </a:r>
            <a:endParaRPr lang="en-IN" sz="2800" b="1" spc="-5" dirty="0">
              <a:latin typeface="Georgia"/>
              <a:cs typeface="Georgia"/>
            </a:endParaRPr>
          </a:p>
          <a:p>
            <a:pPr marL="378460" marR="64389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These </a:t>
            </a:r>
            <a:r>
              <a:rPr sz="2800" spc="-10" dirty="0">
                <a:latin typeface="Georgia"/>
                <a:cs typeface="Georgia"/>
              </a:rPr>
              <a:t>mappings may </a:t>
            </a:r>
            <a:r>
              <a:rPr sz="2800" spc="-5" dirty="0">
                <a:latin typeface="Georgia"/>
                <a:cs typeface="Georgia"/>
              </a:rPr>
              <a:t>be time-consuming, </a:t>
            </a:r>
            <a:r>
              <a:rPr sz="2800" spc="-10" dirty="0">
                <a:latin typeface="Georgia"/>
                <a:cs typeface="Georgia"/>
              </a:rPr>
              <a:t>so  </a:t>
            </a:r>
            <a:r>
              <a:rPr sz="2800" spc="-5" dirty="0">
                <a:latin typeface="Georgia"/>
                <a:cs typeface="Georgia"/>
              </a:rPr>
              <a:t>some </a:t>
            </a:r>
            <a:r>
              <a:rPr sz="2800" spc="-10" dirty="0">
                <a:latin typeface="Georgia"/>
                <a:cs typeface="Georgia"/>
              </a:rPr>
              <a:t>DBMSs—especially </a:t>
            </a:r>
            <a:r>
              <a:rPr sz="2800" spc="-5" dirty="0">
                <a:latin typeface="Georgia"/>
                <a:cs typeface="Georgia"/>
              </a:rPr>
              <a:t>those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are meant </a:t>
            </a:r>
            <a:r>
              <a:rPr sz="2800" spc="-10" dirty="0">
                <a:latin typeface="Georgia"/>
                <a:cs typeface="Georgia"/>
              </a:rPr>
              <a:t>to  support small </a:t>
            </a:r>
            <a:r>
              <a:rPr sz="2800" spc="-5" dirty="0">
                <a:latin typeface="Georgia"/>
                <a:cs typeface="Georgia"/>
              </a:rPr>
              <a:t>databases—do not </a:t>
            </a:r>
            <a:r>
              <a:rPr sz="2800" spc="-10" dirty="0">
                <a:latin typeface="Georgia"/>
                <a:cs typeface="Georgia"/>
              </a:rPr>
              <a:t>support  external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views.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20447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certain </a:t>
            </a:r>
            <a:r>
              <a:rPr sz="2800" spc="-5" dirty="0">
                <a:latin typeface="Georgia"/>
                <a:cs typeface="Georgia"/>
              </a:rPr>
              <a:t>amount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mapping </a:t>
            </a:r>
            <a:r>
              <a:rPr sz="2800" spc="-5" dirty="0">
                <a:latin typeface="Georgia"/>
                <a:cs typeface="Georgia"/>
              </a:rPr>
              <a:t>is necessary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transform </a:t>
            </a:r>
            <a:r>
              <a:rPr sz="2800" spc="-10" dirty="0">
                <a:latin typeface="Georgia"/>
                <a:cs typeface="Georgia"/>
              </a:rPr>
              <a:t>requests between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conceptual </a:t>
            </a:r>
            <a:r>
              <a:rPr sz="2800" spc="-5" dirty="0">
                <a:latin typeface="Georgia"/>
                <a:cs typeface="Georgia"/>
              </a:rPr>
              <a:t>and  internal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levels.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216" y="27813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33400"/>
            <a:ext cx="8058150" cy="4400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Data</a:t>
            </a:r>
            <a:r>
              <a:rPr sz="4000" b="1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Independence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capacity </a:t>
            </a:r>
            <a:r>
              <a:rPr sz="2800" spc="-5" dirty="0">
                <a:latin typeface="Georgia"/>
                <a:cs typeface="Georgia"/>
              </a:rPr>
              <a:t>to change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schema at one level </a:t>
            </a:r>
            <a:r>
              <a:rPr sz="2800" spc="-10" dirty="0">
                <a:latin typeface="Georgia"/>
                <a:cs typeface="Georgia"/>
              </a:rPr>
              <a:t>of  </a:t>
            </a: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system </a:t>
            </a:r>
            <a:r>
              <a:rPr sz="2800" spc="-10" dirty="0">
                <a:latin typeface="Georgia"/>
                <a:cs typeface="Georgia"/>
              </a:rPr>
              <a:t>without having </a:t>
            </a:r>
            <a:r>
              <a:rPr sz="2800" spc="-5" dirty="0">
                <a:latin typeface="Georgia"/>
                <a:cs typeface="Georgia"/>
              </a:rPr>
              <a:t>to change </a:t>
            </a:r>
            <a:r>
              <a:rPr sz="2800" spc="-10" dirty="0">
                <a:latin typeface="Georgia"/>
                <a:cs typeface="Georgia"/>
              </a:rPr>
              <a:t>the  </a:t>
            </a:r>
            <a:r>
              <a:rPr sz="2800" spc="-5" dirty="0">
                <a:latin typeface="Georgia"/>
                <a:cs typeface="Georgia"/>
              </a:rPr>
              <a:t>schema at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next higher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level.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Two types of </a:t>
            </a:r>
            <a:r>
              <a:rPr sz="2800" spc="-10" dirty="0">
                <a:latin typeface="Georgia"/>
                <a:cs typeface="Georgia"/>
              </a:rPr>
              <a:t>data </a:t>
            </a:r>
            <a:r>
              <a:rPr sz="2800" spc="-5" dirty="0">
                <a:latin typeface="Georgia"/>
                <a:cs typeface="Georgia"/>
              </a:rPr>
              <a:t>independence:</a:t>
            </a:r>
            <a:endParaRPr sz="2800" dirty="0">
              <a:latin typeface="Georgia"/>
              <a:cs typeface="Georgia"/>
            </a:endParaRPr>
          </a:p>
          <a:p>
            <a:pPr marL="939165" lvl="1" indent="-515620" algn="just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800" spc="-5" dirty="0">
                <a:solidFill>
                  <a:srgbClr val="438085"/>
                </a:solidFill>
                <a:latin typeface="Georgia"/>
                <a:cs typeface="Georgia"/>
              </a:rPr>
              <a:t>Logical </a:t>
            </a:r>
            <a:r>
              <a:rPr sz="2800" spc="-10" dirty="0">
                <a:solidFill>
                  <a:srgbClr val="438085"/>
                </a:solidFill>
                <a:latin typeface="Georgia"/>
                <a:cs typeface="Georgia"/>
              </a:rPr>
              <a:t>data</a:t>
            </a:r>
            <a:r>
              <a:rPr sz="2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38085"/>
                </a:solidFill>
                <a:latin typeface="Georgia"/>
                <a:cs typeface="Georgia"/>
              </a:rPr>
              <a:t>independence</a:t>
            </a:r>
            <a:endParaRPr sz="2800" dirty="0">
              <a:latin typeface="Georgia"/>
              <a:cs typeface="Georgia"/>
            </a:endParaRPr>
          </a:p>
          <a:p>
            <a:pPr marL="939165" lvl="1" indent="-515620" algn="just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800" spc="-5" dirty="0">
                <a:solidFill>
                  <a:srgbClr val="438085"/>
                </a:solidFill>
                <a:latin typeface="Georgia"/>
                <a:cs typeface="Georgia"/>
              </a:rPr>
              <a:t>Physical </a:t>
            </a:r>
            <a:r>
              <a:rPr sz="2800" spc="-10" dirty="0">
                <a:solidFill>
                  <a:srgbClr val="438085"/>
                </a:solidFill>
                <a:latin typeface="Georgia"/>
                <a:cs typeface="Georgia"/>
              </a:rPr>
              <a:t>data</a:t>
            </a:r>
            <a:r>
              <a:rPr sz="28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38085"/>
                </a:solidFill>
                <a:latin typeface="Georgia"/>
                <a:cs typeface="Georgia"/>
              </a:rPr>
              <a:t>independence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4692" y="27813"/>
            <a:ext cx="27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4682" y="2766136"/>
            <a:ext cx="78803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6245" marR="5080" indent="-4241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primary </a:t>
            </a:r>
            <a:r>
              <a:rPr sz="2800" spc="-5" dirty="0">
                <a:latin typeface="Georgia"/>
                <a:cs typeface="Georgia"/>
              </a:rPr>
              <a:t>goal of a </a:t>
            </a:r>
            <a:r>
              <a:rPr sz="2800" dirty="0">
                <a:latin typeface="Georgia"/>
                <a:cs typeface="Georgia"/>
              </a:rPr>
              <a:t>DBMS </a:t>
            </a:r>
            <a:r>
              <a:rPr sz="2800" spc="-5" dirty="0">
                <a:latin typeface="Georgia"/>
                <a:cs typeface="Georgia"/>
              </a:rPr>
              <a:t>is to </a:t>
            </a:r>
            <a:r>
              <a:rPr sz="2800" spc="-10" dirty="0">
                <a:latin typeface="Georgia"/>
                <a:cs typeface="Georgia"/>
              </a:rPr>
              <a:t>provide </a:t>
            </a:r>
            <a:r>
              <a:rPr sz="2800" spc="-5" dirty="0">
                <a:latin typeface="Georgia"/>
                <a:cs typeface="Georgia"/>
              </a:rPr>
              <a:t>a way </a:t>
            </a:r>
            <a:r>
              <a:rPr sz="2800" spc="-10" dirty="0">
                <a:latin typeface="Georgia"/>
                <a:cs typeface="Georgia"/>
              </a:rPr>
              <a:t>to  store </a:t>
            </a:r>
            <a:r>
              <a:rPr sz="2800" spc="-5" dirty="0">
                <a:latin typeface="Georgia"/>
                <a:cs typeface="Georgia"/>
              </a:rPr>
              <a:t>and retrieve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information </a:t>
            </a:r>
            <a:r>
              <a:rPr sz="2800" spc="-10" dirty="0">
                <a:latin typeface="Georgia"/>
                <a:cs typeface="Georgia"/>
              </a:rPr>
              <a:t>that</a:t>
            </a:r>
            <a:r>
              <a:rPr sz="2800" spc="9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is</a:t>
            </a:r>
            <a:endParaRPr sz="2800">
              <a:latin typeface="Georgia"/>
              <a:cs typeface="Georgia"/>
            </a:endParaRPr>
          </a:p>
          <a:p>
            <a:pPr marL="1730375">
              <a:lnSpc>
                <a:spcPct val="100000"/>
              </a:lnSpc>
            </a:pPr>
            <a:r>
              <a:rPr sz="2800" spc="-10" dirty="0">
                <a:latin typeface="Georgia"/>
                <a:cs typeface="Georgia"/>
              </a:rPr>
              <a:t>both </a:t>
            </a:r>
            <a:r>
              <a:rPr sz="2800" i="1" spc="-5" dirty="0">
                <a:latin typeface="Georgia"/>
                <a:cs typeface="Georgia"/>
              </a:rPr>
              <a:t>convenient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i="1" spc="-5" dirty="0">
                <a:latin typeface="Georgia"/>
                <a:cs typeface="Georgia"/>
              </a:rPr>
              <a:t>efficient.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756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4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ransition spd="slow">
    <p:wedg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9600"/>
            <a:ext cx="7820025" cy="27949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Logical data</a:t>
            </a:r>
            <a:r>
              <a:rPr sz="4000" spc="-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independence</a:t>
            </a:r>
            <a:endParaRPr sz="4000" dirty="0">
              <a:latin typeface="Trebuchet MS"/>
              <a:cs typeface="Trebuchet MS"/>
            </a:endParaRPr>
          </a:p>
          <a:p>
            <a:pPr marL="85725" marR="5080" indent="-73660" algn="just">
              <a:lnSpc>
                <a:spcPct val="100000"/>
              </a:lnSpc>
              <a:spcBef>
                <a:spcPts val="249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3000" dirty="0">
                <a:latin typeface="Georgia"/>
                <a:cs typeface="Georgia"/>
              </a:rPr>
              <a:t>Logical </a:t>
            </a:r>
            <a:r>
              <a:rPr sz="3000" spc="-5" dirty="0">
                <a:latin typeface="Georgia"/>
                <a:cs typeface="Georgia"/>
              </a:rPr>
              <a:t>data independence </a:t>
            </a:r>
            <a:r>
              <a:rPr sz="3000" dirty="0">
                <a:latin typeface="Georgia"/>
                <a:cs typeface="Georgia"/>
              </a:rPr>
              <a:t>is the </a:t>
            </a:r>
            <a:r>
              <a:rPr sz="3000" spc="-5" dirty="0">
                <a:latin typeface="Georgia"/>
                <a:cs typeface="Georgia"/>
              </a:rPr>
              <a:t>capacity to  </a:t>
            </a:r>
            <a:r>
              <a:rPr sz="3000" dirty="0">
                <a:latin typeface="Georgia"/>
                <a:cs typeface="Georgia"/>
              </a:rPr>
              <a:t>change </a:t>
            </a:r>
            <a:r>
              <a:rPr sz="3000" spc="-5" dirty="0">
                <a:latin typeface="Georgia"/>
                <a:cs typeface="Georgia"/>
              </a:rPr>
              <a:t>the conceptual schema without having  to </a:t>
            </a:r>
            <a:r>
              <a:rPr sz="3000" dirty="0">
                <a:latin typeface="Georgia"/>
                <a:cs typeface="Georgia"/>
              </a:rPr>
              <a:t>change </a:t>
            </a:r>
            <a:r>
              <a:rPr sz="3000" spc="-5" dirty="0">
                <a:latin typeface="Georgia"/>
                <a:cs typeface="Georgia"/>
              </a:rPr>
              <a:t>external schemas or </a:t>
            </a:r>
            <a:r>
              <a:rPr sz="3000" dirty="0">
                <a:latin typeface="Georgia"/>
                <a:cs typeface="Georgia"/>
              </a:rPr>
              <a:t>application  </a:t>
            </a:r>
            <a:r>
              <a:rPr sz="3000" spc="-5" dirty="0">
                <a:latin typeface="Georgia"/>
                <a:cs typeface="Georgia"/>
              </a:rPr>
              <a:t>programs.</a:t>
            </a:r>
            <a:endParaRPr sz="30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7364" y="27813"/>
            <a:ext cx="231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47355" cy="4647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>
                <a:solidFill>
                  <a:srgbClr val="424455"/>
                </a:solidFill>
                <a:latin typeface="Trebuchet MS"/>
                <a:cs typeface="Trebuchet MS"/>
              </a:rPr>
              <a:t>Physical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data</a:t>
            </a:r>
            <a:r>
              <a:rPr sz="4000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independence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49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3000" dirty="0">
                <a:latin typeface="Georgia"/>
                <a:cs typeface="Georgia"/>
              </a:rPr>
              <a:t>Physical </a:t>
            </a:r>
            <a:r>
              <a:rPr sz="3000" spc="-5" dirty="0">
                <a:latin typeface="Georgia"/>
                <a:cs typeface="Georgia"/>
              </a:rPr>
              <a:t>data independence </a:t>
            </a:r>
            <a:r>
              <a:rPr sz="3000" dirty="0">
                <a:latin typeface="Georgia"/>
                <a:cs typeface="Georgia"/>
              </a:rPr>
              <a:t>is the </a:t>
            </a:r>
            <a:r>
              <a:rPr sz="3000" spc="-5" dirty="0">
                <a:latin typeface="Georgia"/>
                <a:cs typeface="Georgia"/>
              </a:rPr>
              <a:t>capacity to  </a:t>
            </a:r>
            <a:r>
              <a:rPr sz="3000" dirty="0">
                <a:latin typeface="Georgia"/>
                <a:cs typeface="Georgia"/>
              </a:rPr>
              <a:t>change </a:t>
            </a:r>
            <a:r>
              <a:rPr sz="3000" spc="-5" dirty="0">
                <a:latin typeface="Georgia"/>
                <a:cs typeface="Georgia"/>
              </a:rPr>
              <a:t>the </a:t>
            </a:r>
            <a:r>
              <a:rPr sz="3000" dirty="0">
                <a:latin typeface="Georgia"/>
                <a:cs typeface="Georgia"/>
              </a:rPr>
              <a:t>internal </a:t>
            </a:r>
            <a:r>
              <a:rPr sz="3000" spc="-5" dirty="0">
                <a:latin typeface="Georgia"/>
                <a:cs typeface="Georgia"/>
              </a:rPr>
              <a:t>schema without having to  </a:t>
            </a:r>
            <a:r>
              <a:rPr sz="3000" dirty="0">
                <a:latin typeface="Georgia"/>
                <a:cs typeface="Georgia"/>
              </a:rPr>
              <a:t>change </a:t>
            </a:r>
            <a:r>
              <a:rPr sz="3000" spc="-5" dirty="0">
                <a:latin typeface="Georgia"/>
                <a:cs typeface="Georgia"/>
              </a:rPr>
              <a:t>the conceptual</a:t>
            </a:r>
            <a:r>
              <a:rPr sz="3000" spc="-35" dirty="0">
                <a:latin typeface="Georgia"/>
                <a:cs typeface="Georgia"/>
              </a:rPr>
              <a:t> </a:t>
            </a:r>
            <a:r>
              <a:rPr sz="3000" spc="-5" dirty="0">
                <a:latin typeface="Georgia"/>
                <a:cs typeface="Georgia"/>
              </a:rPr>
              <a:t>schema.</a:t>
            </a:r>
            <a:endParaRPr sz="3000" dirty="0">
              <a:latin typeface="Georgia"/>
              <a:cs typeface="Georgia"/>
            </a:endParaRPr>
          </a:p>
          <a:p>
            <a:pPr marL="378460" marR="15621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3000" spc="-5" dirty="0">
                <a:latin typeface="Georgia"/>
                <a:cs typeface="Georgia"/>
              </a:rPr>
              <a:t>Data independence </a:t>
            </a:r>
            <a:r>
              <a:rPr sz="3000" dirty="0">
                <a:latin typeface="Georgia"/>
                <a:cs typeface="Georgia"/>
              </a:rPr>
              <a:t>occurs </a:t>
            </a:r>
            <a:r>
              <a:rPr sz="3000" spc="-5" dirty="0">
                <a:latin typeface="Georgia"/>
                <a:cs typeface="Georgia"/>
              </a:rPr>
              <a:t>because when </a:t>
            </a:r>
            <a:r>
              <a:rPr sz="3000" dirty="0">
                <a:latin typeface="Georgia"/>
                <a:cs typeface="Georgia"/>
              </a:rPr>
              <a:t>the  </a:t>
            </a:r>
            <a:r>
              <a:rPr sz="3000" spc="-5" dirty="0">
                <a:latin typeface="Georgia"/>
                <a:cs typeface="Georgia"/>
              </a:rPr>
              <a:t>schema </a:t>
            </a:r>
            <a:r>
              <a:rPr sz="3000" dirty="0">
                <a:latin typeface="Georgia"/>
                <a:cs typeface="Georgia"/>
              </a:rPr>
              <a:t>is </a:t>
            </a:r>
            <a:r>
              <a:rPr sz="3000" spc="-5" dirty="0">
                <a:latin typeface="Georgia"/>
                <a:cs typeface="Georgia"/>
              </a:rPr>
              <a:t>changed </a:t>
            </a:r>
            <a:r>
              <a:rPr sz="3000" dirty="0">
                <a:latin typeface="Georgia"/>
                <a:cs typeface="Georgia"/>
              </a:rPr>
              <a:t>at </a:t>
            </a:r>
            <a:r>
              <a:rPr sz="3000" spc="-5" dirty="0">
                <a:latin typeface="Georgia"/>
                <a:cs typeface="Georgia"/>
              </a:rPr>
              <a:t>some level, the schema  </a:t>
            </a:r>
            <a:r>
              <a:rPr sz="3000" dirty="0">
                <a:latin typeface="Georgia"/>
                <a:cs typeface="Georgia"/>
              </a:rPr>
              <a:t>at </a:t>
            </a:r>
            <a:r>
              <a:rPr sz="3000" spc="-5" dirty="0">
                <a:latin typeface="Georgia"/>
                <a:cs typeface="Georgia"/>
              </a:rPr>
              <a:t>the </a:t>
            </a:r>
            <a:r>
              <a:rPr sz="3000" dirty="0">
                <a:latin typeface="Georgia"/>
                <a:cs typeface="Georgia"/>
              </a:rPr>
              <a:t>next </a:t>
            </a:r>
            <a:r>
              <a:rPr sz="3000" spc="-5" dirty="0">
                <a:latin typeface="Georgia"/>
                <a:cs typeface="Georgia"/>
              </a:rPr>
              <a:t>higher level </a:t>
            </a:r>
            <a:r>
              <a:rPr sz="3000" dirty="0">
                <a:latin typeface="Georgia"/>
                <a:cs typeface="Georgia"/>
              </a:rPr>
              <a:t>remains </a:t>
            </a:r>
            <a:r>
              <a:rPr sz="3000" spc="-5" dirty="0">
                <a:latin typeface="Georgia"/>
                <a:cs typeface="Georgia"/>
              </a:rPr>
              <a:t>unchanged;  only the </a:t>
            </a:r>
            <a:r>
              <a:rPr sz="3000" dirty="0">
                <a:latin typeface="Georgia"/>
                <a:cs typeface="Georgia"/>
              </a:rPr>
              <a:t>mapping </a:t>
            </a:r>
            <a:r>
              <a:rPr sz="3000" spc="-5" dirty="0">
                <a:latin typeface="Georgia"/>
                <a:cs typeface="Georgia"/>
              </a:rPr>
              <a:t>between the two levels </a:t>
            </a:r>
            <a:r>
              <a:rPr sz="3000" dirty="0">
                <a:latin typeface="Georgia"/>
                <a:cs typeface="Georgia"/>
              </a:rPr>
              <a:t>is  changed.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96883" y="27813"/>
            <a:ext cx="260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7"/>
            <a:ext cx="8061325" cy="527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65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Database Languages and</a:t>
            </a:r>
            <a:r>
              <a:rPr sz="3600" b="1" spc="-1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Interfaces 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DBMS</a:t>
            </a:r>
            <a:r>
              <a:rPr sz="3600" b="1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Languages</a:t>
            </a:r>
            <a:endParaRPr sz="36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580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600" b="1" dirty="0">
                <a:latin typeface="Georgia"/>
                <a:cs typeface="Georgia"/>
              </a:rPr>
              <a:t>Data </a:t>
            </a:r>
            <a:r>
              <a:rPr sz="2600" b="1" spc="-5" dirty="0">
                <a:latin typeface="Georgia"/>
                <a:cs typeface="Georgia"/>
              </a:rPr>
              <a:t>definition language </a:t>
            </a:r>
            <a:r>
              <a:rPr sz="2600" b="1" dirty="0">
                <a:latin typeface="Georgia"/>
                <a:cs typeface="Georgia"/>
              </a:rPr>
              <a:t>( DDL ),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 by the  DBA </a:t>
            </a:r>
            <a:r>
              <a:rPr sz="2600" dirty="0">
                <a:latin typeface="Georgia"/>
                <a:cs typeface="Georgia"/>
              </a:rPr>
              <a:t>and </a:t>
            </a:r>
            <a:r>
              <a:rPr sz="2600" spc="-5" dirty="0">
                <a:latin typeface="Georgia"/>
                <a:cs typeface="Georgia"/>
              </a:rPr>
              <a:t>by database </a:t>
            </a:r>
            <a:r>
              <a:rPr sz="2600" dirty="0">
                <a:latin typeface="Georgia"/>
                <a:cs typeface="Georgia"/>
              </a:rPr>
              <a:t>designers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dirty="0">
                <a:latin typeface="Georgia"/>
                <a:cs typeface="Georgia"/>
              </a:rPr>
              <a:t>define </a:t>
            </a:r>
            <a:r>
              <a:rPr sz="2600" spc="-5" dirty="0">
                <a:latin typeface="Georgia"/>
                <a:cs typeface="Georgia"/>
              </a:rPr>
              <a:t>conceptual  </a:t>
            </a:r>
            <a:r>
              <a:rPr sz="2600" dirty="0">
                <a:latin typeface="Georgia"/>
                <a:cs typeface="Georgia"/>
              </a:rPr>
              <a:t>and internal </a:t>
            </a:r>
            <a:r>
              <a:rPr sz="2600" spc="-5" dirty="0">
                <a:latin typeface="Georgia"/>
                <a:cs typeface="Georgia"/>
              </a:rPr>
              <a:t>schemas</a:t>
            </a:r>
            <a:r>
              <a:rPr lang="en-IN" sz="2600" spc="-5" dirty="0">
                <a:latin typeface="Georgia"/>
                <a:cs typeface="Georgia"/>
              </a:rPr>
              <a:t>.</a:t>
            </a:r>
            <a:endParaRPr sz="2600" dirty="0">
              <a:latin typeface="Georgia"/>
              <a:cs typeface="Georgia"/>
            </a:endParaRPr>
          </a:p>
          <a:p>
            <a:pPr marL="378460" marR="15938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600" b="1" dirty="0">
                <a:latin typeface="Georgia"/>
                <a:cs typeface="Georgia"/>
              </a:rPr>
              <a:t>Storage </a:t>
            </a:r>
            <a:r>
              <a:rPr sz="2600" b="1" spc="-5" dirty="0">
                <a:latin typeface="Georgia"/>
                <a:cs typeface="Georgia"/>
              </a:rPr>
              <a:t>definition language </a:t>
            </a:r>
            <a:r>
              <a:rPr sz="2600" b="1" dirty="0">
                <a:latin typeface="Georgia"/>
                <a:cs typeface="Georgia"/>
              </a:rPr>
              <a:t>( SDL ),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 to  </a:t>
            </a:r>
            <a:r>
              <a:rPr sz="2600" dirty="0">
                <a:latin typeface="Georgia"/>
                <a:cs typeface="Georgia"/>
              </a:rPr>
              <a:t>specify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dirty="0">
                <a:latin typeface="Georgia"/>
                <a:cs typeface="Georgia"/>
              </a:rPr>
              <a:t>internal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schema.</a:t>
            </a:r>
            <a:endParaRPr sz="2600" dirty="0">
              <a:latin typeface="Georgia"/>
              <a:cs typeface="Georgia"/>
            </a:endParaRPr>
          </a:p>
          <a:p>
            <a:pPr marL="378460" marR="1714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r>
              <a:rPr sz="2600" b="1" spc="-5" dirty="0">
                <a:latin typeface="Georgia"/>
                <a:cs typeface="Georgia"/>
              </a:rPr>
              <a:t>View definition language </a:t>
            </a:r>
            <a:r>
              <a:rPr sz="2600" b="1" dirty="0">
                <a:latin typeface="Georgia"/>
                <a:cs typeface="Georgia"/>
              </a:rPr>
              <a:t>( </a:t>
            </a:r>
            <a:r>
              <a:rPr sz="2600" b="1" spc="-5" dirty="0">
                <a:latin typeface="Georgia"/>
                <a:cs typeface="Georgia"/>
              </a:rPr>
              <a:t>VDL </a:t>
            </a:r>
            <a:r>
              <a:rPr sz="2600" b="1" dirty="0">
                <a:latin typeface="Georgia"/>
                <a:cs typeface="Georgia"/>
              </a:rPr>
              <a:t>),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dirty="0">
                <a:latin typeface="Georgia"/>
                <a:cs typeface="Georgia"/>
              </a:rPr>
              <a:t>specify  </a:t>
            </a:r>
            <a:r>
              <a:rPr sz="2600" spc="-5" dirty="0">
                <a:latin typeface="Georgia"/>
                <a:cs typeface="Georgia"/>
              </a:rPr>
              <a:t>user </a:t>
            </a:r>
            <a:r>
              <a:rPr sz="2600" dirty="0">
                <a:latin typeface="Georgia"/>
                <a:cs typeface="Georgia"/>
              </a:rPr>
              <a:t>views and </a:t>
            </a:r>
            <a:r>
              <a:rPr sz="2600" spc="-5" dirty="0">
                <a:latin typeface="Georgia"/>
                <a:cs typeface="Georgia"/>
              </a:rPr>
              <a:t>their </a:t>
            </a:r>
            <a:r>
              <a:rPr sz="2600" dirty="0">
                <a:latin typeface="Georgia"/>
                <a:cs typeface="Georgia"/>
              </a:rPr>
              <a:t>mappings </a:t>
            </a:r>
            <a:r>
              <a:rPr sz="2600" spc="-5" dirty="0">
                <a:latin typeface="Georgia"/>
                <a:cs typeface="Georgia"/>
              </a:rPr>
              <a:t>to conceptual</a:t>
            </a:r>
            <a:r>
              <a:rPr sz="2600" spc="-7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schema</a:t>
            </a:r>
            <a:endParaRPr sz="2600" dirty="0">
              <a:latin typeface="Georgia"/>
              <a:cs typeface="Georgia"/>
            </a:endParaRPr>
          </a:p>
          <a:p>
            <a:pPr marL="378460" marR="26034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379095" algn="l"/>
                <a:tab pos="4689475" algn="l"/>
              </a:tabLst>
            </a:pPr>
            <a:r>
              <a:rPr sz="2600" b="1" dirty="0">
                <a:latin typeface="Georgia"/>
                <a:cs typeface="Georgia"/>
              </a:rPr>
              <a:t>Data Manipulation Language(DML)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used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for  </a:t>
            </a:r>
            <a:r>
              <a:rPr sz="2600" dirty="0">
                <a:latin typeface="Georgia"/>
                <a:cs typeface="Georgia"/>
              </a:rPr>
              <a:t>retrieval,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insertion,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deletion,	and </a:t>
            </a:r>
            <a:r>
              <a:rPr sz="2600" dirty="0">
                <a:latin typeface="Georgia"/>
                <a:cs typeface="Georgia"/>
              </a:rPr>
              <a:t>modification </a:t>
            </a:r>
            <a:r>
              <a:rPr sz="2600" spc="-5" dirty="0">
                <a:latin typeface="Georgia"/>
                <a:cs typeface="Georgia"/>
              </a:rPr>
              <a:t>of  the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data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8407" y="27813"/>
            <a:ext cx="2590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8601"/>
            <a:ext cx="7920355" cy="55975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indent="-256540">
              <a:lnSpc>
                <a:spcPts val="296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600" dirty="0">
                <a:latin typeface="Georgia"/>
                <a:cs typeface="Georgia"/>
              </a:rPr>
              <a:t>There are two main </a:t>
            </a:r>
            <a:r>
              <a:rPr sz="2600" spc="-5" dirty="0">
                <a:latin typeface="Georgia"/>
                <a:cs typeface="Georgia"/>
              </a:rPr>
              <a:t>types of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DMLs.</a:t>
            </a:r>
            <a:endParaRPr lang="en-IN" sz="2600" spc="-5" dirty="0">
              <a:latin typeface="Georgia"/>
              <a:cs typeface="Georgia"/>
            </a:endParaRPr>
          </a:p>
          <a:p>
            <a:pPr marL="268605" indent="-256540">
              <a:lnSpc>
                <a:spcPts val="296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endParaRPr sz="2600" dirty="0">
              <a:latin typeface="Georgia"/>
              <a:cs typeface="Georgia"/>
            </a:endParaRPr>
          </a:p>
          <a:p>
            <a:pPr marL="268605" marR="86360" indent="-256540" algn="just">
              <a:lnSpc>
                <a:spcPct val="80000"/>
              </a:lnSpc>
              <a:spcBef>
                <a:spcPts val="459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b="1" spc="-5" dirty="0">
                <a:latin typeface="Georgia"/>
                <a:cs typeface="Georgia"/>
              </a:rPr>
              <a:t>High-level </a:t>
            </a:r>
            <a:r>
              <a:rPr sz="2600" b="1" dirty="0">
                <a:latin typeface="Georgia"/>
                <a:cs typeface="Georgia"/>
              </a:rPr>
              <a:t>or </a:t>
            </a:r>
            <a:r>
              <a:rPr sz="2600" b="1" spc="-5" dirty="0">
                <a:latin typeface="Georgia"/>
                <a:cs typeface="Georgia"/>
              </a:rPr>
              <a:t>nonprocedural </a:t>
            </a:r>
            <a:r>
              <a:rPr sz="2600" b="1" dirty="0">
                <a:latin typeface="Georgia"/>
                <a:cs typeface="Georgia"/>
              </a:rPr>
              <a:t>DML </a:t>
            </a:r>
            <a:r>
              <a:rPr sz="2600" spc="-5" dirty="0">
                <a:latin typeface="Georgia"/>
                <a:cs typeface="Georgia"/>
              </a:rPr>
              <a:t>can be used  </a:t>
            </a:r>
            <a:r>
              <a:rPr sz="2600" dirty="0">
                <a:latin typeface="Georgia"/>
                <a:cs typeface="Georgia"/>
              </a:rPr>
              <a:t>on its own to specify </a:t>
            </a:r>
            <a:r>
              <a:rPr sz="2600" spc="-5" dirty="0">
                <a:latin typeface="Georgia"/>
                <a:cs typeface="Georgia"/>
              </a:rPr>
              <a:t>complex database operations  concisely.</a:t>
            </a:r>
            <a:endParaRPr lang="en-IN" sz="2600" spc="-5" dirty="0">
              <a:latin typeface="Georgia"/>
              <a:cs typeface="Georgia"/>
            </a:endParaRPr>
          </a:p>
          <a:p>
            <a:pPr marL="268605" marR="86360" indent="-256540" algn="just">
              <a:lnSpc>
                <a:spcPct val="80000"/>
              </a:lnSpc>
              <a:spcBef>
                <a:spcPts val="459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endParaRPr sz="2600" dirty="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b="1" spc="-5" dirty="0">
                <a:latin typeface="Georgia"/>
                <a:cs typeface="Georgia"/>
              </a:rPr>
              <a:t>Low-level </a:t>
            </a:r>
            <a:r>
              <a:rPr sz="2600" b="1" dirty="0">
                <a:latin typeface="Georgia"/>
                <a:cs typeface="Georgia"/>
              </a:rPr>
              <a:t>or procedural DML </a:t>
            </a:r>
            <a:r>
              <a:rPr sz="2600" dirty="0">
                <a:latin typeface="Georgia"/>
                <a:cs typeface="Georgia"/>
              </a:rPr>
              <a:t>must </a:t>
            </a:r>
            <a:r>
              <a:rPr sz="2600" spc="-5" dirty="0">
                <a:latin typeface="Georgia"/>
                <a:cs typeface="Georgia"/>
              </a:rPr>
              <a:t>be  embedded </a:t>
            </a:r>
            <a:r>
              <a:rPr sz="2600" dirty="0">
                <a:latin typeface="Georgia"/>
                <a:cs typeface="Georgia"/>
              </a:rPr>
              <a:t>in a general-purpose </a:t>
            </a:r>
            <a:r>
              <a:rPr sz="2600" spc="-5" dirty="0">
                <a:latin typeface="Georgia"/>
                <a:cs typeface="Georgia"/>
              </a:rPr>
              <a:t>programming  language. </a:t>
            </a:r>
            <a:endParaRPr lang="en-IN" sz="2600" spc="-5" dirty="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endParaRPr lang="en-IN" sz="2600" spc="-5" dirty="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This type </a:t>
            </a:r>
            <a:r>
              <a:rPr sz="2600" dirty="0">
                <a:latin typeface="Georgia"/>
                <a:cs typeface="Georgia"/>
              </a:rPr>
              <a:t>of DML </a:t>
            </a:r>
            <a:r>
              <a:rPr sz="2600" spc="-5" dirty="0">
                <a:latin typeface="Georgia"/>
                <a:cs typeface="Georgia"/>
              </a:rPr>
              <a:t>typically </a:t>
            </a:r>
            <a:r>
              <a:rPr sz="2600" dirty="0">
                <a:latin typeface="Georgia"/>
                <a:cs typeface="Georgia"/>
              </a:rPr>
              <a:t>retrieves  individual records </a:t>
            </a:r>
            <a:r>
              <a:rPr sz="2600" spc="-5" dirty="0">
                <a:latin typeface="Georgia"/>
                <a:cs typeface="Georgia"/>
              </a:rPr>
              <a:t>or objects from the database </a:t>
            </a:r>
            <a:r>
              <a:rPr sz="2600" dirty="0">
                <a:latin typeface="Georgia"/>
                <a:cs typeface="Georgia"/>
              </a:rPr>
              <a:t>and  </a:t>
            </a:r>
            <a:r>
              <a:rPr sz="2600" spc="-5" dirty="0">
                <a:latin typeface="Georgia"/>
                <a:cs typeface="Georgia"/>
              </a:rPr>
              <a:t>processes each separately. </a:t>
            </a:r>
            <a:endParaRPr lang="en-IN" sz="2600" spc="-5" dirty="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endParaRPr lang="en-IN" sz="2600" spc="-5" dirty="0">
              <a:latin typeface="Georgia"/>
              <a:cs typeface="Georgia"/>
            </a:endParaRPr>
          </a:p>
          <a:p>
            <a:pPr marL="268605" marR="5080" indent="-256540" algn="just">
              <a:lnSpc>
                <a:spcPct val="8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600" spc="-5" dirty="0">
                <a:latin typeface="Georgia"/>
                <a:cs typeface="Georgia"/>
              </a:rPr>
              <a:t>Low-level DMLs </a:t>
            </a:r>
            <a:r>
              <a:rPr sz="2600" dirty="0">
                <a:latin typeface="Georgia"/>
                <a:cs typeface="Georgia"/>
              </a:rPr>
              <a:t>are also called record-at-a-  </a:t>
            </a:r>
            <a:r>
              <a:rPr sz="2600" spc="-5" dirty="0">
                <a:latin typeface="Georgia"/>
                <a:cs typeface="Georgia"/>
              </a:rPr>
              <a:t>time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DMLs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359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9204" y="1524000"/>
            <a:ext cx="8045196" cy="2514600"/>
            <a:chOff x="489204" y="2222245"/>
            <a:chExt cx="6706234" cy="1129030"/>
          </a:xfrm>
        </p:grpSpPr>
        <p:sp>
          <p:nvSpPr>
            <p:cNvPr id="3" name="object 3"/>
            <p:cNvSpPr/>
            <p:nvPr/>
          </p:nvSpPr>
          <p:spPr>
            <a:xfrm>
              <a:off x="822889" y="2227574"/>
              <a:ext cx="6372013" cy="4198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89204" y="2552699"/>
              <a:ext cx="2308860" cy="7985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148839" y="2552699"/>
              <a:ext cx="830580" cy="7985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330196" y="2552699"/>
              <a:ext cx="3915155" cy="7985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843927" y="2222245"/>
              <a:ext cx="6330302" cy="37884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rgbClr val="FF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850023" y="2828924"/>
              <a:ext cx="1623060" cy="359410"/>
            </a:xfrm>
            <a:custGeom>
              <a:avLst/>
              <a:gdLst/>
              <a:ahLst/>
              <a:cxnLst/>
              <a:rect l="l" t="t" r="r" b="b"/>
              <a:pathLst>
                <a:path w="1623060" h="359410">
                  <a:moveTo>
                    <a:pt x="1388097" y="0"/>
                  </a:moveTo>
                  <a:lnTo>
                    <a:pt x="1321295" y="0"/>
                  </a:lnTo>
                  <a:lnTo>
                    <a:pt x="1440802" y="209041"/>
                  </a:lnTo>
                  <a:lnTo>
                    <a:pt x="1440802" y="354329"/>
                  </a:lnTo>
                  <a:lnTo>
                    <a:pt x="1503667" y="354329"/>
                  </a:lnTo>
                  <a:lnTo>
                    <a:pt x="1503667" y="209041"/>
                  </a:lnTo>
                  <a:lnTo>
                    <a:pt x="1536634" y="151129"/>
                  </a:lnTo>
                  <a:lnTo>
                    <a:pt x="1471917" y="151129"/>
                  </a:lnTo>
                  <a:lnTo>
                    <a:pt x="1388097" y="0"/>
                  </a:lnTo>
                  <a:close/>
                </a:path>
                <a:path w="1623060" h="359410">
                  <a:moveTo>
                    <a:pt x="1622666" y="0"/>
                  </a:moveTo>
                  <a:lnTo>
                    <a:pt x="1556118" y="0"/>
                  </a:lnTo>
                  <a:lnTo>
                    <a:pt x="1471917" y="151129"/>
                  </a:lnTo>
                  <a:lnTo>
                    <a:pt x="1536634" y="151129"/>
                  </a:lnTo>
                  <a:lnTo>
                    <a:pt x="1622666" y="0"/>
                  </a:lnTo>
                  <a:close/>
                </a:path>
                <a:path w="1623060" h="359410">
                  <a:moveTo>
                    <a:pt x="1197216" y="55879"/>
                  </a:moveTo>
                  <a:lnTo>
                    <a:pt x="1134351" y="55879"/>
                  </a:lnTo>
                  <a:lnTo>
                    <a:pt x="1134351" y="354329"/>
                  </a:lnTo>
                  <a:lnTo>
                    <a:pt x="1197216" y="354329"/>
                  </a:lnTo>
                  <a:lnTo>
                    <a:pt x="1197216" y="55879"/>
                  </a:lnTo>
                  <a:close/>
                </a:path>
                <a:path w="1623060" h="359410">
                  <a:moveTo>
                    <a:pt x="1315072" y="0"/>
                  </a:moveTo>
                  <a:lnTo>
                    <a:pt x="1021702" y="0"/>
                  </a:lnTo>
                  <a:lnTo>
                    <a:pt x="1021702" y="55879"/>
                  </a:lnTo>
                  <a:lnTo>
                    <a:pt x="1315072" y="55879"/>
                  </a:lnTo>
                  <a:lnTo>
                    <a:pt x="1315072" y="0"/>
                  </a:lnTo>
                  <a:close/>
                </a:path>
                <a:path w="1623060" h="359410">
                  <a:moveTo>
                    <a:pt x="980046" y="0"/>
                  </a:moveTo>
                  <a:lnTo>
                    <a:pt x="917181" y="0"/>
                  </a:lnTo>
                  <a:lnTo>
                    <a:pt x="917181" y="354329"/>
                  </a:lnTo>
                  <a:lnTo>
                    <a:pt x="980046" y="354329"/>
                  </a:lnTo>
                  <a:lnTo>
                    <a:pt x="980046" y="0"/>
                  </a:lnTo>
                  <a:close/>
                </a:path>
                <a:path w="1623060" h="359410">
                  <a:moveTo>
                    <a:pt x="756780" y="55879"/>
                  </a:moveTo>
                  <a:lnTo>
                    <a:pt x="693915" y="55879"/>
                  </a:lnTo>
                  <a:lnTo>
                    <a:pt x="693915" y="354329"/>
                  </a:lnTo>
                  <a:lnTo>
                    <a:pt x="756780" y="354329"/>
                  </a:lnTo>
                  <a:lnTo>
                    <a:pt x="756780" y="55879"/>
                  </a:lnTo>
                  <a:close/>
                </a:path>
                <a:path w="1623060" h="359410">
                  <a:moveTo>
                    <a:pt x="874636" y="0"/>
                  </a:moveTo>
                  <a:lnTo>
                    <a:pt x="581266" y="0"/>
                  </a:lnTo>
                  <a:lnTo>
                    <a:pt x="581266" y="55879"/>
                  </a:lnTo>
                  <a:lnTo>
                    <a:pt x="874636" y="55879"/>
                  </a:lnTo>
                  <a:lnTo>
                    <a:pt x="874636" y="0"/>
                  </a:lnTo>
                  <a:close/>
                </a:path>
                <a:path w="1623060" h="359410">
                  <a:moveTo>
                    <a:pt x="417822" y="135000"/>
                  </a:moveTo>
                  <a:lnTo>
                    <a:pt x="342404" y="135000"/>
                  </a:lnTo>
                  <a:lnTo>
                    <a:pt x="514337" y="359155"/>
                  </a:lnTo>
                  <a:lnTo>
                    <a:pt x="539991" y="359155"/>
                  </a:lnTo>
                  <a:lnTo>
                    <a:pt x="539991" y="213867"/>
                  </a:lnTo>
                  <a:lnTo>
                    <a:pt x="479539" y="213867"/>
                  </a:lnTo>
                  <a:lnTo>
                    <a:pt x="417822" y="135000"/>
                  </a:lnTo>
                  <a:close/>
                </a:path>
                <a:path w="1623060" h="359410">
                  <a:moveTo>
                    <a:pt x="312178" y="0"/>
                  </a:moveTo>
                  <a:lnTo>
                    <a:pt x="281940" y="0"/>
                  </a:lnTo>
                  <a:lnTo>
                    <a:pt x="281940" y="354584"/>
                  </a:lnTo>
                  <a:lnTo>
                    <a:pt x="342404" y="354584"/>
                  </a:lnTo>
                  <a:lnTo>
                    <a:pt x="342404" y="135000"/>
                  </a:lnTo>
                  <a:lnTo>
                    <a:pt x="417822" y="135000"/>
                  </a:lnTo>
                  <a:lnTo>
                    <a:pt x="312178" y="0"/>
                  </a:lnTo>
                  <a:close/>
                </a:path>
                <a:path w="1623060" h="359410">
                  <a:moveTo>
                    <a:pt x="539991" y="0"/>
                  </a:moveTo>
                  <a:lnTo>
                    <a:pt x="479539" y="0"/>
                  </a:lnTo>
                  <a:lnTo>
                    <a:pt x="479539" y="213867"/>
                  </a:lnTo>
                  <a:lnTo>
                    <a:pt x="539991" y="213867"/>
                  </a:lnTo>
                  <a:lnTo>
                    <a:pt x="539991" y="0"/>
                  </a:lnTo>
                  <a:close/>
                </a:path>
                <a:path w="1623060" h="359410">
                  <a:moveTo>
                    <a:pt x="226136" y="0"/>
                  </a:moveTo>
                  <a:lnTo>
                    <a:pt x="0" y="0"/>
                  </a:lnTo>
                  <a:lnTo>
                    <a:pt x="0" y="354329"/>
                  </a:lnTo>
                  <a:lnTo>
                    <a:pt x="223469" y="354329"/>
                  </a:lnTo>
                  <a:lnTo>
                    <a:pt x="223469" y="298450"/>
                  </a:lnTo>
                  <a:lnTo>
                    <a:pt x="62890" y="298450"/>
                  </a:lnTo>
                  <a:lnTo>
                    <a:pt x="62890" y="192277"/>
                  </a:lnTo>
                  <a:lnTo>
                    <a:pt x="179933" y="192277"/>
                  </a:lnTo>
                  <a:lnTo>
                    <a:pt x="179933" y="138811"/>
                  </a:lnTo>
                  <a:lnTo>
                    <a:pt x="62890" y="138811"/>
                  </a:lnTo>
                  <a:lnTo>
                    <a:pt x="62890" y="55879"/>
                  </a:lnTo>
                  <a:lnTo>
                    <a:pt x="226136" y="55879"/>
                  </a:lnTo>
                  <a:lnTo>
                    <a:pt x="2261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50023" y="2828924"/>
              <a:ext cx="1623060" cy="359410"/>
            </a:xfrm>
            <a:custGeom>
              <a:avLst/>
              <a:gdLst/>
              <a:ahLst/>
              <a:cxnLst/>
              <a:rect l="l" t="t" r="r" b="b"/>
              <a:pathLst>
                <a:path w="1623060" h="359410">
                  <a:moveTo>
                    <a:pt x="1321295" y="0"/>
                  </a:moveTo>
                  <a:lnTo>
                    <a:pt x="1388097" y="0"/>
                  </a:lnTo>
                  <a:lnTo>
                    <a:pt x="1471917" y="151129"/>
                  </a:lnTo>
                  <a:lnTo>
                    <a:pt x="1556118" y="0"/>
                  </a:lnTo>
                  <a:lnTo>
                    <a:pt x="1622666" y="0"/>
                  </a:lnTo>
                  <a:lnTo>
                    <a:pt x="1503667" y="209041"/>
                  </a:lnTo>
                  <a:lnTo>
                    <a:pt x="1503667" y="354329"/>
                  </a:lnTo>
                  <a:lnTo>
                    <a:pt x="1440802" y="354329"/>
                  </a:lnTo>
                  <a:lnTo>
                    <a:pt x="1440802" y="209041"/>
                  </a:lnTo>
                  <a:lnTo>
                    <a:pt x="1321295" y="0"/>
                  </a:lnTo>
                  <a:close/>
                </a:path>
                <a:path w="1623060" h="359410">
                  <a:moveTo>
                    <a:pt x="1021702" y="0"/>
                  </a:moveTo>
                  <a:lnTo>
                    <a:pt x="1315072" y="0"/>
                  </a:lnTo>
                  <a:lnTo>
                    <a:pt x="1315072" y="55879"/>
                  </a:lnTo>
                  <a:lnTo>
                    <a:pt x="1197216" y="55879"/>
                  </a:lnTo>
                  <a:lnTo>
                    <a:pt x="1197216" y="354329"/>
                  </a:lnTo>
                  <a:lnTo>
                    <a:pt x="1134351" y="354329"/>
                  </a:lnTo>
                  <a:lnTo>
                    <a:pt x="1134351" y="55879"/>
                  </a:lnTo>
                  <a:lnTo>
                    <a:pt x="1021702" y="55879"/>
                  </a:lnTo>
                  <a:lnTo>
                    <a:pt x="1021702" y="0"/>
                  </a:lnTo>
                  <a:close/>
                </a:path>
                <a:path w="1623060" h="359410">
                  <a:moveTo>
                    <a:pt x="917181" y="0"/>
                  </a:moveTo>
                  <a:lnTo>
                    <a:pt x="980046" y="0"/>
                  </a:lnTo>
                  <a:lnTo>
                    <a:pt x="980046" y="354329"/>
                  </a:lnTo>
                  <a:lnTo>
                    <a:pt x="917181" y="354329"/>
                  </a:lnTo>
                  <a:lnTo>
                    <a:pt x="917181" y="0"/>
                  </a:lnTo>
                  <a:close/>
                </a:path>
                <a:path w="1623060" h="359410">
                  <a:moveTo>
                    <a:pt x="581266" y="0"/>
                  </a:moveTo>
                  <a:lnTo>
                    <a:pt x="874636" y="0"/>
                  </a:lnTo>
                  <a:lnTo>
                    <a:pt x="874636" y="55879"/>
                  </a:lnTo>
                  <a:lnTo>
                    <a:pt x="756780" y="55879"/>
                  </a:lnTo>
                  <a:lnTo>
                    <a:pt x="756780" y="354329"/>
                  </a:lnTo>
                  <a:lnTo>
                    <a:pt x="693915" y="354329"/>
                  </a:lnTo>
                  <a:lnTo>
                    <a:pt x="693915" y="55879"/>
                  </a:lnTo>
                  <a:lnTo>
                    <a:pt x="581266" y="55879"/>
                  </a:lnTo>
                  <a:lnTo>
                    <a:pt x="581266" y="0"/>
                  </a:lnTo>
                  <a:close/>
                </a:path>
                <a:path w="1623060" h="359410">
                  <a:moveTo>
                    <a:pt x="281940" y="0"/>
                  </a:moveTo>
                  <a:lnTo>
                    <a:pt x="312178" y="0"/>
                  </a:lnTo>
                  <a:lnTo>
                    <a:pt x="479539" y="213867"/>
                  </a:lnTo>
                  <a:lnTo>
                    <a:pt x="479539" y="0"/>
                  </a:lnTo>
                  <a:lnTo>
                    <a:pt x="539991" y="0"/>
                  </a:lnTo>
                  <a:lnTo>
                    <a:pt x="539991" y="359155"/>
                  </a:lnTo>
                  <a:lnTo>
                    <a:pt x="514337" y="359155"/>
                  </a:lnTo>
                  <a:lnTo>
                    <a:pt x="342404" y="135000"/>
                  </a:lnTo>
                  <a:lnTo>
                    <a:pt x="342404" y="354584"/>
                  </a:lnTo>
                  <a:lnTo>
                    <a:pt x="281940" y="354584"/>
                  </a:lnTo>
                  <a:lnTo>
                    <a:pt x="281940" y="0"/>
                  </a:lnTo>
                  <a:close/>
                </a:path>
                <a:path w="1623060" h="359410">
                  <a:moveTo>
                    <a:pt x="0" y="0"/>
                  </a:moveTo>
                  <a:lnTo>
                    <a:pt x="226136" y="0"/>
                  </a:lnTo>
                  <a:lnTo>
                    <a:pt x="226136" y="55879"/>
                  </a:lnTo>
                  <a:lnTo>
                    <a:pt x="62890" y="55879"/>
                  </a:lnTo>
                  <a:lnTo>
                    <a:pt x="62890" y="138811"/>
                  </a:lnTo>
                  <a:lnTo>
                    <a:pt x="179933" y="138811"/>
                  </a:lnTo>
                  <a:lnTo>
                    <a:pt x="179933" y="192277"/>
                  </a:lnTo>
                  <a:lnTo>
                    <a:pt x="62890" y="192277"/>
                  </a:lnTo>
                  <a:lnTo>
                    <a:pt x="62890" y="298450"/>
                  </a:lnTo>
                  <a:lnTo>
                    <a:pt x="223469" y="298450"/>
                  </a:lnTo>
                  <a:lnTo>
                    <a:pt x="223469" y="354329"/>
                  </a:lnTo>
                  <a:lnTo>
                    <a:pt x="0" y="354329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2499740" y="3011359"/>
              <a:ext cx="128270" cy="57150"/>
            </a:xfrm>
            <a:custGeom>
              <a:avLst/>
              <a:gdLst/>
              <a:ahLst/>
              <a:cxnLst/>
              <a:rect l="l" t="t" r="r" b="b"/>
              <a:pathLst>
                <a:path w="128269" h="57150">
                  <a:moveTo>
                    <a:pt x="127939" y="0"/>
                  </a:moveTo>
                  <a:lnTo>
                    <a:pt x="0" y="0"/>
                  </a:lnTo>
                  <a:lnTo>
                    <a:pt x="0" y="56833"/>
                  </a:lnTo>
                  <a:lnTo>
                    <a:pt x="127939" y="56833"/>
                  </a:lnTo>
                  <a:lnTo>
                    <a:pt x="127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2499740" y="3011359"/>
              <a:ext cx="128270" cy="57150"/>
            </a:xfrm>
            <a:custGeom>
              <a:avLst/>
              <a:gdLst/>
              <a:ahLst/>
              <a:cxnLst/>
              <a:rect l="l" t="t" r="r" b="b"/>
              <a:pathLst>
                <a:path w="128269" h="57150">
                  <a:moveTo>
                    <a:pt x="0" y="56833"/>
                  </a:moveTo>
                  <a:lnTo>
                    <a:pt x="127939" y="56833"/>
                  </a:lnTo>
                  <a:lnTo>
                    <a:pt x="127939" y="0"/>
                  </a:lnTo>
                  <a:lnTo>
                    <a:pt x="0" y="0"/>
                  </a:lnTo>
                  <a:lnTo>
                    <a:pt x="0" y="56833"/>
                  </a:lnTo>
                  <a:close/>
                </a:path>
              </a:pathLst>
            </a:custGeom>
            <a:ln w="12192">
              <a:solidFill>
                <a:srgbClr val="2E869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2684906" y="2816605"/>
              <a:ext cx="3222117" cy="37884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595359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9600"/>
            <a:ext cx="8044815" cy="4549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ER</a:t>
            </a:r>
            <a:r>
              <a:rPr sz="4000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Diagram</a:t>
            </a:r>
            <a:endParaRPr sz="4000" dirty="0">
              <a:latin typeface="Trebuchet MS"/>
              <a:cs typeface="Trebuchet MS"/>
            </a:endParaRPr>
          </a:p>
          <a:p>
            <a:pPr marL="378460" indent="-257175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is not a technical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method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High level </a:t>
            </a:r>
            <a:r>
              <a:rPr sz="2800" spc="-10" dirty="0">
                <a:latin typeface="Georgia"/>
                <a:cs typeface="Georgia"/>
              </a:rPr>
              <a:t>conceptual data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model</a:t>
            </a:r>
            <a:endParaRPr sz="2800" dirty="0">
              <a:latin typeface="Georgia"/>
              <a:cs typeface="Georgia"/>
            </a:endParaRPr>
          </a:p>
          <a:p>
            <a:pPr marL="378460" marR="15684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is used for </a:t>
            </a:r>
            <a:r>
              <a:rPr sz="2800" spc="-10" dirty="0">
                <a:latin typeface="Georgia"/>
                <a:cs typeface="Georgia"/>
              </a:rPr>
              <a:t>conceptual data </a:t>
            </a:r>
            <a:r>
              <a:rPr sz="2800" spc="-5" dirty="0">
                <a:latin typeface="Georgia"/>
                <a:cs typeface="Georgia"/>
              </a:rPr>
              <a:t>design of </a:t>
            </a:r>
            <a:r>
              <a:rPr sz="2800" spc="-10" dirty="0">
                <a:latin typeface="Georgia"/>
                <a:cs typeface="Georgia"/>
              </a:rPr>
              <a:t>database  </a:t>
            </a:r>
            <a:r>
              <a:rPr sz="2800" spc="-5" dirty="0">
                <a:latin typeface="Georgia"/>
                <a:cs typeface="Georgia"/>
              </a:rPr>
              <a:t>applications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Collection of </a:t>
            </a:r>
            <a:r>
              <a:rPr sz="2800" b="1" spc="-5" dirty="0">
                <a:latin typeface="Georgia"/>
                <a:cs typeface="Georgia"/>
              </a:rPr>
              <a:t>entities </a:t>
            </a:r>
            <a:r>
              <a:rPr sz="2800" spc="-5" dirty="0">
                <a:latin typeface="Georgia"/>
                <a:cs typeface="Georgia"/>
              </a:rPr>
              <a:t>and their </a:t>
            </a:r>
            <a:r>
              <a:rPr sz="2800" spc="-10" dirty="0">
                <a:latin typeface="Georgia"/>
                <a:cs typeface="Georgia"/>
              </a:rPr>
              <a:t>properties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called</a:t>
            </a:r>
            <a:endParaRPr sz="2800" dirty="0">
              <a:latin typeface="Georgia"/>
              <a:cs typeface="Georgia"/>
            </a:endParaRPr>
          </a:p>
          <a:p>
            <a:pPr marL="378460" algn="just">
              <a:lnSpc>
                <a:spcPct val="100000"/>
              </a:lnSpc>
            </a:pPr>
            <a:r>
              <a:rPr sz="2800" b="1" spc="-5" dirty="0">
                <a:latin typeface="Georgia"/>
                <a:cs typeface="Georgia"/>
              </a:rPr>
              <a:t>attributes </a:t>
            </a:r>
            <a:r>
              <a:rPr sz="2800" spc="-5" dirty="0">
                <a:latin typeface="Georgia"/>
                <a:cs typeface="Georgia"/>
              </a:rPr>
              <a:t>and relationship between</a:t>
            </a:r>
            <a:r>
              <a:rPr sz="2800" spc="-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them</a:t>
            </a:r>
            <a:endParaRPr sz="2800" dirty="0">
              <a:latin typeface="Georgia"/>
              <a:cs typeface="Georgia"/>
            </a:endParaRPr>
          </a:p>
          <a:p>
            <a:pPr marL="378460" marR="117665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Diagrammatic </a:t>
            </a:r>
            <a:r>
              <a:rPr sz="2800" spc="-5" dirty="0">
                <a:latin typeface="Georgia"/>
                <a:cs typeface="Georgia"/>
              </a:rPr>
              <a:t>representation and </a:t>
            </a:r>
            <a:r>
              <a:rPr sz="2800" spc="-10" dirty="0">
                <a:latin typeface="Georgia"/>
                <a:cs typeface="Georgia"/>
              </a:rPr>
              <a:t>easy to  understand </a:t>
            </a:r>
            <a:r>
              <a:rPr sz="2800" spc="-5" dirty="0">
                <a:latin typeface="Georgia"/>
                <a:cs typeface="Georgia"/>
              </a:rPr>
              <a:t>for non technical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users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0600" y="27813"/>
            <a:ext cx="24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579359" cy="320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Entity</a:t>
            </a:r>
            <a:endParaRPr sz="4000" dirty="0">
              <a:latin typeface="Trebuchet MS"/>
              <a:cs typeface="Trebuchet MS"/>
            </a:endParaRPr>
          </a:p>
          <a:p>
            <a:pPr marL="378460" indent="-257175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basic </a:t>
            </a:r>
            <a:r>
              <a:rPr sz="2800" spc="-10" dirty="0">
                <a:latin typeface="Georgia"/>
                <a:cs typeface="Georgia"/>
              </a:rPr>
              <a:t>object that the ER model</a:t>
            </a:r>
            <a:r>
              <a:rPr sz="2800" spc="7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represents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thing </a:t>
            </a:r>
            <a:r>
              <a:rPr sz="2800" spc="-5" dirty="0">
                <a:latin typeface="Georgia"/>
                <a:cs typeface="Georgia"/>
              </a:rPr>
              <a:t>in real </a:t>
            </a:r>
            <a:r>
              <a:rPr sz="2800" spc="-10" dirty="0">
                <a:latin typeface="Georgia"/>
                <a:cs typeface="Georgia"/>
              </a:rPr>
              <a:t>world with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existence</a:t>
            </a:r>
            <a:endParaRPr sz="2800" dirty="0">
              <a:latin typeface="Georgia"/>
              <a:cs typeface="Georgia"/>
            </a:endParaRPr>
          </a:p>
          <a:p>
            <a:pPr marL="378460" marR="22161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distinguished from </a:t>
            </a:r>
            <a:r>
              <a:rPr sz="2800" spc="-5" dirty="0">
                <a:latin typeface="Georgia"/>
                <a:cs typeface="Georgia"/>
              </a:rPr>
              <a:t>other objects </a:t>
            </a:r>
            <a:r>
              <a:rPr sz="2800" spc="-10" dirty="0">
                <a:latin typeface="Georgia"/>
                <a:cs typeface="Georgia"/>
              </a:rPr>
              <a:t>on  basis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attributes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Entities </a:t>
            </a:r>
            <a:r>
              <a:rPr sz="2800" spc="-5" dirty="0">
                <a:latin typeface="Georgia"/>
                <a:cs typeface="Georgia"/>
              </a:rPr>
              <a:t>can be </a:t>
            </a:r>
            <a:r>
              <a:rPr sz="2800" spc="-10" dirty="0">
                <a:latin typeface="Georgia"/>
                <a:cs typeface="Georgia"/>
              </a:rPr>
              <a:t>tangible </a:t>
            </a:r>
            <a:r>
              <a:rPr sz="2800" spc="-5" dirty="0">
                <a:latin typeface="Georgia"/>
                <a:cs typeface="Georgia"/>
              </a:rPr>
              <a:t>and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intangible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60690" cy="358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Entity</a:t>
            </a:r>
            <a:r>
              <a:rPr sz="4000" b="1" spc="-9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80" dirty="0">
                <a:solidFill>
                  <a:srgbClr val="424455"/>
                </a:solidFill>
                <a:latin typeface="Trebuchet MS"/>
                <a:cs typeface="Trebuchet MS"/>
              </a:rPr>
              <a:t>Type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entity type </a:t>
            </a:r>
            <a:r>
              <a:rPr sz="2800" spc="-5" dirty="0">
                <a:latin typeface="Georgia"/>
                <a:cs typeface="Georgia"/>
              </a:rPr>
              <a:t>is a collection of </a:t>
            </a:r>
            <a:r>
              <a:rPr sz="2800" spc="-10" dirty="0">
                <a:latin typeface="Georgia"/>
                <a:cs typeface="Georgia"/>
              </a:rPr>
              <a:t>the entity having  similar</a:t>
            </a:r>
            <a:r>
              <a:rPr sz="2800" spc="-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attributes.</a:t>
            </a:r>
            <a:endParaRPr sz="2800" dirty="0">
              <a:latin typeface="Georgia"/>
              <a:cs typeface="Georgia"/>
            </a:endParaRPr>
          </a:p>
          <a:p>
            <a:pPr marL="378460" marR="3702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an </a:t>
            </a:r>
            <a:r>
              <a:rPr sz="2800" spc="-10" dirty="0">
                <a:latin typeface="Georgia"/>
                <a:cs typeface="Georgia"/>
              </a:rPr>
              <a:t>entity type </a:t>
            </a:r>
            <a:r>
              <a:rPr sz="2800" spc="-5" dirty="0">
                <a:latin typeface="Georgia"/>
                <a:cs typeface="Georgia"/>
              </a:rPr>
              <a:t>in an </a:t>
            </a:r>
            <a:r>
              <a:rPr sz="2800" spc="-10" dirty="0">
                <a:latin typeface="Georgia"/>
                <a:cs typeface="Georgia"/>
              </a:rPr>
              <a:t>ER diagram </a:t>
            </a:r>
            <a:r>
              <a:rPr sz="2800" spc="-5" dirty="0">
                <a:latin typeface="Georgia"/>
                <a:cs typeface="Georgia"/>
              </a:rPr>
              <a:t>is defined by a  name and a set of</a:t>
            </a:r>
            <a:r>
              <a:rPr sz="2800" spc="-10" dirty="0">
                <a:latin typeface="Georgia"/>
                <a:cs typeface="Georgia"/>
              </a:rPr>
              <a:t> attributes</a:t>
            </a:r>
            <a:endParaRPr sz="2800" dirty="0">
              <a:latin typeface="Georgia"/>
              <a:cs typeface="Georgia"/>
            </a:endParaRPr>
          </a:p>
          <a:p>
            <a:pPr marL="378460" marR="278130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Font typeface="Georgia"/>
              <a:buChar char="•"/>
              <a:tabLst>
                <a:tab pos="462280" algn="l"/>
                <a:tab pos="462915" algn="l"/>
              </a:tabLst>
            </a:pPr>
            <a:r>
              <a:rPr dirty="0"/>
              <a:t>	</a:t>
            </a:r>
            <a:r>
              <a:rPr sz="2800" i="1" spc="-5" dirty="0">
                <a:latin typeface="Georgia"/>
                <a:cs typeface="Georgia"/>
              </a:rPr>
              <a:t>We use a </a:t>
            </a:r>
            <a:r>
              <a:rPr sz="2800" i="1" spc="-10" dirty="0">
                <a:latin typeface="Georgia"/>
                <a:cs typeface="Georgia"/>
              </a:rPr>
              <a:t>rectangle </a:t>
            </a:r>
            <a:r>
              <a:rPr sz="2800" i="1" spc="-5" dirty="0">
                <a:latin typeface="Georgia"/>
                <a:cs typeface="Georgia"/>
              </a:rPr>
              <a:t>to </a:t>
            </a:r>
            <a:r>
              <a:rPr sz="2800" i="1" dirty="0">
                <a:latin typeface="Georgia"/>
                <a:cs typeface="Georgia"/>
              </a:rPr>
              <a:t>represent </a:t>
            </a:r>
            <a:r>
              <a:rPr sz="2800" i="1" spc="-5" dirty="0">
                <a:latin typeface="Georgia"/>
                <a:cs typeface="Georgia"/>
              </a:rPr>
              <a:t>an entity </a:t>
            </a:r>
            <a:r>
              <a:rPr sz="2800" i="1" spc="-10" dirty="0">
                <a:latin typeface="Georgia"/>
                <a:cs typeface="Georgia"/>
              </a:rPr>
              <a:t>type  </a:t>
            </a:r>
            <a:r>
              <a:rPr sz="2800" i="1" spc="-5" dirty="0">
                <a:latin typeface="Georgia"/>
                <a:cs typeface="Georgia"/>
              </a:rPr>
              <a:t>in </a:t>
            </a:r>
            <a:r>
              <a:rPr sz="2800" i="1" spc="-10" dirty="0">
                <a:latin typeface="Georgia"/>
                <a:cs typeface="Georgia"/>
              </a:rPr>
              <a:t>the </a:t>
            </a:r>
            <a:r>
              <a:rPr sz="2800" i="1" spc="-5" dirty="0">
                <a:latin typeface="Georgia"/>
                <a:cs typeface="Georgia"/>
              </a:rPr>
              <a:t>E-R </a:t>
            </a:r>
            <a:r>
              <a:rPr sz="2800" i="1" spc="-10" dirty="0">
                <a:latin typeface="Georgia"/>
                <a:cs typeface="Georgia"/>
              </a:rPr>
              <a:t>diagram, </a:t>
            </a:r>
            <a:r>
              <a:rPr sz="2800" i="1" spc="-5" dirty="0">
                <a:latin typeface="Georgia"/>
                <a:cs typeface="Georgia"/>
              </a:rPr>
              <a:t>not</a:t>
            </a:r>
            <a:r>
              <a:rPr sz="2800" i="1" spc="35" dirty="0">
                <a:latin typeface="Georgia"/>
                <a:cs typeface="Georgia"/>
              </a:rPr>
              <a:t> </a:t>
            </a:r>
            <a:r>
              <a:rPr sz="2800" i="1" spc="-5" dirty="0">
                <a:latin typeface="Georgia"/>
                <a:cs typeface="Georgia"/>
              </a:rPr>
              <a:t>entity.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359" y="27813"/>
            <a:ext cx="262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59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67500" y="5177127"/>
            <a:ext cx="6080716" cy="1204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602220" cy="181011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Entity set</a:t>
            </a:r>
            <a:endParaRPr sz="4000" dirty="0">
              <a:latin typeface="Trebuchet MS"/>
              <a:cs typeface="Trebuchet MS"/>
            </a:endParaRPr>
          </a:p>
          <a:p>
            <a:pPr marL="378460" marR="263525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collection </a:t>
            </a:r>
            <a:r>
              <a:rPr sz="2800" spc="-5" dirty="0">
                <a:latin typeface="Georgia"/>
                <a:cs typeface="Georgia"/>
              </a:rPr>
              <a:t>of same </a:t>
            </a:r>
            <a:r>
              <a:rPr sz="2800" spc="-10" dirty="0">
                <a:latin typeface="Georgia"/>
                <a:cs typeface="Georgia"/>
              </a:rPr>
              <a:t>type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entities that </a:t>
            </a:r>
            <a:r>
              <a:rPr sz="2800" spc="-5" dirty="0">
                <a:latin typeface="Georgia"/>
                <a:cs typeface="Georgia"/>
              </a:rPr>
              <a:t>is  </a:t>
            </a:r>
            <a:r>
              <a:rPr sz="2800" spc="-10" dirty="0">
                <a:latin typeface="Georgia"/>
                <a:cs typeface="Georgia"/>
              </a:rPr>
              <a:t>their attributes are same </a:t>
            </a:r>
            <a:r>
              <a:rPr sz="2800" spc="-5" dirty="0">
                <a:latin typeface="Georgia"/>
                <a:cs typeface="Georgia"/>
              </a:rPr>
              <a:t>is called </a:t>
            </a:r>
            <a:r>
              <a:rPr sz="2800" spc="-10" dirty="0">
                <a:latin typeface="Georgia"/>
                <a:cs typeface="Georgia"/>
              </a:rPr>
              <a:t>entity</a:t>
            </a:r>
            <a:r>
              <a:rPr sz="2800" spc="9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set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5547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18219" y="27813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190" y="1307547"/>
            <a:ext cx="8260511" cy="52125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685800"/>
            <a:ext cx="7830820" cy="5388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12509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Database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systems are designed to manage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large  bodies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of</a:t>
            </a:r>
            <a:r>
              <a:rPr sz="280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information.</a:t>
            </a:r>
            <a:endParaRPr lang="en-IN" sz="2800" spc="-5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268605" marR="12509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endParaRPr sz="28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268605" marR="19050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Management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of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data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involves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both storage of 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information and mechanisms for manipulation  of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 information.</a:t>
            </a:r>
            <a:endParaRPr lang="en-IN" sz="2800" spc="-1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268605" marR="19050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endParaRPr sz="28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268605" marR="30289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The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database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system must ensure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the safety </a:t>
            </a:r>
            <a:r>
              <a:rPr sz="2800" dirty="0">
                <a:solidFill>
                  <a:srgbClr val="0070C0"/>
                </a:solidFill>
                <a:latin typeface="Georgia"/>
                <a:cs typeface="Georgia"/>
              </a:rPr>
              <a:t>of 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the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information</a:t>
            </a:r>
            <a:r>
              <a:rPr sz="2800" spc="1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stored</a:t>
            </a:r>
            <a:endParaRPr lang="en-IN" sz="2800" spc="-1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268605" marR="30289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endParaRPr sz="28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If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data are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to be shared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among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several users,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the 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system must avoid </a:t>
            </a:r>
            <a:r>
              <a:rPr sz="2800" spc="-10" dirty="0">
                <a:solidFill>
                  <a:srgbClr val="0070C0"/>
                </a:solidFill>
                <a:latin typeface="Georgia"/>
                <a:cs typeface="Georgia"/>
              </a:rPr>
              <a:t>possible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anomalous</a:t>
            </a:r>
            <a:r>
              <a:rPr sz="2800" spc="4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0070C0"/>
                </a:solidFill>
                <a:latin typeface="Georgia"/>
                <a:cs typeface="Georgia"/>
              </a:rPr>
              <a:t>results</a:t>
            </a:r>
            <a:r>
              <a:rPr sz="2800" spc="-5" dirty="0">
                <a:latin typeface="Georgia"/>
                <a:cs typeface="Georgia"/>
              </a:rPr>
              <a:t>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24900" y="27813"/>
            <a:ext cx="133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548880" cy="5107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Attributes</a:t>
            </a:r>
            <a:endParaRPr sz="4000" dirty="0">
              <a:latin typeface="Trebuchet MS"/>
              <a:cs typeface="Trebuchet MS"/>
            </a:endParaRPr>
          </a:p>
          <a:p>
            <a:pPr marL="378460" indent="-257175" algn="just">
              <a:lnSpc>
                <a:spcPct val="100000"/>
              </a:lnSpc>
              <a:spcBef>
                <a:spcPts val="25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The </a:t>
            </a:r>
            <a:r>
              <a:rPr sz="2600" spc="-5" dirty="0">
                <a:latin typeface="Georgia"/>
                <a:cs typeface="Georgia"/>
              </a:rPr>
              <a:t>properties of entity that basically describes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it</a:t>
            </a: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Attributes describes </a:t>
            </a:r>
            <a:r>
              <a:rPr sz="2600" spc="-5" dirty="0">
                <a:latin typeface="Georgia"/>
                <a:cs typeface="Georgia"/>
              </a:rPr>
              <a:t>characteristics of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entity</a:t>
            </a:r>
            <a:endParaRPr sz="2600" dirty="0">
              <a:latin typeface="Georgia"/>
              <a:cs typeface="Georgia"/>
            </a:endParaRPr>
          </a:p>
          <a:p>
            <a:pPr marL="378460" marR="567055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  <a:tab pos="1954530" algn="l"/>
              </a:tabLst>
            </a:pPr>
            <a:r>
              <a:rPr sz="2600" spc="-5" dirty="0">
                <a:latin typeface="Georgia"/>
                <a:cs typeface="Georgia"/>
              </a:rPr>
              <a:t>Suppose we have </a:t>
            </a:r>
            <a:r>
              <a:rPr sz="2600" dirty="0">
                <a:latin typeface="Georgia"/>
                <a:cs typeface="Georgia"/>
              </a:rPr>
              <a:t>a </a:t>
            </a:r>
            <a:r>
              <a:rPr sz="2600" spc="-5" dirty="0">
                <a:latin typeface="Georgia"/>
                <a:cs typeface="Georgia"/>
              </a:rPr>
              <a:t>entity EMPLOYEE </a:t>
            </a:r>
            <a:r>
              <a:rPr sz="2600" dirty="0">
                <a:latin typeface="Georgia"/>
                <a:cs typeface="Georgia"/>
              </a:rPr>
              <a:t>and its  attributes	</a:t>
            </a:r>
            <a:r>
              <a:rPr sz="2600" spc="-5" dirty="0">
                <a:latin typeface="Georgia"/>
                <a:cs typeface="Georgia"/>
              </a:rPr>
              <a:t>are ENO, </a:t>
            </a:r>
            <a:r>
              <a:rPr sz="2600" dirty="0">
                <a:latin typeface="Georgia"/>
                <a:cs typeface="Georgia"/>
              </a:rPr>
              <a:t>ESAL, </a:t>
            </a:r>
            <a:r>
              <a:rPr sz="2600" spc="-5" dirty="0">
                <a:latin typeface="Georgia"/>
                <a:cs typeface="Georgia"/>
              </a:rPr>
              <a:t>ENAME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etc..</a:t>
            </a:r>
            <a:endParaRPr sz="26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Attributes </a:t>
            </a:r>
            <a:r>
              <a:rPr sz="2600" spc="-5" dirty="0">
                <a:latin typeface="Georgia"/>
                <a:cs typeface="Georgia"/>
              </a:rPr>
              <a:t>have some set of </a:t>
            </a:r>
            <a:r>
              <a:rPr sz="2600" dirty="0">
                <a:latin typeface="Georgia"/>
                <a:cs typeface="Georgia"/>
              </a:rPr>
              <a:t>allowed </a:t>
            </a:r>
            <a:r>
              <a:rPr sz="2600" spc="-5" dirty="0">
                <a:latin typeface="Georgia"/>
                <a:cs typeface="Georgia"/>
              </a:rPr>
              <a:t>or permitted  </a:t>
            </a:r>
            <a:r>
              <a:rPr sz="2600" dirty="0">
                <a:latin typeface="Georgia"/>
                <a:cs typeface="Georgia"/>
              </a:rPr>
              <a:t>values </a:t>
            </a:r>
            <a:r>
              <a:rPr sz="2600" spc="-5" dirty="0">
                <a:latin typeface="Georgia"/>
                <a:cs typeface="Georgia"/>
              </a:rPr>
              <a:t>called</a:t>
            </a:r>
            <a:r>
              <a:rPr sz="2600" spc="-2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Domain</a:t>
            </a:r>
            <a:endParaRPr sz="26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Attributes are represented </a:t>
            </a:r>
            <a:r>
              <a:rPr sz="2600" spc="-5" dirty="0">
                <a:latin typeface="Georgia"/>
                <a:cs typeface="Georgia"/>
              </a:rPr>
              <a:t>by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OVAL</a:t>
            </a:r>
            <a:endParaRPr sz="2600" dirty="0">
              <a:latin typeface="Georgia"/>
              <a:cs typeface="Georgia"/>
            </a:endParaRPr>
          </a:p>
          <a:p>
            <a:pPr marL="378460" marR="17907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spc="-5" dirty="0">
                <a:latin typeface="Georgia"/>
                <a:cs typeface="Georgia"/>
              </a:rPr>
              <a:t>Each </a:t>
            </a:r>
            <a:r>
              <a:rPr sz="2600" dirty="0">
                <a:latin typeface="Georgia"/>
                <a:cs typeface="Georgia"/>
              </a:rPr>
              <a:t>attribute </a:t>
            </a:r>
            <a:r>
              <a:rPr sz="2600" spc="-5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an </a:t>
            </a:r>
            <a:r>
              <a:rPr sz="2600" spc="-5" dirty="0">
                <a:latin typeface="Georgia"/>
                <a:cs typeface="Georgia"/>
              </a:rPr>
              <a:t>entity set </a:t>
            </a:r>
            <a:r>
              <a:rPr sz="2600" dirty="0">
                <a:latin typeface="Georgia"/>
                <a:cs typeface="Georgia"/>
              </a:rPr>
              <a:t>is associated </a:t>
            </a:r>
            <a:r>
              <a:rPr sz="2600" spc="-5" dirty="0">
                <a:latin typeface="Georgia"/>
                <a:cs typeface="Georgia"/>
              </a:rPr>
              <a:t>with  domain that </a:t>
            </a:r>
            <a:r>
              <a:rPr sz="2600" dirty="0">
                <a:latin typeface="Georgia"/>
                <a:cs typeface="Georgia"/>
              </a:rPr>
              <a:t>means </a:t>
            </a:r>
            <a:r>
              <a:rPr sz="2600" spc="-5" dirty="0">
                <a:latin typeface="Georgia"/>
                <a:cs typeface="Georgia"/>
              </a:rPr>
              <a:t>the set of </a:t>
            </a:r>
            <a:r>
              <a:rPr sz="2600" dirty="0">
                <a:latin typeface="Georgia"/>
                <a:cs typeface="Georgia"/>
              </a:rPr>
              <a:t>values </a:t>
            </a:r>
            <a:r>
              <a:rPr sz="2600" spc="-5" dirty="0">
                <a:latin typeface="Georgia"/>
                <a:cs typeface="Georgia"/>
              </a:rPr>
              <a:t>that </a:t>
            </a:r>
            <a:r>
              <a:rPr sz="2600" dirty="0">
                <a:latin typeface="Georgia"/>
                <a:cs typeface="Georgia"/>
              </a:rPr>
              <a:t>can </a:t>
            </a:r>
            <a:r>
              <a:rPr sz="2600" spc="-5" dirty="0">
                <a:latin typeface="Georgia"/>
                <a:cs typeface="Georgia"/>
              </a:rPr>
              <a:t>be  </a:t>
            </a:r>
            <a:r>
              <a:rPr sz="2600" dirty="0">
                <a:latin typeface="Georgia"/>
                <a:cs typeface="Georgia"/>
              </a:rPr>
              <a:t>assigned </a:t>
            </a:r>
            <a:r>
              <a:rPr sz="2600" spc="-5" dirty="0">
                <a:latin typeface="Georgia"/>
                <a:cs typeface="Georgia"/>
              </a:rPr>
              <a:t>to that </a:t>
            </a:r>
            <a:r>
              <a:rPr sz="2600" dirty="0">
                <a:latin typeface="Georgia"/>
                <a:cs typeface="Georgia"/>
              </a:rPr>
              <a:t>attribute </a:t>
            </a:r>
            <a:r>
              <a:rPr sz="2600" spc="-5" dirty="0">
                <a:latin typeface="Georgia"/>
                <a:cs typeface="Georgia"/>
              </a:rPr>
              <a:t>for </a:t>
            </a:r>
            <a:r>
              <a:rPr sz="2600" dirty="0">
                <a:latin typeface="Georgia"/>
                <a:cs typeface="Georgia"/>
              </a:rPr>
              <a:t>an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entity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9264" y="27813"/>
            <a:ext cx="26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87740" y="27813"/>
            <a:ext cx="27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62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9430" y="2916078"/>
            <a:ext cx="7308640" cy="3199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27860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6577965" cy="2308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>
                <a:solidFill>
                  <a:srgbClr val="424455"/>
                </a:solidFill>
                <a:latin typeface="Trebuchet MS"/>
                <a:cs typeface="Trebuchet MS"/>
              </a:rPr>
              <a:t>Types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of</a:t>
            </a:r>
            <a:r>
              <a:rPr sz="4000" spc="9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attribute</a:t>
            </a:r>
            <a:endParaRPr sz="4000" dirty="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Simple attribute </a:t>
            </a:r>
            <a:r>
              <a:rPr sz="2800" spc="-5" dirty="0">
                <a:latin typeface="Georgia"/>
                <a:cs typeface="Georgia"/>
              </a:rPr>
              <a:t>vs Composite</a:t>
            </a:r>
            <a:r>
              <a:rPr sz="2800" spc="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Single valued vs </a:t>
            </a:r>
            <a:r>
              <a:rPr sz="2800" spc="-10" dirty="0">
                <a:latin typeface="Georgia"/>
                <a:cs typeface="Georgia"/>
              </a:rPr>
              <a:t>Multivalued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attributes</a:t>
            </a:r>
            <a:endParaRPr sz="2800" dirty="0">
              <a:latin typeface="Georgia"/>
              <a:cs typeface="Georgia"/>
            </a:endParaRPr>
          </a:p>
          <a:p>
            <a:pPr marL="378460" indent="-257175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Stored </a:t>
            </a:r>
            <a:r>
              <a:rPr sz="2800" spc="-5" dirty="0">
                <a:latin typeface="Georgia"/>
                <a:cs typeface="Georgia"/>
              </a:rPr>
              <a:t>vs Derived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attributes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216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7"/>
            <a:ext cx="7214870" cy="288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663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Simple 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attribute </a:t>
            </a: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vs </a:t>
            </a:r>
            <a:r>
              <a:rPr sz="3600" spc="-10" dirty="0">
                <a:solidFill>
                  <a:srgbClr val="424455"/>
                </a:solidFill>
                <a:latin typeface="Trebuchet MS"/>
                <a:cs typeface="Trebuchet MS"/>
              </a:rPr>
              <a:t>Composite  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attribute</a:t>
            </a:r>
            <a:endParaRPr sz="3600" dirty="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57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Simple attributes</a:t>
            </a:r>
            <a:endParaRPr sz="2800" dirty="0">
              <a:latin typeface="Georgia"/>
              <a:cs typeface="Georgia"/>
            </a:endParaRPr>
          </a:p>
          <a:p>
            <a:pPr marL="671195" marR="5080" indent="-247015">
              <a:lnSpc>
                <a:spcPct val="100000"/>
              </a:lnSpc>
              <a:spcBef>
                <a:spcPts val="30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Attributes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which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are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not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divisible</a:t>
            </a:r>
            <a:r>
              <a:rPr lang="en-IN" sz="2600" dirty="0">
                <a:solidFill>
                  <a:srgbClr val="438085"/>
                </a:solidFill>
                <a:latin typeface="Georgia"/>
                <a:cs typeface="Georgia"/>
              </a:rPr>
              <a:t>;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that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is</a:t>
            </a:r>
            <a:r>
              <a:rPr sz="2600" spc="-1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they  cannot be</a:t>
            </a:r>
            <a:r>
              <a:rPr sz="2600" spc="-5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divided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Eg: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City, State,</a:t>
            </a:r>
            <a:r>
              <a:rPr sz="26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etc,.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359" y="27813"/>
            <a:ext cx="26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4038600"/>
            <a:ext cx="5495925" cy="246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895441"/>
            <a:ext cx="7316470" cy="2156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2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Composite</a:t>
            </a:r>
            <a:r>
              <a:rPr sz="2800" spc="-10" dirty="0">
                <a:latin typeface="Georgia"/>
                <a:cs typeface="Georgia"/>
              </a:rPr>
              <a:t> Attribute</a:t>
            </a:r>
            <a:endParaRPr sz="2800" dirty="0">
              <a:latin typeface="Georgia"/>
              <a:cs typeface="Georgia"/>
            </a:endParaRPr>
          </a:p>
          <a:p>
            <a:pPr marL="561340" marR="5080" indent="-247015" algn="just">
              <a:lnSpc>
                <a:spcPct val="100000"/>
              </a:lnSpc>
              <a:spcBef>
                <a:spcPts val="31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Attributes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that can be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divided into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smaller sub  parts</a:t>
            </a:r>
            <a:endParaRPr sz="2600" dirty="0">
              <a:latin typeface="Georgia"/>
              <a:cs typeface="Georgia"/>
            </a:endParaRPr>
          </a:p>
          <a:p>
            <a:pPr marL="561340" marR="213360" indent="-247015" algn="just">
              <a:lnSpc>
                <a:spcPct val="100000"/>
              </a:lnSpc>
              <a:spcBef>
                <a:spcPts val="305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Example: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Name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attribute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can be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divided</a:t>
            </a:r>
            <a:r>
              <a:rPr sz="2600" spc="-1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into 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FirstName, MiddleName,</a:t>
            </a:r>
            <a:r>
              <a:rPr sz="26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LastName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216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9775" y="3247421"/>
            <a:ext cx="7263127" cy="3610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75917"/>
            <a:ext cx="8014334" cy="2218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Single valued vs 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Multivalued</a:t>
            </a:r>
            <a:r>
              <a:rPr sz="3600" spc="-28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Attributea</a:t>
            </a:r>
            <a:endParaRPr sz="3600" dirty="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273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Single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Valued</a:t>
            </a:r>
            <a:endParaRPr sz="28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Attributes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which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are having single</a:t>
            </a:r>
            <a:r>
              <a:rPr sz="2600" spc="-8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values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Example: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Age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456" y="27813"/>
            <a:ext cx="257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990" y="3778552"/>
            <a:ext cx="8454559" cy="2914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971641"/>
            <a:ext cx="7780655" cy="2156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2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Multi </a:t>
            </a:r>
            <a:r>
              <a:rPr sz="2800" spc="-5" dirty="0">
                <a:latin typeface="Georgia"/>
                <a:cs typeface="Georgia"/>
              </a:rPr>
              <a:t>Valued</a:t>
            </a:r>
            <a:r>
              <a:rPr sz="2800" spc="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Attributes</a:t>
            </a:r>
            <a:endParaRPr sz="2800" dirty="0">
              <a:latin typeface="Georgia"/>
              <a:cs typeface="Georgia"/>
            </a:endParaRPr>
          </a:p>
          <a:p>
            <a:pPr marL="561340" marR="5080" indent="-247015" algn="just">
              <a:lnSpc>
                <a:spcPct val="100000"/>
              </a:lnSpc>
              <a:spcBef>
                <a:spcPts val="31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Multi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valued attributes are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those attributes which  can take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more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than one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value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for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 given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entity  from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an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entity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set.</a:t>
            </a:r>
            <a:endParaRPr sz="2600" dirty="0">
              <a:latin typeface="Georgia"/>
              <a:cs typeface="Georgia"/>
            </a:endParaRPr>
          </a:p>
          <a:p>
            <a:pPr marL="314325" algn="just">
              <a:lnSpc>
                <a:spcPct val="100000"/>
              </a:lnSpc>
              <a:spcBef>
                <a:spcPts val="305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Represented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by double</a:t>
            </a:r>
            <a:r>
              <a:rPr sz="2600" spc="-6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oval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0119" y="2781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0636" y="3200438"/>
            <a:ext cx="8775100" cy="3443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26400" cy="4869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Stored Vs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Derived</a:t>
            </a:r>
            <a:r>
              <a:rPr sz="4000" spc="-2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Attribute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9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In some cases, </a:t>
            </a:r>
            <a:r>
              <a:rPr sz="2800" spc="-10" dirty="0">
                <a:latin typeface="Georgia"/>
                <a:cs typeface="Georgia"/>
              </a:rPr>
              <a:t>two </a:t>
            </a:r>
            <a:r>
              <a:rPr sz="2800" spc="-5" dirty="0">
                <a:latin typeface="Georgia"/>
                <a:cs typeface="Georgia"/>
              </a:rPr>
              <a:t>(or more) </a:t>
            </a:r>
            <a:r>
              <a:rPr sz="2800" spc="-10" dirty="0">
                <a:latin typeface="Georgia"/>
                <a:cs typeface="Georgia"/>
              </a:rPr>
              <a:t>attribute </a:t>
            </a:r>
            <a:r>
              <a:rPr sz="2800" spc="-5" dirty="0">
                <a:latin typeface="Georgia"/>
                <a:cs typeface="Georgia"/>
              </a:rPr>
              <a:t>values </a:t>
            </a:r>
            <a:r>
              <a:rPr sz="2800" spc="-10" dirty="0">
                <a:latin typeface="Georgia"/>
                <a:cs typeface="Georgia"/>
              </a:rPr>
              <a:t>are  </a:t>
            </a:r>
            <a:r>
              <a:rPr sz="2800" spc="-5" dirty="0">
                <a:latin typeface="Georgia"/>
                <a:cs typeface="Georgia"/>
              </a:rPr>
              <a:t>related ,for example,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Age and </a:t>
            </a:r>
            <a:r>
              <a:rPr sz="2800" spc="-10" dirty="0">
                <a:latin typeface="Georgia"/>
                <a:cs typeface="Georgia"/>
              </a:rPr>
              <a:t>Birthdate  attributes </a:t>
            </a:r>
            <a:r>
              <a:rPr sz="2800" spc="-5" dirty="0">
                <a:latin typeface="Georgia"/>
                <a:cs typeface="Georgia"/>
              </a:rPr>
              <a:t>of a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person.</a:t>
            </a:r>
            <a:endParaRPr sz="2800" dirty="0">
              <a:latin typeface="Georgia"/>
              <a:cs typeface="Georgia"/>
            </a:endParaRPr>
          </a:p>
          <a:p>
            <a:pPr marL="378460" marR="370205" indent="-256540" algn="just">
              <a:lnSpc>
                <a:spcPct val="9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For a </a:t>
            </a:r>
            <a:r>
              <a:rPr sz="2800" spc="-10" dirty="0">
                <a:latin typeface="Georgia"/>
                <a:cs typeface="Georgia"/>
              </a:rPr>
              <a:t>particular person entity, the </a:t>
            </a:r>
            <a:r>
              <a:rPr sz="2800" spc="-5" dirty="0">
                <a:latin typeface="Georgia"/>
                <a:cs typeface="Georgia"/>
              </a:rPr>
              <a:t>value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Age  </a:t>
            </a:r>
            <a:r>
              <a:rPr sz="2800" spc="-10" dirty="0">
                <a:latin typeface="Georgia"/>
                <a:cs typeface="Georgia"/>
              </a:rPr>
              <a:t>can </a:t>
            </a:r>
            <a:r>
              <a:rPr sz="2800" spc="-5" dirty="0">
                <a:latin typeface="Georgia"/>
                <a:cs typeface="Georgia"/>
              </a:rPr>
              <a:t>be </a:t>
            </a:r>
            <a:r>
              <a:rPr sz="2800" spc="-10" dirty="0">
                <a:latin typeface="Georgia"/>
                <a:cs typeface="Georgia"/>
              </a:rPr>
              <a:t>determined from the current (today’s)  date </a:t>
            </a:r>
            <a:r>
              <a:rPr sz="2800" spc="-5" dirty="0">
                <a:latin typeface="Georgia"/>
                <a:cs typeface="Georgia"/>
              </a:rPr>
              <a:t>and the value of </a:t>
            </a:r>
            <a:r>
              <a:rPr sz="2800" spc="-10" dirty="0">
                <a:latin typeface="Georgia"/>
                <a:cs typeface="Georgia"/>
              </a:rPr>
              <a:t>that </a:t>
            </a:r>
            <a:r>
              <a:rPr sz="2800" spc="-5" dirty="0">
                <a:latin typeface="Georgia"/>
                <a:cs typeface="Georgia"/>
              </a:rPr>
              <a:t>person’s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birthdate.</a:t>
            </a:r>
            <a:endParaRPr sz="2800" dirty="0">
              <a:latin typeface="Georgia"/>
              <a:cs typeface="Georgia"/>
            </a:endParaRPr>
          </a:p>
          <a:p>
            <a:pPr marL="378460" marR="685800" indent="-256540" algn="just">
              <a:lnSpc>
                <a:spcPct val="9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Age attribute </a:t>
            </a:r>
            <a:r>
              <a:rPr sz="2800" spc="-5" dirty="0">
                <a:latin typeface="Georgia"/>
                <a:cs typeface="Georgia"/>
              </a:rPr>
              <a:t>is hence called a derived  </a:t>
            </a:r>
            <a:r>
              <a:rPr sz="2800" spc="-10" dirty="0">
                <a:latin typeface="Georgia"/>
                <a:cs typeface="Georgia"/>
              </a:rPr>
              <a:t>attribute </a:t>
            </a:r>
            <a:r>
              <a:rPr sz="2800" spc="-5" dirty="0">
                <a:latin typeface="Georgia"/>
                <a:cs typeface="Georgia"/>
              </a:rPr>
              <a:t>and is </a:t>
            </a:r>
            <a:r>
              <a:rPr sz="2800" spc="-10" dirty="0">
                <a:latin typeface="Georgia"/>
                <a:cs typeface="Georgia"/>
              </a:rPr>
              <a:t>said </a:t>
            </a:r>
            <a:r>
              <a:rPr sz="2800" spc="-5" dirty="0">
                <a:latin typeface="Georgia"/>
                <a:cs typeface="Georgia"/>
              </a:rPr>
              <a:t>to be </a:t>
            </a:r>
            <a:r>
              <a:rPr sz="2800" spc="-10" dirty="0">
                <a:latin typeface="Georgia"/>
                <a:cs typeface="Georgia"/>
              </a:rPr>
              <a:t>derivable from the  birthdate attribute, </a:t>
            </a:r>
            <a:r>
              <a:rPr sz="2800" spc="-5" dirty="0">
                <a:latin typeface="Georgia"/>
                <a:cs typeface="Georgia"/>
              </a:rPr>
              <a:t>which is called a </a:t>
            </a:r>
            <a:r>
              <a:rPr sz="2800" spc="-10" dirty="0">
                <a:latin typeface="Georgia"/>
                <a:cs typeface="Georgia"/>
              </a:rPr>
              <a:t>stored  attribute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6216" y="27813"/>
            <a:ext cx="271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90788" y="27813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88700" y="1726001"/>
            <a:ext cx="5904072" cy="2812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4664" y="4950135"/>
            <a:ext cx="7354146" cy="183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8009255" cy="40799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Complex</a:t>
            </a:r>
            <a:r>
              <a:rPr sz="4000" spc="-24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Attribute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Complex </a:t>
            </a:r>
            <a:r>
              <a:rPr sz="2800" spc="-10" dirty="0">
                <a:latin typeface="Georgia"/>
                <a:cs typeface="Georgia"/>
              </a:rPr>
              <a:t>attribute </a:t>
            </a:r>
            <a:r>
              <a:rPr sz="2800" spc="-5" dirty="0">
                <a:latin typeface="Georgia"/>
                <a:cs typeface="Georgia"/>
              </a:rPr>
              <a:t>is a combination of </a:t>
            </a:r>
            <a:r>
              <a:rPr sz="2800" spc="-10" dirty="0">
                <a:latin typeface="Georgia"/>
                <a:cs typeface="Georgia"/>
              </a:rPr>
              <a:t>composite  </a:t>
            </a:r>
            <a:r>
              <a:rPr sz="2800" spc="-5" dirty="0">
                <a:latin typeface="Georgia"/>
                <a:cs typeface="Georgia"/>
              </a:rPr>
              <a:t>and multi-valued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attributes.</a:t>
            </a:r>
            <a:endParaRPr sz="2800" dirty="0">
              <a:latin typeface="Georgia"/>
              <a:cs typeface="Georgia"/>
            </a:endParaRPr>
          </a:p>
          <a:p>
            <a:pPr marL="378460" marR="47117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Complex </a:t>
            </a:r>
            <a:r>
              <a:rPr sz="2800" spc="-10" dirty="0">
                <a:latin typeface="Georgia"/>
                <a:cs typeface="Georgia"/>
              </a:rPr>
              <a:t>attributes are </a:t>
            </a:r>
            <a:r>
              <a:rPr sz="2800" spc="-5" dirty="0">
                <a:latin typeface="Georgia"/>
                <a:cs typeface="Georgia"/>
              </a:rPr>
              <a:t>represented by { } and  </a:t>
            </a:r>
            <a:r>
              <a:rPr sz="2800" spc="-10" dirty="0">
                <a:latin typeface="Georgia"/>
                <a:cs typeface="Georgia"/>
              </a:rPr>
              <a:t>composite attributes are </a:t>
            </a:r>
            <a:r>
              <a:rPr sz="2800" spc="-5" dirty="0">
                <a:latin typeface="Georgia"/>
                <a:cs typeface="Georgia"/>
              </a:rPr>
              <a:t>represented by (</a:t>
            </a:r>
            <a:r>
              <a:rPr sz="2800" spc="8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).</a:t>
            </a:r>
            <a:endParaRPr sz="2800" dirty="0">
              <a:latin typeface="Georgia"/>
              <a:cs typeface="Georgia"/>
            </a:endParaRPr>
          </a:p>
          <a:p>
            <a:pPr marL="378460" marR="34163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Example: </a:t>
            </a:r>
            <a:r>
              <a:rPr sz="2800" spc="-5" dirty="0">
                <a:latin typeface="Georgia"/>
                <a:cs typeface="Georgia"/>
              </a:rPr>
              <a:t>Address_phone </a:t>
            </a:r>
            <a:r>
              <a:rPr sz="2800" spc="-10" dirty="0">
                <a:latin typeface="Georgia"/>
                <a:cs typeface="Georgia"/>
              </a:rPr>
              <a:t>attribute </a:t>
            </a:r>
            <a:r>
              <a:rPr sz="2800" spc="-5" dirty="0">
                <a:latin typeface="Georgia"/>
                <a:cs typeface="Georgia"/>
              </a:rPr>
              <a:t>will hold  </a:t>
            </a:r>
            <a:r>
              <a:rPr sz="2800" spc="-10" dirty="0">
                <a:latin typeface="Georgia"/>
                <a:cs typeface="Georgia"/>
              </a:rPr>
              <a:t>both the address </a:t>
            </a:r>
            <a:r>
              <a:rPr sz="2800" spc="-5" dirty="0">
                <a:latin typeface="Georgia"/>
                <a:cs typeface="Georgia"/>
              </a:rPr>
              <a:t>and phone_no of any</a:t>
            </a:r>
            <a:r>
              <a:rPr sz="2800" spc="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person.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Example: </a:t>
            </a:r>
            <a:r>
              <a:rPr sz="2800" spc="-5" dirty="0">
                <a:latin typeface="Georgia"/>
                <a:cs typeface="Georgia"/>
              </a:rPr>
              <a:t>{(2-A, St-5, Sec-4, Bhilai),</a:t>
            </a:r>
            <a:r>
              <a:rPr sz="2800" spc="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2398124}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3459" y="27813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71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971790" cy="49648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Database implicit</a:t>
            </a:r>
            <a:r>
              <a:rPr sz="400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properties</a:t>
            </a:r>
            <a:endParaRPr sz="4000" dirty="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Universe </a:t>
            </a:r>
            <a:r>
              <a:rPr sz="2800" spc="-5" dirty="0">
                <a:latin typeface="Georgia"/>
                <a:cs typeface="Georgia"/>
              </a:rPr>
              <a:t>of discourse(UoD) or</a:t>
            </a:r>
            <a:r>
              <a:rPr sz="2800" spc="4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Miniworld</a:t>
            </a:r>
            <a:endParaRPr sz="28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Database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represent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some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aspects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of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real</a:t>
            </a:r>
            <a:r>
              <a:rPr sz="2600" spc="-6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world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5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Changes to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miniworld affects</a:t>
            </a:r>
            <a:r>
              <a:rPr sz="26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database</a:t>
            </a:r>
            <a:endParaRPr lang="en-IN" sz="2600" spc="-5" dirty="0">
              <a:solidFill>
                <a:srgbClr val="438085"/>
              </a:solidFill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5"/>
              </a:spcBef>
              <a:tabLst>
                <a:tab pos="671195" algn="l"/>
              </a:tabLst>
            </a:pPr>
            <a:endParaRPr sz="2600" dirty="0">
              <a:latin typeface="Georgia"/>
              <a:cs typeface="Georgia"/>
            </a:endParaRPr>
          </a:p>
          <a:p>
            <a:pPr marL="378460" marR="420370" indent="-256540">
              <a:lnSpc>
                <a:spcPct val="100000"/>
              </a:lnSpc>
              <a:spcBef>
                <a:spcPts val="29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is a logically </a:t>
            </a:r>
            <a:r>
              <a:rPr sz="2800" spc="-10" dirty="0">
                <a:latin typeface="Georgia"/>
                <a:cs typeface="Georgia"/>
              </a:rPr>
              <a:t>coherent </a:t>
            </a:r>
            <a:r>
              <a:rPr sz="2800" spc="-5" dirty="0">
                <a:latin typeface="Georgia"/>
                <a:cs typeface="Georgia"/>
              </a:rPr>
              <a:t>collection </a:t>
            </a:r>
            <a:r>
              <a:rPr sz="2800" spc="-10" dirty="0">
                <a:latin typeface="Georgia"/>
                <a:cs typeface="Georgia"/>
              </a:rPr>
              <a:t>of  data </a:t>
            </a:r>
            <a:r>
              <a:rPr sz="2800" spc="-5" dirty="0">
                <a:latin typeface="Georgia"/>
                <a:cs typeface="Georgia"/>
              </a:rPr>
              <a:t>with some inherent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meaning</a:t>
            </a:r>
            <a:endParaRPr lang="en-IN" sz="2800" spc="-5" dirty="0">
              <a:latin typeface="Georgia"/>
              <a:cs typeface="Georgia"/>
            </a:endParaRPr>
          </a:p>
          <a:p>
            <a:pPr marL="378460" marR="420370" indent="-256540">
              <a:lnSpc>
                <a:spcPct val="100000"/>
              </a:lnSpc>
              <a:spcBef>
                <a:spcPts val="29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endParaRPr sz="2800" dirty="0">
              <a:latin typeface="Georgia"/>
              <a:cs typeface="Georgia"/>
            </a:endParaRPr>
          </a:p>
          <a:p>
            <a:pPr marL="378460" marR="5080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spc="-10" dirty="0">
                <a:latin typeface="Georgia"/>
                <a:cs typeface="Georgia"/>
              </a:rPr>
              <a:t>database </a:t>
            </a:r>
            <a:r>
              <a:rPr sz="2800" spc="-5" dirty="0">
                <a:latin typeface="Georgia"/>
                <a:cs typeface="Georgia"/>
              </a:rPr>
              <a:t>is designed, </a:t>
            </a:r>
            <a:r>
              <a:rPr sz="2800" spc="-10" dirty="0">
                <a:latin typeface="Georgia"/>
                <a:cs typeface="Georgia"/>
              </a:rPr>
              <a:t>built </a:t>
            </a:r>
            <a:r>
              <a:rPr sz="2800" spc="-5" dirty="0">
                <a:latin typeface="Georgia"/>
                <a:cs typeface="Georgia"/>
              </a:rPr>
              <a:t>and </a:t>
            </a:r>
            <a:r>
              <a:rPr sz="2800" spc="-10" dirty="0">
                <a:latin typeface="Georgia"/>
                <a:cs typeface="Georgia"/>
              </a:rPr>
              <a:t>populated with  data </a:t>
            </a:r>
            <a:r>
              <a:rPr sz="2800" spc="-5" dirty="0">
                <a:latin typeface="Georgia"/>
                <a:cs typeface="Georgia"/>
              </a:rPr>
              <a:t>for specific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purpose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756" y="27813"/>
            <a:ext cx="142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6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974965" cy="24282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Null </a:t>
            </a:r>
            <a:r>
              <a:rPr sz="4000" b="1" spc="-60" dirty="0">
                <a:solidFill>
                  <a:srgbClr val="424455"/>
                </a:solidFill>
                <a:latin typeface="Trebuchet MS"/>
                <a:cs typeface="Trebuchet MS"/>
              </a:rPr>
              <a:t>Valued</a:t>
            </a:r>
            <a:r>
              <a:rPr sz="4000" b="1" spc="-254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Attributes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10" dirty="0">
                <a:latin typeface="Georgia"/>
                <a:cs typeface="Georgia"/>
              </a:rPr>
              <a:t>attributes which can have </a:t>
            </a:r>
            <a:r>
              <a:rPr sz="2800" spc="-5" dirty="0">
                <a:latin typeface="Georgia"/>
                <a:cs typeface="Georgia"/>
              </a:rPr>
              <a:t>a null value </a:t>
            </a:r>
            <a:r>
              <a:rPr sz="2800" spc="-10" dirty="0">
                <a:latin typeface="Georgia"/>
                <a:cs typeface="Georgia"/>
              </a:rPr>
              <a:t>called  </a:t>
            </a:r>
            <a:r>
              <a:rPr sz="2800" spc="-5" dirty="0">
                <a:latin typeface="Georgia"/>
                <a:cs typeface="Georgia"/>
              </a:rPr>
              <a:t>null valued </a:t>
            </a:r>
            <a:r>
              <a:rPr sz="2800" spc="-10" dirty="0">
                <a:latin typeface="Georgia"/>
                <a:cs typeface="Georgia"/>
              </a:rPr>
              <a:t>attributes.</a:t>
            </a:r>
            <a:endParaRPr sz="2800" dirty="0">
              <a:latin typeface="Georgia"/>
              <a:cs typeface="Georgia"/>
            </a:endParaRPr>
          </a:p>
          <a:p>
            <a:pPr marL="378460" marR="101600" indent="-256540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Example: </a:t>
            </a:r>
            <a:r>
              <a:rPr sz="2800" spc="-5" dirty="0">
                <a:latin typeface="Georgia"/>
                <a:cs typeface="Georgia"/>
              </a:rPr>
              <a:t>Mobile_no </a:t>
            </a:r>
            <a:r>
              <a:rPr sz="2800" spc="-10" dirty="0">
                <a:latin typeface="Georgia"/>
                <a:cs typeface="Georgia"/>
              </a:rPr>
              <a:t>attributes </a:t>
            </a:r>
            <a:r>
              <a:rPr sz="2800" spc="-5" dirty="0">
                <a:latin typeface="Georgia"/>
                <a:cs typeface="Georgia"/>
              </a:rPr>
              <a:t>of a person may  not be </a:t>
            </a:r>
            <a:r>
              <a:rPr sz="2800" spc="-10" dirty="0">
                <a:latin typeface="Georgia"/>
                <a:cs typeface="Georgia"/>
              </a:rPr>
              <a:t>having </a:t>
            </a:r>
            <a:r>
              <a:rPr sz="2800" spc="-5" dirty="0">
                <a:latin typeface="Georgia"/>
                <a:cs typeface="Georgia"/>
              </a:rPr>
              <a:t>mobile</a:t>
            </a:r>
            <a:r>
              <a:rPr sz="2800" spc="-1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phones.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2980" y="27813"/>
            <a:ext cx="254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72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853680" cy="498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rgbClr val="424455"/>
                </a:solidFill>
                <a:latin typeface="Trebuchet MS"/>
                <a:cs typeface="Trebuchet MS"/>
              </a:rPr>
              <a:t>Key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attribute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in an entity</a:t>
            </a:r>
            <a:r>
              <a:rPr sz="4000" spc="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type</a:t>
            </a:r>
            <a:endParaRPr sz="4000" dirty="0">
              <a:latin typeface="Trebuchet MS"/>
              <a:cs typeface="Trebuchet MS"/>
            </a:endParaRPr>
          </a:p>
          <a:p>
            <a:pPr marL="378460" marR="109220" indent="-256540" algn="just">
              <a:lnSpc>
                <a:spcPts val="3020"/>
              </a:lnSpc>
              <a:spcBef>
                <a:spcPts val="254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Key </a:t>
            </a:r>
            <a:r>
              <a:rPr sz="2800" spc="-10" dirty="0">
                <a:latin typeface="Georgia"/>
                <a:cs typeface="Georgia"/>
              </a:rPr>
              <a:t>attributes will </a:t>
            </a:r>
            <a:r>
              <a:rPr sz="2800" spc="-5" dirty="0">
                <a:latin typeface="Georgia"/>
                <a:cs typeface="Georgia"/>
              </a:rPr>
              <a:t>be </a:t>
            </a:r>
            <a:r>
              <a:rPr sz="2800" spc="-10" dirty="0">
                <a:latin typeface="Georgia"/>
                <a:cs typeface="Georgia"/>
              </a:rPr>
              <a:t>having </a:t>
            </a:r>
            <a:r>
              <a:rPr sz="2800" spc="-5" dirty="0">
                <a:latin typeface="Georgia"/>
                <a:cs typeface="Georgia"/>
              </a:rPr>
              <a:t>a unique value for  </a:t>
            </a:r>
            <a:r>
              <a:rPr sz="2800" spc="-10" dirty="0">
                <a:latin typeface="Georgia"/>
                <a:cs typeface="Georgia"/>
              </a:rPr>
              <a:t>each entity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that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attribute.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ts val="3270"/>
              </a:lnSpc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identifies every entity </a:t>
            </a:r>
            <a:r>
              <a:rPr sz="2800" spc="-10" dirty="0">
                <a:latin typeface="Georgia"/>
                <a:cs typeface="Georgia"/>
              </a:rPr>
              <a:t>in </a:t>
            </a:r>
            <a:r>
              <a:rPr sz="2800" spc="-5" dirty="0">
                <a:latin typeface="Georgia"/>
                <a:cs typeface="Georgia"/>
              </a:rPr>
              <a:t>the entity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set.</a:t>
            </a:r>
            <a:endParaRPr sz="2800" dirty="0">
              <a:latin typeface="Georgia"/>
              <a:cs typeface="Georgia"/>
            </a:endParaRPr>
          </a:p>
          <a:p>
            <a:pPr marL="378460" marR="1256665" indent="-256540" algn="just">
              <a:lnSpc>
                <a:spcPts val="3020"/>
              </a:lnSpc>
              <a:spcBef>
                <a:spcPts val="36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Key </a:t>
            </a:r>
            <a:r>
              <a:rPr sz="2800" spc="-10" dirty="0">
                <a:latin typeface="Georgia"/>
                <a:cs typeface="Georgia"/>
              </a:rPr>
              <a:t>attribute will </a:t>
            </a:r>
            <a:r>
              <a:rPr sz="2800" spc="-5" dirty="0">
                <a:latin typeface="Georgia"/>
                <a:cs typeface="Georgia"/>
              </a:rPr>
              <a:t>never </a:t>
            </a:r>
            <a:r>
              <a:rPr sz="2800" spc="-10" dirty="0">
                <a:latin typeface="Georgia"/>
                <a:cs typeface="Georgia"/>
              </a:rPr>
              <a:t>be </a:t>
            </a:r>
            <a:r>
              <a:rPr sz="2800" spc="-5" dirty="0">
                <a:latin typeface="Georgia"/>
                <a:cs typeface="Georgia"/>
              </a:rPr>
              <a:t>a null valued  </a:t>
            </a:r>
            <a:r>
              <a:rPr sz="2800" spc="-10" dirty="0">
                <a:latin typeface="Georgia"/>
                <a:cs typeface="Georgia"/>
              </a:rPr>
              <a:t>attribute.</a:t>
            </a:r>
            <a:endParaRPr sz="2800" dirty="0">
              <a:latin typeface="Georgia"/>
              <a:cs typeface="Georgia"/>
            </a:endParaRPr>
          </a:p>
          <a:p>
            <a:pPr marL="378460" marR="996950" indent="-256540" algn="just">
              <a:lnSpc>
                <a:spcPts val="3020"/>
              </a:lnSpc>
              <a:spcBef>
                <a:spcPts val="31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Any </a:t>
            </a:r>
            <a:r>
              <a:rPr sz="2800" spc="-10" dirty="0">
                <a:latin typeface="Georgia"/>
                <a:cs typeface="Georgia"/>
              </a:rPr>
              <a:t>composite attribute </a:t>
            </a:r>
            <a:r>
              <a:rPr sz="2800" spc="-5" dirty="0">
                <a:latin typeface="Georgia"/>
                <a:cs typeface="Georgia"/>
              </a:rPr>
              <a:t>can also be a key  </a:t>
            </a:r>
            <a:r>
              <a:rPr sz="2800" spc="-10" dirty="0">
                <a:latin typeface="Georgia"/>
                <a:cs typeface="Georgia"/>
              </a:rPr>
              <a:t>attribute.</a:t>
            </a: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ts val="303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There </a:t>
            </a:r>
            <a:r>
              <a:rPr sz="2800" spc="-10" dirty="0">
                <a:latin typeface="Georgia"/>
                <a:cs typeface="Georgia"/>
              </a:rPr>
              <a:t>could </a:t>
            </a:r>
            <a:r>
              <a:rPr sz="2800" spc="-5" dirty="0">
                <a:latin typeface="Georgia"/>
                <a:cs typeface="Georgia"/>
              </a:rPr>
              <a:t>be more </a:t>
            </a:r>
            <a:r>
              <a:rPr sz="2800" spc="-10" dirty="0">
                <a:latin typeface="Georgia"/>
                <a:cs typeface="Georgia"/>
              </a:rPr>
              <a:t>than one </a:t>
            </a:r>
            <a:r>
              <a:rPr sz="2800" spc="-5" dirty="0">
                <a:latin typeface="Georgia"/>
                <a:cs typeface="Georgia"/>
              </a:rPr>
              <a:t>key </a:t>
            </a:r>
            <a:r>
              <a:rPr sz="2800" spc="-10" dirty="0">
                <a:latin typeface="Georgia"/>
                <a:cs typeface="Georgia"/>
              </a:rPr>
              <a:t>attributes for  </a:t>
            </a:r>
            <a:r>
              <a:rPr sz="2800" spc="-5" dirty="0">
                <a:latin typeface="Georgia"/>
                <a:cs typeface="Georgia"/>
              </a:rPr>
              <a:t>an entity</a:t>
            </a:r>
            <a:r>
              <a:rPr sz="2800" spc="-2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type.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ts val="3275"/>
              </a:lnSpc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Example: </a:t>
            </a:r>
            <a:r>
              <a:rPr sz="2800" dirty="0">
                <a:latin typeface="Georgia"/>
                <a:cs typeface="Georgia"/>
              </a:rPr>
              <a:t>roll_no, </a:t>
            </a:r>
            <a:r>
              <a:rPr sz="2800" spc="-5" dirty="0">
                <a:latin typeface="Georgia"/>
                <a:cs typeface="Georgia"/>
              </a:rPr>
              <a:t>enrollment</a:t>
            </a:r>
            <a:r>
              <a:rPr sz="2800" spc="-2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_no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4504" y="27813"/>
            <a:ext cx="2527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7"/>
            <a:ext cx="7773670" cy="340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03805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Domain </a:t>
            </a: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of value set of</a:t>
            </a:r>
            <a:r>
              <a:rPr sz="3600" spc="-9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an  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attribute</a:t>
            </a:r>
            <a:endParaRPr sz="3600" dirty="0">
              <a:latin typeface="Trebuchet MS"/>
              <a:cs typeface="Trebuchet MS"/>
            </a:endParaRPr>
          </a:p>
          <a:p>
            <a:pPr marL="378460" marR="643890" indent="-256540" algn="just">
              <a:lnSpc>
                <a:spcPct val="100000"/>
              </a:lnSpc>
              <a:spcBef>
                <a:spcPts val="57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Domain of an </a:t>
            </a:r>
            <a:r>
              <a:rPr sz="2800" spc="-10" dirty="0">
                <a:latin typeface="Georgia"/>
                <a:cs typeface="Georgia"/>
              </a:rPr>
              <a:t>attribute </a:t>
            </a:r>
            <a:r>
              <a:rPr sz="2800" spc="-5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allowed set </a:t>
            </a:r>
            <a:r>
              <a:rPr sz="2800" spc="-10" dirty="0">
                <a:latin typeface="Georgia"/>
                <a:cs typeface="Georgia"/>
              </a:rPr>
              <a:t>of  </a:t>
            </a:r>
            <a:r>
              <a:rPr sz="2800" spc="-5" dirty="0">
                <a:latin typeface="Georgia"/>
                <a:cs typeface="Georgia"/>
              </a:rPr>
              <a:t>values of </a:t>
            </a:r>
            <a:r>
              <a:rPr sz="2800" spc="-10" dirty="0">
                <a:latin typeface="Georgia"/>
                <a:cs typeface="Georgia"/>
              </a:rPr>
              <a:t>that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attribute.</a:t>
            </a:r>
            <a:endParaRPr sz="2800" dirty="0">
              <a:latin typeface="Georgia"/>
              <a:cs typeface="Georgia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Example: </a:t>
            </a:r>
            <a:r>
              <a:rPr sz="2800" spc="-5" dirty="0">
                <a:latin typeface="Georgia"/>
                <a:cs typeface="Georgia"/>
              </a:rPr>
              <a:t>if </a:t>
            </a:r>
            <a:r>
              <a:rPr sz="2800" spc="-10" dirty="0">
                <a:latin typeface="Georgia"/>
                <a:cs typeface="Georgia"/>
              </a:rPr>
              <a:t>attribute </a:t>
            </a:r>
            <a:r>
              <a:rPr sz="2800" spc="-5" dirty="0">
                <a:latin typeface="Georgia"/>
                <a:cs typeface="Georgia"/>
              </a:rPr>
              <a:t>is ‘grade’, </a:t>
            </a:r>
            <a:r>
              <a:rPr sz="2800" spc="-10" dirty="0">
                <a:latin typeface="Georgia"/>
                <a:cs typeface="Georgia"/>
              </a:rPr>
              <a:t>then </a:t>
            </a:r>
            <a:r>
              <a:rPr sz="2800" spc="-5" dirty="0">
                <a:latin typeface="Georgia"/>
                <a:cs typeface="Georgia"/>
              </a:rPr>
              <a:t>its allowed  values </a:t>
            </a:r>
            <a:r>
              <a:rPr sz="2800" spc="-10" dirty="0">
                <a:latin typeface="Georgia"/>
                <a:cs typeface="Georgia"/>
              </a:rPr>
              <a:t>are</a:t>
            </a:r>
            <a:r>
              <a:rPr sz="280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A,B,C,F.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10" dirty="0">
                <a:latin typeface="Georgia"/>
                <a:cs typeface="Georgia"/>
              </a:rPr>
              <a:t>Grade </a:t>
            </a:r>
            <a:r>
              <a:rPr sz="2800" spc="-5" dirty="0">
                <a:latin typeface="Georgia"/>
                <a:cs typeface="Georgia"/>
              </a:rPr>
              <a:t>={A, B,C,F}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456" y="27813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795895" cy="3909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Relationship</a:t>
            </a:r>
            <a:endParaRPr sz="4000" dirty="0">
              <a:latin typeface="Trebuchet MS"/>
              <a:cs typeface="Trebuchet MS"/>
            </a:endParaRPr>
          </a:p>
          <a:p>
            <a:pPr marL="378460" indent="-257175">
              <a:lnSpc>
                <a:spcPts val="2960"/>
              </a:lnSpc>
              <a:spcBef>
                <a:spcPts val="188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Relates </a:t>
            </a:r>
            <a:r>
              <a:rPr sz="2600" spc="-5" dirty="0">
                <a:latin typeface="Georgia"/>
                <a:cs typeface="Georgia"/>
              </a:rPr>
              <a:t>two or </a:t>
            </a:r>
            <a:r>
              <a:rPr sz="2600" dirty="0">
                <a:latin typeface="Georgia"/>
                <a:cs typeface="Georgia"/>
              </a:rPr>
              <a:t>more distinct </a:t>
            </a:r>
            <a:r>
              <a:rPr sz="2600" spc="-5" dirty="0">
                <a:latin typeface="Georgia"/>
                <a:cs typeface="Georgia"/>
              </a:rPr>
              <a:t>entities with </a:t>
            </a:r>
            <a:r>
              <a:rPr sz="2600" dirty="0">
                <a:latin typeface="Georgia"/>
                <a:cs typeface="Georgia"/>
              </a:rPr>
              <a:t>a</a:t>
            </a:r>
            <a:r>
              <a:rPr sz="2600" spc="-8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specific</a:t>
            </a:r>
          </a:p>
          <a:p>
            <a:pPr marL="378460" indent="-257175">
              <a:lnSpc>
                <a:spcPts val="2795"/>
              </a:lnSpc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meaning.</a:t>
            </a:r>
          </a:p>
          <a:p>
            <a:pPr marL="378460" marR="28575" indent="-256540">
              <a:lnSpc>
                <a:spcPct val="80000"/>
              </a:lnSpc>
              <a:spcBef>
                <a:spcPts val="46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600" dirty="0">
                <a:latin typeface="Georgia"/>
                <a:cs typeface="Georgia"/>
              </a:rPr>
              <a:t>It is an association </a:t>
            </a:r>
            <a:r>
              <a:rPr sz="2600" spc="-5" dirty="0">
                <a:latin typeface="Georgia"/>
                <a:cs typeface="Georgia"/>
              </a:rPr>
              <a:t>between </a:t>
            </a:r>
            <a:r>
              <a:rPr sz="2600" dirty="0">
                <a:latin typeface="Georgia"/>
                <a:cs typeface="Georgia"/>
              </a:rPr>
              <a:t>two or </a:t>
            </a:r>
            <a:r>
              <a:rPr sz="2600" spc="-5" dirty="0">
                <a:latin typeface="Georgia"/>
                <a:cs typeface="Georgia"/>
              </a:rPr>
              <a:t>more entities of  same or different entity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set</a:t>
            </a:r>
            <a:endParaRPr sz="2600" dirty="0">
              <a:latin typeface="Georgia"/>
              <a:cs typeface="Georgia"/>
            </a:endParaRPr>
          </a:p>
          <a:p>
            <a:pPr marL="671195" marR="1068070" indent="-247015">
              <a:lnSpc>
                <a:spcPts val="2300"/>
              </a:lnSpc>
              <a:spcBef>
                <a:spcPts val="290"/>
              </a:spcBef>
              <a:tabLst>
                <a:tab pos="67119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For example, EMPLOYEE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John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works on the 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ProductX PROJECT</a:t>
            </a:r>
            <a:r>
              <a:rPr sz="2400" spc="-6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or</a:t>
            </a:r>
            <a:endParaRPr sz="2400" dirty="0">
              <a:latin typeface="Georgia"/>
              <a:cs typeface="Georgia"/>
            </a:endParaRPr>
          </a:p>
          <a:p>
            <a:pPr marL="424180">
              <a:lnSpc>
                <a:spcPts val="2345"/>
              </a:lnSpc>
              <a:tabLst>
                <a:tab pos="671195" algn="l"/>
              </a:tabLst>
            </a:pP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EMPLOYEE Franklin 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manages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the</a:t>
            </a:r>
            <a:r>
              <a:rPr sz="2400" spc="-7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Research</a:t>
            </a:r>
            <a:endParaRPr sz="2400" dirty="0">
              <a:latin typeface="Georgia"/>
              <a:cs typeface="Georgia"/>
            </a:endParaRPr>
          </a:p>
          <a:p>
            <a:pPr marL="671195">
              <a:lnSpc>
                <a:spcPts val="2425"/>
              </a:lnSpc>
            </a:pPr>
            <a:r>
              <a:rPr sz="2400" spc="-5" dirty="0">
                <a:solidFill>
                  <a:srgbClr val="438085"/>
                </a:solidFill>
                <a:latin typeface="Georgia"/>
                <a:cs typeface="Georgia"/>
              </a:rPr>
              <a:t>DEPARTMENT.</a:t>
            </a:r>
            <a:endParaRPr sz="2400" dirty="0">
              <a:latin typeface="Georgia"/>
              <a:cs typeface="Georgia"/>
            </a:endParaRPr>
          </a:p>
          <a:p>
            <a:pPr marL="378460" indent="-257175">
              <a:lnSpc>
                <a:spcPts val="2820"/>
              </a:lnSpc>
              <a:buClr>
                <a:srgbClr val="9F4DA2"/>
              </a:buClr>
              <a:buFont typeface="Georgia"/>
              <a:buChar char="•"/>
              <a:tabLst>
                <a:tab pos="379095" algn="l"/>
              </a:tabLst>
            </a:pP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0600" y="27813"/>
            <a:ext cx="247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75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6026785" cy="1378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424455"/>
                </a:solidFill>
                <a:latin typeface="Trebuchet MS"/>
                <a:cs typeface="Trebuchet MS"/>
              </a:rPr>
              <a:t>Relationship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 type</a:t>
            </a:r>
            <a:endParaRPr sz="4000">
              <a:latin typeface="Trebuchet MS"/>
              <a:cs typeface="Trebuchet MS"/>
            </a:endParaRPr>
          </a:p>
          <a:p>
            <a:pPr marL="378460" indent="-257175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set of </a:t>
            </a:r>
            <a:r>
              <a:rPr sz="2800" spc="-10" dirty="0">
                <a:latin typeface="Georgia"/>
                <a:cs typeface="Georgia"/>
              </a:rPr>
              <a:t>similar types </a:t>
            </a:r>
            <a:r>
              <a:rPr sz="2800" spc="-5" dirty="0">
                <a:latin typeface="Georgia"/>
                <a:cs typeface="Georgia"/>
              </a:rPr>
              <a:t>of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1456" y="27813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893" y="3417396"/>
            <a:ext cx="8335245" cy="18891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635875" cy="1805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Relationship</a:t>
            </a:r>
            <a:r>
              <a:rPr sz="4000" b="1" spc="-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424455"/>
                </a:solidFill>
                <a:latin typeface="Trebuchet MS"/>
                <a:cs typeface="Trebuchet MS"/>
              </a:rPr>
              <a:t>Set</a:t>
            </a:r>
            <a:endParaRPr sz="4000">
              <a:latin typeface="Trebuchet MS"/>
              <a:cs typeface="Trebuchet MS"/>
            </a:endParaRPr>
          </a:p>
          <a:p>
            <a:pPr marL="378460" marR="5080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A </a:t>
            </a:r>
            <a:r>
              <a:rPr sz="2800" b="1" spc="-10" dirty="0">
                <a:latin typeface="Georgia"/>
                <a:cs typeface="Georgia"/>
              </a:rPr>
              <a:t>relationship set </a:t>
            </a:r>
            <a:r>
              <a:rPr sz="2800" spc="-5" dirty="0">
                <a:latin typeface="Georgia"/>
                <a:cs typeface="Georgia"/>
              </a:rPr>
              <a:t>is a set of relationships </a:t>
            </a:r>
            <a:r>
              <a:rPr sz="2800" spc="-10" dirty="0">
                <a:latin typeface="Georgia"/>
                <a:cs typeface="Georgia"/>
              </a:rPr>
              <a:t>of  the same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type.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16695" y="27813"/>
            <a:ext cx="241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77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07246" y="3796450"/>
            <a:ext cx="5955489" cy="2810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595359" y="27813"/>
            <a:ext cx="26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78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914400"/>
            <a:ext cx="7487295" cy="5493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01456" y="27813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79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838200"/>
            <a:ext cx="7499604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7"/>
            <a:ext cx="6015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424455"/>
                </a:solidFill>
                <a:latin typeface="Trebuchet MS"/>
                <a:cs typeface="Trebuchet MS"/>
              </a:rPr>
              <a:t>Graphical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Representation </a:t>
            </a:r>
            <a:r>
              <a:rPr sz="3600" b="1" dirty="0">
                <a:solidFill>
                  <a:srgbClr val="424455"/>
                </a:solidFill>
                <a:latin typeface="Trebuchet MS"/>
                <a:cs typeface="Trebuchet MS"/>
              </a:rPr>
              <a:t>of  </a:t>
            </a:r>
            <a:r>
              <a:rPr sz="3600" b="1" spc="-5" dirty="0">
                <a:solidFill>
                  <a:srgbClr val="424455"/>
                </a:solidFill>
                <a:latin typeface="Trebuchet MS"/>
                <a:cs typeface="Trebuchet MS"/>
              </a:rPr>
              <a:t>Relationship </a:t>
            </a:r>
            <a:r>
              <a:rPr sz="3600" b="1" spc="-10" dirty="0">
                <a:solidFill>
                  <a:srgbClr val="424455"/>
                </a:solidFill>
                <a:latin typeface="Trebuchet MS"/>
                <a:cs typeface="Trebuchet MS"/>
              </a:rPr>
              <a:t>Sets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9452" y="27813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80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2133600"/>
            <a:ext cx="5519292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101597"/>
            <a:ext cx="4840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85" dirty="0">
                <a:solidFill>
                  <a:srgbClr val="424455"/>
                </a:solidFill>
                <a:latin typeface="Trebuchet MS"/>
                <a:cs typeface="Trebuchet MS"/>
              </a:rPr>
              <a:t>NOTATIONS 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USED IN </a:t>
            </a:r>
            <a:r>
              <a:rPr sz="3600" spc="10" dirty="0">
                <a:solidFill>
                  <a:srgbClr val="424455"/>
                </a:solidFill>
                <a:latin typeface="Trebuchet MS"/>
                <a:cs typeface="Trebuchet MS"/>
              </a:rPr>
              <a:t>E-R  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DIAGRAM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22322" y="2555874"/>
            <a:ext cx="989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Enti</a:t>
            </a:r>
            <a:r>
              <a:rPr sz="2800" spc="-20" dirty="0">
                <a:latin typeface="Georgia"/>
                <a:cs typeface="Georgia"/>
              </a:rPr>
              <a:t>t</a:t>
            </a:r>
            <a:r>
              <a:rPr sz="2800" spc="-5" dirty="0">
                <a:latin typeface="Georgia"/>
                <a:cs typeface="Georgia"/>
              </a:rPr>
              <a:t>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22322" y="4263085"/>
            <a:ext cx="1964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Weak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Entity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2322" y="5658103"/>
            <a:ext cx="145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Attribute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12123" y="27813"/>
            <a:ext cx="24637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438400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0" y="990600"/>
                </a:moveTo>
                <a:lnTo>
                  <a:pt x="1981200" y="990600"/>
                </a:lnTo>
                <a:lnTo>
                  <a:pt x="1981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3962400"/>
            <a:ext cx="1981200" cy="990600"/>
          </a:xfrm>
          <a:custGeom>
            <a:avLst/>
            <a:gdLst/>
            <a:ahLst/>
            <a:cxnLst/>
            <a:rect l="l" t="t" r="r" b="b"/>
            <a:pathLst>
              <a:path w="1981200" h="990600">
                <a:moveTo>
                  <a:pt x="0" y="990600"/>
                </a:moveTo>
                <a:lnTo>
                  <a:pt x="1981200" y="990600"/>
                </a:lnTo>
                <a:lnTo>
                  <a:pt x="19812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  <a:path w="1981200" h="990600">
                <a:moveTo>
                  <a:pt x="152400" y="838200"/>
                </a:moveTo>
                <a:lnTo>
                  <a:pt x="1828800" y="838200"/>
                </a:lnTo>
                <a:lnTo>
                  <a:pt x="1828800" y="152400"/>
                </a:lnTo>
                <a:lnTo>
                  <a:pt x="152400" y="152400"/>
                </a:lnTo>
                <a:lnTo>
                  <a:pt x="152400" y="8382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209550" y="5391150"/>
            <a:ext cx="2171700" cy="1181100"/>
            <a:chOff x="209550" y="5391150"/>
            <a:chExt cx="2171700" cy="1181100"/>
          </a:xfrm>
        </p:grpSpPr>
        <p:sp>
          <p:nvSpPr>
            <p:cNvPr id="11" name="object 11"/>
            <p:cNvSpPr/>
            <p:nvPr/>
          </p:nvSpPr>
          <p:spPr>
            <a:xfrm>
              <a:off x="228600" y="5410200"/>
              <a:ext cx="2133600" cy="1143000"/>
            </a:xfrm>
            <a:custGeom>
              <a:avLst/>
              <a:gdLst/>
              <a:ahLst/>
              <a:cxnLst/>
              <a:rect l="l" t="t" r="r" b="b"/>
              <a:pathLst>
                <a:path w="2133600" h="1143000">
                  <a:moveTo>
                    <a:pt x="1066800" y="0"/>
                  </a:moveTo>
                  <a:lnTo>
                    <a:pt x="1004117" y="970"/>
                  </a:lnTo>
                  <a:lnTo>
                    <a:pt x="942388" y="3844"/>
                  </a:lnTo>
                  <a:lnTo>
                    <a:pt x="881713" y="8570"/>
                  </a:lnTo>
                  <a:lnTo>
                    <a:pt x="822192" y="15093"/>
                  </a:lnTo>
                  <a:lnTo>
                    <a:pt x="763925" y="23360"/>
                  </a:lnTo>
                  <a:lnTo>
                    <a:pt x="707011" y="33317"/>
                  </a:lnTo>
                  <a:lnTo>
                    <a:pt x="651552" y="44910"/>
                  </a:lnTo>
                  <a:lnTo>
                    <a:pt x="597647" y="58087"/>
                  </a:lnTo>
                  <a:lnTo>
                    <a:pt x="545397" y="72793"/>
                  </a:lnTo>
                  <a:lnTo>
                    <a:pt x="494900" y="88975"/>
                  </a:lnTo>
                  <a:lnTo>
                    <a:pt x="446258" y="106578"/>
                  </a:lnTo>
                  <a:lnTo>
                    <a:pt x="399570" y="125551"/>
                  </a:lnTo>
                  <a:lnTo>
                    <a:pt x="354937" y="145838"/>
                  </a:lnTo>
                  <a:lnTo>
                    <a:pt x="312458" y="167387"/>
                  </a:lnTo>
                  <a:lnTo>
                    <a:pt x="272233" y="190144"/>
                  </a:lnTo>
                  <a:lnTo>
                    <a:pt x="234363" y="214054"/>
                  </a:lnTo>
                  <a:lnTo>
                    <a:pt x="198948" y="239066"/>
                  </a:lnTo>
                  <a:lnTo>
                    <a:pt x="166087" y="265124"/>
                  </a:lnTo>
                  <a:lnTo>
                    <a:pt x="135881" y="292176"/>
                  </a:lnTo>
                  <a:lnTo>
                    <a:pt x="108430" y="320167"/>
                  </a:lnTo>
                  <a:lnTo>
                    <a:pt x="62192" y="378755"/>
                  </a:lnTo>
                  <a:lnTo>
                    <a:pt x="28174" y="440459"/>
                  </a:lnTo>
                  <a:lnTo>
                    <a:pt x="7177" y="504850"/>
                  </a:lnTo>
                  <a:lnTo>
                    <a:pt x="0" y="571500"/>
                  </a:lnTo>
                  <a:lnTo>
                    <a:pt x="1810" y="605080"/>
                  </a:lnTo>
                  <a:lnTo>
                    <a:pt x="15998" y="670654"/>
                  </a:lnTo>
                  <a:lnTo>
                    <a:pt x="43606" y="733755"/>
                  </a:lnTo>
                  <a:lnTo>
                    <a:pt x="83834" y="793954"/>
                  </a:lnTo>
                  <a:lnTo>
                    <a:pt x="135881" y="850823"/>
                  </a:lnTo>
                  <a:lnTo>
                    <a:pt x="166087" y="877875"/>
                  </a:lnTo>
                  <a:lnTo>
                    <a:pt x="198948" y="903933"/>
                  </a:lnTo>
                  <a:lnTo>
                    <a:pt x="234363" y="928945"/>
                  </a:lnTo>
                  <a:lnTo>
                    <a:pt x="272233" y="952855"/>
                  </a:lnTo>
                  <a:lnTo>
                    <a:pt x="312458" y="975612"/>
                  </a:lnTo>
                  <a:lnTo>
                    <a:pt x="354937" y="997161"/>
                  </a:lnTo>
                  <a:lnTo>
                    <a:pt x="399570" y="1017448"/>
                  </a:lnTo>
                  <a:lnTo>
                    <a:pt x="446258" y="1036421"/>
                  </a:lnTo>
                  <a:lnTo>
                    <a:pt x="494900" y="1054024"/>
                  </a:lnTo>
                  <a:lnTo>
                    <a:pt x="545397" y="1070206"/>
                  </a:lnTo>
                  <a:lnTo>
                    <a:pt x="597647" y="1084912"/>
                  </a:lnTo>
                  <a:lnTo>
                    <a:pt x="651552" y="1098089"/>
                  </a:lnTo>
                  <a:lnTo>
                    <a:pt x="707011" y="1109682"/>
                  </a:lnTo>
                  <a:lnTo>
                    <a:pt x="763925" y="1119639"/>
                  </a:lnTo>
                  <a:lnTo>
                    <a:pt x="822192" y="1127906"/>
                  </a:lnTo>
                  <a:lnTo>
                    <a:pt x="881713" y="1134429"/>
                  </a:lnTo>
                  <a:lnTo>
                    <a:pt x="942388" y="1139155"/>
                  </a:lnTo>
                  <a:lnTo>
                    <a:pt x="1004117" y="1142029"/>
                  </a:lnTo>
                  <a:lnTo>
                    <a:pt x="1066800" y="1143000"/>
                  </a:lnTo>
                  <a:lnTo>
                    <a:pt x="1129480" y="1142029"/>
                  </a:lnTo>
                  <a:lnTo>
                    <a:pt x="1191206" y="1139155"/>
                  </a:lnTo>
                  <a:lnTo>
                    <a:pt x="1251880" y="1134429"/>
                  </a:lnTo>
                  <a:lnTo>
                    <a:pt x="1311399" y="1127906"/>
                  </a:lnTo>
                  <a:lnTo>
                    <a:pt x="1369665" y="1119639"/>
                  </a:lnTo>
                  <a:lnTo>
                    <a:pt x="1426577" y="1109682"/>
                  </a:lnTo>
                  <a:lnTo>
                    <a:pt x="1482036" y="1098089"/>
                  </a:lnTo>
                  <a:lnTo>
                    <a:pt x="1535940" y="1084912"/>
                  </a:lnTo>
                  <a:lnTo>
                    <a:pt x="1588191" y="1070206"/>
                  </a:lnTo>
                  <a:lnTo>
                    <a:pt x="1638688" y="1054024"/>
                  </a:lnTo>
                  <a:lnTo>
                    <a:pt x="1687330" y="1036421"/>
                  </a:lnTo>
                  <a:lnTo>
                    <a:pt x="1734018" y="1017448"/>
                  </a:lnTo>
                  <a:lnTo>
                    <a:pt x="1778652" y="997161"/>
                  </a:lnTo>
                  <a:lnTo>
                    <a:pt x="1821132" y="975612"/>
                  </a:lnTo>
                  <a:lnTo>
                    <a:pt x="1861357" y="952855"/>
                  </a:lnTo>
                  <a:lnTo>
                    <a:pt x="1899228" y="928945"/>
                  </a:lnTo>
                  <a:lnTo>
                    <a:pt x="1934644" y="903933"/>
                  </a:lnTo>
                  <a:lnTo>
                    <a:pt x="1967506" y="877875"/>
                  </a:lnTo>
                  <a:lnTo>
                    <a:pt x="1997712" y="850823"/>
                  </a:lnTo>
                  <a:lnTo>
                    <a:pt x="2025164" y="822832"/>
                  </a:lnTo>
                  <a:lnTo>
                    <a:pt x="2071404" y="764244"/>
                  </a:lnTo>
                  <a:lnTo>
                    <a:pt x="2105423" y="702540"/>
                  </a:lnTo>
                  <a:lnTo>
                    <a:pt x="2126422" y="638149"/>
                  </a:lnTo>
                  <a:lnTo>
                    <a:pt x="2133600" y="571500"/>
                  </a:lnTo>
                  <a:lnTo>
                    <a:pt x="2131788" y="537919"/>
                  </a:lnTo>
                  <a:lnTo>
                    <a:pt x="2117600" y="472345"/>
                  </a:lnTo>
                  <a:lnTo>
                    <a:pt x="2089991" y="409244"/>
                  </a:lnTo>
                  <a:lnTo>
                    <a:pt x="2049762" y="349045"/>
                  </a:lnTo>
                  <a:lnTo>
                    <a:pt x="1997712" y="292176"/>
                  </a:lnTo>
                  <a:lnTo>
                    <a:pt x="1967506" y="265124"/>
                  </a:lnTo>
                  <a:lnTo>
                    <a:pt x="1934644" y="239066"/>
                  </a:lnTo>
                  <a:lnTo>
                    <a:pt x="1899228" y="214054"/>
                  </a:lnTo>
                  <a:lnTo>
                    <a:pt x="1861357" y="190144"/>
                  </a:lnTo>
                  <a:lnTo>
                    <a:pt x="1821132" y="167387"/>
                  </a:lnTo>
                  <a:lnTo>
                    <a:pt x="1778652" y="145838"/>
                  </a:lnTo>
                  <a:lnTo>
                    <a:pt x="1734018" y="125551"/>
                  </a:lnTo>
                  <a:lnTo>
                    <a:pt x="1687330" y="106578"/>
                  </a:lnTo>
                  <a:lnTo>
                    <a:pt x="1638688" y="88975"/>
                  </a:lnTo>
                  <a:lnTo>
                    <a:pt x="1588191" y="72793"/>
                  </a:lnTo>
                  <a:lnTo>
                    <a:pt x="1535940" y="58087"/>
                  </a:lnTo>
                  <a:lnTo>
                    <a:pt x="1482036" y="44910"/>
                  </a:lnTo>
                  <a:lnTo>
                    <a:pt x="1426577" y="33317"/>
                  </a:lnTo>
                  <a:lnTo>
                    <a:pt x="1369665" y="23360"/>
                  </a:lnTo>
                  <a:lnTo>
                    <a:pt x="1311399" y="15093"/>
                  </a:lnTo>
                  <a:lnTo>
                    <a:pt x="1251880" y="8570"/>
                  </a:lnTo>
                  <a:lnTo>
                    <a:pt x="1191206" y="3844"/>
                  </a:lnTo>
                  <a:lnTo>
                    <a:pt x="1129480" y="97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00" y="5410200"/>
              <a:ext cx="2133600" cy="1143000"/>
            </a:xfrm>
            <a:custGeom>
              <a:avLst/>
              <a:gdLst/>
              <a:ahLst/>
              <a:cxnLst/>
              <a:rect l="l" t="t" r="r" b="b"/>
              <a:pathLst>
                <a:path w="2133600" h="1143000">
                  <a:moveTo>
                    <a:pt x="0" y="571500"/>
                  </a:moveTo>
                  <a:lnTo>
                    <a:pt x="7177" y="504850"/>
                  </a:lnTo>
                  <a:lnTo>
                    <a:pt x="28174" y="440459"/>
                  </a:lnTo>
                  <a:lnTo>
                    <a:pt x="62192" y="378755"/>
                  </a:lnTo>
                  <a:lnTo>
                    <a:pt x="108430" y="320167"/>
                  </a:lnTo>
                  <a:lnTo>
                    <a:pt x="135881" y="292176"/>
                  </a:lnTo>
                  <a:lnTo>
                    <a:pt x="166087" y="265124"/>
                  </a:lnTo>
                  <a:lnTo>
                    <a:pt x="198948" y="239066"/>
                  </a:lnTo>
                  <a:lnTo>
                    <a:pt x="234363" y="214054"/>
                  </a:lnTo>
                  <a:lnTo>
                    <a:pt x="272233" y="190144"/>
                  </a:lnTo>
                  <a:lnTo>
                    <a:pt x="312458" y="167387"/>
                  </a:lnTo>
                  <a:lnTo>
                    <a:pt x="354937" y="145838"/>
                  </a:lnTo>
                  <a:lnTo>
                    <a:pt x="399570" y="125551"/>
                  </a:lnTo>
                  <a:lnTo>
                    <a:pt x="446258" y="106578"/>
                  </a:lnTo>
                  <a:lnTo>
                    <a:pt x="494900" y="88975"/>
                  </a:lnTo>
                  <a:lnTo>
                    <a:pt x="545397" y="72793"/>
                  </a:lnTo>
                  <a:lnTo>
                    <a:pt x="597647" y="58087"/>
                  </a:lnTo>
                  <a:lnTo>
                    <a:pt x="651552" y="44910"/>
                  </a:lnTo>
                  <a:lnTo>
                    <a:pt x="707011" y="33317"/>
                  </a:lnTo>
                  <a:lnTo>
                    <a:pt x="763925" y="23360"/>
                  </a:lnTo>
                  <a:lnTo>
                    <a:pt x="822192" y="15093"/>
                  </a:lnTo>
                  <a:lnTo>
                    <a:pt x="881713" y="8570"/>
                  </a:lnTo>
                  <a:lnTo>
                    <a:pt x="942388" y="3844"/>
                  </a:lnTo>
                  <a:lnTo>
                    <a:pt x="1004117" y="970"/>
                  </a:lnTo>
                  <a:lnTo>
                    <a:pt x="1066800" y="0"/>
                  </a:lnTo>
                  <a:lnTo>
                    <a:pt x="1129480" y="970"/>
                  </a:lnTo>
                  <a:lnTo>
                    <a:pt x="1191206" y="3844"/>
                  </a:lnTo>
                  <a:lnTo>
                    <a:pt x="1251880" y="8570"/>
                  </a:lnTo>
                  <a:lnTo>
                    <a:pt x="1311399" y="15093"/>
                  </a:lnTo>
                  <a:lnTo>
                    <a:pt x="1369665" y="23360"/>
                  </a:lnTo>
                  <a:lnTo>
                    <a:pt x="1426577" y="33317"/>
                  </a:lnTo>
                  <a:lnTo>
                    <a:pt x="1482036" y="44910"/>
                  </a:lnTo>
                  <a:lnTo>
                    <a:pt x="1535940" y="58087"/>
                  </a:lnTo>
                  <a:lnTo>
                    <a:pt x="1588191" y="72793"/>
                  </a:lnTo>
                  <a:lnTo>
                    <a:pt x="1638688" y="88975"/>
                  </a:lnTo>
                  <a:lnTo>
                    <a:pt x="1687330" y="106578"/>
                  </a:lnTo>
                  <a:lnTo>
                    <a:pt x="1734018" y="125551"/>
                  </a:lnTo>
                  <a:lnTo>
                    <a:pt x="1778652" y="145838"/>
                  </a:lnTo>
                  <a:lnTo>
                    <a:pt x="1821132" y="167387"/>
                  </a:lnTo>
                  <a:lnTo>
                    <a:pt x="1861357" y="190144"/>
                  </a:lnTo>
                  <a:lnTo>
                    <a:pt x="1899228" y="214054"/>
                  </a:lnTo>
                  <a:lnTo>
                    <a:pt x="1934644" y="239066"/>
                  </a:lnTo>
                  <a:lnTo>
                    <a:pt x="1967506" y="265124"/>
                  </a:lnTo>
                  <a:lnTo>
                    <a:pt x="1997712" y="292176"/>
                  </a:lnTo>
                  <a:lnTo>
                    <a:pt x="2025164" y="320167"/>
                  </a:lnTo>
                  <a:lnTo>
                    <a:pt x="2071404" y="378755"/>
                  </a:lnTo>
                  <a:lnTo>
                    <a:pt x="2105423" y="440459"/>
                  </a:lnTo>
                  <a:lnTo>
                    <a:pt x="2126422" y="504850"/>
                  </a:lnTo>
                  <a:lnTo>
                    <a:pt x="2133600" y="571500"/>
                  </a:lnTo>
                  <a:lnTo>
                    <a:pt x="2131788" y="605080"/>
                  </a:lnTo>
                  <a:lnTo>
                    <a:pt x="2126422" y="638149"/>
                  </a:lnTo>
                  <a:lnTo>
                    <a:pt x="2105423" y="702540"/>
                  </a:lnTo>
                  <a:lnTo>
                    <a:pt x="2071404" y="764244"/>
                  </a:lnTo>
                  <a:lnTo>
                    <a:pt x="2025164" y="822832"/>
                  </a:lnTo>
                  <a:lnTo>
                    <a:pt x="1997712" y="850823"/>
                  </a:lnTo>
                  <a:lnTo>
                    <a:pt x="1967506" y="877875"/>
                  </a:lnTo>
                  <a:lnTo>
                    <a:pt x="1934644" y="903933"/>
                  </a:lnTo>
                  <a:lnTo>
                    <a:pt x="1899228" y="928945"/>
                  </a:lnTo>
                  <a:lnTo>
                    <a:pt x="1861357" y="952855"/>
                  </a:lnTo>
                  <a:lnTo>
                    <a:pt x="1821132" y="975612"/>
                  </a:lnTo>
                  <a:lnTo>
                    <a:pt x="1778652" y="997161"/>
                  </a:lnTo>
                  <a:lnTo>
                    <a:pt x="1734018" y="1017448"/>
                  </a:lnTo>
                  <a:lnTo>
                    <a:pt x="1687330" y="1036421"/>
                  </a:lnTo>
                  <a:lnTo>
                    <a:pt x="1638688" y="1054024"/>
                  </a:lnTo>
                  <a:lnTo>
                    <a:pt x="1588191" y="1070206"/>
                  </a:lnTo>
                  <a:lnTo>
                    <a:pt x="1535940" y="1084912"/>
                  </a:lnTo>
                  <a:lnTo>
                    <a:pt x="1482036" y="1098089"/>
                  </a:lnTo>
                  <a:lnTo>
                    <a:pt x="1426577" y="1109682"/>
                  </a:lnTo>
                  <a:lnTo>
                    <a:pt x="1369665" y="1119639"/>
                  </a:lnTo>
                  <a:lnTo>
                    <a:pt x="1311399" y="1127906"/>
                  </a:lnTo>
                  <a:lnTo>
                    <a:pt x="1251880" y="1134429"/>
                  </a:lnTo>
                  <a:lnTo>
                    <a:pt x="1191206" y="1139155"/>
                  </a:lnTo>
                  <a:lnTo>
                    <a:pt x="1129480" y="1142029"/>
                  </a:lnTo>
                  <a:lnTo>
                    <a:pt x="1066800" y="1143000"/>
                  </a:lnTo>
                  <a:lnTo>
                    <a:pt x="1004117" y="1142029"/>
                  </a:lnTo>
                  <a:lnTo>
                    <a:pt x="942388" y="1139155"/>
                  </a:lnTo>
                  <a:lnTo>
                    <a:pt x="881713" y="1134429"/>
                  </a:lnTo>
                  <a:lnTo>
                    <a:pt x="822192" y="1127906"/>
                  </a:lnTo>
                  <a:lnTo>
                    <a:pt x="763925" y="1119639"/>
                  </a:lnTo>
                  <a:lnTo>
                    <a:pt x="707011" y="1109682"/>
                  </a:lnTo>
                  <a:lnTo>
                    <a:pt x="651552" y="1098089"/>
                  </a:lnTo>
                  <a:lnTo>
                    <a:pt x="597647" y="1084912"/>
                  </a:lnTo>
                  <a:lnTo>
                    <a:pt x="545397" y="1070206"/>
                  </a:lnTo>
                  <a:lnTo>
                    <a:pt x="494900" y="1054024"/>
                  </a:lnTo>
                  <a:lnTo>
                    <a:pt x="446258" y="1036421"/>
                  </a:lnTo>
                  <a:lnTo>
                    <a:pt x="399570" y="1017448"/>
                  </a:lnTo>
                  <a:lnTo>
                    <a:pt x="354937" y="997161"/>
                  </a:lnTo>
                  <a:lnTo>
                    <a:pt x="312458" y="975612"/>
                  </a:lnTo>
                  <a:lnTo>
                    <a:pt x="272233" y="952855"/>
                  </a:lnTo>
                  <a:lnTo>
                    <a:pt x="234363" y="928945"/>
                  </a:lnTo>
                  <a:lnTo>
                    <a:pt x="198948" y="903933"/>
                  </a:lnTo>
                  <a:lnTo>
                    <a:pt x="166087" y="877875"/>
                  </a:lnTo>
                  <a:lnTo>
                    <a:pt x="135881" y="850823"/>
                  </a:lnTo>
                  <a:lnTo>
                    <a:pt x="108430" y="822832"/>
                  </a:lnTo>
                  <a:lnTo>
                    <a:pt x="62192" y="764244"/>
                  </a:lnTo>
                  <a:lnTo>
                    <a:pt x="28174" y="702540"/>
                  </a:lnTo>
                  <a:lnTo>
                    <a:pt x="7177" y="638149"/>
                  </a:lnTo>
                  <a:lnTo>
                    <a:pt x="0" y="571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572000" y="2286000"/>
            <a:ext cx="2133600" cy="1143000"/>
          </a:xfrm>
          <a:custGeom>
            <a:avLst/>
            <a:gdLst/>
            <a:ahLst/>
            <a:cxnLst/>
            <a:rect l="l" t="t" r="r" b="b"/>
            <a:pathLst>
              <a:path w="2133600" h="1143000">
                <a:moveTo>
                  <a:pt x="0" y="571500"/>
                </a:moveTo>
                <a:lnTo>
                  <a:pt x="7177" y="504857"/>
                </a:lnTo>
                <a:lnTo>
                  <a:pt x="28176" y="440471"/>
                </a:lnTo>
                <a:lnTo>
                  <a:pt x="62195" y="378770"/>
                </a:lnTo>
                <a:lnTo>
                  <a:pt x="108435" y="320184"/>
                </a:lnTo>
                <a:lnTo>
                  <a:pt x="135887" y="292193"/>
                </a:lnTo>
                <a:lnTo>
                  <a:pt x="166093" y="265141"/>
                </a:lnTo>
                <a:lnTo>
                  <a:pt x="198955" y="239082"/>
                </a:lnTo>
                <a:lnTo>
                  <a:pt x="234371" y="214070"/>
                </a:lnTo>
                <a:lnTo>
                  <a:pt x="272242" y="190159"/>
                </a:lnTo>
                <a:lnTo>
                  <a:pt x="312467" y="167401"/>
                </a:lnTo>
                <a:lnTo>
                  <a:pt x="354947" y="145851"/>
                </a:lnTo>
                <a:lnTo>
                  <a:pt x="399581" y="125563"/>
                </a:lnTo>
                <a:lnTo>
                  <a:pt x="446269" y="106589"/>
                </a:lnTo>
                <a:lnTo>
                  <a:pt x="494911" y="88984"/>
                </a:lnTo>
                <a:lnTo>
                  <a:pt x="545408" y="72801"/>
                </a:lnTo>
                <a:lnTo>
                  <a:pt x="597659" y="58094"/>
                </a:lnTo>
                <a:lnTo>
                  <a:pt x="651563" y="44916"/>
                </a:lnTo>
                <a:lnTo>
                  <a:pt x="707022" y="33321"/>
                </a:lnTo>
                <a:lnTo>
                  <a:pt x="763934" y="23363"/>
                </a:lnTo>
                <a:lnTo>
                  <a:pt x="822200" y="15095"/>
                </a:lnTo>
                <a:lnTo>
                  <a:pt x="881719" y="8571"/>
                </a:lnTo>
                <a:lnTo>
                  <a:pt x="942393" y="3845"/>
                </a:lnTo>
                <a:lnTo>
                  <a:pt x="1004119" y="970"/>
                </a:lnTo>
                <a:lnTo>
                  <a:pt x="1066800" y="0"/>
                </a:lnTo>
                <a:lnTo>
                  <a:pt x="1129480" y="970"/>
                </a:lnTo>
                <a:lnTo>
                  <a:pt x="1191206" y="3845"/>
                </a:lnTo>
                <a:lnTo>
                  <a:pt x="1251880" y="8571"/>
                </a:lnTo>
                <a:lnTo>
                  <a:pt x="1311399" y="15095"/>
                </a:lnTo>
                <a:lnTo>
                  <a:pt x="1369665" y="23363"/>
                </a:lnTo>
                <a:lnTo>
                  <a:pt x="1426577" y="33321"/>
                </a:lnTo>
                <a:lnTo>
                  <a:pt x="1482036" y="44916"/>
                </a:lnTo>
                <a:lnTo>
                  <a:pt x="1535940" y="58094"/>
                </a:lnTo>
                <a:lnTo>
                  <a:pt x="1588191" y="72801"/>
                </a:lnTo>
                <a:lnTo>
                  <a:pt x="1638688" y="88984"/>
                </a:lnTo>
                <a:lnTo>
                  <a:pt x="1687330" y="106589"/>
                </a:lnTo>
                <a:lnTo>
                  <a:pt x="1734018" y="125563"/>
                </a:lnTo>
                <a:lnTo>
                  <a:pt x="1778652" y="145851"/>
                </a:lnTo>
                <a:lnTo>
                  <a:pt x="1821132" y="167401"/>
                </a:lnTo>
                <a:lnTo>
                  <a:pt x="1861357" y="190159"/>
                </a:lnTo>
                <a:lnTo>
                  <a:pt x="1899228" y="214070"/>
                </a:lnTo>
                <a:lnTo>
                  <a:pt x="1934644" y="239082"/>
                </a:lnTo>
                <a:lnTo>
                  <a:pt x="1967506" y="265141"/>
                </a:lnTo>
                <a:lnTo>
                  <a:pt x="1997712" y="292193"/>
                </a:lnTo>
                <a:lnTo>
                  <a:pt x="2025164" y="320184"/>
                </a:lnTo>
                <a:lnTo>
                  <a:pt x="2071404" y="378770"/>
                </a:lnTo>
                <a:lnTo>
                  <a:pt x="2105423" y="440471"/>
                </a:lnTo>
                <a:lnTo>
                  <a:pt x="2126422" y="504857"/>
                </a:lnTo>
                <a:lnTo>
                  <a:pt x="2133600" y="571500"/>
                </a:lnTo>
                <a:lnTo>
                  <a:pt x="2131788" y="605076"/>
                </a:lnTo>
                <a:lnTo>
                  <a:pt x="2126422" y="638142"/>
                </a:lnTo>
                <a:lnTo>
                  <a:pt x="2105423" y="702528"/>
                </a:lnTo>
                <a:lnTo>
                  <a:pt x="2071404" y="764229"/>
                </a:lnTo>
                <a:lnTo>
                  <a:pt x="2025164" y="822815"/>
                </a:lnTo>
                <a:lnTo>
                  <a:pt x="1997712" y="850806"/>
                </a:lnTo>
                <a:lnTo>
                  <a:pt x="1967506" y="877858"/>
                </a:lnTo>
                <a:lnTo>
                  <a:pt x="1934644" y="903917"/>
                </a:lnTo>
                <a:lnTo>
                  <a:pt x="1899228" y="928929"/>
                </a:lnTo>
                <a:lnTo>
                  <a:pt x="1861357" y="952840"/>
                </a:lnTo>
                <a:lnTo>
                  <a:pt x="1821132" y="975598"/>
                </a:lnTo>
                <a:lnTo>
                  <a:pt x="1778652" y="997148"/>
                </a:lnTo>
                <a:lnTo>
                  <a:pt x="1734018" y="1017436"/>
                </a:lnTo>
                <a:lnTo>
                  <a:pt x="1687330" y="1036410"/>
                </a:lnTo>
                <a:lnTo>
                  <a:pt x="1638688" y="1054015"/>
                </a:lnTo>
                <a:lnTo>
                  <a:pt x="1588191" y="1070198"/>
                </a:lnTo>
                <a:lnTo>
                  <a:pt x="1535940" y="1084905"/>
                </a:lnTo>
                <a:lnTo>
                  <a:pt x="1482036" y="1098083"/>
                </a:lnTo>
                <a:lnTo>
                  <a:pt x="1426577" y="1109678"/>
                </a:lnTo>
                <a:lnTo>
                  <a:pt x="1369665" y="1119636"/>
                </a:lnTo>
                <a:lnTo>
                  <a:pt x="1311399" y="1127904"/>
                </a:lnTo>
                <a:lnTo>
                  <a:pt x="1251880" y="1134428"/>
                </a:lnTo>
                <a:lnTo>
                  <a:pt x="1191206" y="1139154"/>
                </a:lnTo>
                <a:lnTo>
                  <a:pt x="1129480" y="1142029"/>
                </a:lnTo>
                <a:lnTo>
                  <a:pt x="1066800" y="1143000"/>
                </a:lnTo>
                <a:lnTo>
                  <a:pt x="1004119" y="1142029"/>
                </a:lnTo>
                <a:lnTo>
                  <a:pt x="942393" y="1139154"/>
                </a:lnTo>
                <a:lnTo>
                  <a:pt x="881719" y="1134428"/>
                </a:lnTo>
                <a:lnTo>
                  <a:pt x="822200" y="1127904"/>
                </a:lnTo>
                <a:lnTo>
                  <a:pt x="763934" y="1119636"/>
                </a:lnTo>
                <a:lnTo>
                  <a:pt x="707022" y="1109678"/>
                </a:lnTo>
                <a:lnTo>
                  <a:pt x="651563" y="1098083"/>
                </a:lnTo>
                <a:lnTo>
                  <a:pt x="597659" y="1084905"/>
                </a:lnTo>
                <a:lnTo>
                  <a:pt x="545408" y="1070198"/>
                </a:lnTo>
                <a:lnTo>
                  <a:pt x="494911" y="1054015"/>
                </a:lnTo>
                <a:lnTo>
                  <a:pt x="446269" y="1036410"/>
                </a:lnTo>
                <a:lnTo>
                  <a:pt x="399581" y="1017436"/>
                </a:lnTo>
                <a:lnTo>
                  <a:pt x="354947" y="997148"/>
                </a:lnTo>
                <a:lnTo>
                  <a:pt x="312467" y="975598"/>
                </a:lnTo>
                <a:lnTo>
                  <a:pt x="272242" y="952840"/>
                </a:lnTo>
                <a:lnTo>
                  <a:pt x="234371" y="928929"/>
                </a:lnTo>
                <a:lnTo>
                  <a:pt x="198955" y="903917"/>
                </a:lnTo>
                <a:lnTo>
                  <a:pt x="166093" y="877858"/>
                </a:lnTo>
                <a:lnTo>
                  <a:pt x="135887" y="850806"/>
                </a:lnTo>
                <a:lnTo>
                  <a:pt x="108435" y="822815"/>
                </a:lnTo>
                <a:lnTo>
                  <a:pt x="62195" y="764229"/>
                </a:lnTo>
                <a:lnTo>
                  <a:pt x="28176" y="702528"/>
                </a:lnTo>
                <a:lnTo>
                  <a:pt x="7177" y="638142"/>
                </a:lnTo>
                <a:lnTo>
                  <a:pt x="0" y="571500"/>
                </a:lnTo>
                <a:close/>
              </a:path>
              <a:path w="2133600" h="1143000">
                <a:moveTo>
                  <a:pt x="457200" y="685800"/>
                </a:moveTo>
                <a:lnTo>
                  <a:pt x="1828800" y="685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00138" y="2269363"/>
            <a:ext cx="1559560" cy="77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</a:pPr>
            <a:r>
              <a:rPr sz="2600" spc="-5" dirty="0">
                <a:latin typeface="Georgia"/>
                <a:cs typeface="Georgia"/>
              </a:rPr>
              <a:t>Key</a:t>
            </a:r>
            <a:endParaRPr sz="2600">
              <a:latin typeface="Georgia"/>
              <a:cs typeface="Georgia"/>
            </a:endParaRPr>
          </a:p>
          <a:p>
            <a:pPr marL="268605">
              <a:lnSpc>
                <a:spcPts val="2965"/>
              </a:lnSpc>
            </a:pPr>
            <a:r>
              <a:rPr sz="2600" dirty="0">
                <a:latin typeface="Georgia"/>
                <a:cs typeface="Georgia"/>
              </a:rPr>
              <a:t>attri</a:t>
            </a:r>
            <a:r>
              <a:rPr sz="2600" spc="5" dirty="0">
                <a:latin typeface="Georgia"/>
                <a:cs typeface="Georgia"/>
              </a:rPr>
              <a:t>b</a:t>
            </a:r>
            <a:r>
              <a:rPr sz="2600" spc="-5" dirty="0">
                <a:latin typeface="Georgia"/>
                <a:cs typeface="Georgia"/>
              </a:rPr>
              <a:t>ute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0138" y="4081729"/>
            <a:ext cx="1559560" cy="7797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8605" marR="5080" indent="-256540">
              <a:lnSpc>
                <a:spcPts val="2810"/>
              </a:lnSpc>
              <a:spcBef>
                <a:spcPts val="455"/>
              </a:spcBef>
            </a:pPr>
            <a:r>
              <a:rPr sz="2600" dirty="0">
                <a:latin typeface="Georgia"/>
                <a:cs typeface="Georgia"/>
              </a:rPr>
              <a:t>Derived  attri</a:t>
            </a:r>
            <a:r>
              <a:rPr sz="2600" spc="5" dirty="0">
                <a:latin typeface="Georgia"/>
                <a:cs typeface="Georgia"/>
              </a:rPr>
              <a:t>b</a:t>
            </a:r>
            <a:r>
              <a:rPr sz="2600" spc="-5" dirty="0">
                <a:latin typeface="Georgia"/>
                <a:cs typeface="Georgia"/>
              </a:rPr>
              <a:t>ute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00138" y="5623052"/>
            <a:ext cx="179387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68605" marR="5080" indent="-256540">
              <a:lnSpc>
                <a:spcPts val="2810"/>
              </a:lnSpc>
              <a:spcBef>
                <a:spcPts val="455"/>
              </a:spcBef>
            </a:pPr>
            <a:r>
              <a:rPr sz="2600" spc="-5" dirty="0">
                <a:latin typeface="Georgia"/>
                <a:cs typeface="Georgia"/>
              </a:rPr>
              <a:t>Multi</a:t>
            </a:r>
            <a:r>
              <a:rPr sz="2600" dirty="0">
                <a:latin typeface="Georgia"/>
                <a:cs typeface="Georgia"/>
              </a:rPr>
              <a:t>valued  Attribute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24400" y="3962400"/>
            <a:ext cx="2133600" cy="1143000"/>
          </a:xfrm>
          <a:custGeom>
            <a:avLst/>
            <a:gdLst/>
            <a:ahLst/>
            <a:cxnLst/>
            <a:rect l="l" t="t" r="r" b="b"/>
            <a:pathLst>
              <a:path w="2133600" h="1143000">
                <a:moveTo>
                  <a:pt x="0" y="571500"/>
                </a:moveTo>
                <a:lnTo>
                  <a:pt x="7177" y="504857"/>
                </a:lnTo>
                <a:lnTo>
                  <a:pt x="28176" y="440471"/>
                </a:lnTo>
                <a:lnTo>
                  <a:pt x="62195" y="378770"/>
                </a:lnTo>
                <a:lnTo>
                  <a:pt x="108435" y="320184"/>
                </a:lnTo>
                <a:lnTo>
                  <a:pt x="135887" y="292193"/>
                </a:lnTo>
                <a:lnTo>
                  <a:pt x="166093" y="265141"/>
                </a:lnTo>
                <a:lnTo>
                  <a:pt x="198955" y="239082"/>
                </a:lnTo>
                <a:lnTo>
                  <a:pt x="234371" y="214070"/>
                </a:lnTo>
                <a:lnTo>
                  <a:pt x="272242" y="190159"/>
                </a:lnTo>
                <a:lnTo>
                  <a:pt x="312467" y="167401"/>
                </a:lnTo>
                <a:lnTo>
                  <a:pt x="354947" y="145851"/>
                </a:lnTo>
                <a:lnTo>
                  <a:pt x="399581" y="125563"/>
                </a:lnTo>
                <a:lnTo>
                  <a:pt x="446269" y="106589"/>
                </a:lnTo>
                <a:lnTo>
                  <a:pt x="494911" y="88984"/>
                </a:lnTo>
                <a:lnTo>
                  <a:pt x="545408" y="72801"/>
                </a:lnTo>
                <a:lnTo>
                  <a:pt x="597659" y="58094"/>
                </a:lnTo>
                <a:lnTo>
                  <a:pt x="651563" y="44916"/>
                </a:lnTo>
                <a:lnTo>
                  <a:pt x="707022" y="33321"/>
                </a:lnTo>
                <a:lnTo>
                  <a:pt x="763934" y="23363"/>
                </a:lnTo>
                <a:lnTo>
                  <a:pt x="822200" y="15095"/>
                </a:lnTo>
                <a:lnTo>
                  <a:pt x="881719" y="8571"/>
                </a:lnTo>
                <a:lnTo>
                  <a:pt x="942393" y="3845"/>
                </a:lnTo>
                <a:lnTo>
                  <a:pt x="1004119" y="970"/>
                </a:lnTo>
                <a:lnTo>
                  <a:pt x="1066800" y="0"/>
                </a:lnTo>
                <a:lnTo>
                  <a:pt x="1129480" y="970"/>
                </a:lnTo>
                <a:lnTo>
                  <a:pt x="1191206" y="3845"/>
                </a:lnTo>
                <a:lnTo>
                  <a:pt x="1251880" y="8571"/>
                </a:lnTo>
                <a:lnTo>
                  <a:pt x="1311399" y="15095"/>
                </a:lnTo>
                <a:lnTo>
                  <a:pt x="1369665" y="23363"/>
                </a:lnTo>
                <a:lnTo>
                  <a:pt x="1426577" y="33321"/>
                </a:lnTo>
                <a:lnTo>
                  <a:pt x="1482036" y="44916"/>
                </a:lnTo>
                <a:lnTo>
                  <a:pt x="1535940" y="58094"/>
                </a:lnTo>
                <a:lnTo>
                  <a:pt x="1588191" y="72801"/>
                </a:lnTo>
                <a:lnTo>
                  <a:pt x="1638688" y="88984"/>
                </a:lnTo>
                <a:lnTo>
                  <a:pt x="1687330" y="106589"/>
                </a:lnTo>
                <a:lnTo>
                  <a:pt x="1734018" y="125563"/>
                </a:lnTo>
                <a:lnTo>
                  <a:pt x="1778652" y="145851"/>
                </a:lnTo>
                <a:lnTo>
                  <a:pt x="1821132" y="167401"/>
                </a:lnTo>
                <a:lnTo>
                  <a:pt x="1861357" y="190159"/>
                </a:lnTo>
                <a:lnTo>
                  <a:pt x="1899228" y="214070"/>
                </a:lnTo>
                <a:lnTo>
                  <a:pt x="1934644" y="239082"/>
                </a:lnTo>
                <a:lnTo>
                  <a:pt x="1967506" y="265141"/>
                </a:lnTo>
                <a:lnTo>
                  <a:pt x="1997712" y="292193"/>
                </a:lnTo>
                <a:lnTo>
                  <a:pt x="2025164" y="320184"/>
                </a:lnTo>
                <a:lnTo>
                  <a:pt x="2071404" y="378770"/>
                </a:lnTo>
                <a:lnTo>
                  <a:pt x="2105423" y="440471"/>
                </a:lnTo>
                <a:lnTo>
                  <a:pt x="2126422" y="504857"/>
                </a:lnTo>
                <a:lnTo>
                  <a:pt x="2133600" y="571500"/>
                </a:lnTo>
                <a:lnTo>
                  <a:pt x="2131788" y="605076"/>
                </a:lnTo>
                <a:lnTo>
                  <a:pt x="2126422" y="638142"/>
                </a:lnTo>
                <a:lnTo>
                  <a:pt x="2105423" y="702528"/>
                </a:lnTo>
                <a:lnTo>
                  <a:pt x="2071404" y="764229"/>
                </a:lnTo>
                <a:lnTo>
                  <a:pt x="2025164" y="822815"/>
                </a:lnTo>
                <a:lnTo>
                  <a:pt x="1997712" y="850806"/>
                </a:lnTo>
                <a:lnTo>
                  <a:pt x="1967506" y="877858"/>
                </a:lnTo>
                <a:lnTo>
                  <a:pt x="1934644" y="903917"/>
                </a:lnTo>
                <a:lnTo>
                  <a:pt x="1899228" y="928929"/>
                </a:lnTo>
                <a:lnTo>
                  <a:pt x="1861357" y="952840"/>
                </a:lnTo>
                <a:lnTo>
                  <a:pt x="1821132" y="975598"/>
                </a:lnTo>
                <a:lnTo>
                  <a:pt x="1778652" y="997148"/>
                </a:lnTo>
                <a:lnTo>
                  <a:pt x="1734018" y="1017436"/>
                </a:lnTo>
                <a:lnTo>
                  <a:pt x="1687330" y="1036410"/>
                </a:lnTo>
                <a:lnTo>
                  <a:pt x="1638688" y="1054015"/>
                </a:lnTo>
                <a:lnTo>
                  <a:pt x="1588191" y="1070198"/>
                </a:lnTo>
                <a:lnTo>
                  <a:pt x="1535940" y="1084905"/>
                </a:lnTo>
                <a:lnTo>
                  <a:pt x="1482036" y="1098083"/>
                </a:lnTo>
                <a:lnTo>
                  <a:pt x="1426577" y="1109678"/>
                </a:lnTo>
                <a:lnTo>
                  <a:pt x="1369665" y="1119636"/>
                </a:lnTo>
                <a:lnTo>
                  <a:pt x="1311399" y="1127904"/>
                </a:lnTo>
                <a:lnTo>
                  <a:pt x="1251880" y="1134428"/>
                </a:lnTo>
                <a:lnTo>
                  <a:pt x="1191206" y="1139154"/>
                </a:lnTo>
                <a:lnTo>
                  <a:pt x="1129480" y="1142029"/>
                </a:lnTo>
                <a:lnTo>
                  <a:pt x="1066800" y="1143000"/>
                </a:lnTo>
                <a:lnTo>
                  <a:pt x="1004119" y="1142029"/>
                </a:lnTo>
                <a:lnTo>
                  <a:pt x="942393" y="1139154"/>
                </a:lnTo>
                <a:lnTo>
                  <a:pt x="881719" y="1134428"/>
                </a:lnTo>
                <a:lnTo>
                  <a:pt x="822200" y="1127904"/>
                </a:lnTo>
                <a:lnTo>
                  <a:pt x="763934" y="1119636"/>
                </a:lnTo>
                <a:lnTo>
                  <a:pt x="707022" y="1109678"/>
                </a:lnTo>
                <a:lnTo>
                  <a:pt x="651563" y="1098083"/>
                </a:lnTo>
                <a:lnTo>
                  <a:pt x="597659" y="1084905"/>
                </a:lnTo>
                <a:lnTo>
                  <a:pt x="545408" y="1070198"/>
                </a:lnTo>
                <a:lnTo>
                  <a:pt x="494911" y="1054015"/>
                </a:lnTo>
                <a:lnTo>
                  <a:pt x="446269" y="1036410"/>
                </a:lnTo>
                <a:lnTo>
                  <a:pt x="399581" y="1017436"/>
                </a:lnTo>
                <a:lnTo>
                  <a:pt x="354947" y="997148"/>
                </a:lnTo>
                <a:lnTo>
                  <a:pt x="312467" y="975598"/>
                </a:lnTo>
                <a:lnTo>
                  <a:pt x="272242" y="952840"/>
                </a:lnTo>
                <a:lnTo>
                  <a:pt x="234371" y="928929"/>
                </a:lnTo>
                <a:lnTo>
                  <a:pt x="198955" y="903917"/>
                </a:lnTo>
                <a:lnTo>
                  <a:pt x="166093" y="877858"/>
                </a:lnTo>
                <a:lnTo>
                  <a:pt x="135887" y="850806"/>
                </a:lnTo>
                <a:lnTo>
                  <a:pt x="108435" y="822815"/>
                </a:lnTo>
                <a:lnTo>
                  <a:pt x="62195" y="764229"/>
                </a:lnTo>
                <a:lnTo>
                  <a:pt x="28176" y="702528"/>
                </a:lnTo>
                <a:lnTo>
                  <a:pt x="7177" y="638142"/>
                </a:lnTo>
                <a:lnTo>
                  <a:pt x="0" y="571500"/>
                </a:lnTo>
                <a:close/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5486400"/>
            <a:ext cx="2133600" cy="1143000"/>
          </a:xfrm>
          <a:custGeom>
            <a:avLst/>
            <a:gdLst/>
            <a:ahLst/>
            <a:cxnLst/>
            <a:rect l="l" t="t" r="r" b="b"/>
            <a:pathLst>
              <a:path w="2133600" h="1143000">
                <a:moveTo>
                  <a:pt x="0" y="571500"/>
                </a:moveTo>
                <a:lnTo>
                  <a:pt x="7177" y="504850"/>
                </a:lnTo>
                <a:lnTo>
                  <a:pt x="28176" y="440459"/>
                </a:lnTo>
                <a:lnTo>
                  <a:pt x="62195" y="378755"/>
                </a:lnTo>
                <a:lnTo>
                  <a:pt x="108435" y="320167"/>
                </a:lnTo>
                <a:lnTo>
                  <a:pt x="135887" y="292176"/>
                </a:lnTo>
                <a:lnTo>
                  <a:pt x="166093" y="265124"/>
                </a:lnTo>
                <a:lnTo>
                  <a:pt x="198955" y="239066"/>
                </a:lnTo>
                <a:lnTo>
                  <a:pt x="234371" y="214054"/>
                </a:lnTo>
                <a:lnTo>
                  <a:pt x="272242" y="190144"/>
                </a:lnTo>
                <a:lnTo>
                  <a:pt x="312467" y="167387"/>
                </a:lnTo>
                <a:lnTo>
                  <a:pt x="354947" y="145838"/>
                </a:lnTo>
                <a:lnTo>
                  <a:pt x="399581" y="125551"/>
                </a:lnTo>
                <a:lnTo>
                  <a:pt x="446269" y="106578"/>
                </a:lnTo>
                <a:lnTo>
                  <a:pt x="494911" y="88975"/>
                </a:lnTo>
                <a:lnTo>
                  <a:pt x="545408" y="72793"/>
                </a:lnTo>
                <a:lnTo>
                  <a:pt x="597659" y="58087"/>
                </a:lnTo>
                <a:lnTo>
                  <a:pt x="651563" y="44910"/>
                </a:lnTo>
                <a:lnTo>
                  <a:pt x="707022" y="33317"/>
                </a:lnTo>
                <a:lnTo>
                  <a:pt x="763934" y="23360"/>
                </a:lnTo>
                <a:lnTo>
                  <a:pt x="822200" y="15093"/>
                </a:lnTo>
                <a:lnTo>
                  <a:pt x="881719" y="8570"/>
                </a:lnTo>
                <a:lnTo>
                  <a:pt x="942393" y="3844"/>
                </a:lnTo>
                <a:lnTo>
                  <a:pt x="1004119" y="970"/>
                </a:lnTo>
                <a:lnTo>
                  <a:pt x="1066800" y="0"/>
                </a:lnTo>
                <a:lnTo>
                  <a:pt x="1129480" y="970"/>
                </a:lnTo>
                <a:lnTo>
                  <a:pt x="1191206" y="3844"/>
                </a:lnTo>
                <a:lnTo>
                  <a:pt x="1251880" y="8570"/>
                </a:lnTo>
                <a:lnTo>
                  <a:pt x="1311399" y="15093"/>
                </a:lnTo>
                <a:lnTo>
                  <a:pt x="1369665" y="23360"/>
                </a:lnTo>
                <a:lnTo>
                  <a:pt x="1426577" y="33317"/>
                </a:lnTo>
                <a:lnTo>
                  <a:pt x="1482036" y="44910"/>
                </a:lnTo>
                <a:lnTo>
                  <a:pt x="1535940" y="58087"/>
                </a:lnTo>
                <a:lnTo>
                  <a:pt x="1588191" y="72793"/>
                </a:lnTo>
                <a:lnTo>
                  <a:pt x="1638688" y="88975"/>
                </a:lnTo>
                <a:lnTo>
                  <a:pt x="1687330" y="106578"/>
                </a:lnTo>
                <a:lnTo>
                  <a:pt x="1734018" y="125551"/>
                </a:lnTo>
                <a:lnTo>
                  <a:pt x="1778652" y="145838"/>
                </a:lnTo>
                <a:lnTo>
                  <a:pt x="1821132" y="167387"/>
                </a:lnTo>
                <a:lnTo>
                  <a:pt x="1861357" y="190144"/>
                </a:lnTo>
                <a:lnTo>
                  <a:pt x="1899228" y="214054"/>
                </a:lnTo>
                <a:lnTo>
                  <a:pt x="1934644" y="239066"/>
                </a:lnTo>
                <a:lnTo>
                  <a:pt x="1967506" y="265124"/>
                </a:lnTo>
                <a:lnTo>
                  <a:pt x="1997712" y="292176"/>
                </a:lnTo>
                <a:lnTo>
                  <a:pt x="2025164" y="320167"/>
                </a:lnTo>
                <a:lnTo>
                  <a:pt x="2071404" y="378755"/>
                </a:lnTo>
                <a:lnTo>
                  <a:pt x="2105423" y="440459"/>
                </a:lnTo>
                <a:lnTo>
                  <a:pt x="2126422" y="504850"/>
                </a:lnTo>
                <a:lnTo>
                  <a:pt x="2133600" y="571500"/>
                </a:lnTo>
                <a:lnTo>
                  <a:pt x="2131788" y="605080"/>
                </a:lnTo>
                <a:lnTo>
                  <a:pt x="2126422" y="638149"/>
                </a:lnTo>
                <a:lnTo>
                  <a:pt x="2105423" y="702540"/>
                </a:lnTo>
                <a:lnTo>
                  <a:pt x="2071404" y="764244"/>
                </a:lnTo>
                <a:lnTo>
                  <a:pt x="2025164" y="822832"/>
                </a:lnTo>
                <a:lnTo>
                  <a:pt x="1997712" y="850823"/>
                </a:lnTo>
                <a:lnTo>
                  <a:pt x="1967506" y="877875"/>
                </a:lnTo>
                <a:lnTo>
                  <a:pt x="1934644" y="903933"/>
                </a:lnTo>
                <a:lnTo>
                  <a:pt x="1899228" y="928945"/>
                </a:lnTo>
                <a:lnTo>
                  <a:pt x="1861357" y="952855"/>
                </a:lnTo>
                <a:lnTo>
                  <a:pt x="1821132" y="975612"/>
                </a:lnTo>
                <a:lnTo>
                  <a:pt x="1778652" y="997161"/>
                </a:lnTo>
                <a:lnTo>
                  <a:pt x="1734018" y="1017448"/>
                </a:lnTo>
                <a:lnTo>
                  <a:pt x="1687330" y="1036421"/>
                </a:lnTo>
                <a:lnTo>
                  <a:pt x="1638688" y="1054024"/>
                </a:lnTo>
                <a:lnTo>
                  <a:pt x="1588191" y="1070206"/>
                </a:lnTo>
                <a:lnTo>
                  <a:pt x="1535940" y="1084912"/>
                </a:lnTo>
                <a:lnTo>
                  <a:pt x="1482036" y="1098089"/>
                </a:lnTo>
                <a:lnTo>
                  <a:pt x="1426577" y="1109682"/>
                </a:lnTo>
                <a:lnTo>
                  <a:pt x="1369665" y="1119639"/>
                </a:lnTo>
                <a:lnTo>
                  <a:pt x="1311399" y="1127906"/>
                </a:lnTo>
                <a:lnTo>
                  <a:pt x="1251880" y="1134429"/>
                </a:lnTo>
                <a:lnTo>
                  <a:pt x="1191206" y="1139155"/>
                </a:lnTo>
                <a:lnTo>
                  <a:pt x="1129480" y="1142029"/>
                </a:lnTo>
                <a:lnTo>
                  <a:pt x="1066800" y="1143000"/>
                </a:lnTo>
                <a:lnTo>
                  <a:pt x="1004119" y="1142029"/>
                </a:lnTo>
                <a:lnTo>
                  <a:pt x="942393" y="1139155"/>
                </a:lnTo>
                <a:lnTo>
                  <a:pt x="881719" y="1134429"/>
                </a:lnTo>
                <a:lnTo>
                  <a:pt x="822200" y="1127906"/>
                </a:lnTo>
                <a:lnTo>
                  <a:pt x="763934" y="1119639"/>
                </a:lnTo>
                <a:lnTo>
                  <a:pt x="707022" y="1109682"/>
                </a:lnTo>
                <a:lnTo>
                  <a:pt x="651563" y="1098089"/>
                </a:lnTo>
                <a:lnTo>
                  <a:pt x="597659" y="1084912"/>
                </a:lnTo>
                <a:lnTo>
                  <a:pt x="545408" y="1070206"/>
                </a:lnTo>
                <a:lnTo>
                  <a:pt x="494911" y="1054024"/>
                </a:lnTo>
                <a:lnTo>
                  <a:pt x="446269" y="1036421"/>
                </a:lnTo>
                <a:lnTo>
                  <a:pt x="399581" y="1017448"/>
                </a:lnTo>
                <a:lnTo>
                  <a:pt x="354947" y="997161"/>
                </a:lnTo>
                <a:lnTo>
                  <a:pt x="312467" y="975612"/>
                </a:lnTo>
                <a:lnTo>
                  <a:pt x="272242" y="952855"/>
                </a:lnTo>
                <a:lnTo>
                  <a:pt x="234371" y="928945"/>
                </a:lnTo>
                <a:lnTo>
                  <a:pt x="198955" y="903933"/>
                </a:lnTo>
                <a:lnTo>
                  <a:pt x="166093" y="877875"/>
                </a:lnTo>
                <a:lnTo>
                  <a:pt x="135887" y="850823"/>
                </a:lnTo>
                <a:lnTo>
                  <a:pt x="108435" y="822832"/>
                </a:lnTo>
                <a:lnTo>
                  <a:pt x="62195" y="764244"/>
                </a:lnTo>
                <a:lnTo>
                  <a:pt x="28176" y="702540"/>
                </a:lnTo>
                <a:lnTo>
                  <a:pt x="7177" y="638149"/>
                </a:lnTo>
                <a:lnTo>
                  <a:pt x="0" y="571500"/>
                </a:lnTo>
                <a:close/>
              </a:path>
              <a:path w="2133600" h="1143000">
                <a:moveTo>
                  <a:pt x="304800" y="571500"/>
                </a:moveTo>
                <a:lnTo>
                  <a:pt x="313856" y="506685"/>
                </a:lnTo>
                <a:lnTo>
                  <a:pt x="340122" y="445001"/>
                </a:lnTo>
                <a:lnTo>
                  <a:pt x="382244" y="387192"/>
                </a:lnTo>
                <a:lnTo>
                  <a:pt x="438865" y="334004"/>
                </a:lnTo>
                <a:lnTo>
                  <a:pt x="472191" y="309376"/>
                </a:lnTo>
                <a:lnTo>
                  <a:pt x="508633" y="286183"/>
                </a:lnTo>
                <a:lnTo>
                  <a:pt x="548023" y="264517"/>
                </a:lnTo>
                <a:lnTo>
                  <a:pt x="590192" y="244473"/>
                </a:lnTo>
                <a:lnTo>
                  <a:pt x="634970" y="226143"/>
                </a:lnTo>
                <a:lnTo>
                  <a:pt x="682187" y="209620"/>
                </a:lnTo>
                <a:lnTo>
                  <a:pt x="731675" y="194998"/>
                </a:lnTo>
                <a:lnTo>
                  <a:pt x="783264" y="182370"/>
                </a:lnTo>
                <a:lnTo>
                  <a:pt x="836785" y="171829"/>
                </a:lnTo>
                <a:lnTo>
                  <a:pt x="892068" y="163468"/>
                </a:lnTo>
                <a:lnTo>
                  <a:pt x="948945" y="157381"/>
                </a:lnTo>
                <a:lnTo>
                  <a:pt x="1007245" y="153660"/>
                </a:lnTo>
                <a:lnTo>
                  <a:pt x="1066800" y="152400"/>
                </a:lnTo>
                <a:lnTo>
                  <a:pt x="1126354" y="153660"/>
                </a:lnTo>
                <a:lnTo>
                  <a:pt x="1184654" y="157381"/>
                </a:lnTo>
                <a:lnTo>
                  <a:pt x="1241531" y="163468"/>
                </a:lnTo>
                <a:lnTo>
                  <a:pt x="1296814" y="171829"/>
                </a:lnTo>
                <a:lnTo>
                  <a:pt x="1350335" y="182370"/>
                </a:lnTo>
                <a:lnTo>
                  <a:pt x="1401924" y="194998"/>
                </a:lnTo>
                <a:lnTo>
                  <a:pt x="1451412" y="209620"/>
                </a:lnTo>
                <a:lnTo>
                  <a:pt x="1498629" y="226143"/>
                </a:lnTo>
                <a:lnTo>
                  <a:pt x="1543407" y="244473"/>
                </a:lnTo>
                <a:lnTo>
                  <a:pt x="1585576" y="264517"/>
                </a:lnTo>
                <a:lnTo>
                  <a:pt x="1624966" y="286183"/>
                </a:lnTo>
                <a:lnTo>
                  <a:pt x="1661408" y="309376"/>
                </a:lnTo>
                <a:lnTo>
                  <a:pt x="1694734" y="334004"/>
                </a:lnTo>
                <a:lnTo>
                  <a:pt x="1724772" y="359974"/>
                </a:lnTo>
                <a:lnTo>
                  <a:pt x="1774313" y="415566"/>
                </a:lnTo>
                <a:lnTo>
                  <a:pt x="1808676" y="475405"/>
                </a:lnTo>
                <a:lnTo>
                  <a:pt x="1826507" y="538748"/>
                </a:lnTo>
                <a:lnTo>
                  <a:pt x="1828800" y="571500"/>
                </a:lnTo>
                <a:lnTo>
                  <a:pt x="1826507" y="604253"/>
                </a:lnTo>
                <a:lnTo>
                  <a:pt x="1819743" y="636317"/>
                </a:lnTo>
                <a:lnTo>
                  <a:pt x="1793477" y="698003"/>
                </a:lnTo>
                <a:lnTo>
                  <a:pt x="1751355" y="755812"/>
                </a:lnTo>
                <a:lnTo>
                  <a:pt x="1694734" y="809000"/>
                </a:lnTo>
                <a:lnTo>
                  <a:pt x="1661408" y="833628"/>
                </a:lnTo>
                <a:lnTo>
                  <a:pt x="1624966" y="856821"/>
                </a:lnTo>
                <a:lnTo>
                  <a:pt x="1585576" y="878487"/>
                </a:lnTo>
                <a:lnTo>
                  <a:pt x="1543407" y="898530"/>
                </a:lnTo>
                <a:lnTo>
                  <a:pt x="1498629" y="916860"/>
                </a:lnTo>
                <a:lnTo>
                  <a:pt x="1451412" y="933382"/>
                </a:lnTo>
                <a:lnTo>
                  <a:pt x="1401924" y="948003"/>
                </a:lnTo>
                <a:lnTo>
                  <a:pt x="1350335" y="960630"/>
                </a:lnTo>
                <a:lnTo>
                  <a:pt x="1296814" y="971171"/>
                </a:lnTo>
                <a:lnTo>
                  <a:pt x="1241531" y="979531"/>
                </a:lnTo>
                <a:lnTo>
                  <a:pt x="1184654" y="985618"/>
                </a:lnTo>
                <a:lnTo>
                  <a:pt x="1126354" y="989339"/>
                </a:lnTo>
                <a:lnTo>
                  <a:pt x="1066800" y="990600"/>
                </a:lnTo>
                <a:lnTo>
                  <a:pt x="1007245" y="989339"/>
                </a:lnTo>
                <a:lnTo>
                  <a:pt x="948945" y="985618"/>
                </a:lnTo>
                <a:lnTo>
                  <a:pt x="892068" y="979531"/>
                </a:lnTo>
                <a:lnTo>
                  <a:pt x="836785" y="971171"/>
                </a:lnTo>
                <a:lnTo>
                  <a:pt x="783264" y="960630"/>
                </a:lnTo>
                <a:lnTo>
                  <a:pt x="731675" y="948003"/>
                </a:lnTo>
                <a:lnTo>
                  <a:pt x="682187" y="933382"/>
                </a:lnTo>
                <a:lnTo>
                  <a:pt x="634970" y="916860"/>
                </a:lnTo>
                <a:lnTo>
                  <a:pt x="590192" y="898530"/>
                </a:lnTo>
                <a:lnTo>
                  <a:pt x="548023" y="878487"/>
                </a:lnTo>
                <a:lnTo>
                  <a:pt x="508633" y="856821"/>
                </a:lnTo>
                <a:lnTo>
                  <a:pt x="472191" y="833628"/>
                </a:lnTo>
                <a:lnTo>
                  <a:pt x="438865" y="809000"/>
                </a:lnTo>
                <a:lnTo>
                  <a:pt x="408827" y="783031"/>
                </a:lnTo>
                <a:lnTo>
                  <a:pt x="359286" y="727439"/>
                </a:lnTo>
                <a:lnTo>
                  <a:pt x="324923" y="667598"/>
                </a:lnTo>
                <a:lnTo>
                  <a:pt x="307092" y="604253"/>
                </a:lnTo>
                <a:lnTo>
                  <a:pt x="304800" y="5715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1596" y="2272411"/>
            <a:ext cx="758380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6890" marR="5080" indent="-50482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Georgia"/>
                <a:cs typeface="Georgia"/>
              </a:rPr>
              <a:t>DBMS </a:t>
            </a:r>
            <a:r>
              <a:rPr sz="2800" spc="-5" dirty="0">
                <a:latin typeface="Georgia"/>
                <a:cs typeface="Georgia"/>
              </a:rPr>
              <a:t>is a general </a:t>
            </a:r>
            <a:r>
              <a:rPr sz="2800" spc="-10" dirty="0">
                <a:latin typeface="Georgia"/>
                <a:cs typeface="Georgia"/>
              </a:rPr>
              <a:t>purpose software </a:t>
            </a:r>
            <a:r>
              <a:rPr sz="2800" spc="-5" dirty="0">
                <a:latin typeface="Georgia"/>
                <a:cs typeface="Georgia"/>
              </a:rPr>
              <a:t>system </a:t>
            </a:r>
            <a:r>
              <a:rPr sz="2800" spc="-10" dirty="0">
                <a:latin typeface="Georgia"/>
                <a:cs typeface="Georgia"/>
              </a:rPr>
              <a:t>that  facilitates </a:t>
            </a:r>
            <a:r>
              <a:rPr sz="2800" spc="-5" dirty="0">
                <a:latin typeface="Georgia"/>
                <a:cs typeface="Georgia"/>
              </a:rPr>
              <a:t>process of defining,</a:t>
            </a:r>
            <a:r>
              <a:rPr sz="2800" spc="2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constructing,</a:t>
            </a:r>
            <a:endParaRPr sz="2800" dirty="0">
              <a:latin typeface="Georgia"/>
              <a:cs typeface="Georgia"/>
            </a:endParaRPr>
          </a:p>
          <a:p>
            <a:pPr marL="1109980">
              <a:lnSpc>
                <a:spcPct val="100000"/>
              </a:lnSpc>
            </a:pPr>
            <a:r>
              <a:rPr sz="2800" spc="-5" dirty="0">
                <a:latin typeface="Georgia"/>
                <a:cs typeface="Georgia"/>
              </a:rPr>
              <a:t>manipulating, and sharing</a:t>
            </a:r>
            <a:r>
              <a:rPr sz="2800" spc="1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database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0995" y="27813"/>
            <a:ext cx="127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5157" y="27813"/>
            <a:ext cx="4171950" cy="7720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82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800" spc="-5" dirty="0">
                <a:latin typeface="Georgia"/>
                <a:cs typeface="Georgia"/>
              </a:rPr>
              <a:t>Composite</a:t>
            </a:r>
            <a:r>
              <a:rPr sz="2800" spc="-10" dirty="0">
                <a:latin typeface="Georgia"/>
                <a:cs typeface="Georgia"/>
              </a:rPr>
              <a:t> Attribute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85157" y="3261740"/>
            <a:ext cx="2779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Relationship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type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5157" y="5121402"/>
            <a:ext cx="3844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Georgia"/>
                <a:cs typeface="Georgia"/>
              </a:rPr>
              <a:t>Identifying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endParaRPr sz="28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19050" y="209550"/>
            <a:ext cx="4457700" cy="4381500"/>
            <a:chOff x="-19050" y="209550"/>
            <a:chExt cx="4457700" cy="4381500"/>
          </a:xfrm>
        </p:grpSpPr>
        <p:sp>
          <p:nvSpPr>
            <p:cNvPr id="6" name="object 6"/>
            <p:cNvSpPr/>
            <p:nvPr/>
          </p:nvSpPr>
          <p:spPr>
            <a:xfrm>
              <a:off x="2590799" y="1600200"/>
              <a:ext cx="1828800" cy="1066800"/>
            </a:xfrm>
            <a:custGeom>
              <a:avLst/>
              <a:gdLst/>
              <a:ahLst/>
              <a:cxnLst/>
              <a:rect l="l" t="t" r="r" b="b"/>
              <a:pathLst>
                <a:path w="1828800" h="1066800">
                  <a:moveTo>
                    <a:pt x="0" y="533400"/>
                  </a:moveTo>
                  <a:lnTo>
                    <a:pt x="7700" y="463852"/>
                  </a:lnTo>
                  <a:lnTo>
                    <a:pt x="30159" y="397013"/>
                  </a:lnTo>
                  <a:lnTo>
                    <a:pt x="66412" y="333443"/>
                  </a:lnTo>
                  <a:lnTo>
                    <a:pt x="89410" y="303059"/>
                  </a:lnTo>
                  <a:lnTo>
                    <a:pt x="115495" y="273704"/>
                  </a:lnTo>
                  <a:lnTo>
                    <a:pt x="144546" y="245447"/>
                  </a:lnTo>
                  <a:lnTo>
                    <a:pt x="176442" y="218358"/>
                  </a:lnTo>
                  <a:lnTo>
                    <a:pt x="211064" y="192508"/>
                  </a:lnTo>
                  <a:lnTo>
                    <a:pt x="248290" y="167967"/>
                  </a:lnTo>
                  <a:lnTo>
                    <a:pt x="288001" y="144805"/>
                  </a:lnTo>
                  <a:lnTo>
                    <a:pt x="330075" y="123093"/>
                  </a:lnTo>
                  <a:lnTo>
                    <a:pt x="374391" y="102900"/>
                  </a:lnTo>
                  <a:lnTo>
                    <a:pt x="420831" y="84297"/>
                  </a:lnTo>
                  <a:lnTo>
                    <a:pt x="469272" y="67354"/>
                  </a:lnTo>
                  <a:lnTo>
                    <a:pt x="519594" y="52141"/>
                  </a:lnTo>
                  <a:lnTo>
                    <a:pt x="571677" y="38729"/>
                  </a:lnTo>
                  <a:lnTo>
                    <a:pt x="625400" y="27188"/>
                  </a:lnTo>
                  <a:lnTo>
                    <a:pt x="680643" y="17587"/>
                  </a:lnTo>
                  <a:lnTo>
                    <a:pt x="737285" y="9998"/>
                  </a:lnTo>
                  <a:lnTo>
                    <a:pt x="795205" y="4490"/>
                  </a:lnTo>
                  <a:lnTo>
                    <a:pt x="854284" y="1134"/>
                  </a:lnTo>
                  <a:lnTo>
                    <a:pt x="914400" y="0"/>
                  </a:lnTo>
                  <a:lnTo>
                    <a:pt x="974515" y="1134"/>
                  </a:lnTo>
                  <a:lnTo>
                    <a:pt x="1033594" y="4490"/>
                  </a:lnTo>
                  <a:lnTo>
                    <a:pt x="1091514" y="9998"/>
                  </a:lnTo>
                  <a:lnTo>
                    <a:pt x="1148156" y="17587"/>
                  </a:lnTo>
                  <a:lnTo>
                    <a:pt x="1203399" y="27188"/>
                  </a:lnTo>
                  <a:lnTo>
                    <a:pt x="1257122" y="38729"/>
                  </a:lnTo>
                  <a:lnTo>
                    <a:pt x="1309205" y="52141"/>
                  </a:lnTo>
                  <a:lnTo>
                    <a:pt x="1359527" y="67354"/>
                  </a:lnTo>
                  <a:lnTo>
                    <a:pt x="1407968" y="84297"/>
                  </a:lnTo>
                  <a:lnTo>
                    <a:pt x="1454408" y="102900"/>
                  </a:lnTo>
                  <a:lnTo>
                    <a:pt x="1498724" y="123093"/>
                  </a:lnTo>
                  <a:lnTo>
                    <a:pt x="1540798" y="144805"/>
                  </a:lnTo>
                  <a:lnTo>
                    <a:pt x="1580509" y="167967"/>
                  </a:lnTo>
                  <a:lnTo>
                    <a:pt x="1617735" y="192508"/>
                  </a:lnTo>
                  <a:lnTo>
                    <a:pt x="1652357" y="218358"/>
                  </a:lnTo>
                  <a:lnTo>
                    <a:pt x="1684253" y="245447"/>
                  </a:lnTo>
                  <a:lnTo>
                    <a:pt x="1713304" y="273704"/>
                  </a:lnTo>
                  <a:lnTo>
                    <a:pt x="1739389" y="303059"/>
                  </a:lnTo>
                  <a:lnTo>
                    <a:pt x="1762387" y="333443"/>
                  </a:lnTo>
                  <a:lnTo>
                    <a:pt x="1798640" y="397013"/>
                  </a:lnTo>
                  <a:lnTo>
                    <a:pt x="1821099" y="463852"/>
                  </a:lnTo>
                  <a:lnTo>
                    <a:pt x="1828800" y="533400"/>
                  </a:lnTo>
                  <a:lnTo>
                    <a:pt x="1826854" y="568476"/>
                  </a:lnTo>
                  <a:lnTo>
                    <a:pt x="1821099" y="602947"/>
                  </a:lnTo>
                  <a:lnTo>
                    <a:pt x="1798640" y="669786"/>
                  </a:lnTo>
                  <a:lnTo>
                    <a:pt x="1762387" y="733356"/>
                  </a:lnTo>
                  <a:lnTo>
                    <a:pt x="1739389" y="763740"/>
                  </a:lnTo>
                  <a:lnTo>
                    <a:pt x="1713304" y="793095"/>
                  </a:lnTo>
                  <a:lnTo>
                    <a:pt x="1684253" y="821352"/>
                  </a:lnTo>
                  <a:lnTo>
                    <a:pt x="1652357" y="848441"/>
                  </a:lnTo>
                  <a:lnTo>
                    <a:pt x="1617735" y="874291"/>
                  </a:lnTo>
                  <a:lnTo>
                    <a:pt x="1580509" y="898832"/>
                  </a:lnTo>
                  <a:lnTo>
                    <a:pt x="1540798" y="921994"/>
                  </a:lnTo>
                  <a:lnTo>
                    <a:pt x="1498724" y="943706"/>
                  </a:lnTo>
                  <a:lnTo>
                    <a:pt x="1454408" y="963899"/>
                  </a:lnTo>
                  <a:lnTo>
                    <a:pt x="1407968" y="982502"/>
                  </a:lnTo>
                  <a:lnTo>
                    <a:pt x="1359527" y="999445"/>
                  </a:lnTo>
                  <a:lnTo>
                    <a:pt x="1309205" y="1014658"/>
                  </a:lnTo>
                  <a:lnTo>
                    <a:pt x="1257122" y="1028070"/>
                  </a:lnTo>
                  <a:lnTo>
                    <a:pt x="1203399" y="1039611"/>
                  </a:lnTo>
                  <a:lnTo>
                    <a:pt x="1148156" y="1049212"/>
                  </a:lnTo>
                  <a:lnTo>
                    <a:pt x="1091514" y="1056801"/>
                  </a:lnTo>
                  <a:lnTo>
                    <a:pt x="1033594" y="1062309"/>
                  </a:lnTo>
                  <a:lnTo>
                    <a:pt x="974515" y="1065665"/>
                  </a:lnTo>
                  <a:lnTo>
                    <a:pt x="914400" y="1066800"/>
                  </a:lnTo>
                  <a:lnTo>
                    <a:pt x="854284" y="1065665"/>
                  </a:lnTo>
                  <a:lnTo>
                    <a:pt x="795205" y="1062309"/>
                  </a:lnTo>
                  <a:lnTo>
                    <a:pt x="737285" y="1056801"/>
                  </a:lnTo>
                  <a:lnTo>
                    <a:pt x="680643" y="1049212"/>
                  </a:lnTo>
                  <a:lnTo>
                    <a:pt x="625400" y="1039611"/>
                  </a:lnTo>
                  <a:lnTo>
                    <a:pt x="571677" y="1028070"/>
                  </a:lnTo>
                  <a:lnTo>
                    <a:pt x="519594" y="1014658"/>
                  </a:lnTo>
                  <a:lnTo>
                    <a:pt x="469272" y="999445"/>
                  </a:lnTo>
                  <a:lnTo>
                    <a:pt x="420831" y="982502"/>
                  </a:lnTo>
                  <a:lnTo>
                    <a:pt x="374391" y="963899"/>
                  </a:lnTo>
                  <a:lnTo>
                    <a:pt x="330075" y="943706"/>
                  </a:lnTo>
                  <a:lnTo>
                    <a:pt x="288001" y="921994"/>
                  </a:lnTo>
                  <a:lnTo>
                    <a:pt x="248290" y="898832"/>
                  </a:lnTo>
                  <a:lnTo>
                    <a:pt x="211064" y="874291"/>
                  </a:lnTo>
                  <a:lnTo>
                    <a:pt x="176442" y="848441"/>
                  </a:lnTo>
                  <a:lnTo>
                    <a:pt x="144546" y="821352"/>
                  </a:lnTo>
                  <a:lnTo>
                    <a:pt x="115495" y="793095"/>
                  </a:lnTo>
                  <a:lnTo>
                    <a:pt x="89410" y="763740"/>
                  </a:lnTo>
                  <a:lnTo>
                    <a:pt x="66412" y="733356"/>
                  </a:lnTo>
                  <a:lnTo>
                    <a:pt x="30159" y="669786"/>
                  </a:lnTo>
                  <a:lnTo>
                    <a:pt x="7700" y="602947"/>
                  </a:lnTo>
                  <a:lnTo>
                    <a:pt x="0" y="5334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66800"/>
              <a:ext cx="1828800" cy="1066800"/>
            </a:xfrm>
            <a:custGeom>
              <a:avLst/>
              <a:gdLst/>
              <a:ahLst/>
              <a:cxnLst/>
              <a:rect l="l" t="t" r="r" b="b"/>
              <a:pathLst>
                <a:path w="1828800" h="1066800">
                  <a:moveTo>
                    <a:pt x="0" y="533400"/>
                  </a:moveTo>
                  <a:lnTo>
                    <a:pt x="7699" y="463852"/>
                  </a:lnTo>
                  <a:lnTo>
                    <a:pt x="30156" y="397013"/>
                  </a:lnTo>
                  <a:lnTo>
                    <a:pt x="66406" y="333443"/>
                  </a:lnTo>
                  <a:lnTo>
                    <a:pt x="89401" y="303059"/>
                  </a:lnTo>
                  <a:lnTo>
                    <a:pt x="115484" y="273704"/>
                  </a:lnTo>
                  <a:lnTo>
                    <a:pt x="144533" y="245447"/>
                  </a:lnTo>
                  <a:lnTo>
                    <a:pt x="176428" y="218358"/>
                  </a:lnTo>
                  <a:lnTo>
                    <a:pt x="211047" y="192508"/>
                  </a:lnTo>
                  <a:lnTo>
                    <a:pt x="248272" y="167967"/>
                  </a:lnTo>
                  <a:lnTo>
                    <a:pt x="287981" y="144805"/>
                  </a:lnTo>
                  <a:lnTo>
                    <a:pt x="330054" y="123093"/>
                  </a:lnTo>
                  <a:lnTo>
                    <a:pt x="374370" y="102900"/>
                  </a:lnTo>
                  <a:lnTo>
                    <a:pt x="420808" y="84297"/>
                  </a:lnTo>
                  <a:lnTo>
                    <a:pt x="469249" y="67354"/>
                  </a:lnTo>
                  <a:lnTo>
                    <a:pt x="519572" y="52141"/>
                  </a:lnTo>
                  <a:lnTo>
                    <a:pt x="571656" y="38729"/>
                  </a:lnTo>
                  <a:lnTo>
                    <a:pt x="625381" y="27188"/>
                  </a:lnTo>
                  <a:lnTo>
                    <a:pt x="680626" y="17587"/>
                  </a:lnTo>
                  <a:lnTo>
                    <a:pt x="737271" y="9998"/>
                  </a:lnTo>
                  <a:lnTo>
                    <a:pt x="795195" y="4490"/>
                  </a:lnTo>
                  <a:lnTo>
                    <a:pt x="854278" y="1134"/>
                  </a:lnTo>
                  <a:lnTo>
                    <a:pt x="914400" y="0"/>
                  </a:lnTo>
                  <a:lnTo>
                    <a:pt x="974515" y="1134"/>
                  </a:lnTo>
                  <a:lnTo>
                    <a:pt x="1033594" y="4490"/>
                  </a:lnTo>
                  <a:lnTo>
                    <a:pt x="1091514" y="9998"/>
                  </a:lnTo>
                  <a:lnTo>
                    <a:pt x="1148156" y="17587"/>
                  </a:lnTo>
                  <a:lnTo>
                    <a:pt x="1203399" y="27188"/>
                  </a:lnTo>
                  <a:lnTo>
                    <a:pt x="1257122" y="38729"/>
                  </a:lnTo>
                  <a:lnTo>
                    <a:pt x="1309205" y="52141"/>
                  </a:lnTo>
                  <a:lnTo>
                    <a:pt x="1359527" y="67354"/>
                  </a:lnTo>
                  <a:lnTo>
                    <a:pt x="1407968" y="84297"/>
                  </a:lnTo>
                  <a:lnTo>
                    <a:pt x="1454408" y="102900"/>
                  </a:lnTo>
                  <a:lnTo>
                    <a:pt x="1498724" y="123093"/>
                  </a:lnTo>
                  <a:lnTo>
                    <a:pt x="1540798" y="144805"/>
                  </a:lnTo>
                  <a:lnTo>
                    <a:pt x="1580509" y="167967"/>
                  </a:lnTo>
                  <a:lnTo>
                    <a:pt x="1617735" y="192508"/>
                  </a:lnTo>
                  <a:lnTo>
                    <a:pt x="1652357" y="218358"/>
                  </a:lnTo>
                  <a:lnTo>
                    <a:pt x="1684253" y="245447"/>
                  </a:lnTo>
                  <a:lnTo>
                    <a:pt x="1713304" y="273704"/>
                  </a:lnTo>
                  <a:lnTo>
                    <a:pt x="1739389" y="303059"/>
                  </a:lnTo>
                  <a:lnTo>
                    <a:pt x="1762387" y="333443"/>
                  </a:lnTo>
                  <a:lnTo>
                    <a:pt x="1798640" y="397013"/>
                  </a:lnTo>
                  <a:lnTo>
                    <a:pt x="1821099" y="463852"/>
                  </a:lnTo>
                  <a:lnTo>
                    <a:pt x="1828800" y="533400"/>
                  </a:lnTo>
                  <a:lnTo>
                    <a:pt x="1826854" y="568476"/>
                  </a:lnTo>
                  <a:lnTo>
                    <a:pt x="1821099" y="602947"/>
                  </a:lnTo>
                  <a:lnTo>
                    <a:pt x="1798640" y="669786"/>
                  </a:lnTo>
                  <a:lnTo>
                    <a:pt x="1762387" y="733356"/>
                  </a:lnTo>
                  <a:lnTo>
                    <a:pt x="1739389" y="763740"/>
                  </a:lnTo>
                  <a:lnTo>
                    <a:pt x="1713304" y="793095"/>
                  </a:lnTo>
                  <a:lnTo>
                    <a:pt x="1684253" y="821352"/>
                  </a:lnTo>
                  <a:lnTo>
                    <a:pt x="1652357" y="848441"/>
                  </a:lnTo>
                  <a:lnTo>
                    <a:pt x="1617735" y="874291"/>
                  </a:lnTo>
                  <a:lnTo>
                    <a:pt x="1580509" y="898832"/>
                  </a:lnTo>
                  <a:lnTo>
                    <a:pt x="1540798" y="921994"/>
                  </a:lnTo>
                  <a:lnTo>
                    <a:pt x="1498724" y="943706"/>
                  </a:lnTo>
                  <a:lnTo>
                    <a:pt x="1454408" y="963899"/>
                  </a:lnTo>
                  <a:lnTo>
                    <a:pt x="1407968" y="982502"/>
                  </a:lnTo>
                  <a:lnTo>
                    <a:pt x="1359527" y="999445"/>
                  </a:lnTo>
                  <a:lnTo>
                    <a:pt x="1309205" y="1014658"/>
                  </a:lnTo>
                  <a:lnTo>
                    <a:pt x="1257122" y="1028070"/>
                  </a:lnTo>
                  <a:lnTo>
                    <a:pt x="1203399" y="1039611"/>
                  </a:lnTo>
                  <a:lnTo>
                    <a:pt x="1148156" y="1049212"/>
                  </a:lnTo>
                  <a:lnTo>
                    <a:pt x="1091514" y="1056801"/>
                  </a:lnTo>
                  <a:lnTo>
                    <a:pt x="1033594" y="1062309"/>
                  </a:lnTo>
                  <a:lnTo>
                    <a:pt x="974515" y="1065665"/>
                  </a:lnTo>
                  <a:lnTo>
                    <a:pt x="914400" y="1066800"/>
                  </a:lnTo>
                  <a:lnTo>
                    <a:pt x="854277" y="1065665"/>
                  </a:lnTo>
                  <a:lnTo>
                    <a:pt x="795193" y="1062309"/>
                  </a:lnTo>
                  <a:lnTo>
                    <a:pt x="737267" y="1056801"/>
                  </a:lnTo>
                  <a:lnTo>
                    <a:pt x="680622" y="1049212"/>
                  </a:lnTo>
                  <a:lnTo>
                    <a:pt x="625376" y="1039611"/>
                  </a:lnTo>
                  <a:lnTo>
                    <a:pt x="571651" y="1028070"/>
                  </a:lnTo>
                  <a:lnTo>
                    <a:pt x="519566" y="1014658"/>
                  </a:lnTo>
                  <a:lnTo>
                    <a:pt x="469244" y="999445"/>
                  </a:lnTo>
                  <a:lnTo>
                    <a:pt x="420803" y="982502"/>
                  </a:lnTo>
                  <a:lnTo>
                    <a:pt x="374364" y="963899"/>
                  </a:lnTo>
                  <a:lnTo>
                    <a:pt x="330048" y="943706"/>
                  </a:lnTo>
                  <a:lnTo>
                    <a:pt x="287976" y="921994"/>
                  </a:lnTo>
                  <a:lnTo>
                    <a:pt x="248267" y="898832"/>
                  </a:lnTo>
                  <a:lnTo>
                    <a:pt x="211043" y="874291"/>
                  </a:lnTo>
                  <a:lnTo>
                    <a:pt x="176424" y="848441"/>
                  </a:lnTo>
                  <a:lnTo>
                    <a:pt x="144530" y="821352"/>
                  </a:lnTo>
                  <a:lnTo>
                    <a:pt x="115481" y="793095"/>
                  </a:lnTo>
                  <a:lnTo>
                    <a:pt x="89399" y="763740"/>
                  </a:lnTo>
                  <a:lnTo>
                    <a:pt x="66404" y="733356"/>
                  </a:lnTo>
                  <a:lnTo>
                    <a:pt x="30155" y="669786"/>
                  </a:lnTo>
                  <a:lnTo>
                    <a:pt x="7699" y="602947"/>
                  </a:lnTo>
                  <a:lnTo>
                    <a:pt x="0" y="5334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76399" y="990600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0" y="304800"/>
                  </a:moveTo>
                  <a:lnTo>
                    <a:pt x="76200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85999" y="228600"/>
              <a:ext cx="1828800" cy="1066800"/>
            </a:xfrm>
            <a:custGeom>
              <a:avLst/>
              <a:gdLst/>
              <a:ahLst/>
              <a:cxnLst/>
              <a:rect l="l" t="t" r="r" b="b"/>
              <a:pathLst>
                <a:path w="1828800" h="1066800">
                  <a:moveTo>
                    <a:pt x="914400" y="0"/>
                  </a:moveTo>
                  <a:lnTo>
                    <a:pt x="854284" y="1134"/>
                  </a:lnTo>
                  <a:lnTo>
                    <a:pt x="795205" y="4490"/>
                  </a:lnTo>
                  <a:lnTo>
                    <a:pt x="737285" y="9998"/>
                  </a:lnTo>
                  <a:lnTo>
                    <a:pt x="680643" y="17587"/>
                  </a:lnTo>
                  <a:lnTo>
                    <a:pt x="625400" y="27188"/>
                  </a:lnTo>
                  <a:lnTo>
                    <a:pt x="571677" y="38729"/>
                  </a:lnTo>
                  <a:lnTo>
                    <a:pt x="519594" y="52141"/>
                  </a:lnTo>
                  <a:lnTo>
                    <a:pt x="469272" y="67354"/>
                  </a:lnTo>
                  <a:lnTo>
                    <a:pt x="420831" y="84297"/>
                  </a:lnTo>
                  <a:lnTo>
                    <a:pt x="374391" y="102900"/>
                  </a:lnTo>
                  <a:lnTo>
                    <a:pt x="330075" y="123093"/>
                  </a:lnTo>
                  <a:lnTo>
                    <a:pt x="288001" y="144805"/>
                  </a:lnTo>
                  <a:lnTo>
                    <a:pt x="248290" y="167967"/>
                  </a:lnTo>
                  <a:lnTo>
                    <a:pt x="211064" y="192508"/>
                  </a:lnTo>
                  <a:lnTo>
                    <a:pt x="176442" y="218358"/>
                  </a:lnTo>
                  <a:lnTo>
                    <a:pt x="144546" y="245447"/>
                  </a:lnTo>
                  <a:lnTo>
                    <a:pt x="115495" y="273704"/>
                  </a:lnTo>
                  <a:lnTo>
                    <a:pt x="89410" y="303059"/>
                  </a:lnTo>
                  <a:lnTo>
                    <a:pt x="66412" y="333443"/>
                  </a:lnTo>
                  <a:lnTo>
                    <a:pt x="30159" y="397013"/>
                  </a:lnTo>
                  <a:lnTo>
                    <a:pt x="7700" y="463852"/>
                  </a:lnTo>
                  <a:lnTo>
                    <a:pt x="0" y="533400"/>
                  </a:lnTo>
                  <a:lnTo>
                    <a:pt x="1945" y="568476"/>
                  </a:lnTo>
                  <a:lnTo>
                    <a:pt x="17145" y="636740"/>
                  </a:lnTo>
                  <a:lnTo>
                    <a:pt x="46622" y="702015"/>
                  </a:lnTo>
                  <a:lnTo>
                    <a:pt x="89410" y="763740"/>
                  </a:lnTo>
                  <a:lnTo>
                    <a:pt x="115495" y="793095"/>
                  </a:lnTo>
                  <a:lnTo>
                    <a:pt x="144546" y="821352"/>
                  </a:lnTo>
                  <a:lnTo>
                    <a:pt x="176442" y="848441"/>
                  </a:lnTo>
                  <a:lnTo>
                    <a:pt x="211064" y="874291"/>
                  </a:lnTo>
                  <a:lnTo>
                    <a:pt x="248290" y="898832"/>
                  </a:lnTo>
                  <a:lnTo>
                    <a:pt x="288001" y="921994"/>
                  </a:lnTo>
                  <a:lnTo>
                    <a:pt x="330075" y="943706"/>
                  </a:lnTo>
                  <a:lnTo>
                    <a:pt x="374391" y="963899"/>
                  </a:lnTo>
                  <a:lnTo>
                    <a:pt x="420831" y="982502"/>
                  </a:lnTo>
                  <a:lnTo>
                    <a:pt x="469272" y="999445"/>
                  </a:lnTo>
                  <a:lnTo>
                    <a:pt x="519594" y="1014658"/>
                  </a:lnTo>
                  <a:lnTo>
                    <a:pt x="571677" y="1028070"/>
                  </a:lnTo>
                  <a:lnTo>
                    <a:pt x="625400" y="1039611"/>
                  </a:lnTo>
                  <a:lnTo>
                    <a:pt x="680643" y="1049212"/>
                  </a:lnTo>
                  <a:lnTo>
                    <a:pt x="737285" y="1056801"/>
                  </a:lnTo>
                  <a:lnTo>
                    <a:pt x="795205" y="1062309"/>
                  </a:lnTo>
                  <a:lnTo>
                    <a:pt x="854284" y="1065665"/>
                  </a:lnTo>
                  <a:lnTo>
                    <a:pt x="914400" y="1066800"/>
                  </a:lnTo>
                  <a:lnTo>
                    <a:pt x="974515" y="1065665"/>
                  </a:lnTo>
                  <a:lnTo>
                    <a:pt x="1033594" y="1062309"/>
                  </a:lnTo>
                  <a:lnTo>
                    <a:pt x="1091514" y="1056801"/>
                  </a:lnTo>
                  <a:lnTo>
                    <a:pt x="1148156" y="1049212"/>
                  </a:lnTo>
                  <a:lnTo>
                    <a:pt x="1203399" y="1039611"/>
                  </a:lnTo>
                  <a:lnTo>
                    <a:pt x="1257122" y="1028070"/>
                  </a:lnTo>
                  <a:lnTo>
                    <a:pt x="1309205" y="1014658"/>
                  </a:lnTo>
                  <a:lnTo>
                    <a:pt x="1359527" y="999445"/>
                  </a:lnTo>
                  <a:lnTo>
                    <a:pt x="1407968" y="982502"/>
                  </a:lnTo>
                  <a:lnTo>
                    <a:pt x="1454408" y="963899"/>
                  </a:lnTo>
                  <a:lnTo>
                    <a:pt x="1498724" y="943706"/>
                  </a:lnTo>
                  <a:lnTo>
                    <a:pt x="1540798" y="921994"/>
                  </a:lnTo>
                  <a:lnTo>
                    <a:pt x="1580509" y="898832"/>
                  </a:lnTo>
                  <a:lnTo>
                    <a:pt x="1617735" y="874291"/>
                  </a:lnTo>
                  <a:lnTo>
                    <a:pt x="1652357" y="848441"/>
                  </a:lnTo>
                  <a:lnTo>
                    <a:pt x="1684253" y="821352"/>
                  </a:lnTo>
                  <a:lnTo>
                    <a:pt x="1713304" y="793095"/>
                  </a:lnTo>
                  <a:lnTo>
                    <a:pt x="1739389" y="763740"/>
                  </a:lnTo>
                  <a:lnTo>
                    <a:pt x="1762387" y="733356"/>
                  </a:lnTo>
                  <a:lnTo>
                    <a:pt x="1798640" y="669786"/>
                  </a:lnTo>
                  <a:lnTo>
                    <a:pt x="1821099" y="602947"/>
                  </a:lnTo>
                  <a:lnTo>
                    <a:pt x="1828800" y="533400"/>
                  </a:lnTo>
                  <a:lnTo>
                    <a:pt x="1826854" y="498323"/>
                  </a:lnTo>
                  <a:lnTo>
                    <a:pt x="1811654" y="430059"/>
                  </a:lnTo>
                  <a:lnTo>
                    <a:pt x="1782177" y="364784"/>
                  </a:lnTo>
                  <a:lnTo>
                    <a:pt x="1739389" y="303059"/>
                  </a:lnTo>
                  <a:lnTo>
                    <a:pt x="1713304" y="273704"/>
                  </a:lnTo>
                  <a:lnTo>
                    <a:pt x="1684253" y="245447"/>
                  </a:lnTo>
                  <a:lnTo>
                    <a:pt x="1652357" y="218358"/>
                  </a:lnTo>
                  <a:lnTo>
                    <a:pt x="1617735" y="192508"/>
                  </a:lnTo>
                  <a:lnTo>
                    <a:pt x="1580509" y="167967"/>
                  </a:lnTo>
                  <a:lnTo>
                    <a:pt x="1540798" y="144805"/>
                  </a:lnTo>
                  <a:lnTo>
                    <a:pt x="1498724" y="123093"/>
                  </a:lnTo>
                  <a:lnTo>
                    <a:pt x="1454408" y="102900"/>
                  </a:lnTo>
                  <a:lnTo>
                    <a:pt x="1407968" y="84297"/>
                  </a:lnTo>
                  <a:lnTo>
                    <a:pt x="1359527" y="67354"/>
                  </a:lnTo>
                  <a:lnTo>
                    <a:pt x="1309205" y="52141"/>
                  </a:lnTo>
                  <a:lnTo>
                    <a:pt x="1257122" y="38729"/>
                  </a:lnTo>
                  <a:lnTo>
                    <a:pt x="1203399" y="27188"/>
                  </a:lnTo>
                  <a:lnTo>
                    <a:pt x="1148156" y="17587"/>
                  </a:lnTo>
                  <a:lnTo>
                    <a:pt x="1091514" y="9998"/>
                  </a:lnTo>
                  <a:lnTo>
                    <a:pt x="1033594" y="4490"/>
                  </a:lnTo>
                  <a:lnTo>
                    <a:pt x="974515" y="113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71599" y="228600"/>
              <a:ext cx="2743200" cy="2057400"/>
            </a:xfrm>
            <a:custGeom>
              <a:avLst/>
              <a:gdLst/>
              <a:ahLst/>
              <a:cxnLst/>
              <a:rect l="l" t="t" r="r" b="b"/>
              <a:pathLst>
                <a:path w="2743200" h="2057400">
                  <a:moveTo>
                    <a:pt x="914400" y="533400"/>
                  </a:moveTo>
                  <a:lnTo>
                    <a:pt x="922100" y="463852"/>
                  </a:lnTo>
                  <a:lnTo>
                    <a:pt x="944559" y="397013"/>
                  </a:lnTo>
                  <a:lnTo>
                    <a:pt x="980812" y="333443"/>
                  </a:lnTo>
                  <a:lnTo>
                    <a:pt x="1003810" y="303059"/>
                  </a:lnTo>
                  <a:lnTo>
                    <a:pt x="1029895" y="273704"/>
                  </a:lnTo>
                  <a:lnTo>
                    <a:pt x="1058946" y="245447"/>
                  </a:lnTo>
                  <a:lnTo>
                    <a:pt x="1090842" y="218358"/>
                  </a:lnTo>
                  <a:lnTo>
                    <a:pt x="1125464" y="192508"/>
                  </a:lnTo>
                  <a:lnTo>
                    <a:pt x="1162690" y="167967"/>
                  </a:lnTo>
                  <a:lnTo>
                    <a:pt x="1202401" y="144805"/>
                  </a:lnTo>
                  <a:lnTo>
                    <a:pt x="1244475" y="123093"/>
                  </a:lnTo>
                  <a:lnTo>
                    <a:pt x="1288791" y="102900"/>
                  </a:lnTo>
                  <a:lnTo>
                    <a:pt x="1335231" y="84297"/>
                  </a:lnTo>
                  <a:lnTo>
                    <a:pt x="1383672" y="67354"/>
                  </a:lnTo>
                  <a:lnTo>
                    <a:pt x="1433994" y="52141"/>
                  </a:lnTo>
                  <a:lnTo>
                    <a:pt x="1486077" y="38729"/>
                  </a:lnTo>
                  <a:lnTo>
                    <a:pt x="1539800" y="27188"/>
                  </a:lnTo>
                  <a:lnTo>
                    <a:pt x="1595043" y="17587"/>
                  </a:lnTo>
                  <a:lnTo>
                    <a:pt x="1651685" y="9998"/>
                  </a:lnTo>
                  <a:lnTo>
                    <a:pt x="1709605" y="4490"/>
                  </a:lnTo>
                  <a:lnTo>
                    <a:pt x="1768684" y="1134"/>
                  </a:lnTo>
                  <a:lnTo>
                    <a:pt x="1828800" y="0"/>
                  </a:lnTo>
                  <a:lnTo>
                    <a:pt x="1888915" y="1134"/>
                  </a:lnTo>
                  <a:lnTo>
                    <a:pt x="1947994" y="4490"/>
                  </a:lnTo>
                  <a:lnTo>
                    <a:pt x="2005914" y="9998"/>
                  </a:lnTo>
                  <a:lnTo>
                    <a:pt x="2062556" y="17587"/>
                  </a:lnTo>
                  <a:lnTo>
                    <a:pt x="2117799" y="27188"/>
                  </a:lnTo>
                  <a:lnTo>
                    <a:pt x="2171522" y="38729"/>
                  </a:lnTo>
                  <a:lnTo>
                    <a:pt x="2223605" y="52141"/>
                  </a:lnTo>
                  <a:lnTo>
                    <a:pt x="2273927" y="67354"/>
                  </a:lnTo>
                  <a:lnTo>
                    <a:pt x="2322368" y="84297"/>
                  </a:lnTo>
                  <a:lnTo>
                    <a:pt x="2368808" y="102900"/>
                  </a:lnTo>
                  <a:lnTo>
                    <a:pt x="2413124" y="123093"/>
                  </a:lnTo>
                  <a:lnTo>
                    <a:pt x="2455198" y="144805"/>
                  </a:lnTo>
                  <a:lnTo>
                    <a:pt x="2494909" y="167967"/>
                  </a:lnTo>
                  <a:lnTo>
                    <a:pt x="2532135" y="192508"/>
                  </a:lnTo>
                  <a:lnTo>
                    <a:pt x="2566757" y="218358"/>
                  </a:lnTo>
                  <a:lnTo>
                    <a:pt x="2598653" y="245447"/>
                  </a:lnTo>
                  <a:lnTo>
                    <a:pt x="2627704" y="273704"/>
                  </a:lnTo>
                  <a:lnTo>
                    <a:pt x="2653789" y="303059"/>
                  </a:lnTo>
                  <a:lnTo>
                    <a:pt x="2676787" y="333443"/>
                  </a:lnTo>
                  <a:lnTo>
                    <a:pt x="2713040" y="397013"/>
                  </a:lnTo>
                  <a:lnTo>
                    <a:pt x="2735499" y="463852"/>
                  </a:lnTo>
                  <a:lnTo>
                    <a:pt x="2743200" y="533400"/>
                  </a:lnTo>
                  <a:lnTo>
                    <a:pt x="2741254" y="568476"/>
                  </a:lnTo>
                  <a:lnTo>
                    <a:pt x="2735499" y="602947"/>
                  </a:lnTo>
                  <a:lnTo>
                    <a:pt x="2713040" y="669786"/>
                  </a:lnTo>
                  <a:lnTo>
                    <a:pt x="2676787" y="733356"/>
                  </a:lnTo>
                  <a:lnTo>
                    <a:pt x="2653789" y="763740"/>
                  </a:lnTo>
                  <a:lnTo>
                    <a:pt x="2627704" y="793095"/>
                  </a:lnTo>
                  <a:lnTo>
                    <a:pt x="2598653" y="821352"/>
                  </a:lnTo>
                  <a:lnTo>
                    <a:pt x="2566757" y="848441"/>
                  </a:lnTo>
                  <a:lnTo>
                    <a:pt x="2532135" y="874291"/>
                  </a:lnTo>
                  <a:lnTo>
                    <a:pt x="2494909" y="898832"/>
                  </a:lnTo>
                  <a:lnTo>
                    <a:pt x="2455198" y="921994"/>
                  </a:lnTo>
                  <a:lnTo>
                    <a:pt x="2413124" y="943706"/>
                  </a:lnTo>
                  <a:lnTo>
                    <a:pt x="2368808" y="963899"/>
                  </a:lnTo>
                  <a:lnTo>
                    <a:pt x="2322368" y="982502"/>
                  </a:lnTo>
                  <a:lnTo>
                    <a:pt x="2273927" y="999445"/>
                  </a:lnTo>
                  <a:lnTo>
                    <a:pt x="2223605" y="1014658"/>
                  </a:lnTo>
                  <a:lnTo>
                    <a:pt x="2171522" y="1028070"/>
                  </a:lnTo>
                  <a:lnTo>
                    <a:pt x="2117799" y="1039611"/>
                  </a:lnTo>
                  <a:lnTo>
                    <a:pt x="2062556" y="1049212"/>
                  </a:lnTo>
                  <a:lnTo>
                    <a:pt x="2005914" y="1056801"/>
                  </a:lnTo>
                  <a:lnTo>
                    <a:pt x="1947994" y="1062309"/>
                  </a:lnTo>
                  <a:lnTo>
                    <a:pt x="1888915" y="1065665"/>
                  </a:lnTo>
                  <a:lnTo>
                    <a:pt x="1828800" y="1066800"/>
                  </a:lnTo>
                  <a:lnTo>
                    <a:pt x="1768684" y="1065665"/>
                  </a:lnTo>
                  <a:lnTo>
                    <a:pt x="1709605" y="1062309"/>
                  </a:lnTo>
                  <a:lnTo>
                    <a:pt x="1651685" y="1056801"/>
                  </a:lnTo>
                  <a:lnTo>
                    <a:pt x="1595043" y="1049212"/>
                  </a:lnTo>
                  <a:lnTo>
                    <a:pt x="1539800" y="1039611"/>
                  </a:lnTo>
                  <a:lnTo>
                    <a:pt x="1486077" y="1028070"/>
                  </a:lnTo>
                  <a:lnTo>
                    <a:pt x="1433994" y="1014658"/>
                  </a:lnTo>
                  <a:lnTo>
                    <a:pt x="1383672" y="999445"/>
                  </a:lnTo>
                  <a:lnTo>
                    <a:pt x="1335231" y="982502"/>
                  </a:lnTo>
                  <a:lnTo>
                    <a:pt x="1288791" y="963899"/>
                  </a:lnTo>
                  <a:lnTo>
                    <a:pt x="1244475" y="943706"/>
                  </a:lnTo>
                  <a:lnTo>
                    <a:pt x="1202401" y="921994"/>
                  </a:lnTo>
                  <a:lnTo>
                    <a:pt x="1162690" y="898832"/>
                  </a:lnTo>
                  <a:lnTo>
                    <a:pt x="1125464" y="874291"/>
                  </a:lnTo>
                  <a:lnTo>
                    <a:pt x="1090842" y="848441"/>
                  </a:lnTo>
                  <a:lnTo>
                    <a:pt x="1058946" y="821352"/>
                  </a:lnTo>
                  <a:lnTo>
                    <a:pt x="1029895" y="793095"/>
                  </a:lnTo>
                  <a:lnTo>
                    <a:pt x="1003810" y="763740"/>
                  </a:lnTo>
                  <a:lnTo>
                    <a:pt x="980812" y="733356"/>
                  </a:lnTo>
                  <a:lnTo>
                    <a:pt x="944559" y="669786"/>
                  </a:lnTo>
                  <a:lnTo>
                    <a:pt x="922100" y="602947"/>
                  </a:lnTo>
                  <a:lnTo>
                    <a:pt x="914400" y="533400"/>
                  </a:lnTo>
                  <a:close/>
                </a:path>
                <a:path w="2743200" h="2057400">
                  <a:moveTo>
                    <a:pt x="0" y="1828800"/>
                  </a:moveTo>
                  <a:lnTo>
                    <a:pt x="1295400" y="20574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90599" y="2667000"/>
              <a:ext cx="2286000" cy="1905000"/>
            </a:xfrm>
            <a:custGeom>
              <a:avLst/>
              <a:gdLst/>
              <a:ahLst/>
              <a:cxnLst/>
              <a:rect l="l" t="t" r="r" b="b"/>
              <a:pathLst>
                <a:path w="2286000" h="1905000">
                  <a:moveTo>
                    <a:pt x="1143000" y="0"/>
                  </a:moveTo>
                  <a:lnTo>
                    <a:pt x="0" y="952500"/>
                  </a:lnTo>
                  <a:lnTo>
                    <a:pt x="1143000" y="1905000"/>
                  </a:lnTo>
                  <a:lnTo>
                    <a:pt x="2286000" y="9525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0599" y="2667000"/>
              <a:ext cx="2286000" cy="1905000"/>
            </a:xfrm>
            <a:custGeom>
              <a:avLst/>
              <a:gdLst/>
              <a:ahLst/>
              <a:cxnLst/>
              <a:rect l="l" t="t" r="r" b="b"/>
              <a:pathLst>
                <a:path w="2286000" h="1905000">
                  <a:moveTo>
                    <a:pt x="0" y="952500"/>
                  </a:moveTo>
                  <a:lnTo>
                    <a:pt x="1143000" y="0"/>
                  </a:lnTo>
                  <a:lnTo>
                    <a:pt x="2286000" y="952500"/>
                  </a:lnTo>
                  <a:lnTo>
                    <a:pt x="1143000" y="1905000"/>
                  </a:lnTo>
                  <a:lnTo>
                    <a:pt x="0" y="9525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990600" y="4876800"/>
            <a:ext cx="2362200" cy="1752600"/>
          </a:xfrm>
          <a:custGeom>
            <a:avLst/>
            <a:gdLst/>
            <a:ahLst/>
            <a:cxnLst/>
            <a:rect l="l" t="t" r="r" b="b"/>
            <a:pathLst>
              <a:path w="2362200" h="1752600">
                <a:moveTo>
                  <a:pt x="0" y="876300"/>
                </a:moveTo>
                <a:lnTo>
                  <a:pt x="1181100" y="0"/>
                </a:lnTo>
                <a:lnTo>
                  <a:pt x="2362200" y="876300"/>
                </a:lnTo>
                <a:lnTo>
                  <a:pt x="1181100" y="1752600"/>
                </a:lnTo>
                <a:lnTo>
                  <a:pt x="0" y="876300"/>
                </a:lnTo>
                <a:close/>
              </a:path>
              <a:path w="2362200" h="1752600">
                <a:moveTo>
                  <a:pt x="228600" y="876300"/>
                </a:moveTo>
                <a:lnTo>
                  <a:pt x="1181100" y="152400"/>
                </a:lnTo>
                <a:lnTo>
                  <a:pt x="2133600" y="876300"/>
                </a:lnTo>
                <a:lnTo>
                  <a:pt x="1181100" y="1600200"/>
                </a:lnTo>
                <a:lnTo>
                  <a:pt x="228600" y="8763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176770" cy="3162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424455"/>
                </a:solidFill>
                <a:latin typeface="Trebuchet MS"/>
                <a:cs typeface="Trebuchet MS"/>
              </a:rPr>
              <a:t>Constraints</a:t>
            </a:r>
            <a:endParaRPr sz="4000">
              <a:latin typeface="Trebuchet MS"/>
              <a:cs typeface="Trebuchet MS"/>
            </a:endParaRPr>
          </a:p>
          <a:p>
            <a:pPr marL="378460" marR="5080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Relationship types usually </a:t>
            </a:r>
            <a:r>
              <a:rPr sz="2800" spc="-10" dirty="0">
                <a:latin typeface="Georgia"/>
                <a:cs typeface="Georgia"/>
              </a:rPr>
              <a:t>have certain  </a:t>
            </a:r>
            <a:r>
              <a:rPr sz="2800" spc="-5" dirty="0">
                <a:latin typeface="Georgia"/>
                <a:cs typeface="Georgia"/>
              </a:rPr>
              <a:t>constraints. Two main </a:t>
            </a:r>
            <a:r>
              <a:rPr sz="2800" spc="-10" dirty="0">
                <a:latin typeface="Georgia"/>
                <a:cs typeface="Georgia"/>
              </a:rPr>
              <a:t>types </a:t>
            </a:r>
            <a:r>
              <a:rPr sz="2800" spc="-5" dirty="0">
                <a:latin typeface="Georgia"/>
                <a:cs typeface="Georgia"/>
              </a:rPr>
              <a:t>of relationship  constraints:</a:t>
            </a:r>
            <a:endParaRPr sz="2800"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800" spc="-10" dirty="0">
                <a:solidFill>
                  <a:srgbClr val="438085"/>
                </a:solidFill>
                <a:latin typeface="Georgia"/>
                <a:cs typeface="Georgia"/>
              </a:rPr>
              <a:t>Mapping</a:t>
            </a:r>
            <a:r>
              <a:rPr sz="2800" spc="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438085"/>
                </a:solidFill>
                <a:latin typeface="Georgia"/>
                <a:cs typeface="Georgia"/>
              </a:rPr>
              <a:t>cardinalities</a:t>
            </a:r>
            <a:endParaRPr sz="2800">
              <a:latin typeface="Georgia"/>
              <a:cs typeface="Georgia"/>
            </a:endParaRPr>
          </a:p>
          <a:p>
            <a:pPr marL="939165" lvl="1" indent="-515620">
              <a:lnSpc>
                <a:spcPct val="100000"/>
              </a:lnSpc>
              <a:spcBef>
                <a:spcPts val="305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800" spc="-5" dirty="0">
                <a:solidFill>
                  <a:srgbClr val="438085"/>
                </a:solidFill>
                <a:latin typeface="Georgia"/>
                <a:cs typeface="Georgia"/>
              </a:rPr>
              <a:t>Participation</a:t>
            </a:r>
            <a:r>
              <a:rPr sz="2800" spc="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38085"/>
                </a:solidFill>
                <a:latin typeface="Georgia"/>
                <a:cs typeface="Georgia"/>
              </a:rPr>
              <a:t>constraints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3168" y="27813"/>
            <a:ext cx="274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83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6433185" cy="311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Degree of a</a:t>
            </a:r>
            <a:r>
              <a:rPr sz="4000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relationship</a:t>
            </a:r>
            <a:endParaRPr sz="4000">
              <a:latin typeface="Trebuchet MS"/>
              <a:cs typeface="Trebuchet MS"/>
            </a:endParaRPr>
          </a:p>
          <a:p>
            <a:pPr marL="378460" marR="5080" indent="-256540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is </a:t>
            </a:r>
            <a:r>
              <a:rPr sz="2800" spc="-10" dirty="0">
                <a:latin typeface="Georgia"/>
                <a:cs typeface="Georgia"/>
              </a:rPr>
              <a:t>the number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set </a:t>
            </a:r>
            <a:r>
              <a:rPr sz="2800" spc="-10" dirty="0">
                <a:latin typeface="Georgia"/>
                <a:cs typeface="Georgia"/>
              </a:rPr>
              <a:t>which </a:t>
            </a:r>
            <a:r>
              <a:rPr sz="2800" spc="-5" dirty="0">
                <a:latin typeface="Georgia"/>
                <a:cs typeface="Georgia"/>
              </a:rPr>
              <a:t>are  </a:t>
            </a:r>
            <a:r>
              <a:rPr sz="2800" spc="-10" dirty="0">
                <a:latin typeface="Georgia"/>
                <a:cs typeface="Georgia"/>
              </a:rPr>
              <a:t>participating </a:t>
            </a:r>
            <a:r>
              <a:rPr sz="2800" spc="-5" dirty="0">
                <a:latin typeface="Georgia"/>
                <a:cs typeface="Georgia"/>
              </a:rPr>
              <a:t>in a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endParaRPr sz="28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9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Unary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relationship</a:t>
            </a:r>
            <a:endParaRPr sz="26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0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Binary</a:t>
            </a:r>
            <a:r>
              <a:rPr sz="26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Relationship</a:t>
            </a:r>
            <a:endParaRPr sz="2600">
              <a:latin typeface="Georgia"/>
              <a:cs typeface="Georgia"/>
            </a:endParaRPr>
          </a:p>
          <a:p>
            <a:pPr marL="424180">
              <a:lnSpc>
                <a:spcPct val="100000"/>
              </a:lnSpc>
              <a:spcBef>
                <a:spcPts val="300"/>
              </a:spcBef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Ternary</a:t>
            </a:r>
            <a:r>
              <a:rPr sz="26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Relationship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0119" y="27813"/>
            <a:ext cx="276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84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72411"/>
            <a:ext cx="334200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Unary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0119" y="27813"/>
            <a:ext cx="27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86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886200"/>
            <a:ext cx="1905000" cy="1066800"/>
          </a:xfrm>
          <a:custGeom>
            <a:avLst/>
            <a:gdLst/>
            <a:ahLst/>
            <a:cxnLst/>
            <a:rect l="l" t="t" r="r" b="b"/>
            <a:pathLst>
              <a:path w="1905000" h="1066800">
                <a:moveTo>
                  <a:pt x="0" y="1066800"/>
                </a:moveTo>
                <a:lnTo>
                  <a:pt x="1905000" y="1066800"/>
                </a:lnTo>
                <a:lnTo>
                  <a:pt x="1905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46401" y="4263085"/>
            <a:ext cx="82041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Stu</a:t>
            </a:r>
            <a:r>
              <a:rPr sz="1800" spc="-10" dirty="0">
                <a:latin typeface="Georgia"/>
                <a:cs typeface="Georgia"/>
              </a:rPr>
              <a:t>d</a:t>
            </a:r>
            <a:r>
              <a:rPr sz="1800" dirty="0">
                <a:latin typeface="Georgia"/>
                <a:cs typeface="Georgia"/>
              </a:rPr>
              <a:t>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3000" y="38100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58409" y="4301490"/>
            <a:ext cx="8489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monitor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" name="object 9"/>
          <p:cNvGrpSpPr/>
          <p:nvPr/>
        </p:nvGrpSpPr>
        <p:grpSpPr>
          <a:xfrm>
            <a:off x="2647950" y="3105150"/>
            <a:ext cx="4686300" cy="2781300"/>
            <a:chOff x="2647950" y="3105150"/>
            <a:chExt cx="4686300" cy="2781300"/>
          </a:xfrm>
        </p:grpSpPr>
        <p:sp>
          <p:nvSpPr>
            <p:cNvPr id="10" name="object 10"/>
            <p:cNvSpPr/>
            <p:nvPr/>
          </p:nvSpPr>
          <p:spPr>
            <a:xfrm>
              <a:off x="2667000" y="3124200"/>
              <a:ext cx="4648200" cy="2743200"/>
            </a:xfrm>
            <a:custGeom>
              <a:avLst/>
              <a:gdLst/>
              <a:ahLst/>
              <a:cxnLst/>
              <a:rect l="l" t="t" r="r" b="b"/>
              <a:pathLst>
                <a:path w="4648200" h="2743200">
                  <a:moveTo>
                    <a:pt x="1143000" y="1295400"/>
                  </a:moveTo>
                  <a:lnTo>
                    <a:pt x="2362200" y="1295400"/>
                  </a:lnTo>
                </a:path>
                <a:path w="4648200" h="2743200">
                  <a:moveTo>
                    <a:pt x="0" y="2743200"/>
                  </a:moveTo>
                  <a:lnTo>
                    <a:pt x="4648200" y="2743200"/>
                  </a:lnTo>
                </a:path>
                <a:path w="4648200" h="2743200">
                  <a:moveTo>
                    <a:pt x="0" y="1828800"/>
                  </a:moveTo>
                  <a:lnTo>
                    <a:pt x="0" y="2743200"/>
                  </a:lnTo>
                </a:path>
                <a:path w="4648200" h="2743200">
                  <a:moveTo>
                    <a:pt x="4648200" y="2743200"/>
                  </a:moveTo>
                  <a:lnTo>
                    <a:pt x="4648200" y="1371600"/>
                  </a:lnTo>
                </a:path>
                <a:path w="4648200" h="2743200">
                  <a:moveTo>
                    <a:pt x="4343400" y="1371600"/>
                  </a:moveTo>
                  <a:lnTo>
                    <a:pt x="4648200" y="1371600"/>
                  </a:lnTo>
                </a:path>
                <a:path w="4648200" h="2743200">
                  <a:moveTo>
                    <a:pt x="76200" y="762000"/>
                  </a:moveTo>
                  <a:lnTo>
                    <a:pt x="76200" y="0"/>
                  </a:lnTo>
                </a:path>
                <a:path w="4648200" h="2743200">
                  <a:moveTo>
                    <a:pt x="76200" y="0"/>
                  </a:moveTo>
                  <a:lnTo>
                    <a:pt x="3352800" y="0"/>
                  </a:lnTo>
                </a:path>
              </a:pathLst>
            </a:custGeom>
            <a:ln w="381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81700" y="3124200"/>
              <a:ext cx="38100" cy="685800"/>
            </a:xfrm>
            <a:custGeom>
              <a:avLst/>
              <a:gdLst/>
              <a:ahLst/>
              <a:cxnLst/>
              <a:rect l="l" t="t" r="r" b="b"/>
              <a:pathLst>
                <a:path w="38100" h="685800">
                  <a:moveTo>
                    <a:pt x="19050" y="-19050"/>
                  </a:moveTo>
                  <a:lnTo>
                    <a:pt x="19050" y="704850"/>
                  </a:lnTo>
                </a:path>
              </a:pathLst>
            </a:custGeom>
            <a:ln w="762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708405"/>
            <a:ext cx="3409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Binary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3032836"/>
            <a:ext cx="36118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Ternary</a:t>
            </a:r>
            <a:r>
              <a:rPr sz="2800" spc="-6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89264" y="27813"/>
            <a:ext cx="268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85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8200" y="17526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Employee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86200" y="16764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72127" y="2030095"/>
            <a:ext cx="686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Wo</a:t>
            </a:r>
            <a:r>
              <a:rPr sz="1800" spc="-10" dirty="0">
                <a:latin typeface="Georgia"/>
                <a:cs typeface="Georgia"/>
              </a:rPr>
              <a:t>r</a:t>
            </a:r>
            <a:r>
              <a:rPr sz="1800" dirty="0">
                <a:latin typeface="Georgia"/>
                <a:cs typeface="Georgia"/>
              </a:rPr>
              <a:t>ks  in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8000" y="17526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33845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Department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43200" y="2286000"/>
            <a:ext cx="4114800" cy="38100"/>
          </a:xfrm>
          <a:custGeom>
            <a:avLst/>
            <a:gdLst/>
            <a:ahLst/>
            <a:cxnLst/>
            <a:rect l="l" t="t" r="r" b="b"/>
            <a:pathLst>
              <a:path w="4114800" h="38100">
                <a:moveTo>
                  <a:pt x="0" y="0"/>
                </a:moveTo>
                <a:lnTo>
                  <a:pt x="1143000" y="38100"/>
                </a:lnTo>
              </a:path>
              <a:path w="4114800" h="38100">
                <a:moveTo>
                  <a:pt x="3200400" y="0"/>
                </a:moveTo>
                <a:lnTo>
                  <a:pt x="4114800" y="0"/>
                </a:lnTo>
              </a:path>
            </a:pathLst>
          </a:custGeom>
          <a:ln w="3810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62000" y="51054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54800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Teacher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647950" y="4933950"/>
            <a:ext cx="3314700" cy="1333500"/>
            <a:chOff x="2647950" y="4933950"/>
            <a:chExt cx="3314700" cy="1333500"/>
          </a:xfrm>
        </p:grpSpPr>
        <p:sp>
          <p:nvSpPr>
            <p:cNvPr id="13" name="object 13"/>
            <p:cNvSpPr/>
            <p:nvPr/>
          </p:nvSpPr>
          <p:spPr>
            <a:xfrm>
              <a:off x="2667000" y="5638800"/>
              <a:ext cx="1219200" cy="0"/>
            </a:xfrm>
            <a:custGeom>
              <a:avLst/>
              <a:gdLst/>
              <a:ahLst/>
              <a:cxnLst/>
              <a:rect l="l" t="t" r="r" b="b"/>
              <a:pathLst>
                <a:path w="1219200">
                  <a:moveTo>
                    <a:pt x="0" y="0"/>
                  </a:moveTo>
                  <a:lnTo>
                    <a:pt x="1219200" y="0"/>
                  </a:lnTo>
                </a:path>
              </a:pathLst>
            </a:custGeom>
            <a:ln w="3810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86200" y="4953000"/>
              <a:ext cx="2057400" cy="1295400"/>
            </a:xfrm>
            <a:custGeom>
              <a:avLst/>
              <a:gdLst/>
              <a:ahLst/>
              <a:cxnLst/>
              <a:rect l="l" t="t" r="r" b="b"/>
              <a:pathLst>
                <a:path w="2057400" h="1295400">
                  <a:moveTo>
                    <a:pt x="0" y="647700"/>
                  </a:moveTo>
                  <a:lnTo>
                    <a:pt x="1028700" y="0"/>
                  </a:lnTo>
                  <a:lnTo>
                    <a:pt x="2057400" y="647700"/>
                  </a:lnTo>
                  <a:lnTo>
                    <a:pt x="1028700" y="1295400"/>
                  </a:lnTo>
                  <a:lnTo>
                    <a:pt x="0" y="6477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599559" y="5444439"/>
            <a:ext cx="6311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Teach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81800" y="51054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50">
              <a:latin typeface="Times New Roman"/>
              <a:cs typeface="Times New Roman"/>
            </a:endParaRPr>
          </a:p>
          <a:p>
            <a:pPr marL="55499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Georgia"/>
                <a:cs typeface="Georgia"/>
              </a:rPr>
              <a:t>Student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76800" y="4572000"/>
            <a:ext cx="1905000" cy="1066800"/>
          </a:xfrm>
          <a:custGeom>
            <a:avLst/>
            <a:gdLst/>
            <a:ahLst/>
            <a:cxnLst/>
            <a:rect l="l" t="t" r="r" b="b"/>
            <a:pathLst>
              <a:path w="1905000" h="1066800">
                <a:moveTo>
                  <a:pt x="990600" y="1066800"/>
                </a:moveTo>
                <a:lnTo>
                  <a:pt x="1905000" y="1066800"/>
                </a:lnTo>
              </a:path>
              <a:path w="1905000" h="1066800">
                <a:moveTo>
                  <a:pt x="0" y="381000"/>
                </a:moveTo>
                <a:lnTo>
                  <a:pt x="0" y="0"/>
                </a:lnTo>
              </a:path>
            </a:pathLst>
          </a:custGeom>
          <a:ln w="3810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86200" y="35052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marL="60007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Georgia"/>
                <a:cs typeface="Georgia"/>
              </a:rPr>
              <a:t>Course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30847"/>
            <a:ext cx="3665220" cy="179768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2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Each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has</a:t>
            </a:r>
            <a:endParaRPr sz="28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1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spc="-5" dirty="0">
                <a:solidFill>
                  <a:srgbClr val="438085"/>
                </a:solidFill>
                <a:latin typeface="Georgia"/>
                <a:cs typeface="Georgia"/>
              </a:rPr>
              <a:t>Name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Degree</a:t>
            </a:r>
            <a:endParaRPr sz="26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1340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Cardinality</a:t>
            </a:r>
            <a:r>
              <a:rPr sz="26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ratio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5359" y="27813"/>
            <a:ext cx="262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87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710170" cy="4913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Cardinality</a:t>
            </a:r>
            <a:r>
              <a:rPr sz="4000" spc="-3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10" dirty="0">
                <a:solidFill>
                  <a:srgbClr val="424455"/>
                </a:solidFill>
                <a:latin typeface="Trebuchet MS"/>
                <a:cs typeface="Trebuchet MS"/>
              </a:rPr>
              <a:t>Ratio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9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The cardinality </a:t>
            </a:r>
            <a:r>
              <a:rPr sz="2800" spc="-10" dirty="0">
                <a:latin typeface="Georgia"/>
                <a:cs typeface="Georgia"/>
              </a:rPr>
              <a:t>ratio </a:t>
            </a:r>
            <a:r>
              <a:rPr sz="2800" spc="-5" dirty="0">
                <a:latin typeface="Georgia"/>
                <a:cs typeface="Georgia"/>
              </a:rPr>
              <a:t>for a </a:t>
            </a:r>
            <a:r>
              <a:rPr sz="2800" spc="-10" dirty="0">
                <a:latin typeface="Georgia"/>
                <a:cs typeface="Georgia"/>
              </a:rPr>
              <a:t>binary </a:t>
            </a:r>
            <a:r>
              <a:rPr sz="2800" spc="-5" dirty="0">
                <a:latin typeface="Georgia"/>
                <a:cs typeface="Georgia"/>
              </a:rPr>
              <a:t>relationship  specifies </a:t>
            </a:r>
            <a:r>
              <a:rPr sz="2800" spc="-10" dirty="0">
                <a:latin typeface="Georgia"/>
                <a:cs typeface="Georgia"/>
              </a:rPr>
              <a:t>the </a:t>
            </a:r>
            <a:r>
              <a:rPr sz="2800" spc="-5" dirty="0">
                <a:latin typeface="Georgia"/>
                <a:cs typeface="Georgia"/>
              </a:rPr>
              <a:t>maximum number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relationship  instances to which </a:t>
            </a:r>
            <a:r>
              <a:rPr sz="2800" spc="-10" dirty="0">
                <a:latin typeface="Georgia"/>
                <a:cs typeface="Georgia"/>
              </a:rPr>
              <a:t>an </a:t>
            </a:r>
            <a:r>
              <a:rPr sz="2800" spc="-5" dirty="0">
                <a:latin typeface="Georgia"/>
                <a:cs typeface="Georgia"/>
              </a:rPr>
              <a:t>entity </a:t>
            </a:r>
            <a:r>
              <a:rPr sz="2800" spc="-10" dirty="0">
                <a:latin typeface="Georgia"/>
                <a:cs typeface="Georgia"/>
              </a:rPr>
              <a:t>can take part </a:t>
            </a:r>
            <a:r>
              <a:rPr sz="2800" spc="-5" dirty="0">
                <a:latin typeface="Georgia"/>
                <a:cs typeface="Georgia"/>
              </a:rPr>
              <a:t>in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it</a:t>
            </a:r>
            <a:endParaRPr sz="2800" dirty="0">
              <a:latin typeface="Georgia"/>
              <a:cs typeface="Georgia"/>
            </a:endParaRPr>
          </a:p>
          <a:p>
            <a:pPr marL="378460" marR="520065" indent="-256540" algn="just">
              <a:lnSpc>
                <a:spcPts val="3020"/>
              </a:lnSpc>
              <a:spcBef>
                <a:spcPts val="345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It also specifies number </a:t>
            </a:r>
            <a:r>
              <a:rPr sz="2800" dirty="0">
                <a:latin typeface="Georgia"/>
                <a:cs typeface="Georgia"/>
              </a:rPr>
              <a:t>of </a:t>
            </a:r>
            <a:r>
              <a:rPr sz="2800" spc="-5" dirty="0">
                <a:latin typeface="Georgia"/>
                <a:cs typeface="Georgia"/>
              </a:rPr>
              <a:t>entities to </a:t>
            </a:r>
            <a:r>
              <a:rPr sz="2800" spc="-10" dirty="0">
                <a:latin typeface="Georgia"/>
                <a:cs typeface="Georgia"/>
              </a:rPr>
              <a:t>which  </a:t>
            </a:r>
            <a:r>
              <a:rPr sz="2800" spc="-5" dirty="0">
                <a:latin typeface="Georgia"/>
                <a:cs typeface="Georgia"/>
              </a:rPr>
              <a:t>other </a:t>
            </a:r>
            <a:r>
              <a:rPr sz="2800" spc="-10" dirty="0">
                <a:latin typeface="Georgia"/>
                <a:cs typeface="Georgia"/>
              </a:rPr>
              <a:t>entity can </a:t>
            </a:r>
            <a:r>
              <a:rPr sz="2800" spc="-5" dirty="0">
                <a:latin typeface="Georgia"/>
                <a:cs typeface="Georgia"/>
              </a:rPr>
              <a:t>be </a:t>
            </a:r>
            <a:r>
              <a:rPr sz="2800" spc="-10" dirty="0">
                <a:latin typeface="Georgia"/>
                <a:cs typeface="Georgia"/>
              </a:rPr>
              <a:t>related </a:t>
            </a:r>
            <a:r>
              <a:rPr sz="2800" spc="-5" dirty="0">
                <a:latin typeface="Georgia"/>
                <a:cs typeface="Georgia"/>
              </a:rPr>
              <a:t>by a</a:t>
            </a:r>
            <a:r>
              <a:rPr sz="2800" spc="2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relationship</a:t>
            </a:r>
            <a:endParaRPr sz="2800" dirty="0">
              <a:latin typeface="Georgia"/>
              <a:cs typeface="Georgia"/>
            </a:endParaRPr>
          </a:p>
          <a:p>
            <a:pPr marL="378460" indent="-257175" algn="just">
              <a:lnSpc>
                <a:spcPts val="3285"/>
              </a:lnSpc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Types</a:t>
            </a:r>
            <a:endParaRPr sz="2800" dirty="0">
              <a:latin typeface="Georgia"/>
              <a:cs typeface="Georgia"/>
            </a:endParaRPr>
          </a:p>
          <a:p>
            <a:pPr marL="424180">
              <a:lnSpc>
                <a:spcPts val="3110"/>
              </a:lnSpc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438085"/>
                </a:solidFill>
                <a:latin typeface="Georgia"/>
                <a:cs typeface="Georgia"/>
              </a:rPr>
              <a:t>One-to-one</a:t>
            </a:r>
            <a:r>
              <a:rPr sz="2600" b="1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438085"/>
                </a:solidFill>
                <a:latin typeface="Georgia"/>
                <a:cs typeface="Georgia"/>
              </a:rPr>
              <a:t>(1:1)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ts val="3110"/>
              </a:lnSpc>
              <a:tabLst>
                <a:tab pos="711835" algn="l"/>
              </a:tabLst>
            </a:pPr>
            <a:r>
              <a:rPr sz="14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438085"/>
                </a:solidFill>
                <a:latin typeface="Georgia"/>
                <a:cs typeface="Georgia"/>
              </a:rPr>
              <a:t>One-to-many (1:</a:t>
            </a:r>
            <a:r>
              <a:rPr sz="2600" b="1" spc="-5" dirty="0">
                <a:solidFill>
                  <a:srgbClr val="438085"/>
                </a:solidFill>
                <a:latin typeface="Georgia"/>
                <a:cs typeface="Georgia"/>
              </a:rPr>
              <a:t> N)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ts val="3110"/>
              </a:lnSpc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438085"/>
                </a:solidFill>
                <a:latin typeface="Georgia"/>
                <a:cs typeface="Georgia"/>
              </a:rPr>
              <a:t>Many-to-one (N:</a:t>
            </a:r>
            <a:r>
              <a:rPr sz="2600" b="1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b="1" dirty="0">
                <a:solidFill>
                  <a:srgbClr val="438085"/>
                </a:solidFill>
                <a:latin typeface="Georgia"/>
                <a:cs typeface="Georgia"/>
              </a:rPr>
              <a:t>1)</a:t>
            </a:r>
            <a:endParaRPr sz="2600" dirty="0">
              <a:latin typeface="Georgia"/>
              <a:cs typeface="Georgia"/>
            </a:endParaRPr>
          </a:p>
          <a:p>
            <a:pPr marL="424180">
              <a:lnSpc>
                <a:spcPts val="3115"/>
              </a:lnSpc>
              <a:tabLst>
                <a:tab pos="671195" algn="l"/>
              </a:tabLst>
            </a:pPr>
            <a:r>
              <a:rPr sz="2600" dirty="0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sz="2600" b="1" dirty="0">
                <a:solidFill>
                  <a:srgbClr val="438085"/>
                </a:solidFill>
                <a:latin typeface="Georgia"/>
                <a:cs typeface="Georgia"/>
              </a:rPr>
              <a:t>Many-to-many (M:</a:t>
            </a:r>
            <a:r>
              <a:rPr sz="2600" b="1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600" b="1" spc="-5" dirty="0">
                <a:solidFill>
                  <a:srgbClr val="438085"/>
                </a:solidFill>
                <a:latin typeface="Georgia"/>
                <a:cs typeface="Georgia"/>
              </a:rPr>
              <a:t>N)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4023" y="27813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88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2235225"/>
            <a:ext cx="6611620" cy="14185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8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5" dirty="0">
                <a:latin typeface="Georgia"/>
                <a:cs typeface="Georgia"/>
              </a:rPr>
              <a:t>We express </a:t>
            </a:r>
            <a:r>
              <a:rPr sz="2800" spc="-10" dirty="0">
                <a:latin typeface="Georgia"/>
                <a:cs typeface="Georgia"/>
              </a:rPr>
              <a:t>cardinality ratio </a:t>
            </a:r>
            <a:r>
              <a:rPr sz="2800" spc="-5" dirty="0">
                <a:latin typeface="Georgia"/>
                <a:cs typeface="Georgia"/>
              </a:rPr>
              <a:t>by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drawing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29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directed line </a:t>
            </a:r>
            <a:r>
              <a:rPr sz="2800" spc="-5" dirty="0">
                <a:latin typeface="Georgia"/>
                <a:cs typeface="Georgia"/>
              </a:rPr>
              <a:t>(</a:t>
            </a:r>
            <a:r>
              <a:rPr sz="2800" spc="-5" dirty="0">
                <a:latin typeface="Times New Roman"/>
                <a:cs typeface="Times New Roman"/>
              </a:rPr>
              <a:t>→</a:t>
            </a:r>
            <a:r>
              <a:rPr sz="2800" spc="-5" dirty="0">
                <a:latin typeface="Georgia"/>
                <a:cs typeface="Georgia"/>
              </a:rPr>
              <a:t>), signifying “one,” or</a:t>
            </a:r>
            <a:r>
              <a:rPr sz="2800" spc="5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an</a:t>
            </a:r>
            <a:endParaRPr sz="28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15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sz="2800" spc="-10" dirty="0">
                <a:latin typeface="Georgia"/>
                <a:cs typeface="Georgia"/>
              </a:rPr>
              <a:t>undirected line </a:t>
            </a:r>
            <a:r>
              <a:rPr sz="2800" spc="-5" dirty="0">
                <a:latin typeface="Georgia"/>
                <a:cs typeface="Georgia"/>
              </a:rPr>
              <a:t>(—), signifying</a:t>
            </a:r>
            <a:r>
              <a:rPr sz="2800" spc="4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“many,”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80119" y="27813"/>
            <a:ext cx="277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89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345514"/>
            <a:ext cx="7964170" cy="312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One to</a:t>
            </a:r>
            <a:r>
              <a:rPr sz="4000" spc="-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4000" spc="-5" dirty="0">
                <a:solidFill>
                  <a:srgbClr val="424455"/>
                </a:solidFill>
                <a:latin typeface="Trebuchet MS"/>
                <a:cs typeface="Trebuchet MS"/>
              </a:rPr>
              <a:t>One(1:1)</a:t>
            </a:r>
            <a:endParaRPr sz="4000" dirty="0">
              <a:latin typeface="Trebuchet MS"/>
              <a:cs typeface="Trebuchet MS"/>
            </a:endParaRPr>
          </a:p>
          <a:p>
            <a:pPr marL="378460" marR="5080" indent="-256540" algn="just">
              <a:lnSpc>
                <a:spcPct val="100000"/>
              </a:lnSpc>
              <a:spcBef>
                <a:spcPts val="25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When only a single instance of an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is  associated </a:t>
            </a:r>
            <a:r>
              <a:rPr sz="2800" spc="-10" dirty="0">
                <a:latin typeface="Georgia"/>
                <a:cs typeface="Georgia"/>
              </a:rPr>
              <a:t>with </a:t>
            </a:r>
            <a:r>
              <a:rPr sz="2800" spc="-5" dirty="0">
                <a:latin typeface="Georgia"/>
                <a:cs typeface="Georgia"/>
              </a:rPr>
              <a:t>single instance of other </a:t>
            </a:r>
            <a:r>
              <a:rPr sz="2800" spc="-10" dirty="0">
                <a:latin typeface="Georgia"/>
                <a:cs typeface="Georgia"/>
              </a:rPr>
              <a:t>entity by  </a:t>
            </a:r>
            <a:r>
              <a:rPr sz="2800" spc="-5" dirty="0">
                <a:latin typeface="Georgia"/>
                <a:cs typeface="Georgia"/>
              </a:rPr>
              <a:t>a</a:t>
            </a:r>
            <a:r>
              <a:rPr sz="2800" spc="-10" dirty="0">
                <a:latin typeface="Georgia"/>
                <a:cs typeface="Georgia"/>
              </a:rPr>
              <a:t> relationship</a:t>
            </a:r>
            <a:endParaRPr sz="2800" dirty="0">
              <a:latin typeface="Georgia"/>
              <a:cs typeface="Georgia"/>
            </a:endParaRPr>
          </a:p>
          <a:p>
            <a:pPr marL="378460" marR="225425" indent="-256540" algn="just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379095" algn="l"/>
              </a:tabLst>
            </a:pPr>
            <a:r>
              <a:rPr sz="2800" spc="-5" dirty="0">
                <a:latin typeface="Georgia"/>
                <a:cs typeface="Georgia"/>
              </a:rPr>
              <a:t>When every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of </a:t>
            </a:r>
            <a:r>
              <a:rPr sz="2800" spc="-10" dirty="0">
                <a:latin typeface="Georgia"/>
                <a:cs typeface="Georgia"/>
              </a:rPr>
              <a:t>one entity </a:t>
            </a:r>
            <a:r>
              <a:rPr sz="2800" spc="-5" dirty="0">
                <a:latin typeface="Georgia"/>
                <a:cs typeface="Georgia"/>
              </a:rPr>
              <a:t>set is related </a:t>
            </a:r>
            <a:r>
              <a:rPr sz="2800" spc="-10" dirty="0">
                <a:latin typeface="Georgia"/>
                <a:cs typeface="Georgia"/>
              </a:rPr>
              <a:t>to  </a:t>
            </a:r>
            <a:r>
              <a:rPr sz="2800" spc="-5" dirty="0">
                <a:latin typeface="Georgia"/>
                <a:cs typeface="Georgia"/>
              </a:rPr>
              <a:t>maximum one </a:t>
            </a:r>
            <a:r>
              <a:rPr sz="2800" spc="-10" dirty="0">
                <a:latin typeface="Georgia"/>
                <a:cs typeface="Georgia"/>
              </a:rPr>
              <a:t>entity </a:t>
            </a:r>
            <a:r>
              <a:rPr sz="2800" spc="-5" dirty="0">
                <a:latin typeface="Georgia"/>
                <a:cs typeface="Georgia"/>
              </a:rPr>
              <a:t>of other entity</a:t>
            </a:r>
            <a:r>
              <a:rPr sz="2800" spc="-15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set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5547" y="27813"/>
            <a:ext cx="283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90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18219" y="27813"/>
            <a:ext cx="240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91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524000"/>
            <a:ext cx="1905000" cy="1066800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Georgia"/>
                <a:cs typeface="Georgia"/>
              </a:rPr>
              <a:t>Male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5200" y="1447800"/>
            <a:ext cx="2057400" cy="1295400"/>
          </a:xfrm>
          <a:custGeom>
            <a:avLst/>
            <a:gdLst/>
            <a:ahLst/>
            <a:cxnLst/>
            <a:rect l="l" t="t" r="r" b="b"/>
            <a:pathLst>
              <a:path w="2057400" h="1295400">
                <a:moveTo>
                  <a:pt x="0" y="647700"/>
                </a:moveTo>
                <a:lnTo>
                  <a:pt x="1028700" y="0"/>
                </a:lnTo>
                <a:lnTo>
                  <a:pt x="2057400" y="647700"/>
                </a:lnTo>
                <a:lnTo>
                  <a:pt x="1028700" y="1295400"/>
                </a:lnTo>
                <a:lnTo>
                  <a:pt x="0" y="647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14927" y="1938654"/>
            <a:ext cx="838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Georgia"/>
                <a:cs typeface="Georgia"/>
              </a:rPr>
              <a:t>married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2895600"/>
            <a:ext cx="2667000" cy="3581400"/>
          </a:xfrm>
          <a:custGeom>
            <a:avLst/>
            <a:gdLst/>
            <a:ahLst/>
            <a:cxnLst/>
            <a:rect l="l" t="t" r="r" b="b"/>
            <a:pathLst>
              <a:path w="2667000" h="3581400">
                <a:moveTo>
                  <a:pt x="0" y="1790700"/>
                </a:moveTo>
                <a:lnTo>
                  <a:pt x="611" y="1735954"/>
                </a:lnTo>
                <a:lnTo>
                  <a:pt x="2433" y="1681618"/>
                </a:lnTo>
                <a:lnTo>
                  <a:pt x="5449" y="1627713"/>
                </a:lnTo>
                <a:lnTo>
                  <a:pt x="9641" y="1574264"/>
                </a:lnTo>
                <a:lnTo>
                  <a:pt x="14992" y="1521294"/>
                </a:lnTo>
                <a:lnTo>
                  <a:pt x="21484" y="1468826"/>
                </a:lnTo>
                <a:lnTo>
                  <a:pt x="29100" y="1416884"/>
                </a:lnTo>
                <a:lnTo>
                  <a:pt x="37822" y="1365491"/>
                </a:lnTo>
                <a:lnTo>
                  <a:pt x="47633" y="1314670"/>
                </a:lnTo>
                <a:lnTo>
                  <a:pt x="58516" y="1264445"/>
                </a:lnTo>
                <a:lnTo>
                  <a:pt x="70453" y="1214840"/>
                </a:lnTo>
                <a:lnTo>
                  <a:pt x="83426" y="1165877"/>
                </a:lnTo>
                <a:lnTo>
                  <a:pt x="97419" y="1117581"/>
                </a:lnTo>
                <a:lnTo>
                  <a:pt x="112414" y="1069974"/>
                </a:lnTo>
                <a:lnTo>
                  <a:pt x="128393" y="1023080"/>
                </a:lnTo>
                <a:lnTo>
                  <a:pt x="145338" y="976923"/>
                </a:lnTo>
                <a:lnTo>
                  <a:pt x="163234" y="931525"/>
                </a:lnTo>
                <a:lnTo>
                  <a:pt x="182061" y="886911"/>
                </a:lnTo>
                <a:lnTo>
                  <a:pt x="201803" y="843103"/>
                </a:lnTo>
                <a:lnTo>
                  <a:pt x="222442" y="800126"/>
                </a:lnTo>
                <a:lnTo>
                  <a:pt x="243961" y="758002"/>
                </a:lnTo>
                <a:lnTo>
                  <a:pt x="266342" y="716755"/>
                </a:lnTo>
                <a:lnTo>
                  <a:pt x="289568" y="676408"/>
                </a:lnTo>
                <a:lnTo>
                  <a:pt x="313622" y="636986"/>
                </a:lnTo>
                <a:lnTo>
                  <a:pt x="338485" y="598510"/>
                </a:lnTo>
                <a:lnTo>
                  <a:pt x="364141" y="561005"/>
                </a:lnTo>
                <a:lnTo>
                  <a:pt x="390572" y="524494"/>
                </a:lnTo>
                <a:lnTo>
                  <a:pt x="417761" y="489000"/>
                </a:lnTo>
                <a:lnTo>
                  <a:pt x="445690" y="454547"/>
                </a:lnTo>
                <a:lnTo>
                  <a:pt x="474342" y="421159"/>
                </a:lnTo>
                <a:lnTo>
                  <a:pt x="503699" y="388858"/>
                </a:lnTo>
                <a:lnTo>
                  <a:pt x="533744" y="357668"/>
                </a:lnTo>
                <a:lnTo>
                  <a:pt x="564460" y="327613"/>
                </a:lnTo>
                <a:lnTo>
                  <a:pt x="595829" y="298716"/>
                </a:lnTo>
                <a:lnTo>
                  <a:pt x="627833" y="271000"/>
                </a:lnTo>
                <a:lnTo>
                  <a:pt x="660456" y="244489"/>
                </a:lnTo>
                <a:lnTo>
                  <a:pt x="693679" y="219206"/>
                </a:lnTo>
                <a:lnTo>
                  <a:pt x="727486" y="195174"/>
                </a:lnTo>
                <a:lnTo>
                  <a:pt x="761859" y="172418"/>
                </a:lnTo>
                <a:lnTo>
                  <a:pt x="796780" y="150960"/>
                </a:lnTo>
                <a:lnTo>
                  <a:pt x="832232" y="130824"/>
                </a:lnTo>
                <a:lnTo>
                  <a:pt x="868198" y="112033"/>
                </a:lnTo>
                <a:lnTo>
                  <a:pt x="904659" y="94611"/>
                </a:lnTo>
                <a:lnTo>
                  <a:pt x="941600" y="78581"/>
                </a:lnTo>
                <a:lnTo>
                  <a:pt x="979002" y="63967"/>
                </a:lnTo>
                <a:lnTo>
                  <a:pt x="1016848" y="50791"/>
                </a:lnTo>
                <a:lnTo>
                  <a:pt x="1055120" y="39078"/>
                </a:lnTo>
                <a:lnTo>
                  <a:pt x="1093801" y="28851"/>
                </a:lnTo>
                <a:lnTo>
                  <a:pt x="1132873" y="20133"/>
                </a:lnTo>
                <a:lnTo>
                  <a:pt x="1172320" y="12947"/>
                </a:lnTo>
                <a:lnTo>
                  <a:pt x="1212124" y="7318"/>
                </a:lnTo>
                <a:lnTo>
                  <a:pt x="1252266" y="3268"/>
                </a:lnTo>
                <a:lnTo>
                  <a:pt x="1292731" y="820"/>
                </a:lnTo>
                <a:lnTo>
                  <a:pt x="1333500" y="0"/>
                </a:lnTo>
                <a:lnTo>
                  <a:pt x="1374268" y="820"/>
                </a:lnTo>
                <a:lnTo>
                  <a:pt x="1414733" y="3268"/>
                </a:lnTo>
                <a:lnTo>
                  <a:pt x="1454875" y="7318"/>
                </a:lnTo>
                <a:lnTo>
                  <a:pt x="1494679" y="12947"/>
                </a:lnTo>
                <a:lnTo>
                  <a:pt x="1534126" y="20133"/>
                </a:lnTo>
                <a:lnTo>
                  <a:pt x="1573198" y="28851"/>
                </a:lnTo>
                <a:lnTo>
                  <a:pt x="1611879" y="39078"/>
                </a:lnTo>
                <a:lnTo>
                  <a:pt x="1650151" y="50791"/>
                </a:lnTo>
                <a:lnTo>
                  <a:pt x="1687997" y="63967"/>
                </a:lnTo>
                <a:lnTo>
                  <a:pt x="1725399" y="78581"/>
                </a:lnTo>
                <a:lnTo>
                  <a:pt x="1762340" y="94611"/>
                </a:lnTo>
                <a:lnTo>
                  <a:pt x="1798801" y="112033"/>
                </a:lnTo>
                <a:lnTo>
                  <a:pt x="1834767" y="130824"/>
                </a:lnTo>
                <a:lnTo>
                  <a:pt x="1870219" y="150960"/>
                </a:lnTo>
                <a:lnTo>
                  <a:pt x="1905140" y="172418"/>
                </a:lnTo>
                <a:lnTo>
                  <a:pt x="1939513" y="195174"/>
                </a:lnTo>
                <a:lnTo>
                  <a:pt x="1973320" y="219206"/>
                </a:lnTo>
                <a:lnTo>
                  <a:pt x="2006543" y="244489"/>
                </a:lnTo>
                <a:lnTo>
                  <a:pt x="2039166" y="271000"/>
                </a:lnTo>
                <a:lnTo>
                  <a:pt x="2071170" y="298716"/>
                </a:lnTo>
                <a:lnTo>
                  <a:pt x="2102539" y="327613"/>
                </a:lnTo>
                <a:lnTo>
                  <a:pt x="2133255" y="357668"/>
                </a:lnTo>
                <a:lnTo>
                  <a:pt x="2163300" y="388858"/>
                </a:lnTo>
                <a:lnTo>
                  <a:pt x="2192657" y="421159"/>
                </a:lnTo>
                <a:lnTo>
                  <a:pt x="2221309" y="454547"/>
                </a:lnTo>
                <a:lnTo>
                  <a:pt x="2249238" y="489000"/>
                </a:lnTo>
                <a:lnTo>
                  <a:pt x="2276427" y="524494"/>
                </a:lnTo>
                <a:lnTo>
                  <a:pt x="2302858" y="561005"/>
                </a:lnTo>
                <a:lnTo>
                  <a:pt x="2328514" y="598510"/>
                </a:lnTo>
                <a:lnTo>
                  <a:pt x="2353377" y="636986"/>
                </a:lnTo>
                <a:lnTo>
                  <a:pt x="2377431" y="676408"/>
                </a:lnTo>
                <a:lnTo>
                  <a:pt x="2400657" y="716755"/>
                </a:lnTo>
                <a:lnTo>
                  <a:pt x="2423038" y="758002"/>
                </a:lnTo>
                <a:lnTo>
                  <a:pt x="2444557" y="800126"/>
                </a:lnTo>
                <a:lnTo>
                  <a:pt x="2465196" y="843103"/>
                </a:lnTo>
                <a:lnTo>
                  <a:pt x="2484938" y="886911"/>
                </a:lnTo>
                <a:lnTo>
                  <a:pt x="2503765" y="931525"/>
                </a:lnTo>
                <a:lnTo>
                  <a:pt x="2521661" y="976923"/>
                </a:lnTo>
                <a:lnTo>
                  <a:pt x="2538606" y="1023080"/>
                </a:lnTo>
                <a:lnTo>
                  <a:pt x="2554585" y="1069974"/>
                </a:lnTo>
                <a:lnTo>
                  <a:pt x="2569580" y="1117581"/>
                </a:lnTo>
                <a:lnTo>
                  <a:pt x="2583573" y="1165877"/>
                </a:lnTo>
                <a:lnTo>
                  <a:pt x="2596546" y="1214840"/>
                </a:lnTo>
                <a:lnTo>
                  <a:pt x="2608483" y="1264445"/>
                </a:lnTo>
                <a:lnTo>
                  <a:pt x="2619366" y="1314670"/>
                </a:lnTo>
                <a:lnTo>
                  <a:pt x="2629177" y="1365491"/>
                </a:lnTo>
                <a:lnTo>
                  <a:pt x="2637899" y="1416884"/>
                </a:lnTo>
                <a:lnTo>
                  <a:pt x="2645515" y="1468826"/>
                </a:lnTo>
                <a:lnTo>
                  <a:pt x="2652007" y="1521294"/>
                </a:lnTo>
                <a:lnTo>
                  <a:pt x="2657358" y="1574264"/>
                </a:lnTo>
                <a:lnTo>
                  <a:pt x="2661550" y="1627713"/>
                </a:lnTo>
                <a:lnTo>
                  <a:pt x="2664566" y="1681618"/>
                </a:lnTo>
                <a:lnTo>
                  <a:pt x="2666388" y="1735954"/>
                </a:lnTo>
                <a:lnTo>
                  <a:pt x="2667000" y="1790700"/>
                </a:lnTo>
                <a:lnTo>
                  <a:pt x="2666388" y="1845446"/>
                </a:lnTo>
                <a:lnTo>
                  <a:pt x="2664566" y="1899784"/>
                </a:lnTo>
                <a:lnTo>
                  <a:pt x="2661550" y="1953689"/>
                </a:lnTo>
                <a:lnTo>
                  <a:pt x="2657358" y="2007140"/>
                </a:lnTo>
                <a:lnTo>
                  <a:pt x="2652007" y="2060111"/>
                </a:lnTo>
                <a:lnTo>
                  <a:pt x="2645515" y="2112580"/>
                </a:lnTo>
                <a:lnTo>
                  <a:pt x="2637899" y="2164523"/>
                </a:lnTo>
                <a:lnTo>
                  <a:pt x="2629177" y="2215917"/>
                </a:lnTo>
                <a:lnTo>
                  <a:pt x="2619366" y="2266738"/>
                </a:lnTo>
                <a:lnTo>
                  <a:pt x="2608483" y="2316963"/>
                </a:lnTo>
                <a:lnTo>
                  <a:pt x="2596546" y="2366569"/>
                </a:lnTo>
                <a:lnTo>
                  <a:pt x="2583573" y="2415532"/>
                </a:lnTo>
                <a:lnTo>
                  <a:pt x="2569580" y="2463829"/>
                </a:lnTo>
                <a:lnTo>
                  <a:pt x="2554585" y="2511436"/>
                </a:lnTo>
                <a:lnTo>
                  <a:pt x="2538606" y="2558330"/>
                </a:lnTo>
                <a:lnTo>
                  <a:pt x="2521661" y="2604487"/>
                </a:lnTo>
                <a:lnTo>
                  <a:pt x="2503765" y="2649885"/>
                </a:lnTo>
                <a:lnTo>
                  <a:pt x="2484938" y="2694499"/>
                </a:lnTo>
                <a:lnTo>
                  <a:pt x="2465196" y="2738307"/>
                </a:lnTo>
                <a:lnTo>
                  <a:pt x="2444557" y="2781284"/>
                </a:lnTo>
                <a:lnTo>
                  <a:pt x="2423038" y="2823408"/>
                </a:lnTo>
                <a:lnTo>
                  <a:pt x="2400657" y="2864655"/>
                </a:lnTo>
                <a:lnTo>
                  <a:pt x="2377431" y="2905001"/>
                </a:lnTo>
                <a:lnTo>
                  <a:pt x="2353377" y="2944424"/>
                </a:lnTo>
                <a:lnTo>
                  <a:pt x="2328514" y="2982899"/>
                </a:lnTo>
                <a:lnTo>
                  <a:pt x="2302858" y="3020404"/>
                </a:lnTo>
                <a:lnTo>
                  <a:pt x="2276427" y="3056915"/>
                </a:lnTo>
                <a:lnTo>
                  <a:pt x="2249238" y="3092408"/>
                </a:lnTo>
                <a:lnTo>
                  <a:pt x="2221309" y="3126861"/>
                </a:lnTo>
                <a:lnTo>
                  <a:pt x="2192657" y="3160249"/>
                </a:lnTo>
                <a:lnTo>
                  <a:pt x="2163300" y="3192549"/>
                </a:lnTo>
                <a:lnTo>
                  <a:pt x="2133255" y="3223738"/>
                </a:lnTo>
                <a:lnTo>
                  <a:pt x="2102539" y="3253793"/>
                </a:lnTo>
                <a:lnTo>
                  <a:pt x="2071170" y="3282690"/>
                </a:lnTo>
                <a:lnTo>
                  <a:pt x="2039166" y="3310405"/>
                </a:lnTo>
                <a:lnTo>
                  <a:pt x="2006543" y="3336916"/>
                </a:lnTo>
                <a:lnTo>
                  <a:pt x="1973320" y="3362199"/>
                </a:lnTo>
                <a:lnTo>
                  <a:pt x="1939513" y="3386229"/>
                </a:lnTo>
                <a:lnTo>
                  <a:pt x="1905140" y="3408985"/>
                </a:lnTo>
                <a:lnTo>
                  <a:pt x="1870219" y="3430443"/>
                </a:lnTo>
                <a:lnTo>
                  <a:pt x="1834767" y="3450578"/>
                </a:lnTo>
                <a:lnTo>
                  <a:pt x="1798801" y="3469369"/>
                </a:lnTo>
                <a:lnTo>
                  <a:pt x="1762340" y="3486790"/>
                </a:lnTo>
                <a:lnTo>
                  <a:pt x="1725399" y="3502820"/>
                </a:lnTo>
                <a:lnTo>
                  <a:pt x="1687997" y="3517434"/>
                </a:lnTo>
                <a:lnTo>
                  <a:pt x="1650151" y="3530609"/>
                </a:lnTo>
                <a:lnTo>
                  <a:pt x="1611879" y="3542322"/>
                </a:lnTo>
                <a:lnTo>
                  <a:pt x="1573198" y="3552549"/>
                </a:lnTo>
                <a:lnTo>
                  <a:pt x="1534126" y="3561267"/>
                </a:lnTo>
                <a:lnTo>
                  <a:pt x="1494679" y="3568452"/>
                </a:lnTo>
                <a:lnTo>
                  <a:pt x="1454875" y="3574081"/>
                </a:lnTo>
                <a:lnTo>
                  <a:pt x="1414733" y="3578131"/>
                </a:lnTo>
                <a:lnTo>
                  <a:pt x="1374268" y="3580579"/>
                </a:lnTo>
                <a:lnTo>
                  <a:pt x="1333500" y="3581400"/>
                </a:lnTo>
                <a:lnTo>
                  <a:pt x="1292731" y="3580579"/>
                </a:lnTo>
                <a:lnTo>
                  <a:pt x="1252266" y="3578131"/>
                </a:lnTo>
                <a:lnTo>
                  <a:pt x="1212124" y="3574081"/>
                </a:lnTo>
                <a:lnTo>
                  <a:pt x="1172320" y="3568452"/>
                </a:lnTo>
                <a:lnTo>
                  <a:pt x="1132873" y="3561267"/>
                </a:lnTo>
                <a:lnTo>
                  <a:pt x="1093801" y="3552549"/>
                </a:lnTo>
                <a:lnTo>
                  <a:pt x="1055120" y="3542322"/>
                </a:lnTo>
                <a:lnTo>
                  <a:pt x="1016848" y="3530609"/>
                </a:lnTo>
                <a:lnTo>
                  <a:pt x="979002" y="3517434"/>
                </a:lnTo>
                <a:lnTo>
                  <a:pt x="941600" y="3502820"/>
                </a:lnTo>
                <a:lnTo>
                  <a:pt x="904659" y="3486790"/>
                </a:lnTo>
                <a:lnTo>
                  <a:pt x="868198" y="3469369"/>
                </a:lnTo>
                <a:lnTo>
                  <a:pt x="832232" y="3450578"/>
                </a:lnTo>
                <a:lnTo>
                  <a:pt x="796780" y="3430443"/>
                </a:lnTo>
                <a:lnTo>
                  <a:pt x="761859" y="3408985"/>
                </a:lnTo>
                <a:lnTo>
                  <a:pt x="727486" y="3386229"/>
                </a:lnTo>
                <a:lnTo>
                  <a:pt x="693679" y="3362199"/>
                </a:lnTo>
                <a:lnTo>
                  <a:pt x="660456" y="3336916"/>
                </a:lnTo>
                <a:lnTo>
                  <a:pt x="627833" y="3310405"/>
                </a:lnTo>
                <a:lnTo>
                  <a:pt x="595829" y="3282690"/>
                </a:lnTo>
                <a:lnTo>
                  <a:pt x="564460" y="3253793"/>
                </a:lnTo>
                <a:lnTo>
                  <a:pt x="533744" y="3223738"/>
                </a:lnTo>
                <a:lnTo>
                  <a:pt x="503699" y="3192549"/>
                </a:lnTo>
                <a:lnTo>
                  <a:pt x="474342" y="3160249"/>
                </a:lnTo>
                <a:lnTo>
                  <a:pt x="445690" y="3126861"/>
                </a:lnTo>
                <a:lnTo>
                  <a:pt x="417761" y="3092408"/>
                </a:lnTo>
                <a:lnTo>
                  <a:pt x="390572" y="3056915"/>
                </a:lnTo>
                <a:lnTo>
                  <a:pt x="364141" y="3020404"/>
                </a:lnTo>
                <a:lnTo>
                  <a:pt x="338485" y="2982899"/>
                </a:lnTo>
                <a:lnTo>
                  <a:pt x="313622" y="2944424"/>
                </a:lnTo>
                <a:lnTo>
                  <a:pt x="289568" y="2905001"/>
                </a:lnTo>
                <a:lnTo>
                  <a:pt x="266342" y="2864655"/>
                </a:lnTo>
                <a:lnTo>
                  <a:pt x="243961" y="2823408"/>
                </a:lnTo>
                <a:lnTo>
                  <a:pt x="222442" y="2781284"/>
                </a:lnTo>
                <a:lnTo>
                  <a:pt x="201803" y="2738307"/>
                </a:lnTo>
                <a:lnTo>
                  <a:pt x="182061" y="2694499"/>
                </a:lnTo>
                <a:lnTo>
                  <a:pt x="163234" y="2649885"/>
                </a:lnTo>
                <a:lnTo>
                  <a:pt x="145338" y="2604487"/>
                </a:lnTo>
                <a:lnTo>
                  <a:pt x="128393" y="2558330"/>
                </a:lnTo>
                <a:lnTo>
                  <a:pt x="112414" y="2511436"/>
                </a:lnTo>
                <a:lnTo>
                  <a:pt x="97419" y="2463829"/>
                </a:lnTo>
                <a:lnTo>
                  <a:pt x="83426" y="2415532"/>
                </a:lnTo>
                <a:lnTo>
                  <a:pt x="70453" y="2366569"/>
                </a:lnTo>
                <a:lnTo>
                  <a:pt x="58516" y="2316963"/>
                </a:lnTo>
                <a:lnTo>
                  <a:pt x="47633" y="2266738"/>
                </a:lnTo>
                <a:lnTo>
                  <a:pt x="37822" y="2215917"/>
                </a:lnTo>
                <a:lnTo>
                  <a:pt x="29100" y="2164523"/>
                </a:lnTo>
                <a:lnTo>
                  <a:pt x="21484" y="2112580"/>
                </a:lnTo>
                <a:lnTo>
                  <a:pt x="14992" y="2060111"/>
                </a:lnTo>
                <a:lnTo>
                  <a:pt x="9641" y="2007140"/>
                </a:lnTo>
                <a:lnTo>
                  <a:pt x="5449" y="1953689"/>
                </a:lnTo>
                <a:lnTo>
                  <a:pt x="2433" y="1899784"/>
                </a:lnTo>
                <a:lnTo>
                  <a:pt x="611" y="1845446"/>
                </a:lnTo>
                <a:lnTo>
                  <a:pt x="0" y="17907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43405" y="3134944"/>
            <a:ext cx="4375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Georgia"/>
                <a:cs typeface="Georgia"/>
              </a:rPr>
              <a:t>M1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22069" y="3501115"/>
            <a:ext cx="47942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50000"/>
              </a:lnSpc>
              <a:spcBef>
                <a:spcPts val="100"/>
              </a:spcBef>
            </a:pPr>
            <a:r>
              <a:rPr sz="2400" spc="-10" dirty="0">
                <a:latin typeface="Georgia"/>
                <a:cs typeface="Georgia"/>
              </a:rPr>
              <a:t>M2  M3  M4  M5  M6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48400" y="2971800"/>
            <a:ext cx="2667000" cy="3733800"/>
          </a:xfrm>
          <a:custGeom>
            <a:avLst/>
            <a:gdLst/>
            <a:ahLst/>
            <a:cxnLst/>
            <a:rect l="l" t="t" r="r" b="b"/>
            <a:pathLst>
              <a:path w="2667000" h="3733800">
                <a:moveTo>
                  <a:pt x="0" y="1866900"/>
                </a:moveTo>
                <a:lnTo>
                  <a:pt x="589" y="1810855"/>
                </a:lnTo>
                <a:lnTo>
                  <a:pt x="2346" y="1755220"/>
                </a:lnTo>
                <a:lnTo>
                  <a:pt x="5254" y="1700019"/>
                </a:lnTo>
                <a:lnTo>
                  <a:pt x="9297" y="1645275"/>
                </a:lnTo>
                <a:lnTo>
                  <a:pt x="14458" y="1591011"/>
                </a:lnTo>
                <a:lnTo>
                  <a:pt x="20721" y="1537249"/>
                </a:lnTo>
                <a:lnTo>
                  <a:pt x="28069" y="1484014"/>
                </a:lnTo>
                <a:lnTo>
                  <a:pt x="36485" y="1431328"/>
                </a:lnTo>
                <a:lnTo>
                  <a:pt x="45954" y="1379214"/>
                </a:lnTo>
                <a:lnTo>
                  <a:pt x="56458" y="1327695"/>
                </a:lnTo>
                <a:lnTo>
                  <a:pt x="67982" y="1276795"/>
                </a:lnTo>
                <a:lnTo>
                  <a:pt x="80508" y="1226536"/>
                </a:lnTo>
                <a:lnTo>
                  <a:pt x="94021" y="1176941"/>
                </a:lnTo>
                <a:lnTo>
                  <a:pt x="108503" y="1128035"/>
                </a:lnTo>
                <a:lnTo>
                  <a:pt x="123938" y="1079839"/>
                </a:lnTo>
                <a:lnTo>
                  <a:pt x="140310" y="1032377"/>
                </a:lnTo>
                <a:lnTo>
                  <a:pt x="157602" y="985672"/>
                </a:lnTo>
                <a:lnTo>
                  <a:pt x="175798" y="939747"/>
                </a:lnTo>
                <a:lnTo>
                  <a:pt x="194881" y="894625"/>
                </a:lnTo>
                <a:lnTo>
                  <a:pt x="214834" y="850330"/>
                </a:lnTo>
                <a:lnTo>
                  <a:pt x="235642" y="806884"/>
                </a:lnTo>
                <a:lnTo>
                  <a:pt x="257287" y="764310"/>
                </a:lnTo>
                <a:lnTo>
                  <a:pt x="279754" y="722632"/>
                </a:lnTo>
                <a:lnTo>
                  <a:pt x="303025" y="681872"/>
                </a:lnTo>
                <a:lnTo>
                  <a:pt x="327084" y="642055"/>
                </a:lnTo>
                <a:lnTo>
                  <a:pt x="351915" y="603202"/>
                </a:lnTo>
                <a:lnTo>
                  <a:pt x="377501" y="565337"/>
                </a:lnTo>
                <a:lnTo>
                  <a:pt x="403826" y="528483"/>
                </a:lnTo>
                <a:lnTo>
                  <a:pt x="430873" y="492663"/>
                </a:lnTo>
                <a:lnTo>
                  <a:pt x="458625" y="457901"/>
                </a:lnTo>
                <a:lnTo>
                  <a:pt x="487067" y="424219"/>
                </a:lnTo>
                <a:lnTo>
                  <a:pt x="516181" y="391640"/>
                </a:lnTo>
                <a:lnTo>
                  <a:pt x="545951" y="360188"/>
                </a:lnTo>
                <a:lnTo>
                  <a:pt x="576361" y="329885"/>
                </a:lnTo>
                <a:lnTo>
                  <a:pt x="607394" y="300755"/>
                </a:lnTo>
                <a:lnTo>
                  <a:pt x="639034" y="272821"/>
                </a:lnTo>
                <a:lnTo>
                  <a:pt x="671264" y="246106"/>
                </a:lnTo>
                <a:lnTo>
                  <a:pt x="704067" y="220633"/>
                </a:lnTo>
                <a:lnTo>
                  <a:pt x="737428" y="196425"/>
                </a:lnTo>
                <a:lnTo>
                  <a:pt x="771329" y="173505"/>
                </a:lnTo>
                <a:lnTo>
                  <a:pt x="805754" y="151897"/>
                </a:lnTo>
                <a:lnTo>
                  <a:pt x="840687" y="131623"/>
                </a:lnTo>
                <a:lnTo>
                  <a:pt x="876111" y="112706"/>
                </a:lnTo>
                <a:lnTo>
                  <a:pt x="912010" y="95170"/>
                </a:lnTo>
                <a:lnTo>
                  <a:pt x="948367" y="79038"/>
                </a:lnTo>
                <a:lnTo>
                  <a:pt x="985165" y="64332"/>
                </a:lnTo>
                <a:lnTo>
                  <a:pt x="1022388" y="51077"/>
                </a:lnTo>
                <a:lnTo>
                  <a:pt x="1060020" y="39294"/>
                </a:lnTo>
                <a:lnTo>
                  <a:pt x="1098045" y="29008"/>
                </a:lnTo>
                <a:lnTo>
                  <a:pt x="1136444" y="20240"/>
                </a:lnTo>
                <a:lnTo>
                  <a:pt x="1175203" y="13015"/>
                </a:lnTo>
                <a:lnTo>
                  <a:pt x="1214305" y="7355"/>
                </a:lnTo>
                <a:lnTo>
                  <a:pt x="1253732" y="3284"/>
                </a:lnTo>
                <a:lnTo>
                  <a:pt x="1293469" y="825"/>
                </a:lnTo>
                <a:lnTo>
                  <a:pt x="1333500" y="0"/>
                </a:lnTo>
                <a:lnTo>
                  <a:pt x="1373530" y="825"/>
                </a:lnTo>
                <a:lnTo>
                  <a:pt x="1413267" y="3284"/>
                </a:lnTo>
                <a:lnTo>
                  <a:pt x="1452694" y="7355"/>
                </a:lnTo>
                <a:lnTo>
                  <a:pt x="1491796" y="13015"/>
                </a:lnTo>
                <a:lnTo>
                  <a:pt x="1530555" y="20240"/>
                </a:lnTo>
                <a:lnTo>
                  <a:pt x="1568954" y="29008"/>
                </a:lnTo>
                <a:lnTo>
                  <a:pt x="1606979" y="39294"/>
                </a:lnTo>
                <a:lnTo>
                  <a:pt x="1644611" y="51077"/>
                </a:lnTo>
                <a:lnTo>
                  <a:pt x="1681834" y="64332"/>
                </a:lnTo>
                <a:lnTo>
                  <a:pt x="1718632" y="79038"/>
                </a:lnTo>
                <a:lnTo>
                  <a:pt x="1754989" y="95170"/>
                </a:lnTo>
                <a:lnTo>
                  <a:pt x="1790888" y="112706"/>
                </a:lnTo>
                <a:lnTo>
                  <a:pt x="1826312" y="131623"/>
                </a:lnTo>
                <a:lnTo>
                  <a:pt x="1861245" y="151897"/>
                </a:lnTo>
                <a:lnTo>
                  <a:pt x="1895670" y="173505"/>
                </a:lnTo>
                <a:lnTo>
                  <a:pt x="1929571" y="196425"/>
                </a:lnTo>
                <a:lnTo>
                  <a:pt x="1962932" y="220633"/>
                </a:lnTo>
                <a:lnTo>
                  <a:pt x="1995735" y="246106"/>
                </a:lnTo>
                <a:lnTo>
                  <a:pt x="2027965" y="272821"/>
                </a:lnTo>
                <a:lnTo>
                  <a:pt x="2059605" y="300755"/>
                </a:lnTo>
                <a:lnTo>
                  <a:pt x="2090638" y="329885"/>
                </a:lnTo>
                <a:lnTo>
                  <a:pt x="2121048" y="360188"/>
                </a:lnTo>
                <a:lnTo>
                  <a:pt x="2150818" y="391640"/>
                </a:lnTo>
                <a:lnTo>
                  <a:pt x="2179932" y="424219"/>
                </a:lnTo>
                <a:lnTo>
                  <a:pt x="2208374" y="457901"/>
                </a:lnTo>
                <a:lnTo>
                  <a:pt x="2236126" y="492663"/>
                </a:lnTo>
                <a:lnTo>
                  <a:pt x="2263173" y="528483"/>
                </a:lnTo>
                <a:lnTo>
                  <a:pt x="2289498" y="565337"/>
                </a:lnTo>
                <a:lnTo>
                  <a:pt x="2315084" y="603202"/>
                </a:lnTo>
                <a:lnTo>
                  <a:pt x="2339915" y="642055"/>
                </a:lnTo>
                <a:lnTo>
                  <a:pt x="2363974" y="681872"/>
                </a:lnTo>
                <a:lnTo>
                  <a:pt x="2387245" y="722632"/>
                </a:lnTo>
                <a:lnTo>
                  <a:pt x="2409712" y="764310"/>
                </a:lnTo>
                <a:lnTo>
                  <a:pt x="2431357" y="806884"/>
                </a:lnTo>
                <a:lnTo>
                  <a:pt x="2452165" y="850330"/>
                </a:lnTo>
                <a:lnTo>
                  <a:pt x="2472118" y="894625"/>
                </a:lnTo>
                <a:lnTo>
                  <a:pt x="2491201" y="939747"/>
                </a:lnTo>
                <a:lnTo>
                  <a:pt x="2509397" y="985672"/>
                </a:lnTo>
                <a:lnTo>
                  <a:pt x="2526689" y="1032377"/>
                </a:lnTo>
                <a:lnTo>
                  <a:pt x="2543061" y="1079839"/>
                </a:lnTo>
                <a:lnTo>
                  <a:pt x="2558496" y="1128035"/>
                </a:lnTo>
                <a:lnTo>
                  <a:pt x="2572978" y="1176941"/>
                </a:lnTo>
                <a:lnTo>
                  <a:pt x="2586491" y="1226536"/>
                </a:lnTo>
                <a:lnTo>
                  <a:pt x="2599017" y="1276795"/>
                </a:lnTo>
                <a:lnTo>
                  <a:pt x="2610541" y="1327695"/>
                </a:lnTo>
                <a:lnTo>
                  <a:pt x="2621045" y="1379214"/>
                </a:lnTo>
                <a:lnTo>
                  <a:pt x="2630514" y="1431328"/>
                </a:lnTo>
                <a:lnTo>
                  <a:pt x="2638930" y="1484014"/>
                </a:lnTo>
                <a:lnTo>
                  <a:pt x="2646278" y="1537249"/>
                </a:lnTo>
                <a:lnTo>
                  <a:pt x="2652541" y="1591011"/>
                </a:lnTo>
                <a:lnTo>
                  <a:pt x="2657702" y="1645275"/>
                </a:lnTo>
                <a:lnTo>
                  <a:pt x="2661745" y="1700019"/>
                </a:lnTo>
                <a:lnTo>
                  <a:pt x="2664653" y="1755220"/>
                </a:lnTo>
                <a:lnTo>
                  <a:pt x="2666410" y="1810855"/>
                </a:lnTo>
                <a:lnTo>
                  <a:pt x="2667000" y="1866900"/>
                </a:lnTo>
                <a:lnTo>
                  <a:pt x="2666410" y="1922942"/>
                </a:lnTo>
                <a:lnTo>
                  <a:pt x="2664653" y="1978574"/>
                </a:lnTo>
                <a:lnTo>
                  <a:pt x="2661745" y="2033772"/>
                </a:lnTo>
                <a:lnTo>
                  <a:pt x="2657702" y="2088514"/>
                </a:lnTo>
                <a:lnTo>
                  <a:pt x="2652541" y="2142777"/>
                </a:lnTo>
                <a:lnTo>
                  <a:pt x="2646278" y="2196536"/>
                </a:lnTo>
                <a:lnTo>
                  <a:pt x="2638930" y="2249770"/>
                </a:lnTo>
                <a:lnTo>
                  <a:pt x="2630514" y="2302455"/>
                </a:lnTo>
                <a:lnTo>
                  <a:pt x="2621045" y="2354568"/>
                </a:lnTo>
                <a:lnTo>
                  <a:pt x="2610541" y="2406086"/>
                </a:lnTo>
                <a:lnTo>
                  <a:pt x="2599017" y="2456985"/>
                </a:lnTo>
                <a:lnTo>
                  <a:pt x="2586491" y="2507243"/>
                </a:lnTo>
                <a:lnTo>
                  <a:pt x="2572978" y="2556837"/>
                </a:lnTo>
                <a:lnTo>
                  <a:pt x="2558496" y="2605743"/>
                </a:lnTo>
                <a:lnTo>
                  <a:pt x="2543061" y="2653938"/>
                </a:lnTo>
                <a:lnTo>
                  <a:pt x="2526689" y="2701400"/>
                </a:lnTo>
                <a:lnTo>
                  <a:pt x="2509397" y="2748105"/>
                </a:lnTo>
                <a:lnTo>
                  <a:pt x="2491201" y="2794030"/>
                </a:lnTo>
                <a:lnTo>
                  <a:pt x="2472118" y="2839151"/>
                </a:lnTo>
                <a:lnTo>
                  <a:pt x="2452165" y="2883447"/>
                </a:lnTo>
                <a:lnTo>
                  <a:pt x="2431357" y="2926893"/>
                </a:lnTo>
                <a:lnTo>
                  <a:pt x="2409712" y="2969467"/>
                </a:lnTo>
                <a:lnTo>
                  <a:pt x="2387245" y="3011146"/>
                </a:lnTo>
                <a:lnTo>
                  <a:pt x="2363974" y="3051906"/>
                </a:lnTo>
                <a:lnTo>
                  <a:pt x="2339915" y="3091724"/>
                </a:lnTo>
                <a:lnTo>
                  <a:pt x="2315084" y="3130577"/>
                </a:lnTo>
                <a:lnTo>
                  <a:pt x="2289498" y="3168443"/>
                </a:lnTo>
                <a:lnTo>
                  <a:pt x="2263173" y="3205297"/>
                </a:lnTo>
                <a:lnTo>
                  <a:pt x="2236126" y="3241118"/>
                </a:lnTo>
                <a:lnTo>
                  <a:pt x="2208374" y="3275881"/>
                </a:lnTo>
                <a:lnTo>
                  <a:pt x="2179932" y="3309564"/>
                </a:lnTo>
                <a:lnTo>
                  <a:pt x="2150818" y="3342144"/>
                </a:lnTo>
                <a:lnTo>
                  <a:pt x="2121048" y="3373597"/>
                </a:lnTo>
                <a:lnTo>
                  <a:pt x="2090638" y="3403900"/>
                </a:lnTo>
                <a:lnTo>
                  <a:pt x="2059605" y="3433031"/>
                </a:lnTo>
                <a:lnTo>
                  <a:pt x="2027965" y="3460966"/>
                </a:lnTo>
                <a:lnTo>
                  <a:pt x="1995735" y="3487682"/>
                </a:lnTo>
                <a:lnTo>
                  <a:pt x="1962932" y="3513156"/>
                </a:lnTo>
                <a:lnTo>
                  <a:pt x="1929571" y="3537365"/>
                </a:lnTo>
                <a:lnTo>
                  <a:pt x="1895670" y="3560285"/>
                </a:lnTo>
                <a:lnTo>
                  <a:pt x="1861245" y="3581895"/>
                </a:lnTo>
                <a:lnTo>
                  <a:pt x="1826312" y="3602170"/>
                </a:lnTo>
                <a:lnTo>
                  <a:pt x="1790888" y="3621087"/>
                </a:lnTo>
                <a:lnTo>
                  <a:pt x="1754989" y="3638624"/>
                </a:lnTo>
                <a:lnTo>
                  <a:pt x="1718632" y="3654757"/>
                </a:lnTo>
                <a:lnTo>
                  <a:pt x="1681834" y="3669463"/>
                </a:lnTo>
                <a:lnTo>
                  <a:pt x="1644611" y="3682719"/>
                </a:lnTo>
                <a:lnTo>
                  <a:pt x="1606979" y="3694503"/>
                </a:lnTo>
                <a:lnTo>
                  <a:pt x="1568954" y="3704790"/>
                </a:lnTo>
                <a:lnTo>
                  <a:pt x="1530555" y="3713558"/>
                </a:lnTo>
                <a:lnTo>
                  <a:pt x="1491796" y="3720783"/>
                </a:lnTo>
                <a:lnTo>
                  <a:pt x="1452694" y="3726443"/>
                </a:lnTo>
                <a:lnTo>
                  <a:pt x="1413267" y="3730515"/>
                </a:lnTo>
                <a:lnTo>
                  <a:pt x="1373530" y="3732974"/>
                </a:lnTo>
                <a:lnTo>
                  <a:pt x="1333500" y="3733800"/>
                </a:lnTo>
                <a:lnTo>
                  <a:pt x="1293469" y="3732974"/>
                </a:lnTo>
                <a:lnTo>
                  <a:pt x="1253732" y="3730515"/>
                </a:lnTo>
                <a:lnTo>
                  <a:pt x="1214305" y="3726443"/>
                </a:lnTo>
                <a:lnTo>
                  <a:pt x="1175203" y="3720783"/>
                </a:lnTo>
                <a:lnTo>
                  <a:pt x="1136444" y="3713558"/>
                </a:lnTo>
                <a:lnTo>
                  <a:pt x="1098045" y="3704790"/>
                </a:lnTo>
                <a:lnTo>
                  <a:pt x="1060020" y="3694503"/>
                </a:lnTo>
                <a:lnTo>
                  <a:pt x="1022388" y="3682719"/>
                </a:lnTo>
                <a:lnTo>
                  <a:pt x="985165" y="3669463"/>
                </a:lnTo>
                <a:lnTo>
                  <a:pt x="948367" y="3654757"/>
                </a:lnTo>
                <a:lnTo>
                  <a:pt x="912010" y="3638624"/>
                </a:lnTo>
                <a:lnTo>
                  <a:pt x="876111" y="3621087"/>
                </a:lnTo>
                <a:lnTo>
                  <a:pt x="840687" y="3602170"/>
                </a:lnTo>
                <a:lnTo>
                  <a:pt x="805754" y="3581895"/>
                </a:lnTo>
                <a:lnTo>
                  <a:pt x="771329" y="3560285"/>
                </a:lnTo>
                <a:lnTo>
                  <a:pt x="737428" y="3537365"/>
                </a:lnTo>
                <a:lnTo>
                  <a:pt x="704067" y="3513156"/>
                </a:lnTo>
                <a:lnTo>
                  <a:pt x="671264" y="3487682"/>
                </a:lnTo>
                <a:lnTo>
                  <a:pt x="639034" y="3460966"/>
                </a:lnTo>
                <a:lnTo>
                  <a:pt x="607394" y="3433031"/>
                </a:lnTo>
                <a:lnTo>
                  <a:pt x="576361" y="3403900"/>
                </a:lnTo>
                <a:lnTo>
                  <a:pt x="545951" y="3373597"/>
                </a:lnTo>
                <a:lnTo>
                  <a:pt x="516181" y="3342144"/>
                </a:lnTo>
                <a:lnTo>
                  <a:pt x="487067" y="3309564"/>
                </a:lnTo>
                <a:lnTo>
                  <a:pt x="458625" y="3275881"/>
                </a:lnTo>
                <a:lnTo>
                  <a:pt x="430873" y="3241118"/>
                </a:lnTo>
                <a:lnTo>
                  <a:pt x="403826" y="3205297"/>
                </a:lnTo>
                <a:lnTo>
                  <a:pt x="377501" y="3168443"/>
                </a:lnTo>
                <a:lnTo>
                  <a:pt x="351915" y="3130577"/>
                </a:lnTo>
                <a:lnTo>
                  <a:pt x="327084" y="3091724"/>
                </a:lnTo>
                <a:lnTo>
                  <a:pt x="303025" y="3051906"/>
                </a:lnTo>
                <a:lnTo>
                  <a:pt x="279754" y="3011146"/>
                </a:lnTo>
                <a:lnTo>
                  <a:pt x="257287" y="2969467"/>
                </a:lnTo>
                <a:lnTo>
                  <a:pt x="235642" y="2926893"/>
                </a:lnTo>
                <a:lnTo>
                  <a:pt x="214834" y="2883447"/>
                </a:lnTo>
                <a:lnTo>
                  <a:pt x="194881" y="2839151"/>
                </a:lnTo>
                <a:lnTo>
                  <a:pt x="175798" y="2794030"/>
                </a:lnTo>
                <a:lnTo>
                  <a:pt x="157602" y="2748105"/>
                </a:lnTo>
                <a:lnTo>
                  <a:pt x="140310" y="2701400"/>
                </a:lnTo>
                <a:lnTo>
                  <a:pt x="123938" y="2653938"/>
                </a:lnTo>
                <a:lnTo>
                  <a:pt x="108503" y="2605743"/>
                </a:lnTo>
                <a:lnTo>
                  <a:pt x="94021" y="2556837"/>
                </a:lnTo>
                <a:lnTo>
                  <a:pt x="80508" y="2507243"/>
                </a:lnTo>
                <a:lnTo>
                  <a:pt x="67982" y="2456985"/>
                </a:lnTo>
                <a:lnTo>
                  <a:pt x="56458" y="2406086"/>
                </a:lnTo>
                <a:lnTo>
                  <a:pt x="45954" y="2354568"/>
                </a:lnTo>
                <a:lnTo>
                  <a:pt x="36485" y="2302455"/>
                </a:lnTo>
                <a:lnTo>
                  <a:pt x="28069" y="2249770"/>
                </a:lnTo>
                <a:lnTo>
                  <a:pt x="20721" y="2196536"/>
                </a:lnTo>
                <a:lnTo>
                  <a:pt x="14458" y="2142777"/>
                </a:lnTo>
                <a:lnTo>
                  <a:pt x="9297" y="2088514"/>
                </a:lnTo>
                <a:lnTo>
                  <a:pt x="5254" y="2033772"/>
                </a:lnTo>
                <a:lnTo>
                  <a:pt x="2346" y="1978574"/>
                </a:lnTo>
                <a:lnTo>
                  <a:pt x="589" y="1922942"/>
                </a:lnTo>
                <a:lnTo>
                  <a:pt x="0" y="18669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393305" y="2830022"/>
            <a:ext cx="38163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just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F1  F2  F3  F4  F5  F6  F7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98775" y="1624406"/>
            <a:ext cx="1568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1</a:t>
            </a:r>
            <a:endParaRPr sz="2400">
              <a:latin typeface="Georgia"/>
              <a:cs typeface="Georgi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524500" y="1504950"/>
          <a:ext cx="314325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2400" dirty="0">
                          <a:latin typeface="Georgia"/>
                          <a:cs typeface="Georgia"/>
                        </a:rPr>
                        <a:t>1</a:t>
                      </a:r>
                    </a:p>
                  </a:txBody>
                  <a:tcPr marL="0" marR="0" marT="11303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76200">
                      <a:solidFill>
                        <a:srgbClr val="52538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50" dirty="0">
                        <a:latin typeface="Times New Roman"/>
                        <a:cs typeface="Times New Roman"/>
                      </a:endParaRPr>
                    </a:p>
                    <a:p>
                      <a:pPr marL="58229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Georgia"/>
                          <a:cs typeface="Georgia"/>
                        </a:rPr>
                        <a:t>Female</a:t>
                      </a:r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525389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752600" y="3352800"/>
            <a:ext cx="5715000" cy="2209800"/>
          </a:xfrm>
          <a:custGeom>
            <a:avLst/>
            <a:gdLst/>
            <a:ahLst/>
            <a:cxnLst/>
            <a:rect l="l" t="t" r="r" b="b"/>
            <a:pathLst>
              <a:path w="5715000" h="2209800">
                <a:moveTo>
                  <a:pt x="76200" y="2209800"/>
                </a:moveTo>
                <a:lnTo>
                  <a:pt x="5715000" y="2057400"/>
                </a:lnTo>
              </a:path>
              <a:path w="5715000" h="2209800">
                <a:moveTo>
                  <a:pt x="76200" y="609600"/>
                </a:moveTo>
                <a:lnTo>
                  <a:pt x="5715000" y="381000"/>
                </a:lnTo>
              </a:path>
              <a:path w="5715000" h="2209800">
                <a:moveTo>
                  <a:pt x="0" y="1143000"/>
                </a:moveTo>
                <a:lnTo>
                  <a:pt x="5638800" y="990600"/>
                </a:lnTo>
              </a:path>
              <a:path w="5715000" h="2209800">
                <a:moveTo>
                  <a:pt x="0" y="1600200"/>
                </a:moveTo>
                <a:lnTo>
                  <a:pt x="5638800" y="1524000"/>
                </a:lnTo>
              </a:path>
              <a:path w="5715000" h="2209800">
                <a:moveTo>
                  <a:pt x="0" y="0"/>
                </a:moveTo>
                <a:lnTo>
                  <a:pt x="5638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1" name="Straight Arrow Connector 20"/>
          <p:cNvCxnSpPr>
            <a:endCxn id="4" idx="3"/>
          </p:cNvCxnSpPr>
          <p:nvPr/>
        </p:nvCxnSpPr>
        <p:spPr>
          <a:xfrm flipH="1">
            <a:off x="2362200" y="20574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5338</Words>
  <Application>Microsoft Office PowerPoint</Application>
  <PresentationFormat>On-screen Show (4:3)</PresentationFormat>
  <Paragraphs>751</Paragraphs>
  <Slides>135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2" baseType="lpstr">
      <vt:lpstr>Arial</vt:lpstr>
      <vt:lpstr>Calibri</vt:lpstr>
      <vt:lpstr>Georgia</vt:lpstr>
      <vt:lpstr>Times New Roman</vt:lpstr>
      <vt:lpstr>Trebuchet MS</vt:lpstr>
      <vt:lpstr>Wingdings</vt:lpstr>
      <vt:lpstr>Office Theme</vt:lpstr>
      <vt:lpstr>CST 204 Database Management 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Controlling Redundancy </vt:lpstr>
      <vt:lpstr>Restricting Unauthorized Access </vt:lpstr>
      <vt:lpstr>Providing Persistent Storage for Program Objects </vt:lpstr>
      <vt:lpstr>Providing Storage Structures and Search Techniques for Efficient Query  Processing  </vt:lpstr>
      <vt:lpstr> Providing Backup and Recovery </vt:lpstr>
      <vt:lpstr>Providing Multiple User Interfaces </vt:lpstr>
      <vt:lpstr>PowerPoint Presentation</vt:lpstr>
      <vt:lpstr>PowerPoint Presentation</vt:lpstr>
      <vt:lpstr>PowerPoint Presentation</vt:lpstr>
      <vt:lpstr>PowerPoint Presentation</vt:lpstr>
      <vt:lpstr>Users of Database</vt:lpstr>
      <vt:lpstr>Database Administrator (DBA)</vt:lpstr>
      <vt:lpstr>PowerPoint Presentation</vt:lpstr>
      <vt:lpstr>Application Programmer </vt:lpstr>
      <vt:lpstr>Sophisticated Users</vt:lpstr>
      <vt:lpstr>Naive Users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CST 204 Database Management Systems</dc:title>
  <dc:creator>DEEPU</dc:creator>
  <cp:lastModifiedBy>Nitha Jino</cp:lastModifiedBy>
  <cp:revision>39</cp:revision>
  <dcterms:created xsi:type="dcterms:W3CDTF">2021-04-25T15:06:39Z</dcterms:created>
  <dcterms:modified xsi:type="dcterms:W3CDTF">2022-05-16T06:56:59Z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2021-04-25T00:00:00Z</vt:filetime>
  </property>
</Properties>
</file>